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312" r:id="rId4"/>
    <p:sldId id="262" r:id="rId5"/>
    <p:sldId id="309" r:id="rId6"/>
    <p:sldId id="310" r:id="rId7"/>
    <p:sldId id="311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06" r:id="rId17"/>
    <p:sldId id="267" r:id="rId18"/>
    <p:sldId id="26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9d6ffd00b1c790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167" autoAdjust="0"/>
  </p:normalViewPr>
  <p:slideViewPr>
    <p:cSldViewPr snapToGrid="0">
      <p:cViewPr varScale="1">
        <p:scale>
          <a:sx n="90" d="100"/>
          <a:sy n="90" d="100"/>
        </p:scale>
        <p:origin x="13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F4830-3A06-46B9-9507-AC64556886C3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5BE60-B9FB-40D5-9C57-009C5CA43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51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E2A59-FBE0-443D-992D-A089E5E6D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7FF0CA-C9C8-4F4D-86F4-EB96DDF9A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4C7E42-F4C3-4BF3-B9BD-439CEDE2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6166-CC77-4EA6-8AFB-05737851621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40FBC-2FA2-4584-B2E5-357BC864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01C422-590C-4B94-AD24-7A0A4EC73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7859-C761-4E24-803E-D939065B6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8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BF9A6-3A75-4D8F-AF8C-7B89A1E9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A5D75B-DA35-4FB4-92D0-22845AC4C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9D4509-6BED-4181-9A0C-7931DC12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6166-CC77-4EA6-8AFB-05737851621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9C3E07-4625-4898-9D3F-770985D2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AAC6E-0AD1-443B-BF35-71A4F5F1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7859-C761-4E24-803E-D939065B6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48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66BC69-A2C4-4E3B-8112-DD6BD43F0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497ED6-34B5-4015-A369-C52949CB9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56CD1-D391-4C9F-90A9-5F736E05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6166-CC77-4EA6-8AFB-05737851621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57BFA-C276-49C6-B61F-A9BDC67D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B38653-E6CD-45A9-9498-32B33ABE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7859-C761-4E24-803E-D939065B6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7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15BF5-A9BB-4A01-A272-0DE382CD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7B558-560B-4461-B10D-1C350D858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7D110-C7F6-456B-B9DC-B6CADC60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6166-CC77-4EA6-8AFB-05737851621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5D9471-3723-4F2C-B1DA-5C10C446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37921-0840-4570-8F84-2FD889ED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7859-C761-4E24-803E-D939065B6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91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9DCC6-7826-4C70-857F-303FFCAD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891243-3BF2-465B-888B-1C9912B56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5EF84-6C04-4F41-AEA8-BBB2A9FA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6166-CC77-4EA6-8AFB-05737851621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418E15-0551-45DD-94F7-10D349A8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334D6-BDD2-4B7C-A94A-B6820C0A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7859-C761-4E24-803E-D939065B6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48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00D98-9EDE-433C-AC8F-D38D2D07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42A22F-CE72-4DB9-BB7F-9B8E68308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9DEF56-63C5-41DD-A64D-DD82AD738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737267-9CAF-4E28-BF01-0E81D2C0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6166-CC77-4EA6-8AFB-05737851621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ED1ABD-1282-45E0-B7C2-3778AC71D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92C7A4-815D-4652-86ED-119F6A10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7859-C761-4E24-803E-D939065B6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49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1CBF7-E404-421C-9A71-A5B758BAF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4E9094-A14F-4C96-9077-3435BB556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007FFE-8141-49E9-BF01-30F4CA6DA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164806-02F4-4B0C-9CB1-5E86747EB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FBC27D-6159-499C-8977-185D3449C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B18845-6DA4-44CF-9D6D-524E04E42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6166-CC77-4EA6-8AFB-05737851621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F11BE7-021E-4325-8419-C6D94F58C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409EAC-E580-4C25-B8C8-3C8244CF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7859-C761-4E24-803E-D939065B6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3BD82-7B9D-47FC-9CE5-433B0E00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76DA46-550B-464E-B3C6-B9F0AECE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6166-CC77-4EA6-8AFB-05737851621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A7BC15-4C74-4A82-ADF6-3BCB13D0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3D0628-9294-4587-B152-8EBF692F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7859-C761-4E24-803E-D939065B6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6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29C937-0E99-4491-9325-72AEA3C39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6166-CC77-4EA6-8AFB-05737851621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908364-E37C-4676-AB4C-4885EE92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98D4C8-862F-4815-BE04-82C772E0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7859-C761-4E24-803E-D939065B6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98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56662-0A5A-444F-96E0-1ED2D16C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C9473D-ED73-4F6C-B6DE-EEC3F6155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AEF60D-01AC-4535-B346-444CDEA7B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24E22F-FC80-4518-879A-6ABCDFE0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6166-CC77-4EA6-8AFB-05737851621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D0C4DB-EC28-447F-BA23-3EC53E1F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C6DD65-2598-4D91-8E26-F4AF53F96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7859-C761-4E24-803E-D939065B6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63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E2544-92AC-4970-8FF7-6DBCAFDE9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B20BED-C517-4A8D-90A3-79952EFA4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2DC895-A5FC-4A58-A1B8-A98307248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C6CF69-C427-4AA0-8C07-A05152D27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6166-CC77-4EA6-8AFB-05737851621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37EC45-D0EC-45DF-A797-00E051FC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A55500-EADB-47FF-B9E4-F57A0D3A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7859-C761-4E24-803E-D939065B6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54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388B5-4391-483B-B497-3700EF4E1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D1D50C-6761-4D5D-8811-AEBACE4E1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B42A84-B277-415F-99DF-F964CB3A3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B6166-CC77-4EA6-8AFB-05737851621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48D4F-625A-480E-93FD-BABD76DEB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B84EF5-5F01-464C-9F9F-49527EF15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87859-C761-4E24-803E-D939065B6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bpia.co.kr.libproxy.hallym.ac.kr/journal/articleDetail?nodeId=NODE09285038#non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7DA67-3707-4312-A3EE-F7C1704B0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2021"/>
            <a:ext cx="9144000" cy="1147976"/>
          </a:xfrm>
        </p:spPr>
        <p:txBody>
          <a:bodyPr>
            <a:norm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Bodoni MT" panose="02070603080606020203" pitchFamily="18" charset="0"/>
                <a:cs typeface="Complex" panose="00000400000000000000" pitchFamily="2" charset="0"/>
              </a:rPr>
              <a:t>안전도</a:t>
            </a:r>
            <a:r>
              <a:rPr lang="en-US" altLang="ko-KR" sz="3200">
                <a:solidFill>
                  <a:schemeClr val="bg1"/>
                </a:solidFill>
                <a:latin typeface="Bodoni MT" panose="02070603080606020203" pitchFamily="18" charset="0"/>
                <a:cs typeface="Complex" panose="00000400000000000000" pitchFamily="2" charset="0"/>
              </a:rPr>
              <a:t>,</a:t>
            </a:r>
            <a:r>
              <a:rPr lang="ko-KR" altLang="en-US" sz="3200">
                <a:solidFill>
                  <a:schemeClr val="bg1"/>
                </a:solidFill>
                <a:latin typeface="Bodoni MT" panose="02070603080606020203" pitchFamily="18" charset="0"/>
                <a:cs typeface="Complex" panose="00000400000000000000" pitchFamily="2" charset="0"/>
              </a:rPr>
              <a:t>뇌파도</a:t>
            </a:r>
            <a:r>
              <a:rPr lang="en-US" altLang="ko-KR" sz="3200">
                <a:solidFill>
                  <a:schemeClr val="bg1"/>
                </a:solidFill>
                <a:latin typeface="Bodoni MT" panose="02070603080606020203" pitchFamily="18" charset="0"/>
                <a:cs typeface="Complex" panose="00000400000000000000" pitchFamily="2" charset="0"/>
              </a:rPr>
              <a:t>,</a:t>
            </a:r>
            <a:r>
              <a:rPr lang="ko-KR" altLang="en-US" sz="3200">
                <a:solidFill>
                  <a:schemeClr val="bg1"/>
                </a:solidFill>
                <a:latin typeface="Bodoni MT" panose="02070603080606020203" pitchFamily="18" charset="0"/>
                <a:cs typeface="Complex" panose="00000400000000000000" pitchFamily="2" charset="0"/>
              </a:rPr>
              <a:t>근전도 분석을 통한 수면 단계 분류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AFB245-5890-4A00-AF08-909BBB2016F4}"/>
              </a:ext>
            </a:extLst>
          </p:cNvPr>
          <p:cNvSpPr/>
          <p:nvPr/>
        </p:nvSpPr>
        <p:spPr>
          <a:xfrm>
            <a:off x="9454391" y="2388250"/>
            <a:ext cx="17604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AIGDT" panose="00000400000000000000" pitchFamily="2" charset="2"/>
              </a:rPr>
              <a:t>20145156</a:t>
            </a:r>
          </a:p>
          <a:p>
            <a:r>
              <a:rPr lang="ko-KR" altLang="en-US" sz="1600">
                <a:solidFill>
                  <a:schemeClr val="bg1"/>
                </a:solidFill>
                <a:latin typeface="AIGDT" panose="00000400000000000000" pitchFamily="2" charset="2"/>
              </a:rPr>
              <a:t>이현민</a:t>
            </a:r>
            <a:endParaRPr lang="en-US" altLang="ko-KR" sz="1600">
              <a:solidFill>
                <a:schemeClr val="bg1"/>
              </a:solidFill>
              <a:latin typeface="AIGDT" panose="00000400000000000000" pitchFamily="2" charset="2"/>
            </a:endParaRPr>
          </a:p>
          <a:p>
            <a:r>
              <a:rPr lang="ko-KR" altLang="en-US" sz="1600">
                <a:solidFill>
                  <a:schemeClr val="bg1"/>
                </a:solidFill>
                <a:latin typeface="AIGDT" panose="00000400000000000000" pitchFamily="2" charset="2"/>
              </a:rPr>
              <a:t>빅데이터 전공</a:t>
            </a:r>
            <a:endParaRPr lang="en-US" altLang="ko-KR" sz="1600">
              <a:solidFill>
                <a:schemeClr val="bg1"/>
              </a:solidFill>
              <a:latin typeface="AIGDT" panose="000004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2954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0B78AC3-A4CA-4CA2-8974-C42E8A291FA1}"/>
              </a:ext>
            </a:extLst>
          </p:cNvPr>
          <p:cNvSpPr/>
          <p:nvPr/>
        </p:nvSpPr>
        <p:spPr>
          <a:xfrm>
            <a:off x="1150822" y="1690725"/>
            <a:ext cx="25699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>
                <a:latin typeface="Complex" panose="00000400000000000000" pitchFamily="2" charset="0"/>
              </a:rPr>
              <a:t>데이터 셋</a:t>
            </a:r>
            <a:endParaRPr lang="ko-KR" altLang="en-US" sz="4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8A0EE9-EFB5-4BB2-950D-ED1E3264D730}"/>
              </a:ext>
            </a:extLst>
          </p:cNvPr>
          <p:cNvSpPr/>
          <p:nvPr/>
        </p:nvSpPr>
        <p:spPr>
          <a:xfrm>
            <a:off x="4335625" y="2075446"/>
            <a:ext cx="6472335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7B73F-F40C-4221-BB73-92EBCA8A7B38}"/>
              </a:ext>
            </a:extLst>
          </p:cNvPr>
          <p:cNvSpPr txBox="1"/>
          <p:nvPr/>
        </p:nvSpPr>
        <p:spPr>
          <a:xfrm>
            <a:off x="4335625" y="2923700"/>
            <a:ext cx="710643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1600"/>
              <a:t> 수면 단계 분석을 위하여 사용한 데이터는 </a:t>
            </a:r>
            <a:r>
              <a:rPr lang="en-US" altLang="ko-KR" sz="1600"/>
              <a:t>Physio Net </a:t>
            </a:r>
            <a:r>
              <a:rPr lang="ko-KR" altLang="en-US" sz="1600"/>
              <a:t>라이브러리에서 </a:t>
            </a:r>
            <a:endParaRPr lang="en-US" altLang="ko-KR" sz="1600"/>
          </a:p>
          <a:p>
            <a:r>
              <a:rPr lang="en-US" altLang="ko-KR" sz="1600"/>
              <a:t> </a:t>
            </a:r>
            <a:r>
              <a:rPr lang="ko-KR" altLang="en-US" sz="1600"/>
              <a:t>제공되는 </a:t>
            </a:r>
            <a:r>
              <a:rPr lang="en-US" altLang="ko-KR" sz="1600"/>
              <a:t>CAP(Cyclic Alternating Pattern) </a:t>
            </a:r>
            <a:r>
              <a:rPr lang="ko-KR" altLang="en-US" sz="1600"/>
              <a:t>수면 데이터베이스이다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err="1"/>
              <a:t>채널별</a:t>
            </a:r>
            <a:r>
              <a:rPr lang="ko-KR" altLang="en-US" sz="1600"/>
              <a:t> 샘플주기는 뇌파도</a:t>
            </a:r>
            <a:r>
              <a:rPr lang="en-US" altLang="ko-KR" sz="1600"/>
              <a:t>, </a:t>
            </a:r>
            <a:r>
              <a:rPr lang="ko-KR" altLang="en-US" sz="1600"/>
              <a:t>안전도</a:t>
            </a:r>
            <a:r>
              <a:rPr lang="en-US" altLang="ko-KR" sz="1600"/>
              <a:t>, </a:t>
            </a:r>
            <a:r>
              <a:rPr lang="ko-KR" altLang="en-US" sz="1600"/>
              <a:t>근전도 순서로 </a:t>
            </a:r>
            <a:endParaRPr lang="en-US" altLang="ko-KR" sz="1600"/>
          </a:p>
          <a:p>
            <a:r>
              <a:rPr lang="en-US" altLang="ko-KR" sz="1600"/>
              <a:t> </a:t>
            </a:r>
            <a:r>
              <a:rPr lang="ko-KR" altLang="en-US" sz="1600"/>
              <a:t>각각 </a:t>
            </a:r>
            <a:r>
              <a:rPr lang="en-US" altLang="ko-KR" sz="1600"/>
              <a:t>512Hz, 128Hz, 512Hz</a:t>
            </a:r>
            <a:r>
              <a:rPr lang="ko-KR" altLang="en-US" sz="1600"/>
              <a:t>이다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/>
              <a:t>데이터에는 수면주기 판독결과도 </a:t>
            </a:r>
            <a:r>
              <a:rPr lang="ko-KR" altLang="en-US" sz="1600" err="1"/>
              <a:t>포함되어있으며</a:t>
            </a:r>
            <a:r>
              <a:rPr lang="en-US" altLang="ko-KR" sz="1600"/>
              <a:t>, </a:t>
            </a:r>
            <a:r>
              <a:rPr lang="ko-KR" altLang="en-US" sz="1600"/>
              <a:t>별도의 텍스트 파일로</a:t>
            </a:r>
            <a:endParaRPr lang="en-US" altLang="ko-KR" sz="1600"/>
          </a:p>
          <a:p>
            <a:r>
              <a:rPr lang="en-US" altLang="ko-KR" sz="1600"/>
              <a:t> </a:t>
            </a:r>
            <a:r>
              <a:rPr lang="ko-KR" altLang="en-US" sz="1600"/>
              <a:t>제공된다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/>
              <a:t>총 판독결과는 </a:t>
            </a:r>
            <a:r>
              <a:rPr lang="en-US" altLang="ko-KR" sz="1600"/>
              <a:t>6</a:t>
            </a:r>
            <a:r>
              <a:rPr lang="ko-KR" altLang="en-US" sz="1600"/>
              <a:t>단계이나</a:t>
            </a:r>
            <a:r>
              <a:rPr lang="en-US" altLang="ko-KR" sz="1600"/>
              <a:t>, </a:t>
            </a:r>
            <a:r>
              <a:rPr lang="ko-KR" altLang="en-US" sz="1600"/>
              <a:t>이 논문에서는 </a:t>
            </a:r>
            <a:endParaRPr lang="en-US" altLang="ko-KR" sz="1600"/>
          </a:p>
          <a:p>
            <a:r>
              <a:rPr lang="ko-KR" altLang="en-US" sz="1600"/>
              <a:t> 비</a:t>
            </a:r>
            <a:r>
              <a:rPr lang="en-US" altLang="ko-KR" sz="1600"/>
              <a:t>REM1,2</a:t>
            </a:r>
            <a:r>
              <a:rPr lang="ko-KR" altLang="en-US" sz="1600"/>
              <a:t>단계 </a:t>
            </a:r>
            <a:r>
              <a:rPr lang="en-US" altLang="ko-KR" sz="1600"/>
              <a:t>Light Sleep(LS)  3,4</a:t>
            </a:r>
            <a:r>
              <a:rPr lang="ko-KR" altLang="en-US" sz="1600"/>
              <a:t>단계</a:t>
            </a:r>
            <a:r>
              <a:rPr lang="en-US" altLang="ko-KR" sz="1600"/>
              <a:t> Deep Sleep(DS)</a:t>
            </a:r>
            <a:r>
              <a:rPr lang="ko-KR" altLang="en-US" sz="1600"/>
              <a:t>를 묶어</a:t>
            </a:r>
            <a:r>
              <a:rPr lang="en-US" altLang="ko-KR" sz="1600"/>
              <a:t>,</a:t>
            </a:r>
          </a:p>
          <a:p>
            <a:r>
              <a:rPr lang="en-US" altLang="ko-KR" sz="1600"/>
              <a:t> LS, RS, REM, Wake </a:t>
            </a:r>
            <a:r>
              <a:rPr lang="ko-KR" altLang="en-US" sz="1600"/>
              <a:t>로 분류하였다</a:t>
            </a:r>
            <a:r>
              <a:rPr lang="en-US" altLang="ko-KR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373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0B78AC3-A4CA-4CA2-8974-C42E8A291FA1}"/>
              </a:ext>
            </a:extLst>
          </p:cNvPr>
          <p:cNvSpPr/>
          <p:nvPr/>
        </p:nvSpPr>
        <p:spPr>
          <a:xfrm>
            <a:off x="619194" y="1783058"/>
            <a:ext cx="31502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>
                <a:latin typeface="Complex" panose="00000400000000000000" pitchFamily="2" charset="0"/>
              </a:rPr>
              <a:t>신경망 알고리즘</a:t>
            </a:r>
            <a:endParaRPr lang="ko-KR" altLang="en-US" sz="32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8A0EE9-EFB5-4BB2-950D-ED1E3264D730}"/>
              </a:ext>
            </a:extLst>
          </p:cNvPr>
          <p:cNvSpPr/>
          <p:nvPr/>
        </p:nvSpPr>
        <p:spPr>
          <a:xfrm>
            <a:off x="4335625" y="2075446"/>
            <a:ext cx="7106433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7B73F-F40C-4221-BB73-92EBCA8A7B38}"/>
              </a:ext>
            </a:extLst>
          </p:cNvPr>
          <p:cNvSpPr txBox="1"/>
          <p:nvPr/>
        </p:nvSpPr>
        <p:spPr>
          <a:xfrm>
            <a:off x="4335625" y="2519663"/>
            <a:ext cx="728276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1600"/>
              <a:t> 뇌파도</a:t>
            </a:r>
            <a:r>
              <a:rPr lang="en-US" altLang="ko-KR" sz="1600"/>
              <a:t>, </a:t>
            </a:r>
            <a:r>
              <a:rPr lang="ko-KR" altLang="en-US" sz="1600"/>
              <a:t>안전도</a:t>
            </a:r>
            <a:r>
              <a:rPr lang="en-US" altLang="ko-KR" sz="1600"/>
              <a:t>, </a:t>
            </a:r>
            <a:r>
              <a:rPr lang="ko-KR" altLang="en-US" sz="1600"/>
              <a:t>근전도를 </a:t>
            </a:r>
            <a:r>
              <a:rPr lang="ko-KR" altLang="en-US" sz="1600" err="1"/>
              <a:t>스펙트로그램</a:t>
            </a:r>
            <a:r>
              <a:rPr lang="ko-KR" altLang="en-US" sz="1600"/>
              <a:t> 이미지로 변환하여 </a:t>
            </a:r>
            <a:r>
              <a:rPr lang="en-US" altLang="ko-KR" sz="1600"/>
              <a:t>CNN</a:t>
            </a:r>
            <a:r>
              <a:rPr lang="ko-KR" altLang="en-US" sz="1600"/>
              <a:t>모델을</a:t>
            </a:r>
            <a:endParaRPr lang="en-US" altLang="ko-KR" sz="1600"/>
          </a:p>
          <a:p>
            <a:r>
              <a:rPr lang="en-US" altLang="ko-KR" sz="1600"/>
              <a:t> </a:t>
            </a:r>
            <a:r>
              <a:rPr lang="ko-KR" altLang="en-US" sz="1600"/>
              <a:t>학습 및 테스트하여 </a:t>
            </a:r>
            <a:r>
              <a:rPr lang="ko-KR" altLang="en-US" sz="1600" err="1"/>
              <a:t>비교분석하였다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/>
              <a:t>상대적으로 정확도가 낮은 </a:t>
            </a:r>
            <a:r>
              <a:rPr lang="en-US" altLang="ko-KR" sz="1600"/>
              <a:t>LS </a:t>
            </a:r>
            <a:r>
              <a:rPr lang="ko-KR" altLang="en-US" sz="1600"/>
              <a:t>단계를 보완하기 위해 완전 연결 계층으로만</a:t>
            </a:r>
            <a:endParaRPr lang="en-US" altLang="ko-KR" sz="1600"/>
          </a:p>
          <a:p>
            <a:r>
              <a:rPr lang="ko-KR" altLang="en-US" sz="1600"/>
              <a:t> </a:t>
            </a:r>
            <a:r>
              <a:rPr lang="ko-KR" altLang="en-US" sz="1600" err="1"/>
              <a:t>구성되어있는</a:t>
            </a:r>
            <a:r>
              <a:rPr lang="ko-KR" altLang="en-US" sz="1600"/>
              <a:t> </a:t>
            </a:r>
            <a:r>
              <a:rPr lang="en-US" altLang="ko-KR" sz="1600"/>
              <a:t>DNN </a:t>
            </a:r>
            <a:r>
              <a:rPr lang="ko-KR" altLang="en-US" sz="1600"/>
              <a:t>알고리즘을 추가한 혼합 모델을 설계하였다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51781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0B78AC3-A4CA-4CA2-8974-C42E8A291FA1}"/>
              </a:ext>
            </a:extLst>
          </p:cNvPr>
          <p:cNvSpPr/>
          <p:nvPr/>
        </p:nvSpPr>
        <p:spPr>
          <a:xfrm>
            <a:off x="5489510" y="988376"/>
            <a:ext cx="51155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/>
              <a:t>CNN (Inception v3)</a:t>
            </a:r>
            <a:endParaRPr lang="ko-KR" altLang="en-US" sz="4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8A0EE9-EFB5-4BB2-950D-ED1E3264D730}"/>
              </a:ext>
            </a:extLst>
          </p:cNvPr>
          <p:cNvSpPr/>
          <p:nvPr/>
        </p:nvSpPr>
        <p:spPr>
          <a:xfrm>
            <a:off x="5489510" y="2296686"/>
            <a:ext cx="6472335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7B73F-F40C-4221-BB73-92EBCA8A7B38}"/>
              </a:ext>
            </a:extLst>
          </p:cNvPr>
          <p:cNvSpPr txBox="1"/>
          <p:nvPr/>
        </p:nvSpPr>
        <p:spPr>
          <a:xfrm>
            <a:off x="5489510" y="2934586"/>
            <a:ext cx="64723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기존의 </a:t>
            </a:r>
            <a:r>
              <a:rPr lang="en-US" altLang="ko-KR" sz="1600"/>
              <a:t>CNN</a:t>
            </a:r>
            <a:r>
              <a:rPr lang="ko-KR" altLang="en-US" sz="1600"/>
              <a:t>모델들은 인풋 이미지에 같은 크기의 </a:t>
            </a:r>
            <a:r>
              <a:rPr lang="en-US" altLang="ko-KR" sz="1600"/>
              <a:t>Conv</a:t>
            </a:r>
            <a:r>
              <a:rPr lang="ko-KR" altLang="en-US" sz="1600"/>
              <a:t>필터를 </a:t>
            </a:r>
            <a:endParaRPr lang="en-US" altLang="ko-KR" sz="1600"/>
          </a:p>
          <a:p>
            <a:r>
              <a:rPr lang="en-US" altLang="ko-KR" sz="1600"/>
              <a:t> </a:t>
            </a:r>
            <a:r>
              <a:rPr lang="ko-KR" altLang="en-US" sz="1600"/>
              <a:t>하나씩 덧대는 구조라면</a:t>
            </a:r>
            <a:r>
              <a:rPr lang="en-US" altLang="ko-KR" sz="1600"/>
              <a:t>, Inception</a:t>
            </a:r>
            <a:r>
              <a:rPr lang="ko-KR" altLang="en-US" sz="1600"/>
              <a:t>은 한 번에 여러 크기의 필터를   동시 적용</a:t>
            </a:r>
            <a:endParaRPr lang="en-US" altLang="ko-KR" sz="1600"/>
          </a:p>
          <a:p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이미지 처리할 때 여러 크기의 필터를 복합적으로 사용해 이미지</a:t>
            </a:r>
            <a:endParaRPr lang="en-US" altLang="ko-KR" sz="1600"/>
          </a:p>
          <a:p>
            <a:r>
              <a:rPr lang="ko-KR" altLang="en-US" sz="1600"/>
              <a:t> 특징을 더 잘 잡는다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endParaRPr lang="ko-KR" altLang="en-US" sz="16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EFFF31-41D9-47DB-8FEE-F1F5062A8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30" y="1757817"/>
            <a:ext cx="4525006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50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0B78AC3-A4CA-4CA2-8974-C42E8A291FA1}"/>
              </a:ext>
            </a:extLst>
          </p:cNvPr>
          <p:cNvSpPr/>
          <p:nvPr/>
        </p:nvSpPr>
        <p:spPr>
          <a:xfrm>
            <a:off x="5489510" y="988376"/>
            <a:ext cx="14510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/>
              <a:t>DNN</a:t>
            </a:r>
            <a:endParaRPr lang="ko-KR" altLang="en-US" sz="4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8A0EE9-EFB5-4BB2-950D-ED1E3264D730}"/>
              </a:ext>
            </a:extLst>
          </p:cNvPr>
          <p:cNvSpPr/>
          <p:nvPr/>
        </p:nvSpPr>
        <p:spPr>
          <a:xfrm>
            <a:off x="5489510" y="2296686"/>
            <a:ext cx="6472335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7B73F-F40C-4221-BB73-92EBCA8A7B38}"/>
              </a:ext>
            </a:extLst>
          </p:cNvPr>
          <p:cNvSpPr txBox="1"/>
          <p:nvPr/>
        </p:nvSpPr>
        <p:spPr>
          <a:xfrm>
            <a:off x="5489510" y="2934586"/>
            <a:ext cx="647233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CNN </a:t>
            </a:r>
            <a:r>
              <a:rPr lang="ko-KR" altLang="en-US" sz="1600"/>
              <a:t>모델을 사용하여 분류할 때 </a:t>
            </a:r>
            <a:r>
              <a:rPr lang="en-US" altLang="ko-KR" sz="1600"/>
              <a:t>LS </a:t>
            </a:r>
            <a:r>
              <a:rPr lang="ko-KR" altLang="en-US" sz="1600"/>
              <a:t>단계의 정확도를 더 높이기 위해 </a:t>
            </a:r>
            <a:r>
              <a:rPr lang="en-US" altLang="ko-KR" sz="1600"/>
              <a:t>DNN </a:t>
            </a:r>
            <a:r>
              <a:rPr lang="ko-KR" altLang="en-US" sz="1600"/>
              <a:t>알고리즘을 이용</a:t>
            </a: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err="1"/>
              <a:t>학습률</a:t>
            </a:r>
            <a:r>
              <a:rPr lang="ko-KR" altLang="en-US" sz="1600"/>
              <a:t> </a:t>
            </a:r>
            <a:r>
              <a:rPr lang="en-US" altLang="ko-KR" sz="1600"/>
              <a:t>: 0.01 dropout : 0.6 </a:t>
            </a:r>
            <a:r>
              <a:rPr lang="en-US" altLang="ko-KR" sz="1600" err="1"/>
              <a:t>batch_size</a:t>
            </a:r>
            <a:r>
              <a:rPr lang="en-US" altLang="ko-KR" sz="1600"/>
              <a:t> : 100</a:t>
            </a:r>
            <a:r>
              <a:rPr lang="ko-KR" altLang="en-US" sz="1600"/>
              <a:t>개로 은닉층은 </a:t>
            </a:r>
            <a:r>
              <a:rPr lang="en-US" altLang="ko-KR" sz="1600"/>
              <a:t>3</a:t>
            </a:r>
            <a:r>
              <a:rPr lang="ko-KR" altLang="en-US" sz="1600"/>
              <a:t>개 사용하였다</a:t>
            </a:r>
            <a:r>
              <a:rPr lang="en-US" altLang="ko-KR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은닉층의 노드 개수는 </a:t>
            </a:r>
            <a:r>
              <a:rPr lang="en-US" altLang="ko-KR" sz="1600"/>
              <a:t>512</a:t>
            </a:r>
            <a:r>
              <a:rPr lang="ko-KR" altLang="en-US" sz="1600"/>
              <a:t>개로 구성하였다</a:t>
            </a:r>
            <a:r>
              <a:rPr lang="en-US" altLang="ko-KR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입력 데이터에 대해 특징 추출하고 </a:t>
            </a:r>
            <a:r>
              <a:rPr lang="en-US" altLang="ko-KR" sz="1600"/>
              <a:t>DNN</a:t>
            </a:r>
            <a:r>
              <a:rPr lang="ko-KR" altLang="en-US" sz="1600"/>
              <a:t>을 이용하여 </a:t>
            </a:r>
            <a:r>
              <a:rPr lang="en-US" altLang="ko-KR" sz="1600"/>
              <a:t>LS </a:t>
            </a:r>
            <a:r>
              <a:rPr lang="ko-KR" altLang="en-US" sz="1600"/>
              <a:t>와 </a:t>
            </a:r>
            <a:r>
              <a:rPr lang="en-US" altLang="ko-KR" sz="1600"/>
              <a:t>(DS, REM, Wake) </a:t>
            </a:r>
            <a:r>
              <a:rPr lang="ko-KR" altLang="en-US" sz="1600"/>
              <a:t>두 개의 클래스에 대해 분류한다</a:t>
            </a:r>
            <a:r>
              <a:rPr lang="en-US" altLang="ko-KR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DNN</a:t>
            </a:r>
            <a:r>
              <a:rPr lang="ko-KR" altLang="en-US" sz="1600"/>
              <a:t>에서 </a:t>
            </a:r>
            <a:r>
              <a:rPr lang="en-US" altLang="ko-KR" sz="1600"/>
              <a:t>LS</a:t>
            </a:r>
            <a:r>
              <a:rPr lang="ko-KR" altLang="en-US" sz="1600"/>
              <a:t>단계라고 예측된다면 이를 최종예측으로 간주하고</a:t>
            </a:r>
            <a:r>
              <a:rPr lang="en-US" altLang="ko-KR" sz="1600"/>
              <a:t>,</a:t>
            </a:r>
          </a:p>
          <a:p>
            <a:r>
              <a:rPr lang="en-US" altLang="ko-KR" sz="1600"/>
              <a:t> LS</a:t>
            </a:r>
            <a:r>
              <a:rPr lang="ko-KR" altLang="en-US" sz="1600"/>
              <a:t>단계가 아니라고 예측되면 해당 데이터를 </a:t>
            </a:r>
            <a:r>
              <a:rPr lang="en-US" altLang="ko-KR" sz="1600"/>
              <a:t>CNN</a:t>
            </a:r>
            <a:r>
              <a:rPr lang="ko-KR" altLang="en-US" sz="1600"/>
              <a:t>모델을 통해 기존 </a:t>
            </a:r>
            <a:r>
              <a:rPr lang="en-US" altLang="ko-KR" sz="1600"/>
              <a:t>   4 </a:t>
            </a:r>
            <a:r>
              <a:rPr lang="ko-KR" altLang="en-US" sz="1600"/>
              <a:t>단계의 클래스로 분류한다</a:t>
            </a:r>
            <a:r>
              <a:rPr lang="en-US" altLang="ko-KR" sz="1600"/>
              <a:t>. </a:t>
            </a:r>
          </a:p>
          <a:p>
            <a:endParaRPr lang="en-US" altLang="ko-KR" sz="1600"/>
          </a:p>
          <a:p>
            <a:endParaRPr lang="ko-KR" altLang="en-US" sz="16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11F004-4395-4857-B0B5-4E9128173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55" y="1528497"/>
            <a:ext cx="5090369" cy="388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16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0B78AC3-A4CA-4CA2-8974-C42E8A291FA1}"/>
              </a:ext>
            </a:extLst>
          </p:cNvPr>
          <p:cNvSpPr/>
          <p:nvPr/>
        </p:nvSpPr>
        <p:spPr>
          <a:xfrm>
            <a:off x="619194" y="1783058"/>
            <a:ext cx="19191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>
                <a:latin typeface="Complex" panose="00000400000000000000" pitchFamily="2" charset="0"/>
              </a:rPr>
              <a:t>실험 결과</a:t>
            </a:r>
            <a:endParaRPr lang="ko-KR" altLang="en-US" sz="32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8A0EE9-EFB5-4BB2-950D-ED1E3264D730}"/>
              </a:ext>
            </a:extLst>
          </p:cNvPr>
          <p:cNvSpPr/>
          <p:nvPr/>
        </p:nvSpPr>
        <p:spPr>
          <a:xfrm flipV="1">
            <a:off x="5295014" y="2121164"/>
            <a:ext cx="6147044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7B73F-F40C-4221-BB73-92EBCA8A7B38}"/>
              </a:ext>
            </a:extLst>
          </p:cNvPr>
          <p:cNvSpPr txBox="1"/>
          <p:nvPr/>
        </p:nvSpPr>
        <p:spPr>
          <a:xfrm>
            <a:off x="5295014" y="2519663"/>
            <a:ext cx="632337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True Positive(TP) : </a:t>
            </a:r>
            <a:r>
              <a:rPr lang="ko-KR" altLang="en-US" sz="1600"/>
              <a:t>실제 </a:t>
            </a:r>
            <a:r>
              <a:rPr lang="en-US" altLang="ko-KR" sz="1600"/>
              <a:t>True</a:t>
            </a:r>
            <a:r>
              <a:rPr lang="ko-KR" altLang="en-US" sz="1600"/>
              <a:t>인 정답을 </a:t>
            </a:r>
            <a:r>
              <a:rPr lang="en-US" altLang="ko-KR" sz="1600"/>
              <a:t>True</a:t>
            </a:r>
            <a:r>
              <a:rPr lang="ko-KR" altLang="en-US" sz="1600"/>
              <a:t>라고 예측 </a:t>
            </a:r>
            <a:r>
              <a:rPr lang="en-US" altLang="ko-KR" sz="1600"/>
              <a:t>(</a:t>
            </a:r>
            <a:r>
              <a:rPr lang="ko-KR" altLang="en-US" sz="1600"/>
              <a:t>정답</a:t>
            </a:r>
            <a:r>
              <a:rPr lang="en-US" altLang="ko-KR" sz="16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False Positive(FP) : </a:t>
            </a:r>
            <a:r>
              <a:rPr lang="ko-KR" altLang="en-US" sz="1600"/>
              <a:t>실제 </a:t>
            </a:r>
            <a:r>
              <a:rPr lang="en-US" altLang="ko-KR" sz="1600"/>
              <a:t>False</a:t>
            </a:r>
            <a:r>
              <a:rPr lang="ko-KR" altLang="en-US" sz="1600"/>
              <a:t>인 정답을 </a:t>
            </a:r>
            <a:r>
              <a:rPr lang="en-US" altLang="ko-KR" sz="1600"/>
              <a:t>True</a:t>
            </a:r>
            <a:r>
              <a:rPr lang="ko-KR" altLang="en-US" sz="1600"/>
              <a:t>라고 예측 </a:t>
            </a:r>
            <a:r>
              <a:rPr lang="en-US" altLang="ko-KR" sz="1600"/>
              <a:t>(</a:t>
            </a:r>
            <a:r>
              <a:rPr lang="ko-KR" altLang="en-US" sz="1600"/>
              <a:t>오답</a:t>
            </a:r>
            <a:r>
              <a:rPr lang="en-US" altLang="ko-KR" sz="16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False Negative(FN) : </a:t>
            </a:r>
            <a:r>
              <a:rPr lang="ko-KR" altLang="en-US" sz="1600"/>
              <a:t>실제 </a:t>
            </a:r>
            <a:r>
              <a:rPr lang="en-US" altLang="ko-KR" sz="1600"/>
              <a:t>True</a:t>
            </a:r>
            <a:r>
              <a:rPr lang="ko-KR" altLang="en-US" sz="1600"/>
              <a:t>인 정답을 </a:t>
            </a:r>
            <a:r>
              <a:rPr lang="en-US" altLang="ko-KR" sz="1600"/>
              <a:t>False</a:t>
            </a:r>
            <a:r>
              <a:rPr lang="ko-KR" altLang="en-US" sz="1600"/>
              <a:t>라고 예측 </a:t>
            </a:r>
            <a:r>
              <a:rPr lang="en-US" altLang="ko-KR" sz="1600"/>
              <a:t>(</a:t>
            </a:r>
            <a:r>
              <a:rPr lang="ko-KR" altLang="en-US" sz="1600"/>
              <a:t>오답</a:t>
            </a:r>
            <a:r>
              <a:rPr lang="en-US" altLang="ko-KR" sz="16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True Negative(TN) : </a:t>
            </a:r>
            <a:r>
              <a:rPr lang="ko-KR" altLang="en-US" sz="1600"/>
              <a:t>실제 </a:t>
            </a:r>
            <a:r>
              <a:rPr lang="en-US" altLang="ko-KR" sz="1600"/>
              <a:t>False</a:t>
            </a:r>
            <a:r>
              <a:rPr lang="ko-KR" altLang="en-US" sz="1600"/>
              <a:t>인 정답을 </a:t>
            </a:r>
            <a:r>
              <a:rPr lang="en-US" altLang="ko-KR" sz="1600"/>
              <a:t>False</a:t>
            </a:r>
            <a:r>
              <a:rPr lang="ko-KR" altLang="en-US" sz="1600"/>
              <a:t>라고 예측 </a:t>
            </a:r>
            <a:r>
              <a:rPr lang="en-US" altLang="ko-KR" sz="1600"/>
              <a:t>(</a:t>
            </a:r>
            <a:r>
              <a:rPr lang="ko-KR" altLang="en-US" sz="1600"/>
              <a:t>정답</a:t>
            </a:r>
            <a:r>
              <a:rPr lang="en-US" altLang="ko-KR" sz="1600"/>
              <a:t>)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sz="16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/>
              <a:t>예측도</a:t>
            </a:r>
            <a:r>
              <a:rPr lang="en-US" altLang="ko-KR" sz="1600"/>
              <a:t>(Prediction) : </a:t>
            </a:r>
            <a:r>
              <a:rPr lang="ko-KR" altLang="en-US" sz="1600"/>
              <a:t>모델이 예측한 것 중 </a:t>
            </a:r>
            <a:r>
              <a:rPr lang="ko-KR" altLang="en-US" sz="1600" err="1"/>
              <a:t>정답률</a:t>
            </a:r>
            <a:r>
              <a:rPr lang="ko-KR" altLang="en-US" sz="1600"/>
              <a:t> </a:t>
            </a:r>
            <a:r>
              <a:rPr lang="en-US" altLang="ko-KR" sz="1600"/>
              <a:t>TP / (TP + FP)</a:t>
            </a:r>
          </a:p>
          <a:p>
            <a:r>
              <a:rPr lang="en-US" altLang="ko-KR" sz="1600"/>
              <a:t>             (Precision)</a:t>
            </a:r>
          </a:p>
          <a:p>
            <a:endParaRPr lang="en-US" altLang="ko-KR" sz="16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/>
              <a:t>민감도</a:t>
            </a:r>
            <a:r>
              <a:rPr lang="en-US" altLang="ko-KR" sz="1600"/>
              <a:t>(Sensitivity) : </a:t>
            </a:r>
            <a:r>
              <a:rPr lang="ko-KR" altLang="en-US" sz="1600"/>
              <a:t>실제 정답 중 잘 예측한 것 </a:t>
            </a:r>
            <a:r>
              <a:rPr lang="en-US" altLang="ko-KR" sz="1600"/>
              <a:t>TP / (TP + FN)</a:t>
            </a:r>
          </a:p>
          <a:p>
            <a:r>
              <a:rPr lang="en-US" altLang="ko-KR" sz="1600"/>
              <a:t>             (Recall)</a:t>
            </a:r>
          </a:p>
          <a:p>
            <a:endParaRPr lang="en-US" altLang="ko-KR" sz="16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/>
              <a:t>특이도</a:t>
            </a:r>
            <a:r>
              <a:rPr lang="en-US" altLang="ko-KR" sz="1600"/>
              <a:t>(Specificity) : </a:t>
            </a:r>
            <a:r>
              <a:rPr lang="ko-KR" altLang="en-US" sz="1600"/>
              <a:t>실제 오답 중 오답이라고 예측한 것 </a:t>
            </a:r>
            <a:endParaRPr lang="en-US" altLang="ko-KR" sz="1600"/>
          </a:p>
          <a:p>
            <a:r>
              <a:rPr lang="en-US" altLang="ko-KR" sz="1600"/>
              <a:t>                              TN / (TN + FP)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1354B1-3EB7-4216-8CDA-451660621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11" y="3078427"/>
            <a:ext cx="4351365" cy="226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16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0B78AC3-A4CA-4CA2-8974-C42E8A291FA1}"/>
              </a:ext>
            </a:extLst>
          </p:cNvPr>
          <p:cNvSpPr/>
          <p:nvPr/>
        </p:nvSpPr>
        <p:spPr>
          <a:xfrm>
            <a:off x="5295014" y="613395"/>
            <a:ext cx="19191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>
                <a:latin typeface="Complex" panose="00000400000000000000" pitchFamily="2" charset="0"/>
              </a:rPr>
              <a:t>실험 결과</a:t>
            </a:r>
            <a:endParaRPr lang="ko-KR" altLang="en-US" sz="32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8A0EE9-EFB5-4BB2-950D-ED1E3264D730}"/>
              </a:ext>
            </a:extLst>
          </p:cNvPr>
          <p:cNvSpPr/>
          <p:nvPr/>
        </p:nvSpPr>
        <p:spPr>
          <a:xfrm flipV="1">
            <a:off x="5295014" y="1531486"/>
            <a:ext cx="6147044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868850-1269-4C09-831D-7EBB3A28F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577" y="2136465"/>
            <a:ext cx="8449104" cy="17174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595BB1-5F63-40BD-9312-BF0D8EB7A802}"/>
              </a:ext>
            </a:extLst>
          </p:cNvPr>
          <p:cNvSpPr txBox="1"/>
          <p:nvPr/>
        </p:nvSpPr>
        <p:spPr>
          <a:xfrm>
            <a:off x="2989577" y="4359349"/>
            <a:ext cx="8596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CNN </a:t>
            </a:r>
            <a:r>
              <a:rPr lang="ko-KR" altLang="en-US"/>
              <a:t>만 사용했을 경우와 </a:t>
            </a:r>
            <a:r>
              <a:rPr lang="en-US" altLang="ko-KR"/>
              <a:t>DNN</a:t>
            </a:r>
            <a:r>
              <a:rPr lang="ko-KR" altLang="en-US"/>
              <a:t>과 혼합해서 사용했을 경우 대부분 비슷한 지표를</a:t>
            </a:r>
            <a:endParaRPr lang="en-US" altLang="ko-KR"/>
          </a:p>
          <a:p>
            <a:r>
              <a:rPr lang="ko-KR" altLang="en-US"/>
              <a:t>보이지만 </a:t>
            </a:r>
            <a:r>
              <a:rPr lang="en-US" altLang="ko-KR"/>
              <a:t>LS </a:t>
            </a:r>
            <a:r>
              <a:rPr lang="ko-KR" altLang="en-US"/>
              <a:t>단계의 </a:t>
            </a:r>
            <a:r>
              <a:rPr lang="en-US" altLang="ko-KR"/>
              <a:t>Recall</a:t>
            </a:r>
            <a:r>
              <a:rPr lang="ko-KR" altLang="en-US"/>
              <a:t> 에서 유의미하게 성능이 향상 된 것을 확인 할 수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173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03B6D-DF29-458F-AA62-9F26A99D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결론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7A572B-94CB-4B7A-B575-9DF4F2423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비교적 성능이 저조한 </a:t>
            </a:r>
            <a:r>
              <a:rPr lang="en-US" altLang="ko-KR" sz="2400"/>
              <a:t>LS</a:t>
            </a:r>
            <a:r>
              <a:rPr lang="ko-KR" altLang="en-US" sz="2400"/>
              <a:t>단계의 분류 개선 향상 하기 위한 방안 연구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혼합 모델을 사용하여 정확도를 개선했지만 더 개선 하기 위한 방안 연구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다양한 모델을 사용하여 결과 비교</a:t>
            </a:r>
            <a:endParaRPr lang="en-US" altLang="ko-KR" sz="2400"/>
          </a:p>
          <a:p>
            <a:endParaRPr lang="en-US" altLang="ko-KR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826527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2C5208-53A5-4602-8A1F-CE2D00530AA0}"/>
              </a:ext>
            </a:extLst>
          </p:cNvPr>
          <p:cNvSpPr/>
          <p:nvPr/>
        </p:nvSpPr>
        <p:spPr>
          <a:xfrm>
            <a:off x="289584" y="1690726"/>
            <a:ext cx="46602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>
                <a:latin typeface="Complex" panose="00000400000000000000" pitchFamily="2" charset="0"/>
              </a:rPr>
              <a:t>참고 자료 및 참고 사이트</a:t>
            </a:r>
            <a:endParaRPr lang="ko-KR" altLang="en-US" sz="3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602FD7-B8A2-4A91-8ECE-5D737F916EE7}"/>
              </a:ext>
            </a:extLst>
          </p:cNvPr>
          <p:cNvSpPr/>
          <p:nvPr/>
        </p:nvSpPr>
        <p:spPr>
          <a:xfrm>
            <a:off x="5489510" y="2296686"/>
            <a:ext cx="6472335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3784DD-05CE-4414-8B45-6433C8F15F6E}"/>
              </a:ext>
            </a:extLst>
          </p:cNvPr>
          <p:cNvSpPr/>
          <p:nvPr/>
        </p:nvSpPr>
        <p:spPr>
          <a:xfrm>
            <a:off x="5354971" y="2828835"/>
            <a:ext cx="66068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hlinkClick r:id="rId2"/>
              </a:rPr>
              <a:t>안전도</a:t>
            </a:r>
            <a:r>
              <a:rPr lang="en-US" altLang="ko-KR">
                <a:hlinkClick r:id="rId2"/>
              </a:rPr>
              <a:t>,</a:t>
            </a:r>
            <a:r>
              <a:rPr lang="ko-KR" altLang="en-US">
                <a:hlinkClick r:id="rId2"/>
              </a:rPr>
              <a:t>뇌파도</a:t>
            </a:r>
            <a:r>
              <a:rPr lang="en-US" altLang="ko-KR">
                <a:hlinkClick r:id="rId2"/>
              </a:rPr>
              <a:t>,</a:t>
            </a:r>
            <a:r>
              <a:rPr lang="ko-KR" altLang="en-US">
                <a:hlinkClick r:id="rId2"/>
              </a:rPr>
              <a:t>근전도 분석을 통한 수면 단계 분류</a:t>
            </a:r>
            <a:r>
              <a:rPr lang="en-US" altLang="ko-KR">
                <a:hlinkClick r:id="rId2"/>
              </a:rPr>
              <a:t> </a:t>
            </a:r>
            <a:r>
              <a:rPr lang="ko-KR" altLang="en-US">
                <a:hlinkClick r:id="rId2"/>
              </a:rPr>
              <a:t>논문</a:t>
            </a:r>
            <a:endParaRPr lang="en-US" altLang="ko-KR">
              <a:hlinkClick r:id="rId2"/>
            </a:endParaRPr>
          </a:p>
          <a:p>
            <a:r>
              <a:rPr lang="en-US" altLang="ko-KR">
                <a:hlinkClick r:id="rId2"/>
              </a:rPr>
              <a:t> </a:t>
            </a:r>
            <a:r>
              <a:rPr lang="ko-KR" altLang="en-US">
                <a:hlinkClick r:id="rId2"/>
              </a:rPr>
              <a:t>출처 </a:t>
            </a:r>
            <a:r>
              <a:rPr lang="en-US" altLang="ko-KR">
                <a:hlinkClick r:id="rId2"/>
              </a:rPr>
              <a:t>: http://www.dbpia.co.kr.libproxy.hallym.ac.kr/journal/articleDetail?nodeId=NODE09285038#none</a:t>
            </a:r>
            <a:r>
              <a:rPr lang="en-US" altLang="ko-KR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구글 검색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9505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286F7102-BA1E-4A0F-8DBC-98B5BE66E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9902" y="173818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7200" b="1">
                <a:solidFill>
                  <a:schemeClr val="bg1"/>
                </a:solidFill>
                <a:latin typeface="Complex" panose="00000400000000000000" pitchFamily="2" charset="0"/>
                <a:cs typeface="Complex" panose="00000400000000000000" pitchFamily="2" charset="0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82639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7DA67-3707-4312-A3EE-F7C1704B0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7937" y="196875"/>
            <a:ext cx="3444338" cy="2387600"/>
          </a:xfrm>
        </p:spPr>
        <p:txBody>
          <a:bodyPr>
            <a:normAutofit/>
          </a:bodyPr>
          <a:lstStyle/>
          <a:p>
            <a:r>
              <a:rPr lang="en-US" altLang="ko-KR" sz="7200" b="1">
                <a:solidFill>
                  <a:schemeClr val="bg1"/>
                </a:solidFill>
                <a:latin typeface="Complex" panose="00000400000000000000" pitchFamily="2" charset="0"/>
                <a:cs typeface="Complex" panose="00000400000000000000" pitchFamily="2" charset="0"/>
              </a:rPr>
              <a:t>INDEX</a:t>
            </a:r>
            <a:endParaRPr lang="ko-KR" altLang="en-US" sz="7200" b="1">
              <a:solidFill>
                <a:schemeClr val="bg1"/>
              </a:solidFill>
              <a:latin typeface="Complex" panose="00000400000000000000" pitchFamily="2" charset="0"/>
              <a:cs typeface="Complex" panose="00000400000000000000" pitchFamily="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FCF09D-212F-40A6-9C36-20DDEA4C722F}"/>
              </a:ext>
            </a:extLst>
          </p:cNvPr>
          <p:cNvSpPr/>
          <p:nvPr/>
        </p:nvSpPr>
        <p:spPr>
          <a:xfrm>
            <a:off x="5489510" y="2296686"/>
            <a:ext cx="6472335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BC620C5-F7B2-4C7B-AA52-F215C7A63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9510" y="2887615"/>
            <a:ext cx="6472238" cy="32559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/>
              <a:t>서론</a:t>
            </a:r>
            <a:endParaRPr lang="en-US" altLang="ko-KR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/>
              <a:t>관련연구</a:t>
            </a:r>
            <a:endParaRPr lang="en-US" altLang="ko-KR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/>
              <a:t>데이터셋</a:t>
            </a:r>
            <a:endParaRPr lang="en-US" altLang="ko-KR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/>
              <a:t>신경망 알고리즘</a:t>
            </a:r>
            <a:endParaRPr lang="en-US" altLang="ko-KR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/>
              <a:t>실험 결과</a:t>
            </a:r>
            <a:endParaRPr lang="en-US" altLang="ko-KR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/>
              <a:t>결론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325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0B78AC3-A4CA-4CA2-8974-C42E8A291FA1}"/>
              </a:ext>
            </a:extLst>
          </p:cNvPr>
          <p:cNvSpPr/>
          <p:nvPr/>
        </p:nvSpPr>
        <p:spPr>
          <a:xfrm>
            <a:off x="1150822" y="1690725"/>
            <a:ext cx="14414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>
                <a:latin typeface="Complex" panose="00000400000000000000" pitchFamily="2" charset="0"/>
              </a:rPr>
              <a:t>서 론</a:t>
            </a:r>
            <a:endParaRPr lang="ko-KR" altLang="en-US" sz="4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8A0EE9-EFB5-4BB2-950D-ED1E3264D730}"/>
              </a:ext>
            </a:extLst>
          </p:cNvPr>
          <p:cNvSpPr/>
          <p:nvPr/>
        </p:nvSpPr>
        <p:spPr>
          <a:xfrm>
            <a:off x="4335625" y="2075446"/>
            <a:ext cx="6472335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7B73F-F40C-4221-BB73-92EBCA8A7B38}"/>
              </a:ext>
            </a:extLst>
          </p:cNvPr>
          <p:cNvSpPr txBox="1"/>
          <p:nvPr/>
        </p:nvSpPr>
        <p:spPr>
          <a:xfrm>
            <a:off x="4335625" y="2923700"/>
            <a:ext cx="735008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1600"/>
              <a:t> 수면이란 인간의 일상에 많은 비중을 차지하고 있는 중요한 요소로 </a:t>
            </a:r>
            <a:endParaRPr lang="en-US" altLang="ko-KR" sz="1600"/>
          </a:p>
          <a:p>
            <a:r>
              <a:rPr lang="ko-KR" altLang="en-US" sz="1600"/>
              <a:t> 수면으로 인해 인간의 신체와 정신은 충분한 휴식을 취하고 </a:t>
            </a:r>
            <a:endParaRPr lang="en-US" altLang="ko-KR" sz="1600"/>
          </a:p>
          <a:p>
            <a:r>
              <a:rPr lang="ko-KR" altLang="en-US" sz="1600"/>
              <a:t> 그로 인해 스트레스 해소 및 질병 예방을 할 수 있다</a:t>
            </a:r>
            <a:r>
              <a:rPr lang="en-US" altLang="ko-KR" sz="160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sz="160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/>
              <a:t> 수면시간 부족은 피로 유발</a:t>
            </a:r>
            <a:r>
              <a:rPr lang="en-US" altLang="ko-KR" sz="1600"/>
              <a:t>, </a:t>
            </a:r>
            <a:r>
              <a:rPr lang="ko-KR" altLang="en-US" sz="1600"/>
              <a:t>기억력 및 집중력 감소</a:t>
            </a:r>
            <a:r>
              <a:rPr lang="en-US" altLang="ko-KR" sz="1600"/>
              <a:t>, </a:t>
            </a:r>
            <a:r>
              <a:rPr lang="ko-KR" altLang="en-US" sz="1600"/>
              <a:t>고혈압 등</a:t>
            </a:r>
            <a:endParaRPr lang="en-US" altLang="ko-KR" sz="1600"/>
          </a:p>
          <a:p>
            <a:r>
              <a:rPr lang="ko-KR" altLang="en-US" sz="1600"/>
              <a:t> 많은 질병을 발생시킬 수 있다</a:t>
            </a:r>
            <a:r>
              <a:rPr lang="en-US" altLang="ko-KR" sz="160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sz="160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/>
              <a:t> 수면 단계를 분류하기 위해 수면다원검사를 한다</a:t>
            </a:r>
            <a:r>
              <a:rPr lang="en-US" altLang="ko-KR" sz="160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sz="160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/>
              <a:t> 판독사의 개인 역량 요구</a:t>
            </a:r>
            <a:r>
              <a:rPr lang="en-US" altLang="ko-KR" sz="1600"/>
              <a:t>, </a:t>
            </a:r>
            <a:r>
              <a:rPr lang="ko-KR" altLang="en-US" sz="1600"/>
              <a:t>장시간의 시간요구</a:t>
            </a:r>
            <a:r>
              <a:rPr lang="en-US" altLang="ko-KR" sz="1600"/>
              <a:t>, </a:t>
            </a:r>
            <a:r>
              <a:rPr lang="ko-KR" altLang="en-US" sz="1600"/>
              <a:t>비용이 비싸다는 단점이 있다</a:t>
            </a:r>
            <a:r>
              <a:rPr lang="en-US" altLang="ko-KR" sz="160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357539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0B78AC3-A4CA-4CA2-8974-C42E8A291FA1}"/>
              </a:ext>
            </a:extLst>
          </p:cNvPr>
          <p:cNvSpPr/>
          <p:nvPr/>
        </p:nvSpPr>
        <p:spPr>
          <a:xfrm>
            <a:off x="289584" y="1690726"/>
            <a:ext cx="25699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>
                <a:latin typeface="Complex" panose="00000400000000000000" pitchFamily="2" charset="0"/>
              </a:rPr>
              <a:t>관련 연구</a:t>
            </a:r>
            <a:endParaRPr lang="ko-KR" altLang="en-US" sz="4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8A0EE9-EFB5-4BB2-950D-ED1E3264D730}"/>
              </a:ext>
            </a:extLst>
          </p:cNvPr>
          <p:cNvSpPr/>
          <p:nvPr/>
        </p:nvSpPr>
        <p:spPr>
          <a:xfrm>
            <a:off x="5489510" y="2296686"/>
            <a:ext cx="6472335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7B73F-F40C-4221-BB73-92EBCA8A7B38}"/>
              </a:ext>
            </a:extLst>
          </p:cNvPr>
          <p:cNvSpPr txBox="1"/>
          <p:nvPr/>
        </p:nvSpPr>
        <p:spPr>
          <a:xfrm>
            <a:off x="5489510" y="2934586"/>
            <a:ext cx="15359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/>
              <a:t>수면 단계</a:t>
            </a:r>
            <a:endParaRPr lang="en-US" altLang="ko-KR"/>
          </a:p>
          <a:p>
            <a:pPr marL="342900" indent="-342900">
              <a:buFont typeface="+mj-lt"/>
              <a:buAutoNum type="arabicPeriod"/>
            </a:pPr>
            <a:endParaRPr lang="en-US" altLang="ko-KR"/>
          </a:p>
          <a:p>
            <a:pPr marL="342900" indent="-342900">
              <a:buFont typeface="+mj-lt"/>
              <a:buAutoNum type="arabicPeriod"/>
            </a:pPr>
            <a:r>
              <a:rPr lang="ko-KR" altLang="en-US"/>
              <a:t>생체 신호</a:t>
            </a:r>
            <a:endParaRPr lang="en-US" altLang="ko-KR"/>
          </a:p>
          <a:p>
            <a:pPr marL="342900" indent="-342900">
              <a:buFont typeface="+mj-lt"/>
              <a:buAutoNum type="arabicPeriod"/>
            </a:pPr>
            <a:endParaRPr lang="en-US" altLang="ko-KR"/>
          </a:p>
          <a:p>
            <a:pPr marL="342900" indent="-342900">
              <a:buFont typeface="+mj-lt"/>
              <a:buAutoNum type="arabicPeriod"/>
            </a:pPr>
            <a:r>
              <a:rPr lang="ko-KR" altLang="en-US"/>
              <a:t>데이터 셋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963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0B78AC3-A4CA-4CA2-8974-C42E8A291FA1}"/>
              </a:ext>
            </a:extLst>
          </p:cNvPr>
          <p:cNvSpPr/>
          <p:nvPr/>
        </p:nvSpPr>
        <p:spPr>
          <a:xfrm>
            <a:off x="5489510" y="988376"/>
            <a:ext cx="31341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>
                <a:latin typeface="Complex" panose="00000400000000000000" pitchFamily="2" charset="0"/>
              </a:rPr>
              <a:t>1. </a:t>
            </a:r>
            <a:r>
              <a:rPr lang="ko-KR" altLang="en-US" sz="4400" b="1">
                <a:latin typeface="Complex" panose="00000400000000000000" pitchFamily="2" charset="0"/>
              </a:rPr>
              <a:t>수면 단계</a:t>
            </a:r>
            <a:endParaRPr lang="ko-KR" altLang="en-US" sz="4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8A0EE9-EFB5-4BB2-950D-ED1E3264D730}"/>
              </a:ext>
            </a:extLst>
          </p:cNvPr>
          <p:cNvSpPr/>
          <p:nvPr/>
        </p:nvSpPr>
        <p:spPr>
          <a:xfrm>
            <a:off x="5489510" y="2296686"/>
            <a:ext cx="6472335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7B73F-F40C-4221-BB73-92EBCA8A7B38}"/>
              </a:ext>
            </a:extLst>
          </p:cNvPr>
          <p:cNvSpPr txBox="1"/>
          <p:nvPr/>
        </p:nvSpPr>
        <p:spPr>
          <a:xfrm>
            <a:off x="5489510" y="2934586"/>
            <a:ext cx="64723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수면은 안구운동의 조절이 가능한 각성 상태로부터 얕은 잠인 </a:t>
            </a:r>
            <a:endParaRPr lang="en-US" altLang="ko-KR" sz="1600"/>
          </a:p>
          <a:p>
            <a:r>
              <a:rPr lang="en-US" altLang="ko-KR" sz="1600"/>
              <a:t>  1</a:t>
            </a:r>
            <a:r>
              <a:rPr lang="ko-KR" altLang="en-US" sz="1600"/>
              <a:t>단계를 거쳐 </a:t>
            </a:r>
            <a:r>
              <a:rPr lang="en-US" altLang="ko-KR" sz="1600"/>
              <a:t>4</a:t>
            </a:r>
            <a:r>
              <a:rPr lang="ko-KR" altLang="en-US" sz="1600"/>
              <a:t>단계의 깊은 잠까지 진행되고</a:t>
            </a:r>
            <a:r>
              <a:rPr lang="en-US" altLang="ko-KR" sz="1600"/>
              <a:t>, </a:t>
            </a:r>
          </a:p>
          <a:p>
            <a:r>
              <a:rPr lang="ko-KR" altLang="en-US" sz="1600"/>
              <a:t>  그 후 </a:t>
            </a:r>
            <a:r>
              <a:rPr lang="en-US" altLang="ko-KR" sz="1600"/>
              <a:t>REM </a:t>
            </a:r>
            <a:r>
              <a:rPr lang="ko-KR" altLang="en-US" sz="1600"/>
              <a:t>수면 단계를 거쳐 꿈을 꾸는 상태가 된다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크게는 </a:t>
            </a:r>
            <a:r>
              <a:rPr lang="en-US" altLang="ko-KR" sz="1600"/>
              <a:t>REM</a:t>
            </a:r>
            <a:r>
              <a:rPr lang="ko-KR" altLang="en-US" sz="1600"/>
              <a:t>수면과 비</a:t>
            </a:r>
            <a:r>
              <a:rPr lang="en-US" altLang="ko-KR" sz="1600"/>
              <a:t>REM</a:t>
            </a:r>
            <a:r>
              <a:rPr lang="ko-KR" altLang="en-US" sz="1600"/>
              <a:t>수면 단계로 구분되고</a:t>
            </a:r>
            <a:r>
              <a:rPr lang="en-US" altLang="ko-KR" sz="1600"/>
              <a:t>,</a:t>
            </a:r>
          </a:p>
          <a:p>
            <a:r>
              <a:rPr lang="en-US" altLang="ko-KR" sz="1600"/>
              <a:t>    </a:t>
            </a:r>
            <a:r>
              <a:rPr lang="ko-KR" altLang="en-US" sz="1600"/>
              <a:t>비</a:t>
            </a:r>
            <a:r>
              <a:rPr lang="en-US" altLang="ko-KR" sz="1600"/>
              <a:t>REM</a:t>
            </a:r>
            <a:r>
              <a:rPr lang="ko-KR" altLang="en-US" sz="1600"/>
              <a:t>수면은 </a:t>
            </a:r>
            <a:r>
              <a:rPr lang="en-US" altLang="ko-KR" sz="1600"/>
              <a:t>1~4</a:t>
            </a:r>
            <a:r>
              <a:rPr lang="ko-KR" altLang="en-US" sz="1600"/>
              <a:t>단계로 총 </a:t>
            </a:r>
            <a:r>
              <a:rPr lang="en-US" altLang="ko-KR" sz="1600"/>
              <a:t>4</a:t>
            </a:r>
            <a:r>
              <a:rPr lang="ko-KR" altLang="en-US" sz="1600"/>
              <a:t>단계로 구분이 된다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보통 비</a:t>
            </a:r>
            <a:r>
              <a:rPr lang="en-US" altLang="ko-KR" sz="1600"/>
              <a:t>REM</a:t>
            </a:r>
            <a:r>
              <a:rPr lang="ko-KR" altLang="en-US" sz="1600"/>
              <a:t> 수면으로 시작해서 점점 깊은 잠에 빠져들고 </a:t>
            </a:r>
            <a:r>
              <a:rPr lang="en-US" altLang="ko-KR" sz="1600"/>
              <a:t>REM</a:t>
            </a:r>
            <a:r>
              <a:rPr lang="ko-KR" altLang="en-US" sz="1600"/>
              <a:t>수면이 나타나며 비</a:t>
            </a:r>
            <a:r>
              <a:rPr lang="en-US" altLang="ko-KR" sz="1600"/>
              <a:t>REM</a:t>
            </a:r>
            <a:r>
              <a:rPr lang="ko-KR" altLang="en-US" sz="1600"/>
              <a:t>수면과 </a:t>
            </a:r>
            <a:r>
              <a:rPr lang="en-US" altLang="ko-KR" sz="1600"/>
              <a:t>REM</a:t>
            </a:r>
            <a:r>
              <a:rPr lang="ko-KR" altLang="en-US" sz="1600"/>
              <a:t>수면이 반복된다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5F7FF2-A2B2-4D79-A698-2A110BD8E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86" y="2342406"/>
            <a:ext cx="4358349" cy="290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6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0B78AC3-A4CA-4CA2-8974-C42E8A291FA1}"/>
              </a:ext>
            </a:extLst>
          </p:cNvPr>
          <p:cNvSpPr/>
          <p:nvPr/>
        </p:nvSpPr>
        <p:spPr>
          <a:xfrm>
            <a:off x="5489510" y="988376"/>
            <a:ext cx="31341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>
                <a:latin typeface="Complex" panose="00000400000000000000" pitchFamily="2" charset="0"/>
              </a:rPr>
              <a:t>잘못된 수면</a:t>
            </a:r>
            <a:endParaRPr lang="ko-KR" altLang="en-US" sz="4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8A0EE9-EFB5-4BB2-950D-ED1E3264D730}"/>
              </a:ext>
            </a:extLst>
          </p:cNvPr>
          <p:cNvSpPr/>
          <p:nvPr/>
        </p:nvSpPr>
        <p:spPr>
          <a:xfrm>
            <a:off x="5489510" y="2296686"/>
            <a:ext cx="6472335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7C75DD-CB53-4782-AFC8-F1F7A2227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28" y="3025872"/>
            <a:ext cx="4801128" cy="21434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0B7D924-61F9-4D6C-B98F-4CF772CC9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16346"/>
            <a:ext cx="5865845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0B78AC3-A4CA-4CA2-8974-C42E8A291FA1}"/>
              </a:ext>
            </a:extLst>
          </p:cNvPr>
          <p:cNvSpPr/>
          <p:nvPr/>
        </p:nvSpPr>
        <p:spPr>
          <a:xfrm>
            <a:off x="5489510" y="988376"/>
            <a:ext cx="53078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>
                <a:latin typeface="Complex" panose="00000400000000000000" pitchFamily="2" charset="0"/>
              </a:rPr>
              <a:t>2. </a:t>
            </a:r>
            <a:r>
              <a:rPr lang="ko-KR" altLang="en-US" sz="4400" b="1">
                <a:latin typeface="Complex" panose="00000400000000000000" pitchFamily="2" charset="0"/>
              </a:rPr>
              <a:t>생체 신호 </a:t>
            </a:r>
            <a:r>
              <a:rPr lang="en-US" altLang="ko-KR" sz="4400" b="1">
                <a:latin typeface="Complex" panose="00000400000000000000" pitchFamily="2" charset="0"/>
              </a:rPr>
              <a:t>(</a:t>
            </a:r>
            <a:r>
              <a:rPr lang="ko-KR" altLang="en-US" sz="4400" b="1">
                <a:latin typeface="Complex" panose="00000400000000000000" pitchFamily="2" charset="0"/>
              </a:rPr>
              <a:t>뇌파도</a:t>
            </a:r>
            <a:r>
              <a:rPr lang="en-US" altLang="ko-KR" sz="4400" b="1">
                <a:latin typeface="Complex" panose="00000400000000000000" pitchFamily="2" charset="0"/>
              </a:rPr>
              <a:t>)</a:t>
            </a:r>
            <a:endParaRPr lang="ko-KR" altLang="en-US" sz="4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8A0EE9-EFB5-4BB2-950D-ED1E3264D730}"/>
              </a:ext>
            </a:extLst>
          </p:cNvPr>
          <p:cNvSpPr/>
          <p:nvPr/>
        </p:nvSpPr>
        <p:spPr>
          <a:xfrm>
            <a:off x="5489510" y="2296686"/>
            <a:ext cx="6472335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7B73F-F40C-4221-BB73-92EBCA8A7B38}"/>
              </a:ext>
            </a:extLst>
          </p:cNvPr>
          <p:cNvSpPr txBox="1"/>
          <p:nvPr/>
        </p:nvSpPr>
        <p:spPr>
          <a:xfrm>
            <a:off x="5489510" y="2934586"/>
            <a:ext cx="64723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뇌파도</a:t>
            </a:r>
            <a:r>
              <a:rPr lang="en-US" altLang="ko-KR" sz="1600"/>
              <a:t>(EEG) : </a:t>
            </a:r>
            <a:r>
              <a:rPr lang="ko-KR" altLang="en-US" sz="1600"/>
              <a:t>수면 단계 분류하기 위한 신호 중 가장 많이 사용</a:t>
            </a: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대뇌피질의 신경세포군에서 발생한 뇌 전기활동에 따른 </a:t>
            </a:r>
            <a:endParaRPr lang="en-US" altLang="ko-KR" sz="1600"/>
          </a:p>
          <a:p>
            <a:r>
              <a:rPr lang="ko-KR" altLang="en-US" sz="1600"/>
              <a:t>두피 상의 두 점 사이의 전위 변동을 세로축</a:t>
            </a:r>
            <a:r>
              <a:rPr lang="en-US" altLang="ko-KR" sz="1600"/>
              <a:t>, </a:t>
            </a:r>
            <a:r>
              <a:rPr lang="ko-KR" altLang="en-US" sz="1600"/>
              <a:t>시간을 가로축으로 하   여 연속적으로 기록한 신호</a:t>
            </a:r>
            <a:r>
              <a:rPr lang="en-US" altLang="ko-KR" sz="1600"/>
              <a:t> </a:t>
            </a:r>
          </a:p>
          <a:p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주파수 범위에 따라 </a:t>
            </a:r>
            <a:r>
              <a:rPr lang="ko-KR" altLang="en-US" sz="1600" err="1"/>
              <a:t>델타파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ko-KR" altLang="en-US" sz="1600" err="1"/>
              <a:t>세타파</a:t>
            </a:r>
            <a:r>
              <a:rPr lang="en-US" altLang="ko-KR" sz="1600"/>
              <a:t>, </a:t>
            </a:r>
            <a:r>
              <a:rPr lang="ko-KR" altLang="en-US" sz="1600" err="1"/>
              <a:t>알파파</a:t>
            </a:r>
            <a:r>
              <a:rPr lang="en-US" altLang="ko-KR" sz="1600"/>
              <a:t>,</a:t>
            </a:r>
            <a:r>
              <a:rPr lang="ko-KR" altLang="en-US" sz="1600"/>
              <a:t>베타파로 구분된다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C2D57F-E6BF-4E19-AA39-69B5B01FA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03" y="2319545"/>
            <a:ext cx="3663838" cy="24299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EBE255-02E9-4364-A423-1D3BD5136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510" y="5100184"/>
            <a:ext cx="5391902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46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0B78AC3-A4CA-4CA2-8974-C42E8A291FA1}"/>
              </a:ext>
            </a:extLst>
          </p:cNvPr>
          <p:cNvSpPr/>
          <p:nvPr/>
        </p:nvSpPr>
        <p:spPr>
          <a:xfrm>
            <a:off x="5489510" y="988376"/>
            <a:ext cx="53078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>
                <a:latin typeface="Complex" panose="00000400000000000000" pitchFamily="2" charset="0"/>
              </a:rPr>
              <a:t>2. </a:t>
            </a:r>
            <a:r>
              <a:rPr lang="ko-KR" altLang="en-US" sz="4400" b="1">
                <a:latin typeface="Complex" panose="00000400000000000000" pitchFamily="2" charset="0"/>
              </a:rPr>
              <a:t>생체 신호 </a:t>
            </a:r>
            <a:r>
              <a:rPr lang="en-US" altLang="ko-KR" sz="4400" b="1">
                <a:latin typeface="Complex" panose="00000400000000000000" pitchFamily="2" charset="0"/>
              </a:rPr>
              <a:t>(</a:t>
            </a:r>
            <a:r>
              <a:rPr lang="ko-KR" altLang="en-US" sz="4400" b="1">
                <a:latin typeface="Complex" panose="00000400000000000000" pitchFamily="2" charset="0"/>
              </a:rPr>
              <a:t>안전도</a:t>
            </a:r>
            <a:r>
              <a:rPr lang="en-US" altLang="ko-KR" sz="4400" b="1">
                <a:latin typeface="Complex" panose="00000400000000000000" pitchFamily="2" charset="0"/>
              </a:rPr>
              <a:t>)</a:t>
            </a:r>
            <a:endParaRPr lang="ko-KR" altLang="en-US" sz="4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8A0EE9-EFB5-4BB2-950D-ED1E3264D730}"/>
              </a:ext>
            </a:extLst>
          </p:cNvPr>
          <p:cNvSpPr/>
          <p:nvPr/>
        </p:nvSpPr>
        <p:spPr>
          <a:xfrm>
            <a:off x="5489510" y="2296686"/>
            <a:ext cx="6472335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7B73F-F40C-4221-BB73-92EBCA8A7B38}"/>
              </a:ext>
            </a:extLst>
          </p:cNvPr>
          <p:cNvSpPr txBox="1"/>
          <p:nvPr/>
        </p:nvSpPr>
        <p:spPr>
          <a:xfrm>
            <a:off x="5489510" y="2934586"/>
            <a:ext cx="64723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안전도</a:t>
            </a:r>
            <a:r>
              <a:rPr lang="en-US" altLang="ko-KR" sz="1600"/>
              <a:t>(EOG) : </a:t>
            </a:r>
            <a:r>
              <a:rPr lang="ko-KR" altLang="en-US" sz="1600"/>
              <a:t>사람의 눈앞과 뒤에 존재하는 망막 전위 를 측정하는 기술로 안구 운동을 기록한 것을 말한다</a:t>
            </a:r>
            <a:r>
              <a:rPr lang="en-US" altLang="ko-KR" sz="1600"/>
              <a:t> </a:t>
            </a:r>
            <a:br>
              <a:rPr lang="en-US" altLang="ko-KR" sz="1600"/>
            </a:b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REM</a:t>
            </a:r>
            <a:r>
              <a:rPr lang="ko-KR" altLang="en-US" sz="1600"/>
              <a:t>수면 단계에서의 특징이 빠른 안구 운동이므로</a:t>
            </a:r>
            <a:r>
              <a:rPr lang="en-US" altLang="ko-KR" sz="1600"/>
              <a:t>, </a:t>
            </a:r>
            <a:r>
              <a:rPr lang="ko-KR" altLang="en-US" sz="1600"/>
              <a:t>이를 분류하기 용이하다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C2D57F-E6BF-4E19-AA39-69B5B01FA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02" y="2319544"/>
            <a:ext cx="3936557" cy="261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41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0B78AC3-A4CA-4CA2-8974-C42E8A291FA1}"/>
              </a:ext>
            </a:extLst>
          </p:cNvPr>
          <p:cNvSpPr/>
          <p:nvPr/>
        </p:nvSpPr>
        <p:spPr>
          <a:xfrm>
            <a:off x="5489510" y="988376"/>
            <a:ext cx="53078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>
                <a:latin typeface="Complex" panose="00000400000000000000" pitchFamily="2" charset="0"/>
              </a:rPr>
              <a:t>2. </a:t>
            </a:r>
            <a:r>
              <a:rPr lang="ko-KR" altLang="en-US" sz="4400" b="1">
                <a:latin typeface="Complex" panose="00000400000000000000" pitchFamily="2" charset="0"/>
              </a:rPr>
              <a:t>생체 신호 </a:t>
            </a:r>
            <a:r>
              <a:rPr lang="en-US" altLang="ko-KR" sz="4400" b="1">
                <a:latin typeface="Complex" panose="00000400000000000000" pitchFamily="2" charset="0"/>
              </a:rPr>
              <a:t>(</a:t>
            </a:r>
            <a:r>
              <a:rPr lang="ko-KR" altLang="en-US" sz="4400" b="1">
                <a:latin typeface="Complex" panose="00000400000000000000" pitchFamily="2" charset="0"/>
              </a:rPr>
              <a:t>근전도</a:t>
            </a:r>
            <a:r>
              <a:rPr lang="en-US" altLang="ko-KR" sz="4400" b="1">
                <a:latin typeface="Complex" panose="00000400000000000000" pitchFamily="2" charset="0"/>
              </a:rPr>
              <a:t>)</a:t>
            </a:r>
            <a:endParaRPr lang="ko-KR" altLang="en-US" sz="4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8A0EE9-EFB5-4BB2-950D-ED1E3264D730}"/>
              </a:ext>
            </a:extLst>
          </p:cNvPr>
          <p:cNvSpPr/>
          <p:nvPr/>
        </p:nvSpPr>
        <p:spPr>
          <a:xfrm>
            <a:off x="5489510" y="2296686"/>
            <a:ext cx="6472335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7B73F-F40C-4221-BB73-92EBCA8A7B38}"/>
              </a:ext>
            </a:extLst>
          </p:cNvPr>
          <p:cNvSpPr txBox="1"/>
          <p:nvPr/>
        </p:nvSpPr>
        <p:spPr>
          <a:xfrm>
            <a:off x="5489510" y="2934586"/>
            <a:ext cx="64723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근전도</a:t>
            </a:r>
            <a:r>
              <a:rPr lang="en-US" altLang="ko-KR" sz="1600"/>
              <a:t>(EMG) : </a:t>
            </a:r>
            <a:r>
              <a:rPr lang="ko-KR" altLang="en-US" sz="1600"/>
              <a:t>근육의 전기 활동을 기록한 신호이다</a:t>
            </a: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전극의 부착위치에 따라 다양한 종류의 근전도가 있지만</a:t>
            </a:r>
            <a:r>
              <a:rPr lang="en-US" altLang="ko-KR" sz="1600"/>
              <a:t>, </a:t>
            </a:r>
            <a:r>
              <a:rPr lang="ko-KR" altLang="en-US" sz="1600"/>
              <a:t>턱의 위치에 전극을 부착하여 얻어지는 턱 근전도를 사용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C2D57F-E6BF-4E19-AA39-69B5B01FA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02" y="2319544"/>
            <a:ext cx="3936557" cy="261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45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800</Words>
  <Application>Microsoft Office PowerPoint</Application>
  <PresentationFormat>와이드스크린</PresentationFormat>
  <Paragraphs>120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AIGDT</vt:lpstr>
      <vt:lpstr>Complex</vt:lpstr>
      <vt:lpstr>맑은 고딕</vt:lpstr>
      <vt:lpstr>Arial</vt:lpstr>
      <vt:lpstr>Bodoni MT</vt:lpstr>
      <vt:lpstr>Wingdings</vt:lpstr>
      <vt:lpstr>Office 테마</vt:lpstr>
      <vt:lpstr>안전도,뇌파도,근전도 분석을 통한 수면 단계 분류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결론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당뇨병 데이터 분류</dc:title>
  <dc:creator>이 현민</dc:creator>
  <cp:lastModifiedBy>이 현민</cp:lastModifiedBy>
  <cp:revision>37</cp:revision>
  <dcterms:created xsi:type="dcterms:W3CDTF">2019-12-01T20:04:12Z</dcterms:created>
  <dcterms:modified xsi:type="dcterms:W3CDTF">2020-09-17T06:36:20Z</dcterms:modified>
</cp:coreProperties>
</file>