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64" r:id="rId11"/>
    <p:sldId id="265" r:id="rId12"/>
    <p:sldId id="267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57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8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0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1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5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4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8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 smtClean="0"/>
              <a:t>Eog</a:t>
            </a:r>
            <a:r>
              <a:rPr lang="ko-KR" altLang="en-US" sz="4800" dirty="0" smtClean="0"/>
              <a:t>신호를 이용한 </a:t>
            </a:r>
            <a:r>
              <a:rPr lang="ko-KR" altLang="en-US" sz="4800" dirty="0" err="1" smtClean="0"/>
              <a:t>머신러닝</a:t>
            </a:r>
            <a:r>
              <a:rPr lang="ko-KR" altLang="en-US" sz="4800" dirty="0" smtClean="0"/>
              <a:t> 기반의 수면 단계 분류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20135173 </a:t>
            </a:r>
            <a:r>
              <a:rPr lang="ko-KR" altLang="en-US" dirty="0" smtClean="0"/>
              <a:t>정승용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5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합성곱</a:t>
            </a:r>
            <a:r>
              <a:rPr lang="ko-KR" altLang="en-US" dirty="0" smtClean="0">
                <a:solidFill>
                  <a:schemeClr val="tx1"/>
                </a:solidFill>
              </a:rPr>
              <a:t> 신경망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수면단계 분류를 위해 </a:t>
            </a:r>
            <a:r>
              <a:rPr lang="en-US" altLang="ko-KR" dirty="0" smtClean="0">
                <a:solidFill>
                  <a:schemeClr val="tx1"/>
                </a:solidFill>
              </a:rPr>
              <a:t>CNN </a:t>
            </a:r>
            <a:r>
              <a:rPr lang="ko-KR" altLang="en-US" dirty="0" smtClean="0">
                <a:solidFill>
                  <a:schemeClr val="tx1"/>
                </a:solidFill>
              </a:rPr>
              <a:t>알고리즘을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CNN </a:t>
            </a:r>
            <a:r>
              <a:rPr lang="ko-KR" altLang="en-US" dirty="0" smtClean="0">
                <a:solidFill>
                  <a:schemeClr val="tx1"/>
                </a:solidFill>
              </a:rPr>
              <a:t>기반의 </a:t>
            </a:r>
            <a:r>
              <a:rPr lang="en-US" altLang="ko-KR" dirty="0" smtClean="0">
                <a:solidFill>
                  <a:schemeClr val="tx1"/>
                </a:solidFill>
              </a:rPr>
              <a:t>Inception-v3 </a:t>
            </a:r>
            <a:r>
              <a:rPr lang="ko-KR" altLang="en-US" dirty="0" smtClean="0">
                <a:solidFill>
                  <a:schemeClr val="tx1"/>
                </a:solidFill>
              </a:rPr>
              <a:t>모델을 사용하여 각 채널</a:t>
            </a:r>
            <a:r>
              <a:rPr lang="en-US" altLang="ko-KR" dirty="0" smtClean="0">
                <a:solidFill>
                  <a:schemeClr val="tx1"/>
                </a:solidFill>
              </a:rPr>
              <a:t>(EOG  EEG, EMG)</a:t>
            </a:r>
            <a:r>
              <a:rPr lang="ko-KR" altLang="en-US" dirty="0" smtClean="0">
                <a:solidFill>
                  <a:schemeClr val="tx1"/>
                </a:solidFill>
              </a:rPr>
              <a:t>별로 학습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및 테스트를 하였습니다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Inception-v3</a:t>
            </a:r>
            <a:r>
              <a:rPr lang="ko-KR" altLang="en-US" dirty="0">
                <a:solidFill>
                  <a:schemeClr val="tx1"/>
                </a:solidFill>
              </a:rPr>
              <a:t>모델은 기존의 </a:t>
            </a:r>
            <a:r>
              <a:rPr lang="en-US" altLang="ko-KR" dirty="0">
                <a:solidFill>
                  <a:schemeClr val="tx1"/>
                </a:solidFill>
              </a:rPr>
              <a:t>CNN </a:t>
            </a:r>
            <a:r>
              <a:rPr lang="ko-KR" altLang="en-US" dirty="0">
                <a:solidFill>
                  <a:schemeClr val="tx1"/>
                </a:solidFill>
              </a:rPr>
              <a:t>기반의 모델과 비교하였을 때 더 작은 단위의 </a:t>
            </a:r>
            <a:r>
              <a:rPr lang="ko-KR" altLang="en-US" dirty="0" err="1">
                <a:solidFill>
                  <a:schemeClr val="tx1"/>
                </a:solidFill>
              </a:rPr>
              <a:t>합성곱</a:t>
            </a:r>
            <a:r>
              <a:rPr lang="ko-KR" altLang="en-US" dirty="0">
                <a:solidFill>
                  <a:schemeClr val="tx1"/>
                </a:solidFill>
              </a:rPr>
              <a:t> 층을 사용하였으며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비대칭 </a:t>
            </a:r>
            <a:r>
              <a:rPr lang="ko-KR" altLang="en-US" dirty="0" err="1">
                <a:solidFill>
                  <a:schemeClr val="tx1"/>
                </a:solidFill>
              </a:rPr>
              <a:t>합성곱을</a:t>
            </a:r>
            <a:r>
              <a:rPr lang="ko-KR" altLang="en-US" dirty="0">
                <a:solidFill>
                  <a:schemeClr val="tx1"/>
                </a:solidFill>
              </a:rPr>
              <a:t> 사용하여 연산 비용을 줄이는 </a:t>
            </a:r>
            <a:r>
              <a:rPr lang="ko-KR" altLang="en-US" dirty="0" smtClean="0">
                <a:solidFill>
                  <a:schemeClr val="tx1"/>
                </a:solidFill>
              </a:rPr>
              <a:t>   방법 </a:t>
            </a:r>
            <a:r>
              <a:rPr lang="ko-KR" altLang="en-US" dirty="0">
                <a:solidFill>
                  <a:schemeClr val="tx1"/>
                </a:solidFill>
              </a:rPr>
              <a:t>등 다양한 기법을 사용한 모델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733" y="308422"/>
            <a:ext cx="3530600" cy="62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6860" y="4792132"/>
            <a:ext cx="9872871" cy="1049867"/>
          </a:xfrm>
        </p:spPr>
        <p:txBody>
          <a:bodyPr/>
          <a:lstStyle/>
          <a:p>
            <a:pPr marL="45720" indent="0" algn="ctr">
              <a:buNone/>
            </a:pPr>
            <a:r>
              <a:rPr lang="ko-KR" altLang="en-US" dirty="0" err="1">
                <a:solidFill>
                  <a:schemeClr val="tx1"/>
                </a:solidFill>
              </a:rPr>
              <a:t>채널별</a:t>
            </a:r>
            <a:r>
              <a:rPr lang="ko-KR" altLang="en-US" dirty="0">
                <a:solidFill>
                  <a:schemeClr val="tx1"/>
                </a:solidFill>
              </a:rPr>
              <a:t> 분류 결과를 정확도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민감도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특이도를</a:t>
            </a:r>
            <a:r>
              <a:rPr lang="ko-KR" altLang="en-US" dirty="0">
                <a:solidFill>
                  <a:schemeClr val="tx1"/>
                </a:solidFill>
              </a:rPr>
              <a:t> 이용하여 </a:t>
            </a:r>
            <a:r>
              <a:rPr lang="ko-KR" altLang="en-US" dirty="0" smtClean="0">
                <a:solidFill>
                  <a:schemeClr val="tx1"/>
                </a:solidFill>
              </a:rPr>
              <a:t>비교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73" y="1812923"/>
            <a:ext cx="5309443" cy="25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474134"/>
            <a:ext cx="9875520" cy="88053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tx1"/>
                </a:solidFill>
              </a:rPr>
              <a:t>학습된 모델을 이용한 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채널별</a:t>
            </a:r>
            <a:r>
              <a:rPr lang="ko-KR" altLang="en-US" sz="3600" dirty="0" smtClean="0">
                <a:solidFill>
                  <a:schemeClr val="tx1"/>
                </a:solidFill>
              </a:rPr>
              <a:t> 분류결과 비교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5893794"/>
            <a:ext cx="9643533" cy="508000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Inception-v3</a:t>
            </a:r>
            <a:r>
              <a:rPr lang="ko-KR" altLang="en-US" dirty="0">
                <a:solidFill>
                  <a:schemeClr val="tx1"/>
                </a:solidFill>
              </a:rPr>
              <a:t> 모델을 이용한 </a:t>
            </a:r>
            <a:r>
              <a:rPr lang="ko-KR" altLang="en-US" dirty="0" err="1">
                <a:solidFill>
                  <a:schemeClr val="tx1"/>
                </a:solidFill>
              </a:rPr>
              <a:t>채널별</a:t>
            </a:r>
            <a:r>
              <a:rPr lang="ko-KR" altLang="en-US" dirty="0">
                <a:solidFill>
                  <a:schemeClr val="tx1"/>
                </a:solidFill>
              </a:rPr>
              <a:t> 수면 단계 분류 결과 비교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72" y="1490133"/>
            <a:ext cx="6294923" cy="437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과정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및 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수면 단계 분류를 위한 </a:t>
            </a:r>
            <a:r>
              <a:rPr lang="ko-KR" altLang="en-US" dirty="0" err="1" smtClean="0">
                <a:solidFill>
                  <a:schemeClr val="tx1"/>
                </a:solidFill>
              </a:rPr>
              <a:t>머신러닝</a:t>
            </a:r>
            <a:r>
              <a:rPr lang="ko-KR" altLang="en-US" dirty="0" smtClean="0">
                <a:solidFill>
                  <a:schemeClr val="tx1"/>
                </a:solidFill>
              </a:rPr>
              <a:t> 알고리즘은 </a:t>
            </a:r>
            <a:r>
              <a:rPr lang="en-US" altLang="ko-KR" dirty="0" smtClean="0">
                <a:solidFill>
                  <a:schemeClr val="tx1"/>
                </a:solidFill>
              </a:rPr>
              <a:t>CNN </a:t>
            </a:r>
            <a:r>
              <a:rPr lang="ko-KR" altLang="en-US" dirty="0" smtClean="0">
                <a:solidFill>
                  <a:schemeClr val="tx1"/>
                </a:solidFill>
              </a:rPr>
              <a:t>알고리즘 기반의           </a:t>
            </a:r>
            <a:r>
              <a:rPr lang="en-US" altLang="ko-KR" dirty="0" smtClean="0">
                <a:solidFill>
                  <a:schemeClr val="tx1"/>
                </a:solidFill>
              </a:rPr>
              <a:t>Inception-v3  </a:t>
            </a:r>
            <a:r>
              <a:rPr lang="ko-KR" altLang="en-US" dirty="0" smtClean="0">
                <a:solidFill>
                  <a:schemeClr val="tx1"/>
                </a:solidFill>
              </a:rPr>
              <a:t>모델을 사용하였으며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데이터의 전처리 과정에서는 </a:t>
            </a:r>
            <a:r>
              <a:rPr lang="en-US" altLang="ko-KR" dirty="0" smtClean="0">
                <a:solidFill>
                  <a:schemeClr val="tx1"/>
                </a:solidFill>
              </a:rPr>
              <a:t>EOG </a:t>
            </a:r>
            <a:r>
              <a:rPr lang="ko-KR" altLang="en-US" dirty="0" smtClean="0">
                <a:solidFill>
                  <a:schemeClr val="tx1"/>
                </a:solidFill>
              </a:rPr>
              <a:t>신호     데이터를 </a:t>
            </a:r>
            <a:r>
              <a:rPr lang="ko-KR" altLang="en-US" dirty="0" err="1" smtClean="0">
                <a:solidFill>
                  <a:schemeClr val="tx1"/>
                </a:solidFill>
              </a:rPr>
              <a:t>스펙트로그램으로</a:t>
            </a:r>
            <a:r>
              <a:rPr lang="ko-KR" altLang="en-US" dirty="0" smtClean="0">
                <a:solidFill>
                  <a:schemeClr val="tx1"/>
                </a:solidFill>
              </a:rPr>
              <a:t> 변환하고 이를 </a:t>
            </a:r>
            <a:r>
              <a:rPr lang="ko-KR" altLang="en-US" dirty="0" err="1" smtClean="0">
                <a:solidFill>
                  <a:schemeClr val="tx1"/>
                </a:solidFill>
              </a:rPr>
              <a:t>데이터셋으로</a:t>
            </a:r>
            <a:r>
              <a:rPr lang="ko-KR" altLang="en-US" dirty="0" smtClean="0">
                <a:solidFill>
                  <a:schemeClr val="tx1"/>
                </a:solidFill>
              </a:rPr>
              <a:t> 활용 하였습니다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스펙트로그램을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데이터셋으로</a:t>
            </a:r>
            <a:r>
              <a:rPr lang="ko-KR" altLang="en-US" dirty="0">
                <a:solidFill>
                  <a:schemeClr val="tx1"/>
                </a:solidFill>
              </a:rPr>
              <a:t> 활용하였을 경우 </a:t>
            </a:r>
            <a:r>
              <a:rPr lang="en-US" altLang="ko-KR" dirty="0">
                <a:solidFill>
                  <a:schemeClr val="tx1"/>
                </a:solidFill>
              </a:rPr>
              <a:t>EOG </a:t>
            </a:r>
            <a:r>
              <a:rPr lang="ko-KR" altLang="en-US" dirty="0">
                <a:solidFill>
                  <a:schemeClr val="tx1"/>
                </a:solidFill>
              </a:rPr>
              <a:t>채널이 </a:t>
            </a:r>
            <a:r>
              <a:rPr lang="en-US" altLang="ko-KR" dirty="0">
                <a:solidFill>
                  <a:schemeClr val="tx1"/>
                </a:solidFill>
              </a:rPr>
              <a:t>EEG, EMG</a:t>
            </a:r>
            <a:r>
              <a:rPr lang="ko-KR" altLang="en-US" dirty="0">
                <a:solidFill>
                  <a:schemeClr val="tx1"/>
                </a:solidFill>
              </a:rPr>
              <a:t>채널을 사용 한 것보다 더 높은 정확도 성능을 보여주었습니다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6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수면 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렘수면</a:t>
            </a:r>
            <a:r>
              <a:rPr lang="en-US" altLang="ko-KR" dirty="0" smtClean="0">
                <a:solidFill>
                  <a:schemeClr val="tx1"/>
                </a:solidFill>
              </a:rPr>
              <a:t>(REM)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비렘수면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(non-REM)</a:t>
            </a:r>
          </a:p>
          <a:p>
            <a:pPr marL="4572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- S1(1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r>
              <a:rPr lang="en-US" altLang="ko-KR" dirty="0" smtClean="0">
                <a:solidFill>
                  <a:schemeClr val="tx1"/>
                </a:solidFill>
              </a:rPr>
              <a:t>), S2(2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</a:rPr>
              <a:t>, S3(3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r>
              <a:rPr lang="en-US" altLang="ko-KR" dirty="0" smtClean="0">
                <a:solidFill>
                  <a:schemeClr val="tx1"/>
                </a:solidFill>
              </a:rPr>
              <a:t>), S4(4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:  </a:t>
            </a:r>
            <a:r>
              <a:rPr lang="ko-KR" altLang="en-US" dirty="0" smtClean="0">
                <a:solidFill>
                  <a:schemeClr val="tx1"/>
                </a:solidFill>
              </a:rPr>
              <a:t>수면의 깊이에 따른 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방향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기존 연구들에서는 주로 </a:t>
            </a:r>
            <a:r>
              <a:rPr lang="en-US" altLang="ko-KR" dirty="0">
                <a:solidFill>
                  <a:schemeClr val="tx1"/>
                </a:solidFill>
              </a:rPr>
              <a:t>EEG </a:t>
            </a:r>
            <a:r>
              <a:rPr lang="ko-KR" altLang="en-US" dirty="0">
                <a:solidFill>
                  <a:schemeClr val="tx1"/>
                </a:solidFill>
              </a:rPr>
              <a:t>신호를 주 채널로 이용한 연구들이 많은 반면 </a:t>
            </a:r>
            <a:r>
              <a:rPr lang="ko-KR" altLang="en-US" dirty="0" smtClean="0">
                <a:solidFill>
                  <a:schemeClr val="tx1"/>
                </a:solidFill>
              </a:rPr>
              <a:t>    본 </a:t>
            </a:r>
            <a:r>
              <a:rPr lang="ko-KR" altLang="en-US" dirty="0">
                <a:solidFill>
                  <a:schemeClr val="tx1"/>
                </a:solidFill>
              </a:rPr>
              <a:t>연구에서는 </a:t>
            </a:r>
            <a:r>
              <a:rPr lang="en-US" altLang="ko-KR" dirty="0">
                <a:solidFill>
                  <a:schemeClr val="tx1"/>
                </a:solidFill>
              </a:rPr>
              <a:t>EOG </a:t>
            </a:r>
            <a:r>
              <a:rPr lang="ko-KR" altLang="en-US" dirty="0">
                <a:solidFill>
                  <a:schemeClr val="tx1"/>
                </a:solidFill>
              </a:rPr>
              <a:t>신호를 주 채널로 </a:t>
            </a:r>
            <a:r>
              <a:rPr lang="ko-KR" altLang="en-US" dirty="0" smtClean="0">
                <a:solidFill>
                  <a:schemeClr val="tx1"/>
                </a:solidFill>
              </a:rPr>
              <a:t>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합성곱</a:t>
            </a:r>
            <a:r>
              <a:rPr lang="ko-KR" altLang="en-US" dirty="0" smtClean="0">
                <a:solidFill>
                  <a:schemeClr val="tx1"/>
                </a:solidFill>
              </a:rPr>
              <a:t> 신경망</a:t>
            </a:r>
            <a:r>
              <a:rPr lang="en-US" altLang="ko-KR" dirty="0" smtClean="0">
                <a:solidFill>
                  <a:schemeClr val="tx1"/>
                </a:solidFill>
              </a:rPr>
              <a:t>(CNN)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알고리즘을 이용하여 전처리 과정을 거친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       EOG </a:t>
            </a:r>
            <a:r>
              <a:rPr lang="ko-KR" altLang="en-US" dirty="0" smtClean="0">
                <a:solidFill>
                  <a:schemeClr val="tx1"/>
                </a:solidFill>
              </a:rPr>
              <a:t>신호</a:t>
            </a:r>
            <a:r>
              <a:rPr lang="en-US" altLang="ko-KR" dirty="0" smtClean="0">
                <a:solidFill>
                  <a:schemeClr val="tx1"/>
                </a:solidFill>
              </a:rPr>
              <a:t>, EEG </a:t>
            </a:r>
            <a:r>
              <a:rPr lang="ko-KR" altLang="en-US" dirty="0" smtClean="0">
                <a:solidFill>
                  <a:schemeClr val="tx1"/>
                </a:solidFill>
              </a:rPr>
              <a:t>신호</a:t>
            </a:r>
            <a:r>
              <a:rPr lang="en-US" altLang="ko-KR" dirty="0" smtClean="0">
                <a:solidFill>
                  <a:schemeClr val="tx1"/>
                </a:solidFill>
              </a:rPr>
              <a:t>, EMG </a:t>
            </a:r>
            <a:r>
              <a:rPr lang="ko-KR" altLang="en-US" dirty="0" smtClean="0">
                <a:solidFill>
                  <a:schemeClr val="tx1"/>
                </a:solidFill>
              </a:rPr>
              <a:t>신호를 비교하여 각 </a:t>
            </a:r>
            <a:r>
              <a:rPr lang="ko-KR" altLang="en-US" dirty="0" err="1" smtClean="0">
                <a:solidFill>
                  <a:schemeClr val="tx1"/>
                </a:solidFill>
              </a:rPr>
              <a:t>채널별로</a:t>
            </a:r>
            <a:r>
              <a:rPr lang="ko-KR" altLang="en-US" dirty="0" smtClean="0">
                <a:solidFill>
                  <a:schemeClr val="tx1"/>
                </a:solidFill>
              </a:rPr>
              <a:t> 어떤 수면 단계에        강점을 보이는지에 대하여 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10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Electrooculogram</a:t>
            </a:r>
            <a:r>
              <a:rPr lang="en-US" altLang="ko-KR" dirty="0" smtClean="0">
                <a:solidFill>
                  <a:schemeClr val="tx1"/>
                </a:solidFill>
              </a:rPr>
              <a:t>  : </a:t>
            </a:r>
            <a:r>
              <a:rPr lang="ko-KR" altLang="en-US" dirty="0" smtClean="0">
                <a:solidFill>
                  <a:schemeClr val="tx1"/>
                </a:solidFill>
              </a:rPr>
              <a:t>안전위도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안구운동을 전기적으로 기록하는 검사이다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1" y="3263265"/>
            <a:ext cx="6244295" cy="28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763" y="1371602"/>
            <a:ext cx="8461436" cy="38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데이터 획득 및 생성</a:t>
            </a:r>
            <a:r>
              <a:rPr lang="en-US" altLang="ko-KR" dirty="0" smtClean="0">
                <a:solidFill>
                  <a:schemeClr val="tx1"/>
                </a:solidFill>
              </a:rPr>
              <a:t>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PhysioNet</a:t>
            </a:r>
            <a:r>
              <a:rPr lang="ko-KR" altLang="en-US" dirty="0" smtClean="0">
                <a:solidFill>
                  <a:schemeClr val="tx1"/>
                </a:solidFill>
              </a:rPr>
              <a:t>에서 제공되는 </a:t>
            </a:r>
            <a:r>
              <a:rPr lang="en-US" altLang="ko-KR" dirty="0" smtClean="0">
                <a:solidFill>
                  <a:schemeClr val="tx1"/>
                </a:solidFill>
              </a:rPr>
              <a:t>CAP(Cyclic Alternating Pattern)</a:t>
            </a:r>
            <a:r>
              <a:rPr lang="ko-KR" altLang="en-US" dirty="0" smtClean="0">
                <a:solidFill>
                  <a:schemeClr val="tx1"/>
                </a:solidFill>
              </a:rPr>
              <a:t>수면 데이터 베이스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CAP </a:t>
            </a:r>
            <a:r>
              <a:rPr lang="ko-KR" altLang="en-US" dirty="0" smtClean="0">
                <a:solidFill>
                  <a:schemeClr val="tx1"/>
                </a:solidFill>
              </a:rPr>
              <a:t>수면 데이터 베이스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이탈리아 수면 장애 센터에 등록된 </a:t>
            </a:r>
            <a:r>
              <a:rPr lang="en-US" altLang="ko-KR" dirty="0" smtClean="0">
                <a:solidFill>
                  <a:schemeClr val="tx1"/>
                </a:solidFill>
              </a:rPr>
              <a:t>108</a:t>
            </a:r>
            <a:r>
              <a:rPr lang="ko-KR" altLang="en-US" dirty="0" smtClean="0">
                <a:solidFill>
                  <a:schemeClr val="tx1"/>
                </a:solidFill>
              </a:rPr>
              <a:t>개의               수면다원 검사 데이터로 구성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각 데이터에는 </a:t>
            </a:r>
            <a:r>
              <a:rPr lang="en-US" altLang="ko-KR" dirty="0" smtClean="0">
                <a:solidFill>
                  <a:schemeClr val="tx1"/>
                </a:solidFill>
              </a:rPr>
              <a:t>EEG, EMG, EOG, EKG </a:t>
            </a:r>
            <a:r>
              <a:rPr lang="ko-KR" altLang="en-US" dirty="0" smtClean="0">
                <a:solidFill>
                  <a:schemeClr val="tx1"/>
                </a:solidFill>
              </a:rPr>
              <a:t>등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개 이상의 채널에 대한 신호들이      </a:t>
            </a:r>
            <a:r>
              <a:rPr lang="en-US" altLang="ko-KR" dirty="0" smtClean="0">
                <a:solidFill>
                  <a:schemeClr val="tx1"/>
                </a:solidFill>
              </a:rPr>
              <a:t>EDF  </a:t>
            </a:r>
            <a:r>
              <a:rPr lang="ko-KR" altLang="en-US" dirty="0" smtClean="0">
                <a:solidFill>
                  <a:schemeClr val="tx1"/>
                </a:solidFill>
              </a:rPr>
              <a:t>형식으로 기록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EDF(European Data Format) : </a:t>
            </a:r>
            <a:r>
              <a:rPr lang="ko-KR" altLang="en-US" dirty="0" smtClean="0">
                <a:solidFill>
                  <a:schemeClr val="tx1"/>
                </a:solidFill>
              </a:rPr>
              <a:t>다 채널 생물학적 및 물리적 신호의 교환 및 저장을 위한 형식으로 </a:t>
            </a:r>
            <a:r>
              <a:rPr lang="ko-KR" altLang="en-US" dirty="0" err="1" smtClean="0">
                <a:solidFill>
                  <a:schemeClr val="tx1"/>
                </a:solidFill>
              </a:rPr>
              <a:t>다기관</a:t>
            </a:r>
            <a:r>
              <a:rPr lang="ko-KR" altLang="en-US" dirty="0" smtClean="0">
                <a:solidFill>
                  <a:schemeClr val="tx1"/>
                </a:solidFill>
              </a:rPr>
              <a:t> 연구 프로젝트에서 </a:t>
            </a:r>
            <a:r>
              <a:rPr lang="en-US" altLang="ko-KR" dirty="0" smtClean="0">
                <a:solidFill>
                  <a:schemeClr val="tx1"/>
                </a:solidFill>
              </a:rPr>
              <a:t>EEG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PSG </a:t>
            </a:r>
            <a:r>
              <a:rPr lang="ko-KR" altLang="en-US" dirty="0" smtClean="0">
                <a:solidFill>
                  <a:schemeClr val="tx1"/>
                </a:solidFill>
              </a:rPr>
              <a:t>기록을 위한 표준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본 논문에서는 </a:t>
            </a:r>
            <a:r>
              <a:rPr lang="en-US" altLang="ko-KR" dirty="0" smtClean="0">
                <a:solidFill>
                  <a:schemeClr val="tx1"/>
                </a:solidFill>
              </a:rPr>
              <a:t>EDF</a:t>
            </a:r>
            <a:r>
              <a:rPr lang="ko-KR" altLang="en-US" dirty="0" smtClean="0">
                <a:solidFill>
                  <a:schemeClr val="tx1"/>
                </a:solidFill>
              </a:rPr>
              <a:t>데이터의 다양한 채널들 중 </a:t>
            </a:r>
            <a:r>
              <a:rPr lang="en-US" altLang="ko-KR" dirty="0" smtClean="0">
                <a:solidFill>
                  <a:schemeClr val="tx1"/>
                </a:solidFill>
              </a:rPr>
              <a:t>EEG, EMG, EOG </a:t>
            </a: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개의 채널을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6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데이터 획득 및 생성</a:t>
            </a:r>
            <a:r>
              <a:rPr lang="en-US" altLang="ko-KR" dirty="0" smtClean="0">
                <a:solidFill>
                  <a:schemeClr val="tx1"/>
                </a:solidFill>
              </a:rPr>
              <a:t>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ko-KR" altLang="en-US" dirty="0" err="1" smtClean="0">
                <a:solidFill>
                  <a:schemeClr val="tx1"/>
                </a:solidFill>
              </a:rPr>
              <a:t>신호별</a:t>
            </a:r>
            <a:r>
              <a:rPr lang="ko-KR" altLang="en-US" dirty="0" smtClean="0">
                <a:solidFill>
                  <a:schemeClr val="tx1"/>
                </a:solidFill>
              </a:rPr>
              <a:t> 데이터는 평균 </a:t>
            </a:r>
            <a:r>
              <a:rPr lang="en-US" altLang="ko-KR" dirty="0" smtClean="0">
                <a:solidFill>
                  <a:schemeClr val="tx1"/>
                </a:solidFill>
              </a:rPr>
              <a:t>7.5 </a:t>
            </a:r>
            <a:r>
              <a:rPr lang="ko-KR" altLang="en-US" dirty="0" smtClean="0">
                <a:solidFill>
                  <a:schemeClr val="tx1"/>
                </a:solidFill>
              </a:rPr>
              <a:t>시간의 데이터이며 데이터 셋에 사용된                 데이터는 제공되는 </a:t>
            </a:r>
            <a:r>
              <a:rPr lang="en-US" altLang="ko-KR" dirty="0" smtClean="0">
                <a:solidFill>
                  <a:schemeClr val="tx1"/>
                </a:solidFill>
              </a:rPr>
              <a:t>txt</a:t>
            </a:r>
            <a:r>
              <a:rPr lang="ko-KR" altLang="en-US" dirty="0" smtClean="0">
                <a:solidFill>
                  <a:schemeClr val="tx1"/>
                </a:solidFill>
              </a:rPr>
              <a:t>파일에 수면 단계 주기가 </a:t>
            </a:r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</a:rPr>
              <a:t>초 단위로 표기가                  되어 있으므로 데이터들을 </a:t>
            </a:r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</a:rPr>
              <a:t>초씩 윈도우를 줍니다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윈도우 한 개당 한 개의 샘플을 획득하여 수면 단계별 적게는 약 </a:t>
            </a:r>
            <a:r>
              <a:rPr lang="en-US" altLang="ko-KR" dirty="0" smtClean="0">
                <a:solidFill>
                  <a:schemeClr val="tx1"/>
                </a:solidFill>
              </a:rPr>
              <a:t>3000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,          </a:t>
            </a:r>
            <a:r>
              <a:rPr lang="ko-KR" altLang="en-US" dirty="0" smtClean="0">
                <a:solidFill>
                  <a:schemeClr val="tx1"/>
                </a:solidFill>
              </a:rPr>
              <a:t>많게는 약 </a:t>
            </a:r>
            <a:r>
              <a:rPr lang="en-US" altLang="ko-KR" dirty="0" smtClean="0">
                <a:solidFill>
                  <a:schemeClr val="tx1"/>
                </a:solidFill>
              </a:rPr>
              <a:t>23,000</a:t>
            </a:r>
            <a:r>
              <a:rPr lang="ko-KR" altLang="en-US" dirty="0" smtClean="0">
                <a:solidFill>
                  <a:schemeClr val="tx1"/>
                </a:solidFill>
              </a:rPr>
              <a:t>개의 데이터를 획득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알고리즘에서 데이터의 불균형으로 한쪽에 </a:t>
            </a:r>
            <a:r>
              <a:rPr lang="ko-KR" altLang="en-US" dirty="0" err="1" smtClean="0">
                <a:solidFill>
                  <a:schemeClr val="tx1"/>
                </a:solidFill>
              </a:rPr>
              <a:t>과적합</a:t>
            </a:r>
            <a:r>
              <a:rPr lang="ko-KR" altLang="en-US" dirty="0" smtClean="0">
                <a:solidFill>
                  <a:schemeClr val="tx1"/>
                </a:solidFill>
              </a:rPr>
              <a:t> 되는 문제인 </a:t>
            </a:r>
            <a:r>
              <a:rPr lang="ko-KR" altLang="en-US" dirty="0" err="1" smtClean="0">
                <a:solidFill>
                  <a:schemeClr val="tx1"/>
                </a:solidFill>
              </a:rPr>
              <a:t>오버피팅을</a:t>
            </a:r>
            <a:r>
              <a:rPr lang="ko-KR" altLang="en-US" dirty="0" smtClean="0">
                <a:solidFill>
                  <a:schemeClr val="tx1"/>
                </a:solidFill>
              </a:rPr>
              <a:t> 방지하기 위해 각 단계 </a:t>
            </a:r>
            <a:r>
              <a:rPr lang="ko-KR" altLang="en-US" dirty="0" err="1" smtClean="0">
                <a:solidFill>
                  <a:schemeClr val="tx1"/>
                </a:solidFill>
              </a:rPr>
              <a:t>데이터별로</a:t>
            </a:r>
            <a:r>
              <a:rPr lang="ko-KR" altLang="en-US" dirty="0" smtClean="0">
                <a:solidFill>
                  <a:schemeClr val="tx1"/>
                </a:solidFill>
              </a:rPr>
              <a:t> 데이터 개수를 맞추었습니다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3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728133"/>
            <a:ext cx="9872871" cy="536786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수면 단계별로 훈련 데이터 및 테스트 데이터의 개수를 정리한 것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W(Wake), LS(Light Sleep), DS(Deep Sleep), R(Rem) </a:t>
            </a: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err="1" smtClean="0">
                <a:solidFill>
                  <a:schemeClr val="tx1"/>
                </a:solidFill>
              </a:rPr>
              <a:t>개단계마다</a:t>
            </a:r>
            <a:r>
              <a:rPr lang="ko-KR" altLang="en-US" dirty="0" smtClean="0">
                <a:solidFill>
                  <a:schemeClr val="tx1"/>
                </a:solidFill>
              </a:rPr>
              <a:t> 훈련 </a:t>
            </a:r>
            <a:r>
              <a:rPr lang="ko-KR" altLang="en-US" dirty="0" err="1" smtClean="0">
                <a:solidFill>
                  <a:schemeClr val="tx1"/>
                </a:solidFill>
              </a:rPr>
              <a:t>데이터셋으로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10,000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테스트 </a:t>
            </a:r>
            <a:r>
              <a:rPr lang="ko-KR" altLang="en-US" dirty="0" err="1" smtClean="0">
                <a:solidFill>
                  <a:schemeClr val="tx1"/>
                </a:solidFill>
              </a:rPr>
              <a:t>데이터셋으로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3,000</a:t>
            </a:r>
            <a:r>
              <a:rPr lang="ko-KR" altLang="en-US" dirty="0" smtClean="0">
                <a:solidFill>
                  <a:schemeClr val="tx1"/>
                </a:solidFill>
              </a:rPr>
              <a:t>개를 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40" y="2421468"/>
            <a:ext cx="6221585" cy="39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9934" y="2404533"/>
            <a:ext cx="9728200" cy="423333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만들어진 </a:t>
            </a:r>
            <a:r>
              <a:rPr lang="en-US" altLang="ko-KR" dirty="0" smtClean="0">
                <a:solidFill>
                  <a:schemeClr val="tx1"/>
                </a:solidFill>
              </a:rPr>
              <a:t>52,000</a:t>
            </a:r>
            <a:r>
              <a:rPr lang="ko-KR" altLang="en-US" dirty="0" smtClean="0">
                <a:solidFill>
                  <a:schemeClr val="tx1"/>
                </a:solidFill>
              </a:rPr>
              <a:t>개의 데이터는 </a:t>
            </a:r>
            <a:r>
              <a:rPr lang="ko-KR" altLang="en-US" dirty="0" err="1" smtClean="0">
                <a:solidFill>
                  <a:schemeClr val="tx1"/>
                </a:solidFill>
              </a:rPr>
              <a:t>스펙트로그램</a:t>
            </a:r>
            <a:r>
              <a:rPr lang="en-US" altLang="ko-KR" dirty="0" smtClean="0">
                <a:solidFill>
                  <a:schemeClr val="tx1"/>
                </a:solidFill>
              </a:rPr>
              <a:t>(Spectrogram)</a:t>
            </a:r>
            <a:r>
              <a:rPr lang="ko-KR" altLang="en-US" dirty="0" smtClean="0">
                <a:solidFill>
                  <a:schemeClr val="tx1"/>
                </a:solidFill>
              </a:rPr>
              <a:t>으로 변형시켜 </a:t>
            </a:r>
            <a:r>
              <a:rPr lang="ko-KR" altLang="en-US" dirty="0" err="1" smtClean="0">
                <a:solidFill>
                  <a:schemeClr val="tx1"/>
                </a:solidFill>
              </a:rPr>
              <a:t>데이터셋으로</a:t>
            </a:r>
            <a:r>
              <a:rPr lang="ko-KR" altLang="en-US" dirty="0" smtClean="0">
                <a:solidFill>
                  <a:schemeClr val="tx1"/>
                </a:solidFill>
              </a:rPr>
              <a:t> 사용하였습니다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스펙트로그램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소리 영역을 주요한 특징 중심으로 표시한 그림을 말하며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소리와 주파수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강도의 분포를 보여주는 그림을 말합니다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98</TotalTime>
  <Words>459</Words>
  <Application>Microsoft Office PowerPoint</Application>
  <PresentationFormat>와이드스크린</PresentationFormat>
  <Paragraphs>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Calibri</vt:lpstr>
      <vt:lpstr>Cambria</vt:lpstr>
      <vt:lpstr>Corbel</vt:lpstr>
      <vt:lpstr>기본</vt:lpstr>
      <vt:lpstr>Eog신호를 이용한 머신러닝 기반의 수면 단계 분류</vt:lpstr>
      <vt:lpstr>수면 단계</vt:lpstr>
      <vt:lpstr>방향</vt:lpstr>
      <vt:lpstr>EOG</vt:lpstr>
      <vt:lpstr>PowerPoint 프레젠테이션</vt:lpstr>
      <vt:lpstr>데이터 획득 및 생성(1)</vt:lpstr>
      <vt:lpstr>데이터 획득 및 생성(2)</vt:lpstr>
      <vt:lpstr>PowerPoint 프레젠테이션</vt:lpstr>
      <vt:lpstr>PowerPoint 프레젠테이션</vt:lpstr>
      <vt:lpstr>합성곱 신경망</vt:lpstr>
      <vt:lpstr>PowerPoint 프레젠테이션</vt:lpstr>
      <vt:lpstr>PowerPoint 프레젠테이션</vt:lpstr>
      <vt:lpstr>학습된 모델을 이용한 채널별 분류결과 비교</vt:lpstr>
      <vt:lpstr>과정 및 결론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Eog신호를 이용한 머신러닝 기반의 수면 단계 분류</dc:title>
  <dc:creator>정 승용</dc:creator>
  <cp:lastModifiedBy>정 승용</cp:lastModifiedBy>
  <cp:revision>14</cp:revision>
  <dcterms:created xsi:type="dcterms:W3CDTF">2020-09-18T05:03:40Z</dcterms:created>
  <dcterms:modified xsi:type="dcterms:W3CDTF">2020-09-18T06:42:30Z</dcterms:modified>
</cp:coreProperties>
</file>