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83" r:id="rId3"/>
    <p:sldId id="891" r:id="rId5"/>
    <p:sldId id="884" r:id="rId6"/>
    <p:sldId id="1132" r:id="rId7"/>
    <p:sldId id="1090" r:id="rId8"/>
    <p:sldId id="1091" r:id="rId9"/>
    <p:sldId id="888" r:id="rId10"/>
    <p:sldId id="1092" r:id="rId11"/>
    <p:sldId id="1093" r:id="rId12"/>
    <p:sldId id="1094" r:id="rId13"/>
    <p:sldId id="1095" r:id="rId14"/>
    <p:sldId id="930" r:id="rId15"/>
    <p:sldId id="1096" r:id="rId16"/>
    <p:sldId id="1097" r:id="rId17"/>
    <p:sldId id="1099" r:id="rId18"/>
    <p:sldId id="860" r:id="rId19"/>
    <p:sldId id="1131" r:id="rId20"/>
    <p:sldId id="1101" r:id="rId21"/>
    <p:sldId id="899" r:id="rId22"/>
    <p:sldId id="1098" r:id="rId23"/>
    <p:sldId id="962" r:id="rId24"/>
    <p:sldId id="973" r:id="rId25"/>
    <p:sldId id="1103" r:id="rId26"/>
    <p:sldId id="1105" r:id="rId27"/>
    <p:sldId id="1106" r:id="rId28"/>
    <p:sldId id="1107" r:id="rId29"/>
    <p:sldId id="1108" r:id="rId30"/>
    <p:sldId id="1109" r:id="rId31"/>
    <p:sldId id="1110" r:id="rId32"/>
    <p:sldId id="1111" r:id="rId33"/>
    <p:sldId id="863" r:id="rId34"/>
    <p:sldId id="1112" r:id="rId35"/>
    <p:sldId id="885" r:id="rId36"/>
    <p:sldId id="1113" r:id="rId37"/>
    <p:sldId id="1114" r:id="rId38"/>
    <p:sldId id="976" r:id="rId39"/>
    <p:sldId id="1069" r:id="rId40"/>
    <p:sldId id="1115" r:id="rId41"/>
    <p:sldId id="1117" r:id="rId42"/>
    <p:sldId id="1116" r:id="rId43"/>
    <p:sldId id="1118" r:id="rId44"/>
    <p:sldId id="1119" r:id="rId45"/>
    <p:sldId id="890" r:id="rId4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C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7" autoAdjust="0"/>
    <p:restoredTop sz="83978" autoAdjust="0"/>
  </p:normalViewPr>
  <p:slideViewPr>
    <p:cSldViewPr snapToObjects="1">
      <p:cViewPr varScale="1">
        <p:scale>
          <a:sx n="59" d="100"/>
          <a:sy n="59" d="100"/>
        </p:scale>
        <p:origin x="-1182" y="-78"/>
      </p:cViewPr>
      <p:guideLst>
        <p:guide orient="horz" pos="1777"/>
        <p:guide pos="1903"/>
        <p:guide pos="75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091"/>
        <p:guide pos="217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变量的定义？存储单元。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在任何程序开发中，声明和使用变量都是最基础的知识。要使用变量，就必须首先声明变量，在</a:t>
            </a:r>
            <a:r>
              <a:rPr lang="en-US" altLang="zh-CN" dirty="0" smtClean="0"/>
              <a:t>JS</a:t>
            </a:r>
            <a:r>
              <a:rPr lang="zh-CN" altLang="en-US" dirty="0" smtClean="0"/>
              <a:t>中，可以使用关键字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声明变量（</a:t>
            </a:r>
            <a:r>
              <a:rPr lang="en-US" altLang="zh-CN" dirty="0" err="1" smtClean="0"/>
              <a:t>var:variable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变量），而不必显示地声明变量的数据类型，</a:t>
            </a:r>
            <a:r>
              <a:rPr lang="en-US" altLang="zh-CN" dirty="0" smtClean="0"/>
              <a:t>JS</a:t>
            </a:r>
            <a:r>
              <a:rPr lang="zh-CN" altLang="en-US" dirty="0" smtClean="0"/>
              <a:t>会根据需要自动的进行数据类型的转换。如果不使用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关键字可能会导致程序不易阅读。</a:t>
            </a:r>
            <a:endParaRPr lang="en-US" altLang="zh-CN" dirty="0" smtClean="0"/>
          </a:p>
          <a:p>
            <a:r>
              <a:rPr lang="zh-CN" altLang="en-US" dirty="0" smtClean="0"/>
              <a:t>在声明变量时需要遵守变量命名规范，并且注意</a:t>
            </a:r>
            <a:r>
              <a:rPr lang="en-US" altLang="zh-CN" dirty="0" smtClean="0"/>
              <a:t>JS</a:t>
            </a:r>
            <a:r>
              <a:rPr lang="zh-CN" altLang="en-US" dirty="0" smtClean="0"/>
              <a:t>变量是区分大小写的。还有一点需要注意：变量名不能是一个关键字或逻辑常量（</a:t>
            </a:r>
            <a:r>
              <a:rPr lang="en-US" altLang="zh-CN" dirty="0" err="1" smtClean="0"/>
              <a:t>true,false,null,new,case,break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  <a:endParaRPr lang="zh-CN" altLang="en-US" dirty="0"/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  <a:endParaRPr lang="zh-CN" altLang="en-US" dirty="0"/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test.html	</a:t>
            </a:r>
            <a:r>
              <a:rPr lang="en-US" altLang="zh-CN" dirty="0" err="1" smtClean="0"/>
              <a:t>x+y</a:t>
            </a:r>
            <a:r>
              <a:rPr lang="en-US" altLang="zh-CN" dirty="0" smtClean="0"/>
              <a:t>=33  z=53</a:t>
            </a:r>
            <a:r>
              <a:rPr lang="en-US" altLang="zh-CN" baseline="0" dirty="0" smtClean="0"/>
              <a:t>  </a:t>
            </a:r>
            <a:r>
              <a:rPr lang="en-US" altLang="zh-CN" baseline="0" dirty="0" err="1" smtClean="0"/>
              <a:t>x+y+z</a:t>
            </a:r>
            <a:r>
              <a:rPr lang="en-US" altLang="zh-CN" baseline="0" dirty="0" smtClean="0"/>
              <a:t>=3353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  <a:endParaRPr lang="zh-CN" altLang="en-US" dirty="0"/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== true  === false </a:t>
            </a:r>
            <a:r>
              <a:rPr lang="zh-CN" altLang="en-US" dirty="0" smtClean="0"/>
              <a:t>类型和值都相等</a:t>
            </a:r>
            <a:r>
              <a:rPr lang="zh-CN" altLang="en-US" baseline="0" dirty="0" smtClean="0"/>
              <a:t>  改一下例子？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pPr marL="0" lvl="2"/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构成相同、语法结构类似、编程工具不同、编程过程不同、运行方式不同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下面来看几道题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  <a:endParaRPr lang="zh-CN" altLang="en-US" dirty="0"/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  <a:endParaRPr lang="zh-CN" altLang="en-US" dirty="0"/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  <a:endParaRPr lang="zh-CN" altLang="en-US" dirty="0"/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数字和非空字符串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>
                <a:sym typeface="Wingdings" panose="05000000000000000000" pitchFamily="2" charset="2"/>
              </a:rPr>
              <a:t>true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a1=123,a2=123.456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string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boolean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  <a:endParaRPr lang="zh-CN" altLang="en-US" dirty="0"/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 smtClean="0"/>
              <a:t>if </a:t>
            </a:r>
            <a:r>
              <a:rPr lang="zh-CN" altLang="en-US" i="1" dirty="0" smtClean="0"/>
              <a:t>语句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只有当指定条件为 </a:t>
            </a:r>
            <a:r>
              <a:rPr lang="en-US" altLang="zh-CN" dirty="0" smtClean="0"/>
              <a:t>true </a:t>
            </a:r>
            <a:r>
              <a:rPr lang="zh-CN" altLang="en-US" dirty="0" smtClean="0"/>
              <a:t>时，使用该语句来执行代码 </a:t>
            </a:r>
            <a:endParaRPr lang="zh-CN" altLang="en-US" dirty="0" smtClean="0"/>
          </a:p>
          <a:p>
            <a:r>
              <a:rPr lang="en-US" altLang="zh-CN" i="1" dirty="0" smtClean="0"/>
              <a:t>if...else </a:t>
            </a:r>
            <a:r>
              <a:rPr lang="zh-CN" altLang="en-US" i="1" dirty="0" smtClean="0"/>
              <a:t>语句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当条件为 </a:t>
            </a:r>
            <a:r>
              <a:rPr lang="en-US" altLang="zh-CN" dirty="0" smtClean="0"/>
              <a:t>true </a:t>
            </a:r>
            <a:r>
              <a:rPr lang="zh-CN" altLang="en-US" dirty="0" smtClean="0"/>
              <a:t>时执行代码，当条件为 </a:t>
            </a:r>
            <a:r>
              <a:rPr lang="en-US" altLang="zh-CN" dirty="0" smtClean="0"/>
              <a:t>false </a:t>
            </a:r>
            <a:r>
              <a:rPr lang="zh-CN" altLang="en-US" dirty="0" smtClean="0"/>
              <a:t>时执行其他代码 </a:t>
            </a:r>
            <a:endParaRPr lang="zh-CN" altLang="en-US" dirty="0" smtClean="0"/>
          </a:p>
          <a:p>
            <a:r>
              <a:rPr lang="en-US" altLang="zh-CN" i="1" dirty="0" smtClean="0"/>
              <a:t>if...else if....else </a:t>
            </a:r>
            <a:r>
              <a:rPr lang="zh-CN" altLang="en-US" i="1" dirty="0" smtClean="0"/>
              <a:t>语句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使用该语句来选择多个代码块之一来执行 </a:t>
            </a:r>
            <a:endParaRPr lang="zh-CN" altLang="en-US" dirty="0" smtClean="0"/>
          </a:p>
          <a:p>
            <a:r>
              <a:rPr lang="en-US" altLang="zh-CN" i="1" dirty="0" smtClean="0"/>
              <a:t>switch </a:t>
            </a:r>
            <a:r>
              <a:rPr lang="zh-CN" altLang="en-US" i="1" dirty="0" smtClean="0"/>
              <a:t>语句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使用该语句来选择多个代码块之一来执行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  <a:endParaRPr lang="zh-CN" altLang="en-US" dirty="0"/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  <a:endParaRPr lang="zh-CN" altLang="en-US" dirty="0"/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  <a:endParaRPr lang="zh-CN" altLang="en-US" dirty="0"/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png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20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hyperlink" Target="js&#228;&#187;&#163;&#231;&#160;&#129;&#232;&#167;&#132;&#232;&#140;&#131;.doc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Web</a:t>
            </a:r>
            <a:r>
              <a:rPr lang="zh-CN" altLang="en-US" sz="4800" b="1" dirty="0"/>
              <a:t>开发（二）</a:t>
            </a:r>
            <a:endParaRPr lang="zh-CN" altLang="zh-CN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095875" y="4143375"/>
            <a:ext cx="596011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</a:t>
            </a:r>
            <a:r>
              <a:rPr lang="en-US" altLang="zh-CN" dirty="0" smtClean="0"/>
              <a:t>- 第二章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smtClean="0">
                <a:sym typeface="+mn-ea"/>
              </a:rPr>
              <a:t>JavaScript </a:t>
            </a:r>
            <a:r>
              <a:rPr lang="zh-CN" altLang="en-US" dirty="0">
                <a:latin typeface="+mj-ea"/>
                <a:ea typeface="+mj-ea"/>
              </a:rPr>
              <a:t>基础语法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sz="2800" dirty="0" smtClean="0">
                <a:sym typeface="+mn-ea"/>
              </a:rPr>
              <a:t>变量声明</a:t>
            </a:r>
            <a:endParaRPr lang="zh-CN" altLang="en-US" sz="2800" dirty="0" smtClean="0"/>
          </a:p>
          <a:p>
            <a:pPr lvl="1"/>
            <a:r>
              <a:rPr lang="zh-CN" altLang="en-US" sz="2400" dirty="0" smtClean="0">
                <a:sym typeface="+mn-ea"/>
              </a:rPr>
              <a:t> 使用关键字</a:t>
            </a:r>
            <a:r>
              <a:rPr lang="zh-CN" altLang="en-US" sz="2400" dirty="0" smtClean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sym typeface="+mn-ea"/>
              </a:rPr>
              <a:t>var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400" dirty="0" smtClean="0">
                <a:sym typeface="+mn-ea"/>
              </a:rPr>
              <a:t>创建变量</a:t>
            </a:r>
            <a:endParaRPr lang="zh-CN" altLang="en-US" sz="2400" dirty="0" smtClean="0">
              <a:sym typeface="+mn-ea"/>
            </a:endParaRPr>
          </a:p>
          <a:p>
            <a:pPr lvl="1"/>
            <a:r>
              <a:rPr lang="zh-CN" altLang="en-US" sz="2400" dirty="0" smtClean="0">
                <a:sym typeface="+mn-ea"/>
              </a:rPr>
              <a:t> JavaScript 为</a:t>
            </a:r>
            <a:r>
              <a:rPr lang="en-US" altLang="zh-CN" sz="2400" dirty="0" smtClean="0">
                <a:solidFill>
                  <a:srgbClr val="C00000"/>
                </a:solidFill>
                <a:cs typeface="+mn-ea"/>
                <a:sym typeface="+mn-ea"/>
              </a:rPr>
              <a:t>动态类型</a:t>
            </a:r>
            <a:r>
              <a:rPr lang="zh-CN" altLang="en-US" sz="2400" dirty="0" smtClean="0">
                <a:sym typeface="+mn-ea"/>
              </a:rPr>
              <a:t>语言，声明变量时，不需指明数据类型</a:t>
            </a:r>
            <a:endParaRPr lang="zh-CN" altLang="en-US" sz="2400" dirty="0" smtClean="0"/>
          </a:p>
          <a:p>
            <a:r>
              <a:rPr lang="zh-CN" altLang="en-US" sz="2800" dirty="0" smtClean="0">
                <a:sym typeface="+mn-ea"/>
              </a:rPr>
              <a:t> 变量赋值</a:t>
            </a:r>
            <a:endParaRPr lang="zh-CN" altLang="en-US" sz="2800" dirty="0" smtClean="0"/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使用 “</a:t>
            </a:r>
            <a:r>
              <a:rPr lang="en-US" altLang="zh-CN" sz="2400" b="1" dirty="0" smtClean="0">
                <a:solidFill>
                  <a:srgbClr val="C00000"/>
                </a:solidFill>
                <a:cs typeface="+mn-ea"/>
                <a:sym typeface="+mn-ea"/>
              </a:rPr>
              <a:t>=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”为变量赋值</a:t>
            </a:r>
            <a:endParaRPr lang="zh-CN" altLang="en-US" sz="2400" dirty="0" smtClean="0">
              <a:solidFill>
                <a:schemeClr val="tx1"/>
              </a:solidFill>
              <a:cs typeface="+mn-cs"/>
              <a:sym typeface="+mn-ea"/>
            </a:endParaRPr>
          </a:p>
          <a:p>
            <a:pPr lvl="1"/>
            <a:r>
              <a:rPr lang="zh-CN" altLang="en-US" sz="2400" dirty="0" smtClean="0">
                <a:sym typeface="+mn-ea"/>
              </a:rPr>
              <a:t> 值为字符串时需用‘ ’或“ ”引起来</a:t>
            </a:r>
            <a:endParaRPr lang="zh-CN" altLang="en-US" sz="2400" dirty="0" smtClean="0">
              <a:sym typeface="+mn-ea"/>
            </a:endParaRPr>
          </a:p>
          <a:p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变量的声明和赋值</a:t>
            </a:r>
            <a:endParaRPr lang="zh-CN" altLang="en-US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sz="2800" dirty="0" smtClean="0">
                <a:sym typeface="+mn-ea"/>
              </a:rPr>
              <a:t>变量命名</a:t>
            </a:r>
            <a:endParaRPr lang="zh-CN" altLang="en-US" sz="2800" dirty="0" smtClean="0"/>
          </a:p>
          <a:p>
            <a:pPr lvl="1"/>
            <a:r>
              <a:rPr lang="zh-CN" altLang="en-US" sz="2400" dirty="0">
                <a:sym typeface="+mn-ea"/>
              </a:rPr>
              <a:t> 变量名</a:t>
            </a:r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区分大小写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 smtClean="0">
                <a:sym typeface="+mn-ea"/>
              </a:rPr>
              <a:t> 变量名以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字母</a:t>
            </a:r>
            <a:r>
              <a:rPr lang="zh-CN" altLang="en-US" sz="2400" dirty="0">
                <a:sym typeface="+mn-ea"/>
              </a:rPr>
              <a:t>或 </a:t>
            </a:r>
            <a:r>
              <a:rPr lang="en-US" altLang="zh-CN" sz="2400" dirty="0">
                <a:sym typeface="+mn-ea"/>
              </a:rPr>
              <a:t>'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_</a:t>
            </a:r>
            <a:r>
              <a:rPr lang="en-US" altLang="zh-CN" sz="2400" dirty="0">
                <a:sym typeface="+mn-ea"/>
              </a:rPr>
              <a:t>' </a:t>
            </a:r>
            <a:r>
              <a:rPr lang="zh-CN" altLang="en-US" sz="2400" dirty="0">
                <a:sym typeface="+mn-ea"/>
              </a:rPr>
              <a:t>或 </a:t>
            </a:r>
            <a:r>
              <a:rPr lang="en-US" altLang="zh-CN" sz="2400" dirty="0">
                <a:sym typeface="+mn-ea"/>
              </a:rPr>
              <a:t>'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$</a:t>
            </a:r>
            <a:r>
              <a:rPr lang="en-US" altLang="zh-CN" sz="2400" dirty="0">
                <a:sym typeface="+mn-ea"/>
              </a:rPr>
              <a:t>' </a:t>
            </a:r>
            <a:r>
              <a:rPr lang="zh-CN" altLang="en-US" sz="2400" dirty="0">
                <a:sym typeface="+mn-ea"/>
              </a:rPr>
              <a:t>开头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ym typeface="+mn-ea"/>
              </a:rPr>
              <a:t> 变量名不能是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关键字</a:t>
            </a:r>
            <a:r>
              <a:rPr lang="zh-CN" altLang="en-US" sz="2400" dirty="0" smtClean="0">
                <a:sym typeface="+mn-ea"/>
              </a:rPr>
              <a:t>，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保留字</a:t>
            </a:r>
            <a:endParaRPr lang="zh-CN" altLang="en-US" sz="2800" dirty="0" smtClean="0">
              <a:sym typeface="+mn-ea"/>
            </a:endParaRPr>
          </a:p>
          <a:p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变量命名</a:t>
            </a:r>
            <a:endParaRPr lang="zh-CN" altLang="en-US" smtClean="0">
              <a:sym typeface="+mn-ea"/>
            </a:endParaRPr>
          </a:p>
        </p:txBody>
      </p:sp>
      <p:sp>
        <p:nvSpPr>
          <p:cNvPr id="4" name="内容占位符 6"/>
          <p:cNvSpPr>
            <a:spLocks noGrp="1"/>
          </p:cNvSpPr>
          <p:nvPr/>
        </p:nvSpPr>
        <p:spPr>
          <a:xfrm>
            <a:off x="6378575" y="1144905"/>
            <a:ext cx="3677285" cy="24244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var   sum;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var   SUM;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var   2add;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var   if = 3;</a:t>
            </a:r>
            <a:endParaRPr lang="en-US" altLang="zh-CN" sz="2400" b="1" dirty="0" smtClean="0">
              <a:solidFill>
                <a:schemeClr val="tx1"/>
              </a:solidFill>
            </a:endParaRPr>
          </a:p>
        </p:txBody>
      </p:sp>
      <p:sp>
        <p:nvSpPr>
          <p:cNvPr id="5" name=" 2050"/>
          <p:cNvSpPr/>
          <p:nvPr/>
        </p:nvSpPr>
        <p:spPr bwMode="auto">
          <a:xfrm>
            <a:off x="8395137" y="1268760"/>
            <a:ext cx="682625" cy="386715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 252"/>
          <p:cNvSpPr/>
          <p:nvPr/>
        </p:nvSpPr>
        <p:spPr>
          <a:xfrm rot="2640000">
            <a:off x="8322121" y="2326655"/>
            <a:ext cx="610740" cy="643751"/>
          </a:xfrm>
          <a:prstGeom prst="mathPlus">
            <a:avLst>
              <a:gd name="adj1" fmla="val 9220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 2050"/>
          <p:cNvSpPr/>
          <p:nvPr/>
        </p:nvSpPr>
        <p:spPr bwMode="auto">
          <a:xfrm>
            <a:off x="8395946" y="1772816"/>
            <a:ext cx="682625" cy="386715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 252"/>
          <p:cNvSpPr/>
          <p:nvPr/>
        </p:nvSpPr>
        <p:spPr>
          <a:xfrm rot="2640000">
            <a:off x="8329942" y="2879482"/>
            <a:ext cx="610740" cy="643751"/>
          </a:xfrm>
          <a:prstGeom prst="mathPlus">
            <a:avLst>
              <a:gd name="adj1" fmla="val 9220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bldLvl="0" animBg="1"/>
      <p:bldP spid="6" grpId="0" bldLvl="0" animBg="1"/>
      <p:bldP spid="8" grpId="0" animBg="1"/>
      <p:bldP spid="8" grpId="1" animBg="1"/>
      <p:bldP spid="8" grpId="2" animBg="1"/>
      <p:bldP spid="8" grpId="3" animBg="1"/>
      <p:bldP spid="8" grpId="4" bldLvl="0" animBg="1"/>
      <p:bldP spid="1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JavaScript </a:t>
            </a:r>
            <a:r>
              <a:rPr lang="zh-CN" altLang="en-US" smtClean="0"/>
              <a:t>关键字</a:t>
            </a:r>
            <a:endParaRPr lang="zh-CN" altLang="en-US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170" y="1290320"/>
            <a:ext cx="11057255" cy="42773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375900" cy="4643120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sz="2800" dirty="0">
                <a:sym typeface="+mn-ea"/>
              </a:rPr>
              <a:t>JavaScript </a:t>
            </a:r>
            <a:r>
              <a:rPr lang="zh-CN" altLang="en-US" sz="2800" dirty="0">
                <a:sym typeface="+mn-ea"/>
              </a:rPr>
              <a:t>原始数据类型</a:t>
            </a:r>
            <a:endParaRPr lang="zh-CN" altLang="en-US" sz="2800" dirty="0"/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en-US" altLang="zh-CN" sz="2400" dirty="0" smtClean="0">
                <a:sym typeface="+mn-ea"/>
              </a:rPr>
              <a:t>5 </a:t>
            </a:r>
            <a:r>
              <a:rPr lang="zh-CN" altLang="en-US" sz="2400" dirty="0" smtClean="0">
                <a:sym typeface="+mn-ea"/>
              </a:rPr>
              <a:t>种</a:t>
            </a:r>
            <a:r>
              <a:rPr lang="zh-CN" altLang="en-US" sz="2400" dirty="0">
                <a:sym typeface="+mn-ea"/>
              </a:rPr>
              <a:t>原始</a:t>
            </a:r>
            <a:r>
              <a:rPr lang="zh-CN" altLang="en-US" sz="2400" dirty="0" smtClean="0">
                <a:sym typeface="+mn-ea"/>
              </a:rPr>
              <a:t>数据类型</a:t>
            </a:r>
            <a:r>
              <a:rPr lang="en-US" altLang="zh-CN" sz="2400" dirty="0" smtClean="0">
                <a:sym typeface="+mn-ea"/>
              </a:rPr>
              <a:t>:  </a:t>
            </a:r>
            <a:r>
              <a:rPr lang="en-US" altLang="zh-CN" sz="2400" dirty="0">
                <a:sym typeface="+mn-ea"/>
              </a:rPr>
              <a:t>Number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String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Boolean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Undefined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Null</a:t>
            </a:r>
            <a:endParaRPr lang="en-US" altLang="zh-CN" sz="2400" dirty="0"/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判断变量在某一时刻的数据类型，使用 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typeof  </a:t>
            </a:r>
            <a:r>
              <a:rPr lang="zh-CN" altLang="en-US" sz="2400" dirty="0">
                <a:sym typeface="+mn-ea"/>
              </a:rPr>
              <a:t>运算符</a:t>
            </a:r>
            <a:endParaRPr lang="zh-CN" altLang="en-US" sz="2800" dirty="0"/>
          </a:p>
          <a:p>
            <a:pPr lvl="0"/>
            <a:r>
              <a:rPr lang="en-US" altLang="zh-CN" sz="2800" dirty="0">
                <a:sym typeface="+mn-ea"/>
              </a:rPr>
              <a:t> JavaScript </a:t>
            </a:r>
            <a:r>
              <a:rPr lang="zh-CN" altLang="en-US" sz="2800" dirty="0">
                <a:sym typeface="+mn-ea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弱类型</a:t>
            </a:r>
            <a:r>
              <a:rPr lang="zh-CN" altLang="en-US" sz="2800" dirty="0">
                <a:sym typeface="+mn-ea"/>
              </a:rPr>
              <a:t>语言</a:t>
            </a:r>
            <a:endParaRPr lang="zh-CN" altLang="en-US" sz="2800" dirty="0"/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弱类型</a:t>
            </a:r>
            <a:r>
              <a:rPr lang="zh-CN" altLang="en-US" sz="2400" dirty="0">
                <a:sym typeface="+mn-ea"/>
              </a:rPr>
              <a:t>是指不同类型的变量之间可以相互赋值</a:t>
            </a:r>
            <a:r>
              <a:rPr lang="zh-CN" altLang="en-US" sz="2400" dirty="0" smtClean="0">
                <a:sym typeface="+mn-ea"/>
              </a:rPr>
              <a:t>，但</a:t>
            </a:r>
            <a:r>
              <a:rPr lang="zh-CN" altLang="en-US" sz="2400" dirty="0">
                <a:sym typeface="+mn-ea"/>
              </a:rPr>
              <a:t>在某一时刻，一个变量只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存在</a:t>
            </a:r>
            <a:r>
              <a:rPr lang="zh-CN" altLang="en-US" sz="2400" dirty="0">
                <a:sym typeface="+mn-ea"/>
              </a:rPr>
              <a:t>某一种数据类型</a:t>
            </a:r>
            <a:endParaRPr lang="zh-CN" altLang="en-US" sz="2400" dirty="0"/>
          </a:p>
          <a:p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JavaScript </a:t>
            </a:r>
            <a:r>
              <a:rPr lang="zh-CN" altLang="en-US" dirty="0" smtClean="0">
                <a:sym typeface="+mn-ea"/>
              </a:rPr>
              <a:t>原始数据类型</a:t>
            </a:r>
            <a:endParaRPr lang="zh-CN" altLang="en-US"/>
          </a:p>
          <a:p>
            <a:endParaRPr lang="zh-CN" altLang="en-US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sz="2800" dirty="0" smtClean="0">
                <a:sym typeface="+mn-ea"/>
              </a:rPr>
              <a:t>Number </a:t>
            </a:r>
            <a:r>
              <a:rPr lang="zh-CN" altLang="en-US" sz="2800" dirty="0">
                <a:sym typeface="+mn-ea"/>
              </a:rPr>
              <a:t>类型</a:t>
            </a:r>
            <a:r>
              <a:rPr lang="en-US" altLang="zh-CN" sz="2800" dirty="0">
                <a:sym typeface="+mn-ea"/>
              </a:rPr>
              <a:t>:  </a:t>
            </a:r>
            <a:endParaRPr lang="en-US" altLang="zh-CN" sz="2800" dirty="0">
              <a:sym typeface="+mn-ea"/>
            </a:endParaRPr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3.1415926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1e6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NaN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....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800" dirty="0" smtClean="0">
                <a:sym typeface="+mn-ea"/>
              </a:rPr>
              <a:t> String </a:t>
            </a:r>
            <a:r>
              <a:rPr lang="zh-CN" altLang="en-US" sz="2800" dirty="0">
                <a:sym typeface="+mn-ea"/>
              </a:rPr>
              <a:t>类型</a:t>
            </a:r>
            <a:r>
              <a:rPr lang="en-US" altLang="zh-CN" sz="2800" dirty="0">
                <a:sym typeface="+mn-ea"/>
              </a:rPr>
              <a:t>:  </a:t>
            </a:r>
            <a:endParaRPr lang="en-US" altLang="zh-CN" sz="2800" dirty="0">
              <a:sym typeface="+mn-ea"/>
            </a:endParaRPr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用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‘ ’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或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“ ”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引起一组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字符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如</a:t>
            </a:r>
            <a:r>
              <a:rPr lang="en-US" altLang="zh-CN" sz="2400" dirty="0">
                <a:sym typeface="+mn-ea"/>
              </a:rPr>
              <a:t>:  'hello'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"world"</a:t>
            </a:r>
            <a:r>
              <a:rPr lang="zh-CN" altLang="en-US" sz="2400" dirty="0">
                <a:sym typeface="+mn-ea"/>
              </a:rPr>
              <a:t>、 </a:t>
            </a:r>
            <a:r>
              <a:rPr lang="en-US" altLang="zh-CN" sz="2400" dirty="0">
                <a:sym typeface="+mn-ea"/>
              </a:rPr>
              <a:t>"34" </a:t>
            </a:r>
            <a:endParaRPr lang="en-US" altLang="zh-CN" sz="2400" dirty="0"/>
          </a:p>
          <a:p>
            <a:r>
              <a:rPr lang="en-US" altLang="zh-CN" sz="2800" dirty="0" smtClean="0">
                <a:sym typeface="+mn-ea"/>
              </a:rPr>
              <a:t> Boolean </a:t>
            </a:r>
            <a:r>
              <a:rPr lang="zh-CN" altLang="en-US" sz="2800" dirty="0">
                <a:sym typeface="+mn-ea"/>
              </a:rPr>
              <a:t>类型</a:t>
            </a:r>
            <a:r>
              <a:rPr lang="en-US" altLang="zh-CN" sz="2800" dirty="0">
                <a:sym typeface="+mn-ea"/>
              </a:rPr>
              <a:t>:  </a:t>
            </a:r>
            <a:endParaRPr lang="en-US" altLang="zh-CN" sz="2800" dirty="0">
              <a:sym typeface="+mn-ea"/>
            </a:endParaRPr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true  或  false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原始数据类型</a:t>
            </a:r>
            <a:endParaRPr lang="zh-CN" altLang="en-US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 </a:t>
            </a:r>
            <a:r>
              <a:rPr lang="en-US" altLang="zh-CN" sz="2800" dirty="0" smtClean="0">
                <a:sym typeface="+mn-ea"/>
              </a:rPr>
              <a:t>Undefined </a:t>
            </a:r>
            <a:r>
              <a:rPr lang="zh-CN" altLang="en-US" sz="2800" dirty="0" smtClean="0">
                <a:sym typeface="+mn-ea"/>
              </a:rPr>
              <a:t>类型</a:t>
            </a:r>
            <a:r>
              <a:rPr lang="en-US" altLang="zh-CN" sz="2800" dirty="0" smtClean="0">
                <a:sym typeface="+mn-ea"/>
              </a:rPr>
              <a:t>:  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只有一个值 undefined</a:t>
            </a:r>
            <a:endParaRPr lang="en-US" altLang="zh-CN" sz="2400" dirty="0">
              <a:sym typeface="+mn-ea"/>
            </a:endParaRPr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指声明了但未赋值的变量，如  </a:t>
            </a:r>
            <a:r>
              <a:rPr lang="en-US" altLang="zh-CN" sz="2400">
                <a:sym typeface="+mn-ea"/>
              </a:rPr>
              <a:t>var  a;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r>
              <a:rPr lang="en-US" altLang="zh-CN" sz="2800" dirty="0" smtClean="0">
                <a:sym typeface="+mn-ea"/>
              </a:rPr>
              <a:t> Null </a:t>
            </a:r>
            <a:r>
              <a:rPr lang="zh-CN" altLang="en-US" sz="2800" dirty="0" smtClean="0">
                <a:sym typeface="+mn-ea"/>
              </a:rPr>
              <a:t>类型</a:t>
            </a:r>
            <a:r>
              <a:rPr lang="en-US" altLang="zh-CN" sz="2800" dirty="0" smtClean="0">
                <a:sym typeface="+mn-ea"/>
              </a:rPr>
              <a:t>: 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>
                <a:sym typeface="+mn-ea"/>
              </a:rPr>
              <a:t> 只有一个值 </a:t>
            </a:r>
            <a:r>
              <a:rPr lang="en-US" altLang="zh-CN" sz="2400" dirty="0" smtClean="0">
                <a:sym typeface="+mn-ea"/>
              </a:rPr>
              <a:t>null</a:t>
            </a:r>
            <a:r>
              <a:rPr lang="zh-CN" altLang="en-US" sz="2400" dirty="0" smtClean="0">
                <a:sym typeface="+mn-ea"/>
              </a:rPr>
              <a:t>，</a:t>
            </a:r>
            <a:r>
              <a:rPr lang="zh-CN" altLang="en-US" sz="2400" dirty="0">
                <a:sym typeface="+mn-ea"/>
              </a:rPr>
              <a:t>表示值为空</a:t>
            </a:r>
            <a:endParaRPr lang="zh-CN" altLang="en-US" sz="2400" dirty="0">
              <a:sym typeface="+mn-ea"/>
            </a:endParaRPr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null </a:t>
            </a:r>
            <a:r>
              <a:rPr lang="zh-CN" altLang="en-US" sz="2400" dirty="0">
                <a:sym typeface="+mn-ea"/>
              </a:rPr>
              <a:t>不等同于空的字符串 </a:t>
            </a:r>
            <a:r>
              <a:rPr lang="en-US" altLang="zh-CN" sz="2400" dirty="0">
                <a:sym typeface="+mn-ea"/>
              </a:rPr>
              <a:t>(“”)  </a:t>
            </a:r>
            <a:r>
              <a:rPr lang="zh-CN" altLang="en-US" sz="2400" dirty="0">
                <a:sym typeface="+mn-ea"/>
              </a:rPr>
              <a:t>或 </a:t>
            </a:r>
            <a:r>
              <a:rPr lang="en-US" altLang="zh-CN" sz="2400" dirty="0">
                <a:sym typeface="+mn-ea"/>
              </a:rPr>
              <a:t>0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  <a:p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原始数据类型</a:t>
            </a:r>
            <a:endParaRPr lang="zh-CN" altLang="en-US"/>
          </a:p>
          <a:p>
            <a:endParaRPr lang="zh-CN" altLang="en-US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原始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9515" y="1404620"/>
            <a:ext cx="9793605" cy="4242435"/>
          </a:xfrm>
          <a:prstGeom prst="rect">
            <a:avLst/>
          </a:prstGeom>
        </p:spPr>
      </p:pic>
      <p:sp>
        <p:nvSpPr>
          <p:cNvPr id="2050" name=" 2050"/>
          <p:cNvSpPr/>
          <p:nvPr/>
        </p:nvSpPr>
        <p:spPr bwMode="auto">
          <a:xfrm>
            <a:off x="5854700" y="3304540"/>
            <a:ext cx="1891665" cy="1659890"/>
          </a:xfrm>
          <a:custGeom>
            <a:avLst/>
            <a:gdLst>
              <a:gd name="T0" fmla="*/ 942322 w 3841"/>
              <a:gd name="T1" fmla="*/ 1696878 h 3861"/>
              <a:gd name="T2" fmla="*/ 612206 w 3841"/>
              <a:gd name="T3" fmla="*/ 1630196 h 3861"/>
              <a:gd name="T4" fmla="*/ 0 w 3841"/>
              <a:gd name="T5" fmla="*/ 1797599 h 3861"/>
              <a:gd name="T6" fmla="*/ 282090 w 3841"/>
              <a:gd name="T7" fmla="*/ 1380724 h 3861"/>
              <a:gd name="T8" fmla="*/ 93719 w 3841"/>
              <a:gd name="T9" fmla="*/ 848206 h 3861"/>
              <a:gd name="T10" fmla="*/ 942322 w 3841"/>
              <a:gd name="T11" fmla="*/ 0 h 3861"/>
              <a:gd name="T12" fmla="*/ 1790924 w 3841"/>
              <a:gd name="T13" fmla="*/ 848206 h 3861"/>
              <a:gd name="T14" fmla="*/ 942322 w 3841"/>
              <a:gd name="T15" fmla="*/ 1696878 h 3861"/>
              <a:gd name="T16" fmla="*/ 682146 w 3841"/>
              <a:gd name="T17" fmla="*/ 1245496 h 3861"/>
              <a:gd name="T18" fmla="*/ 803375 w 3841"/>
              <a:gd name="T19" fmla="*/ 1371398 h 3861"/>
              <a:gd name="T20" fmla="*/ 956776 w 3841"/>
              <a:gd name="T21" fmla="*/ 1221248 h 3861"/>
              <a:gd name="T22" fmla="*/ 830884 w 3841"/>
              <a:gd name="T23" fmla="*/ 1092082 h 3861"/>
              <a:gd name="T24" fmla="*/ 682146 w 3841"/>
              <a:gd name="T25" fmla="*/ 1245496 h 3861"/>
              <a:gd name="T26" fmla="*/ 988948 w 3841"/>
              <a:gd name="T27" fmla="*/ 301698 h 3861"/>
              <a:gd name="T28" fmla="*/ 729705 w 3841"/>
              <a:gd name="T29" fmla="*/ 367913 h 3861"/>
              <a:gd name="T30" fmla="*/ 758613 w 3841"/>
              <a:gd name="T31" fmla="*/ 522726 h 3861"/>
              <a:gd name="T32" fmla="*/ 926002 w 3841"/>
              <a:gd name="T33" fmla="*/ 479826 h 3861"/>
              <a:gd name="T34" fmla="*/ 1015059 w 3841"/>
              <a:gd name="T35" fmla="*/ 553502 h 3861"/>
              <a:gd name="T36" fmla="*/ 892431 w 3841"/>
              <a:gd name="T37" fmla="*/ 723703 h 3861"/>
              <a:gd name="T38" fmla="*/ 752552 w 3841"/>
              <a:gd name="T39" fmla="*/ 978771 h 3861"/>
              <a:gd name="T40" fmla="*/ 747889 w 3841"/>
              <a:gd name="T41" fmla="*/ 1018406 h 3861"/>
              <a:gd name="T42" fmla="*/ 962837 w 3841"/>
              <a:gd name="T43" fmla="*/ 1018406 h 3861"/>
              <a:gd name="T44" fmla="*/ 970298 w 3841"/>
              <a:gd name="T45" fmla="*/ 981568 h 3861"/>
              <a:gd name="T46" fmla="*/ 1074741 w 3841"/>
              <a:gd name="T47" fmla="*/ 800643 h 3861"/>
              <a:gd name="T48" fmla="*/ 1242130 w 3841"/>
              <a:gd name="T49" fmla="*/ 510602 h 3861"/>
              <a:gd name="T50" fmla="*/ 988948 w 3841"/>
              <a:gd name="T51" fmla="*/ 301698 h 386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841" h="3861">
                <a:moveTo>
                  <a:pt x="2021" y="3639"/>
                </a:moveTo>
                <a:cubicBezTo>
                  <a:pt x="1770" y="3639"/>
                  <a:pt x="1531" y="3588"/>
                  <a:pt x="1313" y="3496"/>
                </a:cubicBezTo>
                <a:cubicBezTo>
                  <a:pt x="830" y="3861"/>
                  <a:pt x="0" y="3855"/>
                  <a:pt x="0" y="3855"/>
                </a:cubicBezTo>
                <a:cubicBezTo>
                  <a:pt x="0" y="3855"/>
                  <a:pt x="417" y="3566"/>
                  <a:pt x="605" y="2961"/>
                </a:cubicBezTo>
                <a:cubicBezTo>
                  <a:pt x="352" y="2648"/>
                  <a:pt x="201" y="2252"/>
                  <a:pt x="201" y="1819"/>
                </a:cubicBezTo>
                <a:cubicBezTo>
                  <a:pt x="201" y="814"/>
                  <a:pt x="1016" y="0"/>
                  <a:pt x="2021" y="0"/>
                </a:cubicBezTo>
                <a:cubicBezTo>
                  <a:pt x="3026" y="0"/>
                  <a:pt x="3841" y="814"/>
                  <a:pt x="3841" y="1819"/>
                </a:cubicBezTo>
                <a:cubicBezTo>
                  <a:pt x="3841" y="2824"/>
                  <a:pt x="3026" y="3639"/>
                  <a:pt x="2021" y="3639"/>
                </a:cubicBezTo>
                <a:close/>
                <a:moveTo>
                  <a:pt x="1463" y="2671"/>
                </a:moveTo>
                <a:cubicBezTo>
                  <a:pt x="1463" y="2826"/>
                  <a:pt x="1568" y="2941"/>
                  <a:pt x="1723" y="2941"/>
                </a:cubicBezTo>
                <a:cubicBezTo>
                  <a:pt x="1917" y="2941"/>
                  <a:pt x="2052" y="2806"/>
                  <a:pt x="2052" y="2619"/>
                </a:cubicBezTo>
                <a:cubicBezTo>
                  <a:pt x="2052" y="2457"/>
                  <a:pt x="1940" y="2342"/>
                  <a:pt x="1782" y="2342"/>
                </a:cubicBezTo>
                <a:cubicBezTo>
                  <a:pt x="1595" y="2342"/>
                  <a:pt x="1463" y="2497"/>
                  <a:pt x="1463" y="2671"/>
                </a:cubicBezTo>
                <a:close/>
                <a:moveTo>
                  <a:pt x="2121" y="647"/>
                </a:moveTo>
                <a:cubicBezTo>
                  <a:pt x="1874" y="647"/>
                  <a:pt x="1687" y="716"/>
                  <a:pt x="1565" y="789"/>
                </a:cubicBezTo>
                <a:cubicBezTo>
                  <a:pt x="1627" y="1121"/>
                  <a:pt x="1627" y="1121"/>
                  <a:pt x="1627" y="1121"/>
                </a:cubicBezTo>
                <a:cubicBezTo>
                  <a:pt x="1720" y="1065"/>
                  <a:pt x="1838" y="1029"/>
                  <a:pt x="1986" y="1029"/>
                </a:cubicBezTo>
                <a:cubicBezTo>
                  <a:pt x="2134" y="1032"/>
                  <a:pt x="2177" y="1101"/>
                  <a:pt x="2177" y="1187"/>
                </a:cubicBezTo>
                <a:cubicBezTo>
                  <a:pt x="2177" y="1302"/>
                  <a:pt x="2042" y="1414"/>
                  <a:pt x="1914" y="1552"/>
                </a:cubicBezTo>
                <a:cubicBezTo>
                  <a:pt x="1729" y="1747"/>
                  <a:pt x="1641" y="1921"/>
                  <a:pt x="1614" y="2099"/>
                </a:cubicBezTo>
                <a:cubicBezTo>
                  <a:pt x="1611" y="2125"/>
                  <a:pt x="1608" y="2155"/>
                  <a:pt x="1604" y="2184"/>
                </a:cubicBezTo>
                <a:cubicBezTo>
                  <a:pt x="2065" y="2184"/>
                  <a:pt x="2065" y="2184"/>
                  <a:pt x="2065" y="2184"/>
                </a:cubicBezTo>
                <a:cubicBezTo>
                  <a:pt x="2072" y="2155"/>
                  <a:pt x="2075" y="2128"/>
                  <a:pt x="2081" y="2105"/>
                </a:cubicBezTo>
                <a:cubicBezTo>
                  <a:pt x="2111" y="1957"/>
                  <a:pt x="2177" y="1845"/>
                  <a:pt x="2305" y="1717"/>
                </a:cubicBezTo>
                <a:cubicBezTo>
                  <a:pt x="2490" y="1526"/>
                  <a:pt x="2664" y="1358"/>
                  <a:pt x="2664" y="1095"/>
                </a:cubicBezTo>
                <a:cubicBezTo>
                  <a:pt x="2664" y="825"/>
                  <a:pt x="2437" y="647"/>
                  <a:pt x="2121" y="6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" name="TextBox 7"/>
          <p:cNvSpPr txBox="1"/>
          <p:nvPr/>
        </p:nvSpPr>
        <p:spPr>
          <a:xfrm>
            <a:off x="8597638" y="591927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2-3.html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 </a:t>
            </a:r>
            <a:r>
              <a:rPr lang="zh-CN" altLang="en-US" dirty="0">
                <a:sym typeface="+mn-ea"/>
              </a:rPr>
              <a:t>认识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NaN</a:t>
            </a:r>
            <a:r>
              <a:rPr lang="en-US" altLang="zh-CN" dirty="0">
                <a:sym typeface="+mn-ea"/>
              </a:rPr>
              <a:t>   (Not a Number)</a:t>
            </a:r>
            <a:endParaRPr lang="en-US" altLang="zh-CN" sz="2400">
              <a:sym typeface="+mn-ea"/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sz="2400" dirty="0">
                <a:sym typeface="+mn-ea"/>
              </a:rPr>
              <a:t> 表示一个没有意义、不正确的</a:t>
            </a:r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数值</a:t>
            </a:r>
            <a:endParaRPr lang="zh-CN" altLang="en-US" sz="2400" dirty="0">
              <a:solidFill>
                <a:srgbClr val="FF0000"/>
              </a:solidFill>
              <a:sym typeface="+mn-ea"/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sz="2400" dirty="0" smtClean="0">
                <a:sym typeface="+mn-ea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sym typeface="+mn-ea"/>
              </a:rPr>
              <a:t>console.log( typeof  NaN);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sz="2400" dirty="0" smtClean="0">
                <a:sym typeface="+mn-ea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sym typeface="+mn-ea"/>
              </a:rPr>
              <a:t>与自身不相等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r>
              <a:rPr lang="en-US" altLang="zh-CN" sz="2800" dirty="0" smtClean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认识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isNaN( )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函数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sz="2400" dirty="0" smtClean="0"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400" dirty="0">
                <a:cs typeface="微软雅黑" panose="020B0503020204020204" pitchFamily="34" charset="-122"/>
                <a:sym typeface="+mn-ea"/>
              </a:rPr>
              <a:t>用来检测参数是否为 </a:t>
            </a:r>
            <a:r>
              <a:rPr lang="en-US" altLang="zh-CN" sz="2400" dirty="0">
                <a:cs typeface="微软雅黑" panose="020B0503020204020204" pitchFamily="34" charset="-122"/>
                <a:sym typeface="+mn-ea"/>
              </a:rPr>
              <a:t>NaN </a:t>
            </a:r>
            <a:r>
              <a:rPr lang="zh-CN" altLang="en-US" sz="2400" dirty="0">
                <a:cs typeface="微软雅黑" panose="020B0503020204020204" pitchFamily="34" charset="-122"/>
                <a:sym typeface="+mn-ea"/>
              </a:rPr>
              <a:t>值</a:t>
            </a:r>
            <a:endParaRPr lang="zh-CN" altLang="en-US" sz="2400" dirty="0">
              <a:cs typeface="微软雅黑" panose="020B0503020204020204" pitchFamily="34" charset="-122"/>
              <a:sym typeface="+mn-ea"/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sz="2400" dirty="0"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400" dirty="0">
                <a:cs typeface="微软雅黑" panose="020B0503020204020204" pitchFamily="34" charset="-122"/>
                <a:sym typeface="+mn-ea"/>
              </a:rPr>
              <a:t>参数是 "NaN" 时返回 true，否则返回 false</a:t>
            </a:r>
            <a:endParaRPr lang="en-US" altLang="zh-CN" sz="2400" dirty="0">
              <a:cs typeface="微软雅黑" panose="020B0503020204020204" pitchFamily="34" charset="-122"/>
              <a:sym typeface="+mn-ea"/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en-US" altLang="zh-CN" sz="2400" dirty="0">
                <a:cs typeface="微软雅黑" panose="020B0503020204020204" pitchFamily="34" charset="-122"/>
                <a:sym typeface="+mn-ea"/>
              </a:rPr>
              <a:t> isNaN("123abc")</a:t>
            </a:r>
            <a:endParaRPr lang="zh-CN" altLang="en-US" sz="2400" dirty="0">
              <a:cs typeface="微软雅黑" panose="020B0503020204020204" pitchFamily="34" charset="-122"/>
              <a:sym typeface="+mn-ea"/>
            </a:endParaRPr>
          </a:p>
          <a:p>
            <a:pPr lvl="1"/>
            <a:endParaRPr lang="en-US" altLang="zh-CN" sz="2400" dirty="0">
              <a:solidFill>
                <a:schemeClr val="tx1"/>
              </a:solidFill>
              <a:sym typeface="+mn-ea"/>
            </a:endParaRPr>
          </a:p>
          <a:p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原始数据类型</a:t>
            </a:r>
            <a:endParaRPr lang="zh-CN" altLang="en-US"/>
          </a:p>
          <a:p>
            <a:endParaRPr lang="zh-CN" altLang="en-US" smtClean="0">
              <a:sym typeface="+mn-ea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505299" y="2234551"/>
            <a:ext cx="246316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Number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3710154" y="2809226"/>
            <a:ext cx="30861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NaN !=NaN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4315309" y="5060936"/>
            <a:ext cx="17462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true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TextBox 7"/>
          <p:cNvSpPr txBox="1"/>
          <p:nvPr/>
        </p:nvSpPr>
        <p:spPr>
          <a:xfrm>
            <a:off x="8597638" y="591927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2-4.html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 </a:t>
            </a:r>
            <a:r>
              <a:rPr lang="zh-CN" altLang="en-US" dirty="0" smtClean="0">
                <a:sym typeface="+mn-ea"/>
              </a:rPr>
              <a:t>算术</a:t>
            </a:r>
            <a:r>
              <a:rPr lang="en-US" altLang="zh-CN" dirty="0" smtClean="0">
                <a:sym typeface="+mn-ea"/>
              </a:rPr>
              <a:t>:  +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、* 、</a:t>
            </a:r>
            <a:r>
              <a:rPr lang="en-US" altLang="zh-CN" dirty="0" smtClean="0">
                <a:sym typeface="+mn-ea"/>
              </a:rPr>
              <a:t>/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%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++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--</a:t>
            </a:r>
            <a:endParaRPr lang="en-US" altLang="zh-CN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 赋值</a:t>
            </a:r>
            <a:r>
              <a:rPr lang="en-US" altLang="zh-CN" dirty="0" smtClean="0">
                <a:sym typeface="+mn-ea"/>
              </a:rPr>
              <a:t>:  =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+=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-=</a:t>
            </a:r>
            <a:r>
              <a:rPr lang="zh-CN" altLang="en-US" dirty="0" smtClean="0">
                <a:sym typeface="+mn-ea"/>
              </a:rPr>
              <a:t>、*</a:t>
            </a:r>
            <a:r>
              <a:rPr lang="en-US" altLang="zh-CN" dirty="0" smtClean="0">
                <a:sym typeface="+mn-ea"/>
              </a:rPr>
              <a:t>=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/=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%=</a:t>
            </a:r>
            <a:endParaRPr lang="en-US" altLang="zh-CN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 字符串拼接</a:t>
            </a:r>
            <a:r>
              <a:rPr lang="en-US" altLang="zh-CN" dirty="0" smtClean="0">
                <a:sym typeface="+mn-ea"/>
              </a:rPr>
              <a:t>:  +</a:t>
            </a:r>
            <a:endParaRPr lang="en-US" altLang="zh-CN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 比较</a:t>
            </a:r>
            <a:r>
              <a:rPr lang="en-US" altLang="zh-CN" dirty="0" smtClean="0">
                <a:sym typeface="+mn-ea"/>
              </a:rPr>
              <a:t>:  ==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===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!=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&gt;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&lt;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&lt;=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&gt;= </a:t>
            </a:r>
            <a:endParaRPr lang="zh-CN" altLang="en-US" dirty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 逻辑</a:t>
            </a:r>
            <a:r>
              <a:rPr lang="en-US" altLang="zh-CN" dirty="0" smtClean="0">
                <a:sym typeface="+mn-ea"/>
              </a:rPr>
              <a:t>:  </a:t>
            </a:r>
            <a:r>
              <a:rPr lang="zh-CN" altLang="en-US" dirty="0" smtClean="0">
                <a:sym typeface="+mn-ea"/>
              </a:rPr>
              <a:t>与</a:t>
            </a:r>
            <a:r>
              <a:rPr lang="en-US" altLang="zh-CN" dirty="0" smtClean="0">
                <a:sym typeface="+mn-ea"/>
              </a:rPr>
              <a:t>(&amp;&amp;)</a:t>
            </a:r>
            <a:r>
              <a:rPr lang="zh-CN" altLang="en-US" dirty="0" smtClean="0">
                <a:sym typeface="+mn-ea"/>
              </a:rPr>
              <a:t>、或</a:t>
            </a:r>
            <a:r>
              <a:rPr lang="en-US" altLang="zh-CN" dirty="0" smtClean="0">
                <a:sym typeface="+mn-ea"/>
              </a:rPr>
              <a:t>(||)</a:t>
            </a:r>
            <a:r>
              <a:rPr lang="zh-CN" altLang="en-US" dirty="0" smtClean="0">
                <a:sym typeface="+mn-ea"/>
              </a:rPr>
              <a:t>、非</a:t>
            </a:r>
            <a:r>
              <a:rPr lang="en-US" altLang="zh-CN" dirty="0" smtClean="0">
                <a:sym typeface="+mn-ea"/>
              </a:rPr>
              <a:t>(!)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 条件</a:t>
            </a:r>
            <a:r>
              <a:rPr lang="en-US" altLang="zh-CN" dirty="0" smtClean="0">
                <a:sym typeface="+mn-ea"/>
              </a:rPr>
              <a:t>:  </a:t>
            </a:r>
            <a:r>
              <a:rPr lang="zh-CN" altLang="en-US" dirty="0" smtClean="0">
                <a:sym typeface="+mn-ea"/>
              </a:rPr>
              <a:t>变量名 </a:t>
            </a:r>
            <a:r>
              <a:rPr lang="en-US" altLang="zh-CN" dirty="0" smtClean="0">
                <a:sym typeface="+mn-ea"/>
              </a:rPr>
              <a:t>=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(</a:t>
            </a:r>
            <a:r>
              <a:rPr lang="zh-CN" altLang="en-US" dirty="0" smtClean="0">
                <a:sym typeface="+mn-ea"/>
              </a:rPr>
              <a:t>条件</a:t>
            </a:r>
            <a:r>
              <a:rPr lang="en-US" altLang="zh-CN" dirty="0" smtClean="0">
                <a:sym typeface="+mn-ea"/>
              </a:rPr>
              <a:t>)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?</a:t>
            </a:r>
            <a:r>
              <a:rPr lang="zh-CN" altLang="en-US" dirty="0" smtClean="0">
                <a:sym typeface="+mn-ea"/>
              </a:rPr>
              <a:t> 表达式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:</a:t>
            </a:r>
            <a:r>
              <a:rPr lang="zh-CN" altLang="en-US" dirty="0" smtClean="0">
                <a:sym typeface="+mn-ea"/>
              </a:rPr>
              <a:t> 表达式</a:t>
            </a:r>
            <a:r>
              <a:rPr lang="en-US" altLang="zh-CN" dirty="0" smtClean="0">
                <a:sym typeface="+mn-ea"/>
              </a:rPr>
              <a:t>2</a:t>
            </a:r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运算符</a:t>
            </a:r>
            <a:endParaRPr lang="zh-CN" altLang="en-US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使用“</a:t>
            </a:r>
            <a:r>
              <a:rPr lang="en-US" altLang="zh-CN" smtClean="0"/>
              <a:t>+</a:t>
            </a:r>
            <a:r>
              <a:rPr lang="zh-CN" altLang="en-US" smtClean="0"/>
              <a:t>”拼接字符串</a:t>
            </a:r>
            <a:br>
              <a:rPr lang="en-US" altLang="zh-CN" smtClean="0"/>
            </a:br>
            <a:endParaRPr lang="zh-CN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10405745" y="4065270"/>
            <a:ext cx="725170" cy="344170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b="1" kern="1200" dirty="0">
                <a:solidFill>
                  <a:srgbClr val="FFC000"/>
                </a:solidFill>
              </a:rPr>
              <a:t>33</a:t>
            </a:r>
            <a:endParaRPr lang="en-US" b="1" kern="1200" dirty="0">
              <a:solidFill>
                <a:srgbClr val="FFC000"/>
              </a:solidFill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/>
        </p:nvSpPr>
        <p:spPr>
          <a:xfrm>
            <a:off x="10405745" y="4588510"/>
            <a:ext cx="725170" cy="34099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53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/>
        </p:nvSpPr>
        <p:spPr>
          <a:xfrm>
            <a:off x="10405745" y="5032375"/>
            <a:ext cx="927735" cy="374015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b="1" dirty="0">
                <a:solidFill>
                  <a:srgbClr val="FFC000"/>
                </a:solidFill>
              </a:rPr>
              <a:t>353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22020" y="955040"/>
            <a:ext cx="8096885" cy="5547360"/>
            <a:chOff x="1452" y="1504"/>
            <a:chExt cx="12751" cy="873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79" y="1504"/>
              <a:ext cx="12525" cy="8737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2" y="2259"/>
              <a:ext cx="840" cy="6975"/>
            </a:xfrm>
            <a:prstGeom prst="rect">
              <a:avLst/>
            </a:prstGeom>
          </p:spPr>
        </p:pic>
      </p:grpSp>
      <p:sp>
        <p:nvSpPr>
          <p:cNvPr id="16" name="Rectangle 3"/>
          <p:cNvSpPr>
            <a:spLocks noGrp="1" noChangeArrowheads="1"/>
          </p:cNvSpPr>
          <p:nvPr/>
        </p:nvSpPr>
        <p:spPr>
          <a:xfrm>
            <a:off x="10405745" y="5571490"/>
            <a:ext cx="1408430" cy="3683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3353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Box 7"/>
          <p:cNvSpPr txBox="1"/>
          <p:nvPr/>
        </p:nvSpPr>
        <p:spPr>
          <a:xfrm>
            <a:off x="8609068" y="620629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2-5.html</a:t>
            </a:r>
            <a:endParaRPr lang="zh-CN" altLang="en-US" dirty="0"/>
          </a:p>
        </p:txBody>
      </p:sp>
      <p:sp>
        <p:nvSpPr>
          <p:cNvPr id="8" name=" 141"/>
          <p:cNvSpPr/>
          <p:nvPr/>
        </p:nvSpPr>
        <p:spPr>
          <a:xfrm>
            <a:off x="8964295" y="511111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rgbClr val="FDC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0" name=" 141"/>
          <p:cNvSpPr/>
          <p:nvPr/>
        </p:nvSpPr>
        <p:spPr>
          <a:xfrm>
            <a:off x="8964295" y="465137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 141"/>
          <p:cNvSpPr/>
          <p:nvPr/>
        </p:nvSpPr>
        <p:spPr>
          <a:xfrm>
            <a:off x="8964295" y="5647690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 141"/>
          <p:cNvSpPr/>
          <p:nvPr/>
        </p:nvSpPr>
        <p:spPr>
          <a:xfrm>
            <a:off x="8964295" y="412178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rgbClr val="FDC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12" grpId="0" uiExpand="1" build="p"/>
      <p:bldP spid="14" grpId="0" build="p"/>
      <p:bldP spid="16" grpId="1" bldLvl="0" animBg="1" uiExpand="1" build="allAtOnce"/>
      <p:bldP spid="8" grpId="0" bldLvl="0" animBg="1"/>
      <p:bldP spid="10" grpId="0" bldLvl="0" animBg="1"/>
      <p:bldP spid="9" grpId="0" bldLvl="0" animBg="1"/>
      <p:bldP spid="1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zh-CN" altLang="en-US" dirty="0"/>
              <a:t>语法特点</a:t>
            </a:r>
            <a:r>
              <a:rPr lang="en-US" altLang="zh-CN" dirty="0"/>
              <a:t>: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 弱类型</a:t>
            </a:r>
            <a:r>
              <a:rPr lang="en-US" altLang="zh-CN" sz="2400" dirty="0"/>
              <a:t>:  </a:t>
            </a:r>
            <a:r>
              <a:rPr lang="zh-CN" altLang="en-US" sz="2400" dirty="0"/>
              <a:t>变量的数据类型可以任意转换</a:t>
            </a:r>
            <a:endParaRPr lang="zh-CN" altLang="en-US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 动态类型</a:t>
            </a:r>
            <a:r>
              <a:rPr lang="en-US" altLang="zh-CN" sz="2400" dirty="0" smtClean="0"/>
              <a:t>:  </a:t>
            </a:r>
            <a:r>
              <a:rPr lang="zh-CN" altLang="en-US" sz="2400" dirty="0"/>
              <a:t>变量声明创建时不用指定数据类型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JavaScript </a:t>
            </a:r>
            <a:r>
              <a:rPr lang="zh-CN" altLang="en-US" dirty="0" smtClean="0"/>
              <a:t>语法概述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 </a:t>
            </a:r>
            <a:r>
              <a:rPr lang="zh-CN" altLang="en-US" sz="2800" dirty="0" smtClean="0">
                <a:sym typeface="+mn-ea"/>
              </a:rPr>
              <a:t>比较运算符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en-US" altLang="zh-CN" sz="2400" b="1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sym typeface="+mn-ea"/>
              </a:rPr>
              <a:t>==</a:t>
            </a:r>
            <a:r>
              <a:rPr lang="zh-CN" altLang="en-US" sz="2400" dirty="0">
                <a:sym typeface="+mn-ea"/>
              </a:rPr>
              <a:t>：值相等则为 </a:t>
            </a:r>
            <a:r>
              <a:rPr lang="en-US" altLang="zh-CN" sz="2400" dirty="0">
                <a:sym typeface="+mn-ea"/>
              </a:rPr>
              <a:t>true</a:t>
            </a:r>
            <a:r>
              <a:rPr lang="zh-CN" altLang="en-US" sz="2400" dirty="0">
                <a:sym typeface="+mn-ea"/>
              </a:rPr>
              <a:t>，类型不同，隐式转换后比较</a:t>
            </a:r>
            <a:endParaRPr lang="en-US" altLang="zh-CN" sz="2400" dirty="0">
              <a:sym typeface="+mn-ea"/>
            </a:endParaRPr>
          </a:p>
          <a:p>
            <a:pPr lvl="1"/>
            <a:r>
              <a:rPr lang="en-US" altLang="zh-CN" sz="2400" b="1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sym typeface="+mn-ea"/>
              </a:rPr>
              <a:t>===</a:t>
            </a:r>
            <a:r>
              <a:rPr lang="zh-CN" altLang="en-US" sz="2400" dirty="0">
                <a:sym typeface="+mn-ea"/>
              </a:rPr>
              <a:t>：类型和值都须相同则为 </a:t>
            </a:r>
            <a:r>
              <a:rPr lang="en-US" altLang="zh-CN" sz="2400" dirty="0">
                <a:sym typeface="+mn-ea"/>
              </a:rPr>
              <a:t>true </a:t>
            </a:r>
            <a:endParaRPr lang="zh-CN" altLang="en-US" sz="2400"/>
          </a:p>
          <a:p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比较运算符</a:t>
            </a:r>
            <a:endParaRPr lang="zh-CN" altLang="en-US" smtClean="0">
              <a:sym typeface="+mn-ea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/>
        </p:nvSpPr>
        <p:spPr>
          <a:xfrm>
            <a:off x="1673225" y="2883535"/>
            <a:ext cx="3926840" cy="2336165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400" dirty="0" smtClean="0"/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x </a:t>
            </a:r>
            <a:r>
              <a:rPr lang="en-US" altLang="zh-CN" sz="2400" dirty="0">
                <a:solidFill>
                  <a:srgbClr val="CC3300"/>
                </a:solidFill>
              </a:rPr>
              <a:t>=</a:t>
            </a:r>
            <a:r>
              <a:rPr lang="en-US" altLang="zh-CN" sz="2400" dirty="0"/>
              <a:t> 3; </a:t>
            </a:r>
            <a:endParaRPr lang="zh-CN" altLang="en-US" sz="2400" dirty="0"/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y </a:t>
            </a:r>
            <a:r>
              <a:rPr lang="en-US" altLang="zh-CN" sz="2400" dirty="0">
                <a:solidFill>
                  <a:srgbClr val="CC3300"/>
                </a:solidFill>
              </a:rPr>
              <a:t>=</a:t>
            </a:r>
            <a:r>
              <a:rPr lang="en-US" altLang="zh-CN" sz="2400" dirty="0"/>
              <a:t> 3; </a:t>
            </a:r>
            <a:endParaRPr lang="en-US" altLang="zh-CN" sz="2400" dirty="0"/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z = </a:t>
            </a:r>
            <a:r>
              <a:rPr lang="en-US" altLang="zh-CN" sz="2400" dirty="0">
                <a:sym typeface="+mn-ea"/>
              </a:rPr>
              <a:t>"</a:t>
            </a:r>
            <a:r>
              <a:rPr lang="en-US" altLang="zh-CN" sz="2400" dirty="0"/>
              <a:t>3</a:t>
            </a:r>
            <a:r>
              <a:rPr lang="en-US" altLang="zh-CN" sz="2400" dirty="0">
                <a:sym typeface="+mn-ea"/>
              </a:rPr>
              <a:t>"</a:t>
            </a:r>
            <a:r>
              <a:rPr lang="en-US" altLang="zh-CN" sz="2400" dirty="0"/>
              <a:t>; </a:t>
            </a:r>
            <a:endParaRPr lang="en-US" altLang="zh-CN" sz="2400" dirty="0"/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</a:rPr>
              <a:t>    </a:t>
            </a:r>
            <a:endParaRPr lang="en-US" altLang="zh-CN" sz="2400" dirty="0"/>
          </a:p>
        </p:txBody>
      </p:sp>
      <p:sp>
        <p:nvSpPr>
          <p:cNvPr id="4" name="TextBox 7"/>
          <p:cNvSpPr txBox="1"/>
          <p:nvPr/>
        </p:nvSpPr>
        <p:spPr>
          <a:xfrm>
            <a:off x="3705225" y="3451225"/>
            <a:ext cx="2386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sym typeface="+mn-ea"/>
              </a:rPr>
              <a:t>// Number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3629660" y="3978275"/>
            <a:ext cx="2386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微软雅黑" panose="020B0503020204020204" pitchFamily="34" charset="-122"/>
                <a:sym typeface="+mn-ea"/>
              </a:rPr>
              <a:t>// Number</a:t>
            </a:r>
            <a:endParaRPr lang="en-US" altLang="zh-CN" sz="2400" b="1" dirty="0">
              <a:solidFill>
                <a:srgbClr val="FFC000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3949700" y="4491355"/>
            <a:ext cx="2386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sym typeface="+mn-ea"/>
              </a:rPr>
              <a:t>// </a:t>
            </a:r>
            <a:r>
              <a:rPr lang="en-US" sz="2400" b="1" dirty="0">
                <a:solidFill>
                  <a:srgbClr val="C00000"/>
                </a:solidFill>
                <a:latin typeface="微软雅黑" panose="020B0503020204020204" pitchFamily="34" charset="-122"/>
                <a:sym typeface="+mn-ea"/>
              </a:rPr>
              <a:t>String</a:t>
            </a:r>
            <a:endParaRPr lang="en-US" sz="2400" b="1" dirty="0">
              <a:solidFill>
                <a:srgbClr val="C00000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/>
        </p:nvSpPr>
        <p:spPr>
          <a:xfrm>
            <a:off x="5836285" y="2354580"/>
            <a:ext cx="3488055" cy="2785110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400" dirty="0" smtClean="0"/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</a:t>
            </a:r>
            <a:endParaRPr lang="en-US" altLang="zh-CN" sz="2400" dirty="0"/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</a:rPr>
              <a:t>    alert</a:t>
            </a:r>
            <a:r>
              <a:rPr lang="en-US" altLang="zh-CN" sz="2400" dirty="0"/>
              <a:t>(x </a:t>
            </a:r>
            <a:r>
              <a:rPr lang="en-US" altLang="zh-CN" sz="2400" dirty="0">
                <a:solidFill>
                  <a:srgbClr val="CC3300"/>
                </a:solidFill>
              </a:rPr>
              <a:t>==</a:t>
            </a:r>
            <a:r>
              <a:rPr lang="en-US" altLang="zh-CN" sz="2400" dirty="0"/>
              <a:t> y); </a:t>
            </a:r>
            <a:endParaRPr lang="en-US" altLang="zh-CN" sz="2400" dirty="0"/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sym typeface="+mn-ea"/>
              </a:rPr>
              <a:t>    alert</a:t>
            </a:r>
            <a:r>
              <a:rPr lang="en-US" altLang="zh-CN" sz="2400" dirty="0">
                <a:sym typeface="+mn-ea"/>
              </a:rPr>
              <a:t>(x </a:t>
            </a:r>
            <a:r>
              <a:rPr lang="en-US" altLang="zh-CN" sz="2400" dirty="0">
                <a:solidFill>
                  <a:srgbClr val="CC3300"/>
                </a:solidFill>
                <a:sym typeface="+mn-ea"/>
              </a:rPr>
              <a:t>===</a:t>
            </a:r>
            <a:r>
              <a:rPr lang="en-US" altLang="zh-CN" sz="2400" dirty="0">
                <a:sym typeface="+mn-ea"/>
              </a:rPr>
              <a:t> y);</a:t>
            </a:r>
            <a:endParaRPr lang="en-US" altLang="zh-CN" sz="2400" dirty="0">
              <a:sym typeface="+mn-ea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sym typeface="+mn-ea"/>
              </a:rPr>
              <a:t>    alert</a:t>
            </a:r>
            <a:r>
              <a:rPr lang="en-US" altLang="zh-CN" sz="2400" dirty="0">
                <a:sym typeface="+mn-ea"/>
              </a:rPr>
              <a:t>(x </a:t>
            </a:r>
            <a:r>
              <a:rPr lang="en-US" altLang="zh-CN" sz="2400" dirty="0">
                <a:solidFill>
                  <a:srgbClr val="CC3300"/>
                </a:solidFill>
                <a:sym typeface="+mn-ea"/>
              </a:rPr>
              <a:t>===</a:t>
            </a:r>
            <a:r>
              <a:rPr lang="en-US" altLang="zh-CN" sz="2400" dirty="0">
                <a:sym typeface="+mn-ea"/>
              </a:rPr>
              <a:t> z);  </a:t>
            </a:r>
            <a:endParaRPr lang="en-US" altLang="zh-CN" sz="2400" dirty="0">
              <a:sym typeface="+mn-ea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400" dirty="0" smtClean="0"/>
          </a:p>
          <a:p>
            <a:pPr eaLnBrk="1" hangingPunct="1">
              <a:lnSpc>
                <a:spcPct val="80000"/>
              </a:lnSpc>
            </a:pPr>
            <a:endParaRPr lang="en-US" altLang="zh-CN" sz="2400" dirty="0"/>
          </a:p>
        </p:txBody>
      </p:sp>
      <p:sp>
        <p:nvSpPr>
          <p:cNvPr id="16" name="TextBox 7"/>
          <p:cNvSpPr txBox="1"/>
          <p:nvPr/>
        </p:nvSpPr>
        <p:spPr>
          <a:xfrm>
            <a:off x="8510270" y="3451225"/>
            <a:ext cx="2386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微软雅黑" panose="020B0503020204020204" pitchFamily="34" charset="-122"/>
                <a:sym typeface="+mn-ea"/>
              </a:rPr>
              <a:t>// </a:t>
            </a:r>
            <a:r>
              <a:rPr lang="en-US" sz="2400" b="1" dirty="0">
                <a:solidFill>
                  <a:srgbClr val="FFC000"/>
                </a:solidFill>
                <a:latin typeface="微软雅黑" panose="020B0503020204020204" pitchFamily="34" charset="-122"/>
                <a:sym typeface="+mn-ea"/>
              </a:rPr>
              <a:t>true</a:t>
            </a:r>
            <a:endParaRPr lang="en-US" sz="2400" b="1" dirty="0">
              <a:solidFill>
                <a:srgbClr val="FFC000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8656955" y="3973830"/>
            <a:ext cx="2386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sym typeface="+mn-ea"/>
              </a:rPr>
              <a:t>// </a:t>
            </a:r>
            <a:r>
              <a:rPr lang="en-US" sz="2400" b="1" dirty="0">
                <a:solidFill>
                  <a:srgbClr val="C00000"/>
                </a:solidFill>
                <a:latin typeface="微软雅黑" panose="020B0503020204020204" pitchFamily="34" charset="-122"/>
                <a:sym typeface="+mn-ea"/>
              </a:rPr>
              <a:t>true</a:t>
            </a:r>
            <a:endParaRPr lang="en-US" sz="2400" b="1" dirty="0">
              <a:solidFill>
                <a:srgbClr val="C00000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8728710" y="4471670"/>
            <a:ext cx="2386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微软雅黑" panose="020B0503020204020204" pitchFamily="34" charset="-122"/>
                <a:sym typeface="+mn-ea"/>
              </a:rPr>
              <a:t>// </a:t>
            </a:r>
            <a:r>
              <a:rPr lang="en-US" sz="2400" b="1" dirty="0">
                <a:solidFill>
                  <a:srgbClr val="FFC000"/>
                </a:solidFill>
                <a:latin typeface="微软雅黑" panose="020B0503020204020204" pitchFamily="34" charset="-122"/>
                <a:sym typeface="+mn-ea"/>
              </a:rPr>
              <a:t>false</a:t>
            </a:r>
            <a:endParaRPr lang="en-US" sz="2400" b="1" dirty="0">
              <a:solidFill>
                <a:srgbClr val="FFC000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19" name="TextBox 7"/>
          <p:cNvSpPr txBox="1"/>
          <p:nvPr/>
        </p:nvSpPr>
        <p:spPr>
          <a:xfrm>
            <a:off x="8609068" y="620629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2-6.html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6" grpId="0"/>
      <p:bldP spid="17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1090896" y="1107459"/>
            <a:ext cx="9715500" cy="4643437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&lt;script&gt;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600" dirty="0" err="1">
                <a:latin typeface="Arial" panose="020B0604020202020204" pitchFamily="34" charset="0"/>
                <a:ea typeface="宋体" panose="02010600030101010101" pitchFamily="2" charset="-122"/>
              </a:rPr>
              <a:t>var</a:t>
            </a: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</a:rPr>
              <a:t> a </a:t>
            </a:r>
            <a:r>
              <a:rPr lang="en-US" altLang="zh-CN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</a:rPr>
              <a:t> 39;</a:t>
            </a:r>
            <a:endParaRPr lang="en-US" altLang="zh-CN" sz="2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600" dirty="0" err="1">
                <a:latin typeface="Arial" panose="020B0604020202020204" pitchFamily="34" charset="0"/>
                <a:ea typeface="宋体" panose="02010600030101010101" pitchFamily="2" charset="-122"/>
              </a:rPr>
              <a:t>var</a:t>
            </a: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</a:rPr>
              <a:t> b </a:t>
            </a:r>
            <a:r>
              <a:rPr lang="en-US" altLang="zh-CN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</a:rPr>
              <a:t> 30;</a:t>
            </a:r>
            <a:endParaRPr lang="en-US" altLang="zh-CN" sz="2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600" dirty="0" err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document.write</a:t>
            </a:r>
            <a:r>
              <a:rPr lang="en-US" altLang="zh-CN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 a &gt;= b ?  "a</a:t>
            </a:r>
            <a:r>
              <a:rPr lang="zh-CN" altLang="en-US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大于等于</a:t>
            </a:r>
            <a:r>
              <a:rPr lang="en-US" altLang="zh-CN" sz="2600" dirty="0" err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b" : "a</a:t>
            </a:r>
            <a:r>
              <a:rPr lang="zh-CN" altLang="en-US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小于</a:t>
            </a:r>
            <a:r>
              <a:rPr lang="en-US" altLang="zh-CN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b");</a:t>
            </a:r>
            <a:endParaRPr lang="en-US" altLang="zh-CN" sz="2600" dirty="0">
              <a:solidFill>
                <a:srgbClr val="CC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l" eaLnBrk="1" hangingPunct="1">
              <a:lnSpc>
                <a:spcPct val="120000"/>
              </a:lnSpc>
              <a:buNone/>
            </a:pPr>
            <a:r>
              <a:rPr lang="en-US" altLang="zh-CN" sz="26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   var age = 12；</a:t>
            </a:r>
            <a:endParaRPr lang="en-US" altLang="zh-CN" sz="2600" dirty="0" err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  <a:p>
            <a:pPr lvl="1" algn="l" eaLnBrk="1" hangingPunct="1">
              <a:lnSpc>
                <a:spcPct val="120000"/>
              </a:lnSpc>
              <a:buNone/>
            </a:pPr>
            <a:r>
              <a:rPr lang="en-US" altLang="zh-CN" sz="26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   var msg = age&gt;18 ?</a:t>
            </a: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600" dirty="0">
                <a:sym typeface="+mn-ea"/>
              </a:rPr>
              <a:t>"</a:t>
            </a:r>
            <a:r>
              <a:rPr lang="en-US" altLang="zh-CN" sz="26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成年人</a:t>
            </a:r>
            <a:r>
              <a:rPr lang="en-US" altLang="zh-CN" sz="2600" dirty="0">
                <a:sym typeface="+mn-ea"/>
              </a:rPr>
              <a:t>" </a:t>
            </a:r>
            <a:r>
              <a:rPr lang="en-US" altLang="zh-CN" sz="26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:</a:t>
            </a: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600" dirty="0">
                <a:sym typeface="+mn-ea"/>
              </a:rPr>
              <a:t>"</a:t>
            </a:r>
            <a:r>
              <a:rPr lang="en-US" altLang="zh-CN" sz="26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未成年</a:t>
            </a:r>
            <a:r>
              <a:rPr lang="en-US" altLang="zh-CN" sz="2600" dirty="0">
                <a:sym typeface="+mn-ea"/>
              </a:rPr>
              <a:t>"</a:t>
            </a:r>
            <a:r>
              <a:rPr lang="en-US" altLang="zh-CN" sz="26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;</a:t>
            </a:r>
            <a:endParaRPr lang="en-US" altLang="zh-CN" sz="2600" dirty="0" err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L="0"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600" dirty="0" err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console.log</a:t>
            </a:r>
            <a:r>
              <a:rPr lang="en-US" altLang="zh-CN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msg</a:t>
            </a:r>
            <a:r>
              <a:rPr lang="en-US" altLang="zh-CN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；</a:t>
            </a:r>
            <a:endParaRPr lang="zh-CN" altLang="en-US" sz="2600" dirty="0">
              <a:solidFill>
                <a:srgbClr val="CC33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&lt;/script&gt;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条件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三目</a:t>
            </a:r>
            <a:r>
              <a:rPr lang="en-US" altLang="zh-CN" dirty="0" smtClean="0"/>
              <a:t>)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227" name=" 227"/>
          <p:cNvSpPr/>
          <p:nvPr/>
        </p:nvSpPr>
        <p:spPr>
          <a:xfrm>
            <a:off x="8234045" y="4725035"/>
            <a:ext cx="1263650" cy="1025525"/>
          </a:xfrm>
          <a:prstGeom prst="wedgeEllipseCallout">
            <a:avLst>
              <a:gd name="adj1" fmla="val -25046"/>
              <a:gd name="adj2" fmla="val 6569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 12"/>
          <p:cNvSpPr/>
          <p:nvPr/>
        </p:nvSpPr>
        <p:spPr>
          <a:xfrm>
            <a:off x="4111625" y="2278380"/>
            <a:ext cx="1768475" cy="441960"/>
          </a:xfrm>
          <a:prstGeom prst="wedgeEllipseCallout">
            <a:avLst>
              <a:gd name="adj1" fmla="val -28491"/>
              <a:gd name="adj2" fmla="val 1035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</a:rPr>
              <a:t>true</a:t>
            </a:r>
            <a:endParaRPr lang="en-US" altLang="zh-CN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" name=" 12"/>
          <p:cNvSpPr/>
          <p:nvPr/>
        </p:nvSpPr>
        <p:spPr>
          <a:xfrm>
            <a:off x="3781425" y="3321685"/>
            <a:ext cx="1768475" cy="539750"/>
          </a:xfrm>
          <a:prstGeom prst="wedgeEllipseCallout">
            <a:avLst>
              <a:gd name="adj1" fmla="val -39694"/>
              <a:gd name="adj2" fmla="val 7976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</a:rPr>
              <a:t>false</a:t>
            </a:r>
            <a:endParaRPr lang="en-US" altLang="zh-CN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 4"/>
          <p:cNvSpPr/>
          <p:nvPr/>
        </p:nvSpPr>
        <p:spPr>
          <a:xfrm>
            <a:off x="8803005" y="2139315"/>
            <a:ext cx="793115" cy="720090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i="1" dirty="0">
                <a:solidFill>
                  <a:srgbClr val="FFFFFF"/>
                </a:solidFill>
                <a:latin typeface="方正舒体" panose="02010601030101010101" charset="-122"/>
                <a:ea typeface="方正舒体" panose="02010601030101010101" charset="-122"/>
              </a:rPr>
              <a:t> </a:t>
            </a:r>
            <a:r>
              <a:rPr lang="zh-CN" altLang="en-US" sz="4800" b="1" i="1" dirty="0">
                <a:solidFill>
                  <a:srgbClr val="FFFFFF"/>
                </a:solidFill>
                <a:latin typeface="方正舒体" panose="02010601030101010101" charset="-122"/>
                <a:ea typeface="方正舒体" panose="02010601030101010101" charset="-122"/>
              </a:rPr>
              <a:t>？</a:t>
            </a:r>
            <a:endParaRPr lang="zh-CN" altLang="en-US" sz="4800" b="1" i="1" dirty="0">
              <a:solidFill>
                <a:srgbClr val="FFFFFF"/>
              </a:solidFill>
              <a:latin typeface="方正舒体" panose="02010601030101010101" charset="-122"/>
              <a:ea typeface="方正舒体" panose="02010601030101010101" charset="-122"/>
            </a:endParaRPr>
          </a:p>
        </p:txBody>
      </p:sp>
      <p:sp>
        <p:nvSpPr>
          <p:cNvPr id="5" name=" 4"/>
          <p:cNvSpPr/>
          <p:nvPr/>
        </p:nvSpPr>
        <p:spPr>
          <a:xfrm>
            <a:off x="4424045" y="4807585"/>
            <a:ext cx="793115" cy="720090"/>
          </a:xfrm>
          <a:prstGeom prst="wedgeEllipseCallout">
            <a:avLst>
              <a:gd name="adj1" fmla="val -66012"/>
              <a:gd name="adj2" fmla="val -346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i="1" dirty="0">
                <a:solidFill>
                  <a:srgbClr val="FFFFFF"/>
                </a:solidFill>
                <a:latin typeface="方正舒体" panose="02010601030101010101" charset="-122"/>
                <a:ea typeface="方正舒体" panose="02010601030101010101" charset="-122"/>
              </a:rPr>
              <a:t> </a:t>
            </a:r>
            <a:r>
              <a:rPr lang="zh-CN" altLang="en-US" sz="4800" b="1" i="1" dirty="0">
                <a:solidFill>
                  <a:srgbClr val="FFFFFF"/>
                </a:solidFill>
                <a:latin typeface="方正舒体" panose="02010601030101010101" charset="-122"/>
                <a:ea typeface="方正舒体" panose="02010601030101010101" charset="-122"/>
              </a:rPr>
              <a:t>？</a:t>
            </a:r>
            <a:endParaRPr lang="zh-CN" altLang="en-US" sz="4800" b="1" i="1" dirty="0">
              <a:solidFill>
                <a:srgbClr val="FFFFFF"/>
              </a:solidFill>
              <a:latin typeface="方正舒体" panose="02010601030101010101" charset="-122"/>
              <a:ea typeface="方正舒体" panose="02010601030101010101" charset="-122"/>
            </a:endParaRPr>
          </a:p>
        </p:txBody>
      </p:sp>
      <p:sp>
        <p:nvSpPr>
          <p:cNvPr id="19" name="TextBox 7"/>
          <p:cNvSpPr txBox="1"/>
          <p:nvPr/>
        </p:nvSpPr>
        <p:spPr>
          <a:xfrm>
            <a:off x="8609068" y="620629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2-7.html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4" grpId="0" bldLvl="0" animBg="1"/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运算符优先级</a:t>
            </a:r>
            <a:endParaRPr lang="zh-CN" altLang="en-US"/>
          </a:p>
        </p:txBody>
      </p:sp>
      <p:graphicFrame>
        <p:nvGraphicFramePr>
          <p:cNvPr id="3" name="表格 -1"/>
          <p:cNvGraphicFramePr/>
          <p:nvPr>
            <p:custDataLst>
              <p:tags r:id="rId1"/>
            </p:custDataLst>
          </p:nvPr>
        </p:nvGraphicFramePr>
        <p:xfrm>
          <a:off x="1640840" y="1114425"/>
          <a:ext cx="9114155" cy="4986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7555"/>
                <a:gridCol w="5816600"/>
              </a:tblGrid>
              <a:tr h="4146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400" b="1">
                          <a:solidFill>
                            <a:srgbClr val="2A2A2A"/>
                          </a:solidFill>
                          <a:highlight>
                            <a:srgbClr val="EDEDED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</a:t>
                      </a:r>
                      <a:r>
                        <a:rPr lang="zh-CN" altLang="en-US" sz="2400" b="1">
                          <a:solidFill>
                            <a:srgbClr val="2A2A2A"/>
                          </a:solidFill>
                          <a:highlight>
                            <a:srgbClr val="EDEDED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运算符</a:t>
                      </a:r>
                      <a:endParaRPr lang="zh-CN" altLang="en-US" sz="2400" b="1">
                        <a:solidFill>
                          <a:srgbClr val="2A2A2A"/>
                        </a:solidFill>
                        <a:highlight>
                          <a:srgbClr val="EDEDED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crosoft YaHei UI" panose="020B0503020204020204" charset="-122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400" b="1">
                          <a:solidFill>
                            <a:srgbClr val="2A2A2A"/>
                          </a:solidFill>
                          <a:highlight>
                            <a:srgbClr val="EDEDED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 </a:t>
                      </a:r>
                      <a:r>
                        <a:rPr lang="zh-CN" altLang="en-US" sz="2400" b="1">
                          <a:solidFill>
                            <a:srgbClr val="2A2A2A"/>
                          </a:solidFill>
                          <a:highlight>
                            <a:srgbClr val="EDEDED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说明</a:t>
                      </a:r>
                      <a:endParaRPr lang="zh-CN" altLang="en-US" sz="2400" b="1">
                        <a:solidFill>
                          <a:srgbClr val="2A2A2A"/>
                        </a:solidFill>
                        <a:highlight>
                          <a:srgbClr val="EDEDED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crosoft YaHei UI" panose="020B0503020204020204" charset="-122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( )</a:t>
                      </a:r>
                      <a:endParaRPr lang="en-US" altLang="zh-CN" sz="2000" b="0">
                        <a:solidFill>
                          <a:srgbClr val="2A2A2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crosoft YaHei UI" panose="020B0503020204020204" charset="-122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</a:t>
                      </a:r>
                      <a:r>
                        <a:rPr lang="zh-CN" altLang="en-US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表达式分组</a:t>
                      </a:r>
                      <a:endParaRPr lang="zh-CN" altLang="en-US" sz="2000" b="0">
                        <a:solidFill>
                          <a:srgbClr val="2A2A2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crosoft YaHei UI" panose="020B0503020204020204" charset="-122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++   --    ! </a:t>
                      </a:r>
                      <a:endParaRPr lang="en-US" altLang="zh-CN" sz="2000" b="0">
                        <a:solidFill>
                          <a:srgbClr val="2A2A2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crosoft YaHei UI" panose="020B0503020204020204" charset="-122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lang="zh-CN" altLang="en-US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自加、自减、非</a:t>
                      </a:r>
                      <a:endParaRPr lang="zh-CN" altLang="en-US" sz="2000" b="0">
                        <a:solidFill>
                          <a:srgbClr val="2A2A2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 *    /     %</a:t>
                      </a:r>
                      <a:endParaRPr lang="en-US" altLang="zh-CN" sz="2000" b="0">
                        <a:solidFill>
                          <a:srgbClr val="2A2A2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crosoft YaHei UI" panose="020B0503020204020204" charset="-122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</a:t>
                      </a:r>
                      <a:r>
                        <a:rPr lang="zh-CN" altLang="en-US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相乘、相除、求余数</a:t>
                      </a:r>
                      <a:endParaRPr lang="zh-CN" altLang="en-US" sz="2000" b="0">
                        <a:solidFill>
                          <a:srgbClr val="2A2A2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crosoft YaHei UI" panose="020B0503020204020204" charset="-122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 +   -   </a:t>
                      </a: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+</a:t>
                      </a:r>
                      <a:endParaRPr lang="en-US" altLang="zh-CN" sz="2000" b="0">
                        <a:solidFill>
                          <a:srgbClr val="2A2A2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crosoft YaHei UI" panose="020B0503020204020204" charset="-122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</a:t>
                      </a:r>
                      <a:r>
                        <a:rPr lang="zh-CN" altLang="en-US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相加、相减、字符串串联</a:t>
                      </a:r>
                      <a:endParaRPr lang="zh-CN" altLang="en-US" sz="2000" b="0">
                        <a:solidFill>
                          <a:srgbClr val="2A2A2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crosoft YaHei UI" panose="020B0503020204020204" charset="-122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29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 &lt;    &lt;=    &gt;    &gt;= </a:t>
                      </a:r>
                      <a:endParaRPr lang="en-US" altLang="zh-CN" sz="2000" b="0">
                        <a:solidFill>
                          <a:srgbClr val="2A2A2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crosoft YaHei UI" panose="020B0503020204020204" charset="-122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</a:t>
                      </a:r>
                      <a:r>
                        <a:rPr lang="zh-CN" altLang="en-US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小于、小于或等于、大于、大于或等于</a:t>
                      </a:r>
                      <a:endParaRPr lang="zh-CN" altLang="en-US" sz="2000" b="0">
                        <a:solidFill>
                          <a:srgbClr val="2A2A2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crosoft YaHei UI" panose="020B0503020204020204" charset="-122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 ==   !=    ===    !==</a:t>
                      </a:r>
                      <a:endParaRPr lang="en-US" altLang="zh-CN" sz="2000" b="0">
                        <a:solidFill>
                          <a:srgbClr val="2A2A2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crosoft YaHei UI" panose="020B0503020204020204" charset="-122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</a:t>
                      </a:r>
                      <a:r>
                        <a:rPr lang="zh-CN" altLang="en-US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相等、不相等、全等，不全等</a:t>
                      </a:r>
                      <a:endParaRPr lang="zh-CN" altLang="en-US" sz="2000" b="0">
                        <a:solidFill>
                          <a:srgbClr val="2A2A2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crosoft YaHei UI" panose="020B0503020204020204" charset="-122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55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 &amp;&amp;</a:t>
                      </a:r>
                      <a:endParaRPr lang="en-US" altLang="zh-CN" sz="2000" b="0">
                        <a:solidFill>
                          <a:srgbClr val="2A2A2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crosoft YaHei UI" panose="020B0503020204020204" charset="-122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</a:t>
                      </a:r>
                      <a:r>
                        <a:rPr lang="zh-CN" altLang="en-US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逻辑“与”</a:t>
                      </a:r>
                      <a:endParaRPr lang="zh-CN" altLang="en-US" sz="2000" b="0">
                        <a:solidFill>
                          <a:srgbClr val="2A2A2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crosoft YaHei UI" panose="020B0503020204020204" charset="-122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 ||</a:t>
                      </a:r>
                      <a:endParaRPr lang="en-US" altLang="zh-CN" sz="2000" b="0">
                        <a:solidFill>
                          <a:srgbClr val="2A2A2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crosoft YaHei UI" panose="020B0503020204020204" charset="-122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</a:t>
                      </a:r>
                      <a:r>
                        <a:rPr lang="zh-CN" altLang="en-US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逻辑“或”</a:t>
                      </a:r>
                      <a:endParaRPr lang="zh-CN" altLang="en-US" sz="2000" b="0">
                        <a:solidFill>
                          <a:srgbClr val="2A2A2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crosoft YaHei UI" panose="020B0503020204020204" charset="-122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29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 ? </a:t>
                      </a: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:</a:t>
                      </a:r>
                      <a:endParaRPr lang="en-US" altLang="zh-CN" sz="2000" b="0">
                        <a:solidFill>
                          <a:srgbClr val="2A2A2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crosoft YaHei UI" panose="020B0503020204020204" charset="-122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</a:t>
                      </a:r>
                      <a:r>
                        <a:rPr lang="zh-CN" altLang="en-US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条件运算</a:t>
                      </a:r>
                      <a:endParaRPr lang="zh-CN" altLang="en-US" sz="2000" b="0">
                        <a:solidFill>
                          <a:srgbClr val="2A2A2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crosoft YaHei UI" panose="020B0503020204020204" charset="-122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 =</a:t>
                      </a:r>
                      <a:endParaRPr lang="en-US" altLang="zh-CN" sz="2000" b="0">
                        <a:solidFill>
                          <a:srgbClr val="2A2A2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lang="zh-CN" altLang="en-US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赋值运算</a:t>
                      </a:r>
                      <a:endParaRPr lang="zh-CN" altLang="en-US" sz="2000" b="0">
                        <a:solidFill>
                          <a:srgbClr val="2A2A2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550660" y="4737735"/>
            <a:ext cx="4405630" cy="5835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rgbClr val="FFC000"/>
            </a:solidFill>
            <a:prstDash val="solid"/>
          </a:ln>
        </p:spPr>
        <p:txBody>
          <a:bodyPr wrap="none" rtlCol="0" anchor="t">
            <a:spAutoFit/>
          </a:bodyPr>
          <a:lstStyle/>
          <a:p>
            <a:r>
              <a:rPr lang="zh-CN" altLang="en-US" dirty="0" smtClean="0">
                <a:sym typeface="+mn-ea"/>
              </a:rPr>
              <a:t>通过 （）  改变优先级</a:t>
            </a:r>
            <a:r>
              <a:rPr lang="en-US" altLang="zh-CN" dirty="0" smtClean="0">
                <a:sym typeface="+mn-ea"/>
              </a:rPr>
              <a:t>  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>
                <a:sym typeface="+mn-ea"/>
              </a:rPr>
              <a:t>23 + " </a:t>
            </a:r>
            <a:r>
              <a:rPr lang="en-US" altLang="zh-CN" dirty="0" smtClean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 " = </a:t>
            </a:r>
            <a:r>
              <a:rPr lang="zh-CN" altLang="en-US" dirty="0" smtClean="0">
                <a:sym typeface="+mn-ea"/>
              </a:rPr>
              <a:t>？</a:t>
            </a:r>
            <a:endParaRPr lang="en-US" altLang="zh-CN" dirty="0" smtClean="0"/>
          </a:p>
          <a:p>
            <a:r>
              <a:rPr lang="en-US" altLang="zh-CN" dirty="0">
                <a:sym typeface="+mn-ea"/>
              </a:rPr>
              <a:t> 15/2 = </a:t>
            </a:r>
            <a:r>
              <a:rPr lang="en-US" altLang="zh-CN" dirty="0" smtClean="0">
                <a:sym typeface="+mn-ea"/>
              </a:rPr>
              <a:t>?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23 </a:t>
            </a:r>
            <a:r>
              <a:rPr lang="en-US" altLang="zh-CN" dirty="0">
                <a:sym typeface="+mn-ea"/>
              </a:rPr>
              <a:t>– </a:t>
            </a:r>
            <a:r>
              <a:rPr lang="en-US" altLang="zh-CN" dirty="0" smtClean="0">
                <a:sym typeface="+mn-ea"/>
              </a:rPr>
              <a:t>true </a:t>
            </a:r>
            <a:r>
              <a:rPr lang="en-US" altLang="zh-CN" dirty="0">
                <a:sym typeface="+mn-ea"/>
              </a:rPr>
              <a:t>= </a:t>
            </a:r>
            <a:r>
              <a:rPr lang="en-US" altLang="zh-CN" dirty="0" smtClean="0">
                <a:sym typeface="+mn-ea"/>
              </a:rPr>
              <a:t>?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" </a:t>
            </a:r>
            <a:r>
              <a:rPr lang="en-US" altLang="zh-CN" dirty="0" smtClean="0">
                <a:sym typeface="+mn-ea"/>
              </a:rPr>
              <a:t>95</a:t>
            </a:r>
            <a:r>
              <a:rPr lang="en-US" altLang="zh-CN" dirty="0">
                <a:sym typeface="+mn-ea"/>
              </a:rPr>
              <a:t> " </a:t>
            </a:r>
            <a:r>
              <a:rPr lang="en-US" altLang="zh-CN" dirty="0" smtClean="0">
                <a:sym typeface="+mn-ea"/>
              </a:rPr>
              <a:t>== 95  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" </a:t>
            </a:r>
            <a:r>
              <a:rPr lang="en-US" altLang="zh-CN" dirty="0" smtClean="0">
                <a:sym typeface="+mn-ea"/>
              </a:rPr>
              <a:t>95</a:t>
            </a:r>
            <a:r>
              <a:rPr lang="en-US" altLang="zh-CN" dirty="0">
                <a:sym typeface="+mn-ea"/>
              </a:rPr>
              <a:t> " </a:t>
            </a:r>
            <a:r>
              <a:rPr lang="en-US" altLang="zh-CN" dirty="0" smtClean="0">
                <a:sym typeface="+mn-ea"/>
              </a:rPr>
              <a:t>=== 95</a:t>
            </a:r>
            <a:endParaRPr lang="en-US" altLang="zh-CN" dirty="0" smtClean="0"/>
          </a:p>
          <a:p>
            <a:r>
              <a:rPr lang="en-US" altLang="zh-CN" dirty="0">
                <a:sym typeface="+mn-ea"/>
              </a:rPr>
              <a:t> 	typeof 75</a:t>
            </a:r>
            <a:endParaRPr lang="zh-CN" altLang="en-US" dirty="0"/>
          </a:p>
          <a:p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运算符</a:t>
            </a:r>
            <a:endParaRPr lang="zh-CN" altLang="en-US" smtClean="0">
              <a:sym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89729" y="1141716"/>
            <a:ext cx="16962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232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89729" y="1904697"/>
            <a:ext cx="15728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7.5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5389729" y="2690832"/>
            <a:ext cx="14863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22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89729" y="3338534"/>
            <a:ext cx="17620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true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5389729" y="4058864"/>
            <a:ext cx="18565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</a:rPr>
              <a:t>—— false</a:t>
            </a:r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89729" y="4779194"/>
            <a:ext cx="24160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number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  <p:bldP spid="8" grpId="0"/>
      <p:bldP spid="3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 </a:t>
            </a:r>
            <a:r>
              <a:rPr lang="zh-CN" altLang="en-US" sz="2800" dirty="0" smtClean="0">
                <a:sym typeface="+mn-ea"/>
              </a:rPr>
              <a:t>隐式转换</a:t>
            </a:r>
            <a:r>
              <a:rPr lang="en-US" altLang="zh-CN" sz="2800" dirty="0">
                <a:sym typeface="+mn-ea"/>
              </a:rPr>
              <a:t> </a:t>
            </a:r>
            <a:endParaRPr lang="en-US" altLang="zh-CN" sz="2800" dirty="0"/>
          </a:p>
          <a:p>
            <a:pPr lvl="1"/>
            <a:r>
              <a:rPr lang="zh-CN" altLang="en-US" sz="2400" dirty="0">
                <a:sym typeface="+mn-ea"/>
              </a:rPr>
              <a:t> 转换成 </a:t>
            </a:r>
            <a:r>
              <a:rPr lang="en-US" altLang="zh-CN" sz="2400" dirty="0">
                <a:sym typeface="+mn-ea"/>
              </a:rPr>
              <a:t>String </a:t>
            </a:r>
            <a:r>
              <a:rPr lang="zh-CN" altLang="en-US" sz="2400" dirty="0">
                <a:sym typeface="+mn-ea"/>
              </a:rPr>
              <a:t>类型</a:t>
            </a:r>
            <a:r>
              <a:rPr lang="en-US" altLang="zh-CN" sz="2400" dirty="0">
                <a:sym typeface="+mn-ea"/>
              </a:rPr>
              <a:t>:  </a:t>
            </a:r>
            <a:r>
              <a:rPr lang="zh-CN" altLang="en-US" sz="2400" dirty="0">
                <a:sym typeface="+mn-ea"/>
              </a:rPr>
              <a:t>用 </a:t>
            </a:r>
            <a:r>
              <a:rPr lang="en-US" altLang="zh-CN" sz="2400" dirty="0">
                <a:sym typeface="+mn-ea"/>
              </a:rPr>
              <a:t>+ </a:t>
            </a:r>
            <a:r>
              <a:rPr lang="zh-CN" altLang="en-US" sz="2400" dirty="0">
                <a:sym typeface="+mn-ea"/>
              </a:rPr>
              <a:t>连接</a:t>
            </a:r>
            <a:endParaRPr lang="zh-CN" altLang="en-US" sz="2400" dirty="0"/>
          </a:p>
          <a:p>
            <a:pPr marL="168275" lvl="1" indent="0">
              <a:buNone/>
            </a:pPr>
            <a:r>
              <a:rPr lang="zh-CN" altLang="en-US" sz="2400" dirty="0">
                <a:sym typeface="+mn-ea"/>
              </a:rPr>
              <a:t>   如</a:t>
            </a:r>
            <a:r>
              <a:rPr lang="en-US" altLang="zh-CN" sz="2400" dirty="0">
                <a:sym typeface="+mn-ea"/>
              </a:rPr>
              <a:t>:  </a:t>
            </a:r>
            <a:r>
              <a:rPr lang="en-US" altLang="zh-CN" sz="2400" dirty="0" err="1">
                <a:sym typeface="+mn-ea"/>
              </a:rPr>
              <a:t>var</a:t>
            </a:r>
            <a:r>
              <a:rPr lang="en-US" altLang="zh-CN" sz="2400" dirty="0">
                <a:sym typeface="+mn-ea"/>
              </a:rPr>
              <a:t>  </a:t>
            </a:r>
            <a:r>
              <a:rPr lang="en-US" altLang="zh-CN" sz="2400" dirty="0" smtClean="0">
                <a:sym typeface="+mn-ea"/>
              </a:rPr>
              <a:t>sum = </a:t>
            </a:r>
            <a:r>
              <a:rPr lang="en-US" altLang="zh-CN" sz="2400" dirty="0">
                <a:sym typeface="+mn-ea"/>
              </a:rPr>
              <a:t>"</a:t>
            </a:r>
            <a:r>
              <a:rPr lang="en-US" altLang="zh-CN" sz="2400" dirty="0" err="1" smtClean="0">
                <a:sym typeface="+mn-ea"/>
              </a:rPr>
              <a:t>img</a:t>
            </a:r>
            <a:r>
              <a:rPr lang="en-US" altLang="zh-CN" sz="2400" dirty="0">
                <a:sym typeface="+mn-ea"/>
              </a:rPr>
              <a:t>"</a:t>
            </a:r>
            <a:r>
              <a:rPr lang="en-US" altLang="zh-CN" sz="2400" dirty="0" smtClean="0">
                <a:sym typeface="+mn-ea"/>
              </a:rPr>
              <a:t> + </a:t>
            </a:r>
            <a:r>
              <a:rPr lang="en-US" altLang="zh-CN" sz="2400" dirty="0">
                <a:sym typeface="+mn-ea"/>
              </a:rPr>
              <a:t>3 </a:t>
            </a:r>
            <a:r>
              <a:rPr lang="en-US" altLang="zh-CN" sz="2400" dirty="0" smtClean="0">
                <a:sym typeface="+mn-ea"/>
              </a:rPr>
              <a:t>+ </a:t>
            </a:r>
            <a:r>
              <a:rPr lang="en-US" altLang="zh-CN" sz="2400" dirty="0">
                <a:sym typeface="+mn-ea"/>
              </a:rPr>
              <a:t>".</a:t>
            </a:r>
            <a:r>
              <a:rPr lang="en-US" altLang="zh-CN" sz="2400" dirty="0" smtClean="0">
                <a:sym typeface="+mn-ea"/>
              </a:rPr>
              <a:t>jpg</a:t>
            </a:r>
            <a:r>
              <a:rPr lang="en-US" altLang="zh-CN" sz="2400" dirty="0">
                <a:sym typeface="+mn-ea"/>
              </a:rPr>
              <a:t>";</a:t>
            </a:r>
            <a:endParaRPr lang="zh-CN" altLang="en-US" sz="2400" dirty="0"/>
          </a:p>
          <a:p>
            <a:pPr lvl="1"/>
            <a:r>
              <a:rPr lang="zh-CN" altLang="en-US" sz="2400" dirty="0" smtClean="0">
                <a:sym typeface="+mn-ea"/>
              </a:rPr>
              <a:t> 转换成 </a:t>
            </a:r>
            <a:r>
              <a:rPr lang="en-US" altLang="zh-CN" sz="2400" dirty="0" smtClean="0">
                <a:sym typeface="+mn-ea"/>
              </a:rPr>
              <a:t>Boolean </a:t>
            </a:r>
            <a:r>
              <a:rPr lang="zh-CN" altLang="en-US" sz="2400" dirty="0" smtClean="0">
                <a:sym typeface="+mn-ea"/>
              </a:rPr>
              <a:t>类型</a:t>
            </a:r>
            <a:r>
              <a:rPr lang="en-US" altLang="zh-CN" sz="2400" dirty="0" smtClean="0">
                <a:sym typeface="+mn-ea"/>
              </a:rPr>
              <a:t>:  </a:t>
            </a:r>
            <a:r>
              <a:rPr lang="zh-CN" altLang="en-US" sz="2400" dirty="0" smtClean="0">
                <a:sym typeface="+mn-ea"/>
              </a:rPr>
              <a:t>变量前面加 </a:t>
            </a:r>
            <a:r>
              <a:rPr lang="en-US" altLang="zh-CN" sz="2400" dirty="0" smtClean="0">
                <a:solidFill>
                  <a:srgbClr val="C00000"/>
                </a:solidFill>
                <a:sym typeface="+mn-ea"/>
              </a:rPr>
              <a:t>!!</a:t>
            </a:r>
            <a:endParaRPr lang="en-US" altLang="zh-CN" sz="2400" dirty="0" smtClean="0">
              <a:solidFill>
                <a:srgbClr val="C00000"/>
              </a:solidFill>
              <a:sym typeface="+mn-ea"/>
            </a:endParaRPr>
          </a:p>
          <a:p>
            <a:pPr lvl="0"/>
            <a:r>
              <a:rPr lang="zh-CN" altLang="en-US" sz="2800" dirty="0" smtClean="0">
                <a:sym typeface="+mn-ea"/>
              </a:rPr>
              <a:t> 显示</a:t>
            </a:r>
            <a:r>
              <a:rPr lang="en-US" altLang="zh-CN" sz="2800" dirty="0" smtClean="0">
                <a:sym typeface="+mn-ea"/>
              </a:rPr>
              <a:t>(</a:t>
            </a:r>
            <a:r>
              <a:rPr lang="zh-CN" altLang="en-US" sz="2800" dirty="0" smtClean="0">
                <a:sym typeface="+mn-ea"/>
              </a:rPr>
              <a:t>强制</a:t>
            </a:r>
            <a:r>
              <a:rPr lang="en-US" altLang="zh-CN" sz="2800" dirty="0" smtClean="0">
                <a:sym typeface="+mn-ea"/>
              </a:rPr>
              <a:t>)</a:t>
            </a:r>
            <a:r>
              <a:rPr lang="zh-CN" altLang="en-US" sz="2800" dirty="0" smtClean="0">
                <a:sym typeface="+mn-ea"/>
              </a:rPr>
              <a:t>转换</a:t>
            </a:r>
            <a:endParaRPr lang="zh-CN" altLang="en-US" sz="2800" dirty="0" smtClean="0">
              <a:sym typeface="+mn-ea"/>
            </a:endParaRPr>
          </a:p>
          <a:p>
            <a:pPr lvl="1"/>
            <a:r>
              <a:rPr lang="zh-CN" altLang="en-US" sz="2400" dirty="0" smtClean="0">
                <a:sym typeface="+mn-ea"/>
              </a:rPr>
              <a:t> 全局函数</a:t>
            </a:r>
            <a:endParaRPr lang="zh-CN" altLang="en-US" sz="2400" dirty="0" smtClean="0">
              <a:sym typeface="+mn-ea"/>
            </a:endParaRPr>
          </a:p>
          <a:p>
            <a:pPr marL="168275" lvl="1" indent="0">
              <a:buNone/>
            </a:pPr>
            <a:r>
              <a:rPr lang="zh-CN" altLang="en-US" sz="2400" dirty="0" smtClean="0">
                <a:sym typeface="+mn-ea"/>
              </a:rPr>
              <a:t>    如</a:t>
            </a:r>
            <a:r>
              <a:rPr lang="en-US" altLang="zh-CN" sz="2400" dirty="0" smtClean="0">
                <a:sym typeface="+mn-ea"/>
              </a:rPr>
              <a:t>:  </a:t>
            </a:r>
            <a:r>
              <a:rPr lang="en-US" altLang="zh-CN" sz="2400" dirty="0" err="1">
                <a:sym typeface="+mn-ea"/>
              </a:rPr>
              <a:t>parseInt</a:t>
            </a:r>
            <a:r>
              <a:rPr lang="en-US" altLang="zh-CN" sz="2400" dirty="0">
                <a:sym typeface="+mn-ea"/>
              </a:rPr>
              <a:t>()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 smtClean="0">
                <a:sym typeface="+mn-ea"/>
              </a:rPr>
              <a:t>String</a:t>
            </a:r>
            <a:r>
              <a:rPr lang="en-US" altLang="zh-CN" sz="2400" dirty="0">
                <a:sym typeface="+mn-ea"/>
              </a:rPr>
              <a:t>()</a:t>
            </a:r>
            <a:endParaRPr lang="en-US" altLang="zh-CN" sz="2400" dirty="0" smtClean="0">
              <a:solidFill>
                <a:srgbClr val="C00000"/>
              </a:solidFill>
              <a:sym typeface="+mn-ea"/>
            </a:endParaRPr>
          </a:p>
          <a:p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数据类型转换</a:t>
            </a:r>
            <a:endParaRPr lang="zh-CN" altLang="en-US"/>
          </a:p>
          <a:p>
            <a:endParaRPr lang="zh-CN" altLang="en-US" smtClean="0">
              <a:sym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03490" y="2374900"/>
            <a:ext cx="1928495" cy="52197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</a:rPr>
              <a:t> img3.jpg</a:t>
            </a:r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Number </a:t>
            </a:r>
            <a:r>
              <a:rPr lang="zh-CN" altLang="en-US" sz="2800" dirty="0">
                <a:sym typeface="+mn-ea"/>
              </a:rPr>
              <a:t>类型转换为 </a:t>
            </a:r>
            <a:r>
              <a:rPr lang="en-US" altLang="zh-CN" sz="2800" dirty="0">
                <a:sym typeface="+mn-ea"/>
              </a:rPr>
              <a:t>Boolean </a:t>
            </a:r>
            <a:r>
              <a:rPr lang="zh-CN" altLang="en-US" sz="2800" dirty="0">
                <a:sym typeface="+mn-ea"/>
              </a:rPr>
              <a:t>类型</a:t>
            </a:r>
            <a:r>
              <a:rPr lang="en-US" altLang="zh-CN" sz="2800" dirty="0">
                <a:sym typeface="+mn-ea"/>
              </a:rPr>
              <a:t>: </a:t>
            </a:r>
            <a:endParaRPr lang="zh-CN" altLang="en-US" sz="2800" dirty="0"/>
          </a:p>
          <a:p>
            <a:pPr lvl="1"/>
            <a:r>
              <a:rPr lang="en-US" altLang="zh-CN" sz="2400" dirty="0">
                <a:sym typeface="+mn-ea"/>
              </a:rPr>
              <a:t> 0,  0.0, -0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 NaN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 其他数值 ，比如</a:t>
            </a:r>
            <a:r>
              <a:rPr lang="en-US" altLang="zh-CN" sz="2400" dirty="0">
                <a:sym typeface="+mn-ea"/>
              </a:rPr>
              <a:t>1, 2, 3</a:t>
            </a:r>
            <a:r>
              <a:rPr lang="zh-CN" altLang="en-US" sz="2400" dirty="0">
                <a:sym typeface="+mn-ea"/>
              </a:rPr>
              <a:t>，</a:t>
            </a:r>
            <a:r>
              <a:rPr lang="en-US" altLang="zh-CN" sz="2400" dirty="0">
                <a:sym typeface="+mn-ea"/>
              </a:rPr>
              <a:t>-5</a:t>
            </a:r>
            <a:endParaRPr lang="en-US" altLang="zh-CN" sz="2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 Undefined </a:t>
            </a:r>
            <a:r>
              <a:rPr lang="zh-CN" altLang="en-US" sz="2800" dirty="0">
                <a:sym typeface="+mn-ea"/>
              </a:rPr>
              <a:t>类型转换为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Boolean </a:t>
            </a:r>
            <a:r>
              <a:rPr lang="zh-CN" altLang="en-US" sz="2800" dirty="0">
                <a:sym typeface="+mn-ea"/>
              </a:rPr>
              <a:t>类型</a:t>
            </a:r>
            <a:r>
              <a:rPr lang="en-US" altLang="zh-CN" sz="2800" dirty="0">
                <a:sym typeface="+mn-ea"/>
              </a:rPr>
              <a:t>:</a:t>
            </a:r>
            <a:endParaRPr lang="en-US" altLang="zh-CN" sz="2800" dirty="0"/>
          </a:p>
          <a:p>
            <a:pPr lvl="1"/>
            <a:r>
              <a:rPr lang="en-US" altLang="zh-CN" sz="2400" dirty="0" smtClean="0">
                <a:sym typeface="+mn-ea"/>
              </a:rPr>
              <a:t> undefined</a:t>
            </a:r>
            <a:endParaRPr lang="en-US" altLang="zh-CN" sz="2400" dirty="0" smtClean="0"/>
          </a:p>
          <a:p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转换为布尔类型规则 </a:t>
            </a:r>
            <a:r>
              <a:rPr lang="en-US" altLang="zh-CN" dirty="0" smtClean="0">
                <a:sym typeface="+mn-ea"/>
              </a:rPr>
              <a:t>1</a:t>
            </a:r>
            <a:endParaRPr lang="zh-CN" altLang="en-US" smtClean="0">
              <a:sym typeface="+mn-ea"/>
            </a:endParaRPr>
          </a:p>
        </p:txBody>
      </p:sp>
      <p:sp>
        <p:nvSpPr>
          <p:cNvPr id="11" name=" 141"/>
          <p:cNvSpPr/>
          <p:nvPr/>
        </p:nvSpPr>
        <p:spPr>
          <a:xfrm>
            <a:off x="3384550" y="190563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/>
        </p:nvSpPr>
        <p:spPr>
          <a:xfrm>
            <a:off x="4623435" y="1827530"/>
            <a:ext cx="133413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false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 141"/>
          <p:cNvSpPr/>
          <p:nvPr/>
        </p:nvSpPr>
        <p:spPr>
          <a:xfrm>
            <a:off x="2682240" y="254190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rgbClr val="FDC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>
          <a:xfrm>
            <a:off x="3921125" y="2463800"/>
            <a:ext cx="113601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false</a:t>
            </a:r>
            <a:endParaRPr lang="en-US" altLang="zh-CN" b="1" dirty="0">
              <a:solidFill>
                <a:srgbClr val="FFC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 141"/>
          <p:cNvSpPr/>
          <p:nvPr/>
        </p:nvSpPr>
        <p:spPr>
          <a:xfrm>
            <a:off x="5641340" y="3177540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/>
        </p:nvSpPr>
        <p:spPr>
          <a:xfrm>
            <a:off x="6880225" y="3099435"/>
            <a:ext cx="113601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true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 141"/>
          <p:cNvSpPr/>
          <p:nvPr/>
        </p:nvSpPr>
        <p:spPr>
          <a:xfrm>
            <a:off x="3308985" y="4554220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rgbClr val="FDC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/>
        </p:nvSpPr>
        <p:spPr>
          <a:xfrm>
            <a:off x="4505325" y="4404360"/>
            <a:ext cx="113601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false</a:t>
            </a:r>
            <a:endParaRPr lang="en-US" altLang="zh-CN" b="1" dirty="0">
              <a:solidFill>
                <a:srgbClr val="FFC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TextBox 7"/>
          <p:cNvSpPr txBox="1"/>
          <p:nvPr/>
        </p:nvSpPr>
        <p:spPr>
          <a:xfrm>
            <a:off x="8609068" y="620629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2-8.html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5" grpId="0" bldLvl="0" animBg="1"/>
      <p:bldP spid="6" grpId="0" bldLvl="0" animBg="1"/>
      <p:bldP spid="2" grpId="0" bldLvl="0" animBg="1"/>
      <p:bldP spid="8" grpId="0" bldLvl="0" animBg="1"/>
      <p:bldP spid="3" grpId="0" bldLvl="0" animBg="1"/>
      <p:bldP spid="10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 </a:t>
            </a:r>
            <a:r>
              <a:rPr lang="en-US" altLang="zh-CN" dirty="0" smtClean="0"/>
              <a:t>N</a:t>
            </a:r>
            <a:r>
              <a:rPr lang="en-US" altLang="zh-CN" sz="2800" dirty="0">
                <a:sym typeface="+mn-ea"/>
              </a:rPr>
              <a:t>ull </a:t>
            </a:r>
            <a:r>
              <a:rPr lang="zh-CN" altLang="en-US" sz="2800" dirty="0">
                <a:sym typeface="+mn-ea"/>
              </a:rPr>
              <a:t>类型转换为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Boolean </a:t>
            </a:r>
            <a:r>
              <a:rPr lang="zh-CN" altLang="en-US" sz="2800" dirty="0">
                <a:sym typeface="+mn-ea"/>
              </a:rPr>
              <a:t>类型</a:t>
            </a:r>
            <a:r>
              <a:rPr lang="en-US" altLang="zh-CN" sz="2800" dirty="0">
                <a:sym typeface="+mn-ea"/>
              </a:rPr>
              <a:t>:</a:t>
            </a:r>
            <a:endParaRPr lang="en-US" altLang="zh-CN" sz="2800" dirty="0"/>
          </a:p>
          <a:p>
            <a:pPr lvl="1"/>
            <a:r>
              <a:rPr lang="en-US" sz="2400" dirty="0" smtClean="0">
                <a:sym typeface="+mn-ea"/>
              </a:rPr>
              <a:t> null</a:t>
            </a:r>
            <a:endParaRPr lang="en-US" altLang="zh-CN" sz="2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 String </a:t>
            </a:r>
            <a:r>
              <a:rPr lang="zh-CN" altLang="en-US" sz="2800" dirty="0">
                <a:sym typeface="+mn-ea"/>
              </a:rPr>
              <a:t>类型转换为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Boolean </a:t>
            </a:r>
            <a:r>
              <a:rPr lang="zh-CN" altLang="en-US" sz="2800" dirty="0">
                <a:sym typeface="+mn-ea"/>
              </a:rPr>
              <a:t>类型</a:t>
            </a:r>
            <a:r>
              <a:rPr lang="en-US" altLang="zh-CN" sz="2800" dirty="0">
                <a:sym typeface="+mn-ea"/>
              </a:rPr>
              <a:t>:</a:t>
            </a:r>
            <a:endParaRPr lang="en-US" altLang="zh-CN" sz="2800" dirty="0"/>
          </a:p>
          <a:p>
            <a:pPr lvl="1"/>
            <a:r>
              <a:rPr lang="zh-CN" altLang="en-US" sz="2400" dirty="0">
                <a:sym typeface="+mn-ea"/>
              </a:rPr>
              <a:t> 空字符串 </a:t>
            </a:r>
            <a:r>
              <a:rPr lang="en-US" altLang="zh-CN" sz="2400" dirty="0">
                <a:sym typeface="+mn-ea"/>
              </a:rPr>
              <a:t>“”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 非空字符串</a:t>
            </a:r>
            <a:r>
              <a:rPr lang="en-US" altLang="zh-CN" sz="2400" dirty="0">
                <a:sym typeface="+mn-ea"/>
              </a:rPr>
              <a:t>‘hello world ’</a:t>
            </a:r>
            <a:endParaRPr lang="en-US" altLang="zh-CN" sz="2800" dirty="0"/>
          </a:p>
          <a:p>
            <a:r>
              <a:rPr lang="en-US" altLang="zh-CN" sz="2800" dirty="0" smtClean="0">
                <a:sym typeface="+mn-ea"/>
              </a:rPr>
              <a:t> </a:t>
            </a:r>
            <a:r>
              <a:rPr lang="zh-CN" altLang="en-US" sz="2800" dirty="0" smtClean="0">
                <a:sym typeface="+mn-ea"/>
              </a:rPr>
              <a:t>总结：</a:t>
            </a:r>
            <a:r>
              <a:rPr lang="zh-CN" altLang="en-US" dirty="0"/>
              <a:t>非 </a:t>
            </a:r>
            <a:r>
              <a:rPr lang="en-US" altLang="zh-CN" dirty="0"/>
              <a:t>0 </a:t>
            </a:r>
            <a:r>
              <a:rPr lang="zh-CN" altLang="en-US" dirty="0"/>
              <a:t>数字和非空字符</a:t>
            </a:r>
            <a:r>
              <a:rPr lang="zh-CN" altLang="en-US" dirty="0" smtClean="0"/>
              <a:t>串转为 </a:t>
            </a:r>
            <a:r>
              <a:rPr lang="en-US" altLang="zh-CN" dirty="0" smtClean="0">
                <a:sym typeface="Wingdings" panose="05000000000000000000" pitchFamily="2" charset="2"/>
              </a:rPr>
              <a:t>true</a:t>
            </a:r>
            <a:r>
              <a:rPr lang="zh-CN" altLang="en-US" dirty="0" smtClean="0">
                <a:sym typeface="Wingdings" panose="05000000000000000000" pitchFamily="2" charset="2"/>
              </a:rPr>
              <a:t>，其余均为 </a:t>
            </a:r>
            <a:r>
              <a:rPr lang="en-US" altLang="zh-CN" dirty="0" smtClean="0">
                <a:sym typeface="Wingdings" panose="05000000000000000000" pitchFamily="2" charset="2"/>
              </a:rPr>
              <a:t>false</a:t>
            </a:r>
            <a:endParaRPr lang="en-US" altLang="zh-CN" sz="2800" dirty="0" smtClean="0">
              <a:sym typeface="+mn-ea"/>
            </a:endParaRPr>
          </a:p>
          <a:p>
            <a:pPr lvl="0"/>
            <a:r>
              <a:rPr lang="en-US" altLang="zh-CN" sz="2800" dirty="0" smtClean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强制转换为 Boolean 类型</a:t>
            </a:r>
            <a:r>
              <a:rPr lang="en-US" altLang="zh-CN" sz="2800" dirty="0">
                <a:sym typeface="+mn-ea"/>
              </a:rPr>
              <a:t>: </a:t>
            </a:r>
            <a:r>
              <a:rPr lang="zh-CN" altLang="en-US" sz="2800" dirty="0">
                <a:sym typeface="+mn-ea"/>
              </a:rPr>
              <a:t>Bo</a:t>
            </a:r>
            <a:r>
              <a:rPr lang="en-US" altLang="zh-CN" sz="2800" dirty="0">
                <a:sym typeface="+mn-ea"/>
              </a:rPr>
              <a:t>o</a:t>
            </a:r>
            <a:r>
              <a:rPr lang="zh-CN" altLang="en-US" sz="2800" dirty="0">
                <a:sym typeface="+mn-ea"/>
              </a:rPr>
              <a:t>lean</a:t>
            </a:r>
            <a:r>
              <a:rPr lang="zh-CN" altLang="en-US" sz="2800" dirty="0" smtClean="0">
                <a:sym typeface="+mn-ea"/>
              </a:rPr>
              <a:t>( )</a:t>
            </a:r>
            <a:r>
              <a:rPr lang="en-US" altLang="zh-CN" sz="2800" dirty="0" smtClean="0">
                <a:sym typeface="+mn-ea"/>
              </a:rPr>
              <a:t> </a:t>
            </a:r>
            <a:endParaRPr lang="zh-CN" altLang="en-US" sz="2800" dirty="0"/>
          </a:p>
          <a:p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转换为布尔类型规则 </a:t>
            </a:r>
            <a:r>
              <a:rPr lang="en-US" altLang="zh-CN" dirty="0" smtClean="0">
                <a:sym typeface="+mn-ea"/>
              </a:rPr>
              <a:t>2</a:t>
            </a:r>
            <a:endParaRPr lang="zh-CN" altLang="en-US" smtClean="0">
              <a:sym typeface="+mn-ea"/>
            </a:endParaRPr>
          </a:p>
        </p:txBody>
      </p:sp>
      <p:sp>
        <p:nvSpPr>
          <p:cNvPr id="4" name=" 141"/>
          <p:cNvSpPr/>
          <p:nvPr/>
        </p:nvSpPr>
        <p:spPr>
          <a:xfrm>
            <a:off x="3677920" y="323151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/>
        </p:nvSpPr>
        <p:spPr>
          <a:xfrm>
            <a:off x="4916805" y="3153410"/>
            <a:ext cx="133413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false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 141"/>
          <p:cNvSpPr/>
          <p:nvPr/>
        </p:nvSpPr>
        <p:spPr>
          <a:xfrm>
            <a:off x="5415280" y="386778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rgbClr val="FDC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/>
        </p:nvSpPr>
        <p:spPr>
          <a:xfrm>
            <a:off x="6654165" y="3789680"/>
            <a:ext cx="113601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true</a:t>
            </a:r>
            <a:endParaRPr lang="en-US" altLang="zh-CN" b="1" dirty="0">
              <a:solidFill>
                <a:srgbClr val="FFC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 141"/>
          <p:cNvSpPr/>
          <p:nvPr/>
        </p:nvSpPr>
        <p:spPr>
          <a:xfrm>
            <a:off x="2597785" y="194119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Rectangle 3"/>
          <p:cNvSpPr>
            <a:spLocks noGrp="1" noChangeArrowheads="1"/>
          </p:cNvSpPr>
          <p:nvPr/>
        </p:nvSpPr>
        <p:spPr>
          <a:xfrm>
            <a:off x="3836670" y="1863090"/>
            <a:ext cx="133413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false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 </a:t>
            </a:r>
            <a:r>
              <a:rPr lang="en-US" altLang="zh-CN" dirty="0">
                <a:sym typeface="+mn-ea"/>
              </a:rPr>
              <a:t>Boolean </a:t>
            </a:r>
            <a:r>
              <a:rPr lang="zh-CN" altLang="en-US" sz="2800" dirty="0">
                <a:sym typeface="+mn-ea"/>
              </a:rPr>
              <a:t>类型转换为 </a:t>
            </a:r>
            <a:r>
              <a:rPr lang="en-US" altLang="zh-CN" dirty="0" smtClean="0">
                <a:sym typeface="+mn-ea"/>
              </a:rPr>
              <a:t>Number </a:t>
            </a:r>
            <a:r>
              <a:rPr lang="zh-CN" altLang="en-US" sz="2800" dirty="0">
                <a:sym typeface="+mn-ea"/>
              </a:rPr>
              <a:t>类型</a:t>
            </a:r>
            <a:r>
              <a:rPr lang="en-US" altLang="zh-CN" sz="2800" dirty="0">
                <a:sym typeface="+mn-ea"/>
              </a:rPr>
              <a:t>:</a:t>
            </a:r>
            <a:endParaRPr lang="zh-CN" altLang="en-US" sz="2800" dirty="0"/>
          </a:p>
          <a:p>
            <a:pPr lvl="1"/>
            <a:r>
              <a:rPr lang="en-US" altLang="zh-CN" sz="2400" dirty="0">
                <a:sym typeface="+mn-ea"/>
              </a:rPr>
              <a:t> false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 true</a:t>
            </a:r>
            <a:endParaRPr lang="en-US" altLang="zh-CN" sz="2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 Undefined </a:t>
            </a:r>
            <a:r>
              <a:rPr lang="zh-CN" altLang="en-US" dirty="0">
                <a:sym typeface="+mn-ea"/>
              </a:rPr>
              <a:t>类型</a:t>
            </a:r>
            <a:r>
              <a:rPr lang="zh-CN" altLang="en-US" sz="2800" dirty="0">
                <a:sym typeface="+mn-ea"/>
              </a:rPr>
              <a:t>转换为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Number </a:t>
            </a:r>
            <a:r>
              <a:rPr lang="zh-CN" altLang="en-US" sz="2800" dirty="0">
                <a:sym typeface="+mn-ea"/>
              </a:rPr>
              <a:t>类型</a:t>
            </a:r>
            <a:r>
              <a:rPr lang="en-US" altLang="zh-CN" sz="2800" dirty="0">
                <a:sym typeface="+mn-ea"/>
              </a:rPr>
              <a:t>:</a:t>
            </a:r>
            <a:endParaRPr lang="en-US" altLang="zh-CN" sz="2800" dirty="0"/>
          </a:p>
          <a:p>
            <a:pPr lvl="1"/>
            <a:r>
              <a:rPr lang="en-US" altLang="zh-CN" sz="2400" dirty="0" smtClean="0">
                <a:sym typeface="+mn-ea"/>
              </a:rPr>
              <a:t> undefined</a:t>
            </a:r>
            <a:endParaRPr lang="en-US" altLang="zh-CN" sz="2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 Null </a:t>
            </a:r>
            <a:r>
              <a:rPr lang="zh-CN" altLang="en-US" dirty="0">
                <a:sym typeface="+mn-ea"/>
              </a:rPr>
              <a:t>类型</a:t>
            </a:r>
            <a:r>
              <a:rPr lang="en-US" altLang="zh-CN" sz="2800" dirty="0">
                <a:sym typeface="+mn-ea"/>
              </a:rPr>
              <a:t>转换为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Number </a:t>
            </a:r>
            <a:r>
              <a:rPr lang="en-US" altLang="zh-CN" sz="2800" dirty="0">
                <a:sym typeface="+mn-ea"/>
              </a:rPr>
              <a:t>类型:</a:t>
            </a:r>
            <a:endParaRPr lang="en-US" altLang="zh-CN" sz="2800" dirty="0"/>
          </a:p>
          <a:p>
            <a:pPr lvl="1"/>
            <a:r>
              <a:rPr lang="en-US" sz="2400" dirty="0" smtClean="0">
                <a:sym typeface="+mn-ea"/>
              </a:rPr>
              <a:t> null</a:t>
            </a:r>
            <a:endParaRPr lang="en-US" altLang="zh-CN" sz="2800" dirty="0"/>
          </a:p>
          <a:p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转换为数值类型规则 </a:t>
            </a:r>
            <a:r>
              <a:rPr lang="en-US" altLang="zh-CN" dirty="0" smtClean="0">
                <a:sym typeface="+mn-ea"/>
              </a:rPr>
              <a:t>1</a:t>
            </a:r>
            <a:endParaRPr lang="zh-CN" altLang="en-US" smtClean="0">
              <a:sym typeface="+mn-ea"/>
            </a:endParaRPr>
          </a:p>
        </p:txBody>
      </p:sp>
      <p:sp>
        <p:nvSpPr>
          <p:cNvPr id="11" name=" 141"/>
          <p:cNvSpPr/>
          <p:nvPr/>
        </p:nvSpPr>
        <p:spPr>
          <a:xfrm>
            <a:off x="3372485" y="190563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/>
        </p:nvSpPr>
        <p:spPr>
          <a:xfrm>
            <a:off x="4672965" y="1827530"/>
            <a:ext cx="133413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 141"/>
          <p:cNvSpPr/>
          <p:nvPr/>
        </p:nvSpPr>
        <p:spPr>
          <a:xfrm>
            <a:off x="3372485" y="254190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rgbClr val="FDC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>
          <a:xfrm>
            <a:off x="4672965" y="2463800"/>
            <a:ext cx="113601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b="1" dirty="0">
              <a:solidFill>
                <a:srgbClr val="FFC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 141"/>
          <p:cNvSpPr/>
          <p:nvPr/>
        </p:nvSpPr>
        <p:spPr>
          <a:xfrm>
            <a:off x="3372485" y="393382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rgbClr val="FDC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/>
        </p:nvSpPr>
        <p:spPr>
          <a:xfrm>
            <a:off x="4672965" y="3855720"/>
            <a:ext cx="113601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NaN</a:t>
            </a:r>
            <a:endParaRPr lang="en-US" altLang="zh-CN" b="1" dirty="0">
              <a:solidFill>
                <a:srgbClr val="FFC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 141"/>
          <p:cNvSpPr/>
          <p:nvPr/>
        </p:nvSpPr>
        <p:spPr>
          <a:xfrm>
            <a:off x="3372485" y="5257800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/>
        </p:nvSpPr>
        <p:spPr>
          <a:xfrm>
            <a:off x="4672965" y="5179695"/>
            <a:ext cx="133413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TextBox 7"/>
          <p:cNvSpPr txBox="1"/>
          <p:nvPr/>
        </p:nvSpPr>
        <p:spPr>
          <a:xfrm>
            <a:off x="8609068" y="620629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2-9.html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5" grpId="0" bldLvl="0" animBg="1"/>
      <p:bldP spid="6" grpId="0" bldLvl="0" animBg="1"/>
      <p:bldP spid="2" grpId="0" bldLvl="0" animBg="1"/>
      <p:bldP spid="10" grpId="0" bldLvl="0" animBg="1"/>
      <p:bldP spid="3" grpId="0" bldLvl="0" animBg="1"/>
      <p:bldP spid="8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en-US" altLang="zh-CN" sz="2800" dirty="0">
                <a:sym typeface="+mn-ea"/>
              </a:rPr>
              <a:t> String </a:t>
            </a:r>
            <a:r>
              <a:rPr lang="zh-CN" altLang="en-US" sz="2800" dirty="0">
                <a:sym typeface="+mn-ea"/>
              </a:rPr>
              <a:t>类型</a:t>
            </a:r>
            <a:r>
              <a:rPr lang="zh-CN" altLang="en-US" sz="2800" dirty="0">
                <a:sym typeface="+mn-ea"/>
              </a:rPr>
              <a:t>转换为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Number </a:t>
            </a:r>
            <a:r>
              <a:rPr lang="zh-CN" altLang="en-US" sz="2800" dirty="0">
                <a:sym typeface="+mn-ea"/>
              </a:rPr>
              <a:t>类型</a:t>
            </a:r>
            <a:r>
              <a:rPr lang="en-US" altLang="zh-CN" sz="2800" dirty="0">
                <a:sym typeface="+mn-ea"/>
              </a:rPr>
              <a:t>:</a:t>
            </a:r>
            <a:endParaRPr lang="en-US" altLang="zh-CN" sz="2800" dirty="0"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 字符串内容为纯数字</a:t>
            </a:r>
            <a:endParaRPr lang="zh-CN" altLang="en-US" sz="2400" dirty="0">
              <a:sym typeface="+mn-ea"/>
            </a:endParaRPr>
          </a:p>
          <a:p>
            <a:pPr marL="168275" lvl="1" indent="0">
              <a:buNone/>
            </a:pPr>
            <a:r>
              <a:rPr lang="zh-CN" altLang="en-US" sz="2400" dirty="0">
                <a:sym typeface="+mn-ea"/>
              </a:rPr>
              <a:t>    如</a:t>
            </a:r>
            <a:r>
              <a:rPr lang="en-US" altLang="zh-CN" sz="2400" dirty="0">
                <a:sym typeface="+mn-ea"/>
              </a:rPr>
              <a:t>:“123”</a:t>
            </a:r>
            <a:endParaRPr lang="en-US" altLang="zh-CN" sz="2400" dirty="0"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 字符串为非纯数字</a:t>
            </a:r>
            <a:endParaRPr lang="zh-CN" altLang="en-US" sz="2400" dirty="0"/>
          </a:p>
          <a:p>
            <a:pPr marL="168275" lvl="1" indent="0" latinLnBrk="0">
              <a:lnSpc>
                <a:spcPct val="140000"/>
              </a:lnSpc>
              <a:spcAft>
                <a:spcPts val="0"/>
              </a:spcAft>
              <a:buNone/>
            </a:pPr>
            <a:r>
              <a:rPr lang="zh-CN" altLang="en-US" sz="2400" dirty="0">
                <a:sym typeface="+mn-ea"/>
              </a:rPr>
              <a:t>    如</a:t>
            </a:r>
            <a:r>
              <a:rPr lang="en-US" altLang="zh-CN" sz="2400" dirty="0">
                <a:sym typeface="+mn-ea"/>
              </a:rPr>
              <a:t>:“1a2b3c”</a:t>
            </a:r>
            <a:endParaRPr lang="en-US" altLang="zh-CN" sz="2800" dirty="0"/>
          </a:p>
          <a:p>
            <a:r>
              <a:rPr lang="zh-CN" altLang="en-US" sz="2800" dirty="0">
                <a:sym typeface="+mn-ea"/>
              </a:rPr>
              <a:t> 强制转换为 Number 类型</a:t>
            </a:r>
            <a:r>
              <a:rPr lang="en-US" altLang="zh-CN" sz="2800" dirty="0">
                <a:sym typeface="+mn-ea"/>
              </a:rPr>
              <a:t>:</a:t>
            </a:r>
            <a:endParaRPr lang="en-US" altLang="zh-CN" sz="2800" dirty="0"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 parseInt()、parseFloat()、Number()</a:t>
            </a:r>
            <a:endParaRPr lang="en-US" sz="2400" dirty="0" smtClean="0"/>
          </a:p>
          <a:p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转换为数值类型规则 </a:t>
            </a:r>
            <a:r>
              <a:rPr lang="en-US" altLang="zh-CN" dirty="0" smtClean="0">
                <a:sym typeface="+mn-ea"/>
              </a:rPr>
              <a:t>2</a:t>
            </a:r>
            <a:endParaRPr lang="en-US" altLang="zh-CN" dirty="0" smtClean="0"/>
          </a:p>
          <a:p>
            <a:endParaRPr lang="zh-CN" altLang="en-US" smtClean="0">
              <a:sym typeface="+mn-ea"/>
            </a:endParaRPr>
          </a:p>
        </p:txBody>
      </p:sp>
      <p:sp>
        <p:nvSpPr>
          <p:cNvPr id="11" name=" 141"/>
          <p:cNvSpPr/>
          <p:nvPr/>
        </p:nvSpPr>
        <p:spPr>
          <a:xfrm>
            <a:off x="4747895" y="190563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/>
        </p:nvSpPr>
        <p:spPr>
          <a:xfrm>
            <a:off x="6083300" y="1827530"/>
            <a:ext cx="1973580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数字本身</a:t>
            </a:r>
            <a:endParaRPr lang="zh-CN" altLang="en-US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 141"/>
          <p:cNvSpPr/>
          <p:nvPr/>
        </p:nvSpPr>
        <p:spPr>
          <a:xfrm>
            <a:off x="4747895" y="254190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rgbClr val="FDC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>
          <a:xfrm>
            <a:off x="6083300" y="2443480"/>
            <a:ext cx="113601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123</a:t>
            </a:r>
            <a:endParaRPr lang="en-US" altLang="zh-CN" b="1" dirty="0">
              <a:solidFill>
                <a:srgbClr val="FFC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 141"/>
          <p:cNvSpPr/>
          <p:nvPr/>
        </p:nvSpPr>
        <p:spPr>
          <a:xfrm>
            <a:off x="4747895" y="325691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/>
        </p:nvSpPr>
        <p:spPr>
          <a:xfrm>
            <a:off x="6083300" y="3171190"/>
            <a:ext cx="133413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NaN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 141"/>
          <p:cNvSpPr/>
          <p:nvPr/>
        </p:nvSpPr>
        <p:spPr>
          <a:xfrm>
            <a:off x="4747895" y="3827780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rgbClr val="FDC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/>
        </p:nvSpPr>
        <p:spPr>
          <a:xfrm>
            <a:off x="6083300" y="3749675"/>
            <a:ext cx="113601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NaN</a:t>
            </a:r>
            <a:endParaRPr lang="en-US" altLang="zh-CN" b="1" dirty="0">
              <a:solidFill>
                <a:srgbClr val="FFC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5" grpId="0" bldLvl="0" animBg="1"/>
      <p:bldP spid="6" grpId="0" bldLvl="0" animBg="1"/>
      <p:bldP spid="10" grpId="0" bldLvl="0" animBg="1"/>
      <p:bldP spid="13" grpId="0" bldLvl="0" animBg="1"/>
      <p:bldP spid="14" grpId="0" bldLvl="0" animBg="1"/>
      <p:bldP spid="15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smtClean="0">
                <a:sym typeface="+mn-ea"/>
              </a:rPr>
              <a:t>Number </a:t>
            </a:r>
            <a:r>
              <a:rPr lang="zh-CN" altLang="en-US" dirty="0" smtClean="0">
                <a:sym typeface="+mn-ea"/>
              </a:rPr>
              <a:t>类型</a:t>
            </a:r>
            <a:r>
              <a:rPr lang="zh-CN" altLang="en-US" sz="2800" dirty="0">
                <a:sym typeface="+mn-ea"/>
              </a:rPr>
              <a:t>转换为 </a:t>
            </a:r>
            <a:r>
              <a:rPr lang="en-US" altLang="zh-CN" sz="2800" dirty="0">
                <a:sym typeface="+mn-ea"/>
              </a:rPr>
              <a:t>String </a:t>
            </a:r>
            <a:r>
              <a:rPr lang="zh-CN" altLang="en-US" sz="2800" dirty="0">
                <a:sym typeface="+mn-ea"/>
              </a:rPr>
              <a:t>类型</a:t>
            </a:r>
            <a:r>
              <a:rPr lang="en-US" altLang="zh-CN" sz="2800" dirty="0">
                <a:sym typeface="+mn-ea"/>
              </a:rPr>
              <a:t>:</a:t>
            </a:r>
            <a:endParaRPr lang="zh-CN" altLang="en-US" sz="2800" dirty="0"/>
          </a:p>
          <a:p>
            <a:pPr lvl="1"/>
            <a:r>
              <a:rPr lang="zh-CN" altLang="en-US" sz="2400" dirty="0">
                <a:sym typeface="+mn-ea"/>
              </a:rPr>
              <a:t> 转换为数值本身</a:t>
            </a:r>
            <a:endParaRPr lang="zh-CN" altLang="en-US" sz="2400" dirty="0"/>
          </a:p>
          <a:p>
            <a:pPr marL="168275" lvl="1" indent="0">
              <a:buNone/>
            </a:pPr>
            <a:r>
              <a:rPr lang="zh-CN" altLang="en-US" sz="2400" dirty="0">
                <a:sym typeface="+mn-ea"/>
              </a:rPr>
              <a:t>    如</a:t>
            </a:r>
            <a:r>
              <a:rPr lang="en-US" altLang="zh-CN" sz="2400" dirty="0">
                <a:sym typeface="+mn-ea"/>
              </a:rPr>
              <a:t>: 12345</a:t>
            </a:r>
            <a:endParaRPr lang="en-US" altLang="zh-CN" sz="2400" dirty="0"/>
          </a:p>
          <a:p>
            <a:pPr marL="168275" lvl="1" indent="0">
              <a:buNone/>
            </a:pPr>
            <a:r>
              <a:rPr lang="en-US" altLang="zh-CN" sz="2400" dirty="0">
                <a:sym typeface="+mn-ea"/>
              </a:rPr>
              <a:t>          NaN</a:t>
            </a:r>
            <a:endParaRPr lang="en-US" altLang="zh-CN" sz="2400" dirty="0"/>
          </a:p>
          <a:p>
            <a:r>
              <a:rPr lang="zh-CN" altLang="en-US" sz="2800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Boolean </a:t>
            </a:r>
            <a:r>
              <a:rPr lang="zh-CN" altLang="en-US" dirty="0">
                <a:sym typeface="+mn-ea"/>
              </a:rPr>
              <a:t>类型</a:t>
            </a:r>
            <a:r>
              <a:rPr lang="zh-CN" altLang="en-US" dirty="0">
                <a:sym typeface="+mn-ea"/>
              </a:rPr>
              <a:t>转换为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String </a:t>
            </a:r>
            <a:r>
              <a:rPr lang="zh-CN" altLang="en-US" dirty="0">
                <a:sym typeface="+mn-ea"/>
              </a:rPr>
              <a:t>类型</a:t>
            </a:r>
            <a:r>
              <a:rPr lang="en-US" altLang="zh-CN" dirty="0">
                <a:sym typeface="+mn-ea"/>
              </a:rPr>
              <a:t>:</a:t>
            </a:r>
            <a:endParaRPr lang="zh-CN" altLang="en-US" dirty="0"/>
          </a:p>
          <a:p>
            <a:pPr lvl="1"/>
            <a:r>
              <a:rPr lang="en-US" altLang="zh-CN" sz="2400" dirty="0">
                <a:sym typeface="+mn-ea"/>
              </a:rPr>
              <a:t> true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 false</a:t>
            </a:r>
            <a:endParaRPr lang="en-US" altLang="zh-CN" sz="2800" dirty="0">
              <a:sym typeface="+mn-ea"/>
            </a:endParaRPr>
          </a:p>
          <a:p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转换为字符串类型规则 </a:t>
            </a:r>
            <a:r>
              <a:rPr lang="en-US" altLang="zh-CN" dirty="0" smtClean="0">
                <a:sym typeface="+mn-ea"/>
              </a:rPr>
              <a:t>1</a:t>
            </a:r>
            <a:endParaRPr lang="en-US" altLang="zh-CN" dirty="0" smtClean="0"/>
          </a:p>
          <a:p>
            <a:endParaRPr lang="en-US" smtClean="0">
              <a:sym typeface="+mn-ea"/>
            </a:endParaRPr>
          </a:p>
        </p:txBody>
      </p:sp>
      <p:sp>
        <p:nvSpPr>
          <p:cNvPr id="5" name=" 141"/>
          <p:cNvSpPr/>
          <p:nvPr/>
        </p:nvSpPr>
        <p:spPr>
          <a:xfrm>
            <a:off x="3328035" y="254190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rgbClr val="FDC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>
          <a:xfrm>
            <a:off x="4597400" y="2463800"/>
            <a:ext cx="1605280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"12345</a:t>
            </a: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</a:t>
            </a:r>
            <a:endParaRPr lang="en-US" altLang="zh-CN" b="1" dirty="0">
              <a:solidFill>
                <a:srgbClr val="FFC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 141"/>
          <p:cNvSpPr/>
          <p:nvPr/>
        </p:nvSpPr>
        <p:spPr>
          <a:xfrm>
            <a:off x="3328035" y="320992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/>
        </p:nvSpPr>
        <p:spPr>
          <a:xfrm>
            <a:off x="4597400" y="3131820"/>
            <a:ext cx="133413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NaN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 141"/>
          <p:cNvSpPr/>
          <p:nvPr/>
        </p:nvSpPr>
        <p:spPr>
          <a:xfrm>
            <a:off x="2512695" y="4554220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rgbClr val="FDC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8" name="Rectangle 3"/>
          <p:cNvSpPr>
            <a:spLocks noGrp="1" noChangeArrowheads="1"/>
          </p:cNvSpPr>
          <p:nvPr/>
        </p:nvSpPr>
        <p:spPr>
          <a:xfrm>
            <a:off x="3782060" y="4404360"/>
            <a:ext cx="157797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</a:t>
            </a: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true</a:t>
            </a: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</a:t>
            </a:r>
            <a:endParaRPr lang="en-US" altLang="zh-CN" b="1" dirty="0">
              <a:solidFill>
                <a:srgbClr val="FFC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 141"/>
          <p:cNvSpPr/>
          <p:nvPr/>
        </p:nvSpPr>
        <p:spPr>
          <a:xfrm>
            <a:off x="2482215" y="518604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3721100" y="5107940"/>
            <a:ext cx="133413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false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TextBox 7"/>
          <p:cNvSpPr txBox="1"/>
          <p:nvPr/>
        </p:nvSpPr>
        <p:spPr>
          <a:xfrm>
            <a:off x="8609068" y="620629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2-10.html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4" grpId="0" bldLvl="0" animBg="1"/>
      <p:bldP spid="2" grpId="0" bldLvl="0" animBg="1"/>
      <p:bldP spid="17" grpId="0" bldLvl="0" animBg="1"/>
      <p:bldP spid="18" grpId="0" bldLvl="0" animBg="1"/>
      <p:bldP spid="8" grpId="0" bldLvl="0" animBg="1"/>
      <p:bldP spid="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2281238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JavaScript </a:t>
            </a:r>
            <a:r>
              <a:rPr lang="zh-CN" altLang="en-US" sz="2800" b="1" dirty="0">
                <a:solidFill>
                  <a:srgbClr val="FF0000"/>
                </a:solidFill>
              </a:rPr>
              <a:t>基础语法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 </a:t>
            </a:r>
            <a:r>
              <a:rPr lang="zh-CN" altLang="en-US" sz="2800" b="1" dirty="0"/>
              <a:t>变量及内置数据类型</a:t>
            </a:r>
            <a:endParaRPr lang="zh-CN" altLang="en-US" sz="2800" b="1" dirty="0"/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 </a:t>
            </a:r>
            <a:r>
              <a:rPr lang="zh-CN" altLang="en-US" sz="2800" b="1" dirty="0"/>
              <a:t>流程控制结构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sz="2800" dirty="0">
                <a:sym typeface="+mn-ea"/>
              </a:rPr>
              <a:t>Undefined </a:t>
            </a:r>
            <a:r>
              <a:rPr lang="zh-CN" altLang="en-US" dirty="0">
                <a:sym typeface="+mn-ea"/>
              </a:rPr>
              <a:t>类型</a:t>
            </a:r>
            <a:r>
              <a:rPr lang="zh-CN" altLang="en-US" sz="2800" dirty="0">
                <a:sym typeface="+mn-ea"/>
              </a:rPr>
              <a:t>转换为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String </a:t>
            </a:r>
            <a:r>
              <a:rPr lang="zh-CN" altLang="en-US" sz="2800" dirty="0">
                <a:sym typeface="+mn-ea"/>
              </a:rPr>
              <a:t>类型</a:t>
            </a:r>
            <a:r>
              <a:rPr lang="en-US" altLang="zh-CN" sz="2800" dirty="0">
                <a:sym typeface="+mn-ea"/>
              </a:rPr>
              <a:t>:</a:t>
            </a:r>
            <a:endParaRPr lang="zh-CN" altLang="en-US" sz="2800" dirty="0"/>
          </a:p>
          <a:p>
            <a:pPr lvl="1"/>
            <a:r>
              <a:rPr lang="en-US" altLang="zh-CN" sz="2400" dirty="0">
                <a:sym typeface="+mn-ea"/>
              </a:rPr>
              <a:t> undefined</a:t>
            </a:r>
            <a:endParaRPr lang="en-US" altLang="zh-CN" sz="2800" dirty="0"/>
          </a:p>
          <a:p>
            <a:r>
              <a:rPr lang="zh-CN" altLang="en-US" sz="2800" dirty="0">
                <a:sym typeface="+mn-ea"/>
              </a:rPr>
              <a:t> </a:t>
            </a:r>
            <a:r>
              <a:rPr lang="en-US" altLang="zh-CN" sz="2800" dirty="0">
                <a:sym typeface="+mn-ea"/>
              </a:rPr>
              <a:t>Null </a:t>
            </a:r>
            <a:r>
              <a:rPr lang="zh-CN" altLang="en-US" dirty="0">
                <a:sym typeface="+mn-ea"/>
              </a:rPr>
              <a:t>类型</a:t>
            </a:r>
            <a:r>
              <a:rPr lang="zh-CN" altLang="en-US" sz="2800" dirty="0">
                <a:sym typeface="+mn-ea"/>
              </a:rPr>
              <a:t>转换为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String </a:t>
            </a:r>
            <a:r>
              <a:rPr lang="zh-CN" altLang="en-US" sz="2800" dirty="0">
                <a:sym typeface="+mn-ea"/>
              </a:rPr>
              <a:t>类型</a:t>
            </a:r>
            <a:r>
              <a:rPr lang="en-US" altLang="zh-CN" sz="2800" dirty="0">
                <a:sym typeface="+mn-ea"/>
              </a:rPr>
              <a:t>:</a:t>
            </a:r>
            <a:endParaRPr lang="zh-CN" altLang="en-US" sz="2800" dirty="0"/>
          </a:p>
          <a:p>
            <a:pPr lvl="1"/>
            <a:r>
              <a:rPr lang="en-US" altLang="zh-CN" sz="2400" dirty="0">
                <a:sym typeface="+mn-ea"/>
              </a:rPr>
              <a:t> null</a:t>
            </a:r>
            <a:endParaRPr lang="en-US" altLang="zh-CN" sz="2400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 强制</a:t>
            </a:r>
            <a:r>
              <a:rPr lang="en-US" altLang="zh-CN" dirty="0">
                <a:sym typeface="+mn-ea"/>
              </a:rPr>
              <a:t>转换为 String 类型:</a:t>
            </a:r>
            <a:endParaRPr lang="en-US" altLang="zh-CN" dirty="0">
              <a:solidFill>
                <a:srgbClr val="006F53"/>
              </a:solidFill>
              <a:cs typeface="+mn-cs"/>
            </a:endParaRPr>
          </a:p>
          <a:p>
            <a:pPr lvl="1"/>
            <a:r>
              <a:rPr lang="en-US" altLang="zh-CN" sz="2400" dirty="0">
                <a:sym typeface="+mn-ea"/>
              </a:rPr>
              <a:t> String</a:t>
            </a:r>
            <a:r>
              <a:rPr lang="en-US" altLang="zh-CN" sz="2800" dirty="0">
                <a:sym typeface="+mn-ea"/>
              </a:rPr>
              <a:t>( )</a:t>
            </a:r>
            <a:endParaRPr lang="en-US" altLang="zh-CN" sz="2800" dirty="0"/>
          </a:p>
          <a:p>
            <a:pPr marL="0" indent="0">
              <a:buNone/>
            </a:pPr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转换为字符串类型规则 </a:t>
            </a:r>
            <a:r>
              <a:rPr lang="en-US" altLang="zh-CN" dirty="0" smtClean="0">
                <a:sym typeface="+mn-ea"/>
              </a:rPr>
              <a:t>2</a:t>
            </a:r>
            <a:endParaRPr lang="zh-CN" altLang="en-US" smtClean="0">
              <a:sym typeface="+mn-ea"/>
            </a:endParaRPr>
          </a:p>
        </p:txBody>
      </p:sp>
      <p:sp>
        <p:nvSpPr>
          <p:cNvPr id="5" name=" 141"/>
          <p:cNvSpPr/>
          <p:nvPr/>
        </p:nvSpPr>
        <p:spPr>
          <a:xfrm>
            <a:off x="3399790" y="196786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rgbClr val="FDC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>
          <a:xfrm>
            <a:off x="4669155" y="1889760"/>
            <a:ext cx="2595880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</a:t>
            </a: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undefined</a:t>
            </a: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</a:t>
            </a:r>
            <a:endParaRPr lang="en-US" altLang="zh-CN" b="1" dirty="0">
              <a:solidFill>
                <a:srgbClr val="FFC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 141"/>
          <p:cNvSpPr/>
          <p:nvPr/>
        </p:nvSpPr>
        <p:spPr>
          <a:xfrm>
            <a:off x="2553970" y="3281680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/>
        </p:nvSpPr>
        <p:spPr>
          <a:xfrm>
            <a:off x="3792855" y="3171190"/>
            <a:ext cx="133413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null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4" grpId="0" bldLvl="0" animBg="1"/>
      <p:bldP spid="2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数据类型转换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80465" y="1003300"/>
            <a:ext cx="8465820" cy="54991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268845" y="2808605"/>
            <a:ext cx="2377440" cy="3553460"/>
          </a:xfrm>
          <a:prstGeom prst="rect">
            <a:avLst/>
          </a:prstGeom>
          <a:noFill/>
          <a:ln w="12700" cmpd="sng">
            <a:solidFill>
              <a:srgbClr val="FFC000"/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latinLnBrk="0">
              <a:lnSpc>
                <a:spcPts val="4500"/>
              </a:lnSpc>
            </a:pPr>
            <a:r>
              <a:rPr lang="zh-CN" altLang="en-US" sz="2400"/>
              <a:t>a1 = 123</a:t>
            </a:r>
            <a:endParaRPr lang="zh-CN" altLang="en-US" sz="2400"/>
          </a:p>
          <a:p>
            <a:pPr latinLnBrk="0">
              <a:lnSpc>
                <a:spcPts val="4500"/>
              </a:lnSpc>
            </a:pPr>
            <a:r>
              <a:rPr lang="zh-CN" altLang="en-US" sz="2400"/>
              <a:t>a2 = 123.456</a:t>
            </a:r>
            <a:endParaRPr lang="zh-CN" altLang="en-US" sz="2400"/>
          </a:p>
          <a:p>
            <a:pPr latinLnBrk="0">
              <a:lnSpc>
                <a:spcPts val="4500"/>
              </a:lnSpc>
            </a:pPr>
            <a:r>
              <a:rPr lang="zh-CN" altLang="en-US" sz="2400"/>
              <a:t>number</a:t>
            </a:r>
            <a:endParaRPr lang="zh-CN" altLang="en-US" sz="2400"/>
          </a:p>
          <a:p>
            <a:pPr latinLnBrk="0">
              <a:lnSpc>
                <a:spcPts val="4500"/>
              </a:lnSpc>
            </a:pPr>
            <a:r>
              <a:rPr lang="zh-CN" altLang="en-US" sz="2400"/>
              <a:t>string</a:t>
            </a:r>
            <a:endParaRPr lang="zh-CN" altLang="en-US" sz="2400"/>
          </a:p>
          <a:p>
            <a:pPr latinLnBrk="0">
              <a:lnSpc>
                <a:spcPts val="4500"/>
              </a:lnSpc>
            </a:pPr>
            <a:r>
              <a:rPr lang="zh-CN" altLang="en-US" sz="2400"/>
              <a:t>c1 = true</a:t>
            </a:r>
            <a:endParaRPr lang="zh-CN" altLang="en-US" sz="2400"/>
          </a:p>
          <a:p>
            <a:pPr latinLnBrk="0">
              <a:lnSpc>
                <a:spcPts val="4500"/>
              </a:lnSpc>
            </a:pPr>
            <a:r>
              <a:rPr lang="zh-CN" altLang="en-US" sz="2400"/>
              <a:t>boolean</a:t>
            </a:r>
            <a:endParaRPr lang="zh-CN" alt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8853805" y="6274435"/>
            <a:ext cx="3338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2-11.html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30" y="1399540"/>
            <a:ext cx="346075" cy="45561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sym typeface="+mn-ea"/>
              </a:rPr>
              <a:t> + </a:t>
            </a:r>
            <a:r>
              <a:rPr lang="zh-CN" altLang="en-US" dirty="0">
                <a:sym typeface="+mn-ea"/>
              </a:rPr>
              <a:t>左右出现字符串时，作为字符串连接运算符使用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  -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*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/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% </a:t>
            </a:r>
            <a:r>
              <a:rPr lang="zh-CN" altLang="en-US" dirty="0">
                <a:sym typeface="+mn-ea"/>
              </a:rPr>
              <a:t>左右出现字符串（布尔）时，将字符串（布尔）转换为数值类型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  比较运算符</a:t>
            </a:r>
            <a:r>
              <a:rPr lang="zh-CN" altLang="en-US" dirty="0">
                <a:sym typeface="+mn-ea"/>
              </a:rPr>
              <a:t>左右出现字符串（布尔），会转换为数值类型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  逻辑运算符</a:t>
            </a:r>
            <a:r>
              <a:rPr lang="zh-CN" altLang="en-US" dirty="0">
                <a:sym typeface="+mn-ea"/>
              </a:rPr>
              <a:t>会将数据类型转换为布尔类型之后再做运算</a:t>
            </a:r>
            <a:endParaRPr lang="en-US" altLang="zh-CN" dirty="0"/>
          </a:p>
          <a:p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运算符左右数据类型转换规则</a:t>
            </a:r>
            <a:endParaRPr lang="zh-CN" altLang="en-US" smtClean="0">
              <a:sym typeface="+mn-ea"/>
            </a:endParaRPr>
          </a:p>
        </p:txBody>
      </p:sp>
      <p:sp>
        <p:nvSpPr>
          <p:cNvPr id="2" name="TextBox 7"/>
          <p:cNvSpPr txBox="1"/>
          <p:nvPr/>
        </p:nvSpPr>
        <p:spPr>
          <a:xfrm>
            <a:off x="8853805" y="6274435"/>
            <a:ext cx="3338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demo </a:t>
            </a:r>
            <a:r>
              <a:rPr lang="en-US" altLang="zh-CN" dirty="0" smtClean="0"/>
              <a:t>2-12.html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2281238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 </a:t>
            </a:r>
            <a:r>
              <a:rPr lang="zh-CN" altLang="en-US" sz="2800" b="1" dirty="0"/>
              <a:t>基础语法</a:t>
            </a:r>
            <a:endParaRPr lang="zh-CN" altLang="en-US" sz="2800" b="1" dirty="0"/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 </a:t>
            </a:r>
            <a:r>
              <a:rPr lang="zh-CN" altLang="en-US" sz="2800" b="1" dirty="0"/>
              <a:t>变量及内置数据类型</a:t>
            </a:r>
            <a:endParaRPr lang="zh-CN" altLang="en-US" sz="2800" b="1" dirty="0"/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JavaScript </a:t>
            </a:r>
            <a:r>
              <a:rPr lang="zh-CN" altLang="en-US" sz="2800" b="1" dirty="0">
                <a:solidFill>
                  <a:srgbClr val="FF0000"/>
                </a:solidFill>
              </a:rPr>
              <a:t>流程控制结构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pPr algn="l"/>
            <a:r>
              <a:rPr lang="zh-CN" altLang="en-US" dirty="0" smtClean="0"/>
              <a:t> </a:t>
            </a:r>
            <a:r>
              <a:rPr lang="zh-CN" altLang="en-US" dirty="0" smtClean="0">
                <a:sym typeface="+mn-ea"/>
              </a:rPr>
              <a:t>程序 = 数据 + 算法</a:t>
            </a:r>
            <a:endParaRPr lang="zh-CN" altLang="en-US" dirty="0" smtClean="0">
              <a:sym typeface="+mn-ea"/>
            </a:endParaRPr>
          </a:p>
          <a:p>
            <a:pPr marL="0" indent="0" algn="l">
              <a:buNone/>
            </a:pPr>
            <a:endParaRPr lang="zh-CN" altLang="en-US" dirty="0" smtClean="0"/>
          </a:p>
          <a:p>
            <a:pPr algn="l"/>
            <a:r>
              <a:rPr lang="zh-CN" altLang="en-US" dirty="0" smtClean="0">
                <a:sym typeface="+mn-ea"/>
              </a:rPr>
              <a:t> 任何复杂的程序算法都可以通过“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顺序</a:t>
            </a:r>
            <a:r>
              <a:rPr lang="zh-CN" altLang="en-US" dirty="0" smtClean="0">
                <a:sym typeface="+mn-ea"/>
              </a:rPr>
              <a:t>”，“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分支</a:t>
            </a:r>
            <a:r>
              <a:rPr lang="zh-CN" altLang="en-US" dirty="0" smtClean="0">
                <a:sym typeface="+mn-ea"/>
              </a:rPr>
              <a:t>”，</a:t>
            </a:r>
            <a:r>
              <a:rPr lang="en-US" altLang="zh-CN" dirty="0" smtClean="0">
                <a:sym typeface="+mn-ea"/>
              </a:rPr>
              <a:t>“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循环</a:t>
            </a:r>
            <a:r>
              <a:rPr lang="en-US" altLang="zh-CN" dirty="0" smtClean="0">
                <a:sym typeface="+mn-ea"/>
              </a:rPr>
              <a:t>”</a:t>
            </a:r>
            <a:r>
              <a:rPr lang="zh-CN" altLang="en-US" dirty="0" smtClean="0">
                <a:sym typeface="+mn-ea"/>
              </a:rPr>
              <a:t>三种基本的程序逻辑组合实现</a:t>
            </a:r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程序的流程控制</a:t>
            </a:r>
            <a:endParaRPr lang="zh-CN" altLang="en-US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dirty="0" smtClean="0">
                <a:sym typeface="+mn-ea"/>
              </a:rPr>
              <a:t>分支语句</a:t>
            </a:r>
            <a:endParaRPr lang="zh-CN" altLang="en-US" sz="2800" dirty="0"/>
          </a:p>
          <a:p>
            <a:pPr lvl="1"/>
            <a:r>
              <a:rPr lang="en-US" altLang="zh-CN" sz="2400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if…else  if…else </a:t>
            </a:r>
            <a:r>
              <a:rPr lang="zh-CN" altLang="en-US" sz="2400" dirty="0" smtClean="0">
                <a:latin typeface="+mn-ea"/>
                <a:ea typeface="+mn-ea"/>
                <a:sym typeface="+mn-ea"/>
              </a:rPr>
              <a:t>语句</a:t>
            </a:r>
            <a:endParaRPr lang="en-US" altLang="zh-CN" sz="2400" dirty="0" smtClean="0">
              <a:latin typeface="+mn-ea"/>
              <a:ea typeface="+mn-ea"/>
              <a:sym typeface="+mn-ea"/>
            </a:endParaRPr>
          </a:p>
          <a:p>
            <a:pPr lvl="1"/>
            <a:r>
              <a:rPr lang="en-US" altLang="zh-CN" sz="2400" dirty="0" smtClean="0"/>
              <a:t> </a:t>
            </a:r>
            <a:r>
              <a:rPr lang="en-US" altLang="zh-CN" sz="2400" dirty="0">
                <a:sym typeface="+mn-ea"/>
              </a:rPr>
              <a:t>switch - case </a:t>
            </a:r>
            <a:r>
              <a:rPr lang="zh-CN" altLang="en-US" sz="2400" dirty="0" smtClean="0">
                <a:sym typeface="+mn-ea"/>
              </a:rPr>
              <a:t>语句</a:t>
            </a:r>
            <a:endParaRPr lang="en-US" altLang="zh-CN" sz="2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ym typeface="+mn-ea"/>
              </a:rPr>
              <a:t> 循环语句</a:t>
            </a:r>
            <a:endParaRPr lang="zh-CN" altLang="en-US" sz="2800" dirty="0"/>
          </a:p>
          <a:p>
            <a:pPr lvl="1"/>
            <a:r>
              <a:rPr lang="en-US" altLang="zh-CN" sz="2400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for </a:t>
            </a:r>
            <a:r>
              <a:rPr lang="zh-CN" altLang="en-US" sz="2400" dirty="0" smtClean="0">
                <a:sym typeface="+mn-ea"/>
              </a:rPr>
              <a:t>语句</a:t>
            </a:r>
            <a:endParaRPr lang="zh-CN" altLang="en-US" sz="2400" dirty="0"/>
          </a:p>
          <a:p>
            <a:pPr lvl="1"/>
            <a:r>
              <a:rPr lang="en-US" altLang="zh-CN" sz="2400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while </a:t>
            </a:r>
            <a:r>
              <a:rPr lang="zh-CN" altLang="en-US" sz="2400" dirty="0" smtClean="0">
                <a:latin typeface="+mj-ea"/>
                <a:ea typeface="+mj-ea"/>
                <a:sym typeface="+mn-ea"/>
              </a:rPr>
              <a:t>语句</a:t>
            </a:r>
            <a:endParaRPr lang="zh-CN" altLang="en-US" sz="2400" dirty="0">
              <a:latin typeface="+mj-ea"/>
              <a:ea typeface="+mj-ea"/>
            </a:endParaRPr>
          </a:p>
          <a:p>
            <a:pPr marL="0" indent="0">
              <a:buNone/>
            </a:pPr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程序的流程控制</a:t>
            </a:r>
            <a:endParaRPr lang="zh-CN" altLang="en-US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685" y="1084580"/>
            <a:ext cx="4081145" cy="5106670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分支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227" name=" 227"/>
          <p:cNvSpPr/>
          <p:nvPr/>
        </p:nvSpPr>
        <p:spPr>
          <a:xfrm>
            <a:off x="5677535" y="236538"/>
            <a:ext cx="5551170" cy="1026795"/>
          </a:xfrm>
          <a:prstGeom prst="wedgeEllipseCallout">
            <a:avLst>
              <a:gd name="adj1" fmla="val -82309"/>
              <a:gd name="adj2" fmla="val 1060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转换为</a:t>
            </a: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</a:rPr>
              <a:t>Boolean</a:t>
            </a:r>
            <a: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</a:rPr>
              <a:t>类型</a:t>
            </a: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88705" y="6116320"/>
            <a:ext cx="3338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2-13.html</a:t>
            </a:r>
            <a:endParaRPr lang="zh-CN" altLang="en-US" dirty="0"/>
          </a:p>
        </p:txBody>
      </p:sp>
      <p:sp>
        <p:nvSpPr>
          <p:cNvPr id="7" name=" 227"/>
          <p:cNvSpPr/>
          <p:nvPr/>
        </p:nvSpPr>
        <p:spPr>
          <a:xfrm>
            <a:off x="5677535" y="236538"/>
            <a:ext cx="5551170" cy="1026795"/>
          </a:xfrm>
          <a:prstGeom prst="wedgeEllipseCallout">
            <a:avLst>
              <a:gd name="adj1" fmla="val -74067"/>
              <a:gd name="adj2" fmla="val 15559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转换为</a:t>
            </a: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</a:rPr>
              <a:t>Boolean</a:t>
            </a:r>
            <a: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</a:rPr>
              <a:t>类型</a:t>
            </a: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分支语句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8720" y="924560"/>
            <a:ext cx="5730875" cy="5273675"/>
          </a:xfrm>
          <a:prstGeom prst="rect">
            <a:avLst/>
          </a:prstGeom>
        </p:spPr>
      </p:pic>
      <p:sp>
        <p:nvSpPr>
          <p:cNvPr id="3" name="TextBox 7"/>
          <p:cNvSpPr txBox="1"/>
          <p:nvPr/>
        </p:nvSpPr>
        <p:spPr>
          <a:xfrm>
            <a:off x="8688705" y="6116320"/>
            <a:ext cx="3338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2-14.html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循环语句</a:t>
            </a:r>
            <a:endParaRPr lang="zh-CN" altLang="en-US" smtClean="0">
              <a:sym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88705" y="6116320"/>
            <a:ext cx="3338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2-15.html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7295" y="3792220"/>
            <a:ext cx="5910580" cy="20002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30" y="1183640"/>
            <a:ext cx="6285230" cy="15868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640" y="2357120"/>
            <a:ext cx="6150610" cy="200088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sz="2800" dirty="0" smtClean="0">
                <a:sym typeface="+mn-ea"/>
              </a:rPr>
              <a:t>如何终止循环？</a:t>
            </a:r>
            <a:endParaRPr lang="zh-CN" altLang="en-US" sz="2800" dirty="0" smtClean="0"/>
          </a:p>
          <a:p>
            <a:pPr lvl="1"/>
            <a:r>
              <a:rPr lang="zh-CN" altLang="en-US" sz="2400" dirty="0">
                <a:sym typeface="+mn-ea"/>
              </a:rPr>
              <a:t> 终止循环</a:t>
            </a:r>
            <a:r>
              <a:rPr lang="en-US" altLang="zh-CN" sz="2400" dirty="0">
                <a:sym typeface="+mn-ea"/>
              </a:rPr>
              <a:t>:  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break </a:t>
            </a:r>
            <a:r>
              <a:rPr lang="en-US" altLang="zh-CN" sz="2400" dirty="0">
                <a:sym typeface="+mn-ea"/>
              </a:rPr>
              <a:t>; 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 跳过本次循环</a:t>
            </a:r>
            <a:r>
              <a:rPr lang="en-US" altLang="zh-CN" sz="2400" dirty="0">
                <a:sym typeface="+mn-ea"/>
              </a:rPr>
              <a:t>: </a:t>
            </a:r>
            <a:r>
              <a:rPr lang="zh-CN" altLang="en-US" sz="2400" dirty="0">
                <a:sym typeface="+mn-ea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continue</a:t>
            </a:r>
            <a:r>
              <a:rPr lang="en-US" altLang="zh-CN" sz="2400" dirty="0">
                <a:sym typeface="+mn-ea"/>
              </a:rPr>
              <a:t> ; </a:t>
            </a:r>
            <a:endParaRPr lang="en-US" altLang="zh-CN" sz="2400" dirty="0"/>
          </a:p>
          <a:p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循环语句</a:t>
            </a:r>
            <a:endParaRPr lang="zh-CN" altLang="en-US" smtClean="0">
              <a:sym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88705" y="6116320"/>
            <a:ext cx="3338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2-16.html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dirty="0" smtClean="0">
                <a:sym typeface="+mn-ea"/>
              </a:rPr>
              <a:t>JavaScript </a:t>
            </a:r>
            <a:r>
              <a:rPr lang="zh-CN" altLang="en-US" dirty="0" smtClean="0"/>
              <a:t>语句</a:t>
            </a:r>
            <a:endParaRPr lang="zh-CN" altLang="en-US" dirty="0" smtClean="0"/>
          </a:p>
          <a:p>
            <a:pPr lvl="1"/>
            <a:r>
              <a:rPr lang="zh-CN" altLang="en-US" sz="2400" dirty="0" smtClean="0"/>
              <a:t> 语句就是命令，它告诉浏览器要做什么</a:t>
            </a:r>
            <a:endParaRPr lang="zh-CN" altLang="en-US" sz="2400" dirty="0" smtClean="0"/>
          </a:p>
          <a:p>
            <a:pPr lvl="1"/>
            <a:r>
              <a:rPr lang="zh-CN" altLang="en-US" sz="2400" dirty="0" smtClean="0"/>
              <a:t> 语句以</a:t>
            </a:r>
            <a:r>
              <a:rPr lang="zh-CN" altLang="en-US" sz="2400" dirty="0" smtClean="0">
                <a:solidFill>
                  <a:srgbClr val="C00000"/>
                </a:solidFill>
              </a:rPr>
              <a:t>分号</a:t>
            </a:r>
            <a:r>
              <a:rPr lang="zh-CN" altLang="en-US" sz="2400" dirty="0" smtClean="0"/>
              <a:t>结束</a:t>
            </a:r>
            <a:endParaRPr lang="en-US" altLang="zh-CN" sz="2400" dirty="0"/>
          </a:p>
          <a:p>
            <a:r>
              <a:rPr lang="zh-CN" altLang="en-US" dirty="0" smtClean="0"/>
              <a:t> </a:t>
            </a:r>
            <a:r>
              <a:rPr lang="zh-CN" altLang="en-US" dirty="0">
                <a:sym typeface="+mn-ea"/>
              </a:rPr>
              <a:t>JavaScript 语句块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 多个语句可放在 “</a:t>
            </a:r>
            <a:r>
              <a:rPr lang="en-US" altLang="zh-CN" sz="2400" dirty="0">
                <a:sym typeface="+mn-ea"/>
              </a:rPr>
              <a:t>{”</a:t>
            </a:r>
            <a:r>
              <a:rPr lang="zh-CN" altLang="en-US" sz="2400" dirty="0">
                <a:sym typeface="+mn-ea"/>
              </a:rPr>
              <a:t>和“</a:t>
            </a:r>
            <a:r>
              <a:rPr lang="en-US" altLang="zh-CN" sz="2400" dirty="0">
                <a:sym typeface="+mn-ea"/>
              </a:rPr>
              <a:t>}”</a:t>
            </a:r>
            <a:r>
              <a:rPr lang="zh-CN" altLang="en-US" sz="2400" dirty="0">
                <a:sym typeface="+mn-ea"/>
              </a:rPr>
              <a:t>内，形成一个</a:t>
            </a:r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语句块</a:t>
            </a:r>
            <a:endParaRPr lang="zh-CN" altLang="en-US" sz="2400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J</a:t>
            </a:r>
            <a:r>
              <a:rPr lang="en-US" altLang="zh-CN" smtClean="0">
                <a:sym typeface="+mn-ea"/>
              </a:rPr>
              <a:t>avaScript </a:t>
            </a:r>
            <a:r>
              <a:rPr lang="zh-CN" altLang="en-US" smtClean="0">
                <a:sym typeface="+mn-ea"/>
              </a:rPr>
              <a:t>基础语法</a:t>
            </a:r>
            <a:endParaRPr lang="zh-CN" altLang="en-US" smtClean="0">
              <a:sym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97638" y="591927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demo 2-1.html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9105" y="4330065"/>
            <a:ext cx="5277485" cy="17272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grpSp>
        <p:nvGrpSpPr>
          <p:cNvPr id="3" name="组合 2"/>
          <p:cNvGrpSpPr/>
          <p:nvPr/>
        </p:nvGrpSpPr>
        <p:grpSpPr>
          <a:xfrm>
            <a:off x="7006590" y="1628775"/>
            <a:ext cx="4919980" cy="1084580"/>
            <a:chOff x="11034" y="2565"/>
            <a:chExt cx="7748" cy="170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8" y="2565"/>
              <a:ext cx="7594" cy="1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34" y="3128"/>
              <a:ext cx="526" cy="584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循环语句</a:t>
            </a:r>
            <a:endParaRPr lang="zh-CN" altLang="en-US" smtClean="0">
              <a:sym typeface="+mn-ea"/>
            </a:endParaRPr>
          </a:p>
        </p:txBody>
      </p:sp>
      <p:pic>
        <p:nvPicPr>
          <p:cNvPr id="4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06625" y="1124745"/>
            <a:ext cx="1736446" cy="1666037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4367209" y="1844825"/>
            <a:ext cx="568362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动手做：</a:t>
            </a:r>
            <a:r>
              <a:rPr lang="en-US" altLang="zh-CN" sz="2800" dirty="0"/>
              <a:t>demo </a:t>
            </a:r>
            <a:r>
              <a:rPr lang="en-US" altLang="zh-CN" sz="2800" dirty="0" smtClean="0"/>
              <a:t>2-17.html</a:t>
            </a:r>
            <a:endParaRPr lang="en-US" altLang="zh-CN" sz="2800" dirty="0"/>
          </a:p>
        </p:txBody>
      </p:sp>
      <p:sp>
        <p:nvSpPr>
          <p:cNvPr id="10" name="矩形 9"/>
          <p:cNvSpPr/>
          <p:nvPr/>
        </p:nvSpPr>
        <p:spPr>
          <a:xfrm>
            <a:off x="1597660" y="3004185"/>
            <a:ext cx="8785860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使用 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for </a:t>
            </a: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循环，向文档中动态写入一个 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4 </a:t>
            </a: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行 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4</a:t>
            </a: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列的表格，表格单元格内容为 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&amp;nbsp; </a:t>
            </a:r>
            <a:endParaRPr lang="en-US" altLang="zh-CN" sz="2800" dirty="0">
              <a:solidFill>
                <a:srgbClr val="006F53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使用 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while </a:t>
            </a: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循环，向文档中动态写入一个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4 </a:t>
            </a: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行 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4</a:t>
            </a: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列的表格，表格单元格内容为 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&amp;nbsp; </a:t>
            </a:r>
            <a:endParaRPr lang="zh-CN" altLang="en-US" sz="2800" dirty="0">
              <a:solidFill>
                <a:srgbClr val="006F53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smtClean="0">
                <a:sym typeface="+mn-ea"/>
              </a:rPr>
              <a:t>JavaScript </a:t>
            </a:r>
            <a:r>
              <a:rPr lang="zh-CN" altLang="en-US" dirty="0" smtClean="0">
                <a:sym typeface="+mn-ea"/>
              </a:rPr>
              <a:t>中的语句和语句块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变量和</a:t>
            </a:r>
            <a:r>
              <a:rPr lang="zh-CN" altLang="en-US" dirty="0">
                <a:sym typeface="+mn-ea"/>
              </a:rPr>
              <a:t>原始</a:t>
            </a:r>
            <a:r>
              <a:rPr lang="zh-CN" altLang="en-US" dirty="0" smtClean="0">
                <a:sym typeface="+mn-ea"/>
              </a:rPr>
              <a:t>数据类型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运算符及其优先级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数据类型转换</a:t>
            </a: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小结</a:t>
            </a:r>
            <a:endParaRPr lang="zh-CN" altLang="en-US"/>
          </a:p>
          <a:p>
            <a:endParaRPr lang="zh-CN" altLang="en-US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  <a:r>
              <a:rPr lang="zh-CN" altLang="en-US" dirty="0" smtClean="0">
                <a:latin typeface="+mj-ea"/>
                <a:ea typeface="+mj-ea"/>
                <a:sym typeface="+mn-ea"/>
              </a:rPr>
              <a:t>方便</a:t>
            </a:r>
            <a:r>
              <a:rPr lang="zh-CN" altLang="en-US" dirty="0">
                <a:latin typeface="+mj-ea"/>
                <a:ea typeface="+mj-ea"/>
                <a:sym typeface="+mn-ea"/>
              </a:rPr>
              <a:t>代码的交流和维护。</a:t>
            </a:r>
            <a:endParaRPr lang="zh-CN" altLang="en-US" dirty="0">
              <a:latin typeface="+mj-ea"/>
              <a:ea typeface="+mj-ea"/>
            </a:endParaRPr>
          </a:p>
          <a:p>
            <a:pPr eaLnBrk="1" hangingPunct="1"/>
            <a:r>
              <a:rPr lang="zh-CN" altLang="en-US" dirty="0">
                <a:latin typeface="+mj-ea"/>
                <a:ea typeface="+mj-ea"/>
                <a:sym typeface="+mn-ea"/>
              </a:rPr>
              <a:t> </a:t>
            </a:r>
            <a:r>
              <a:rPr lang="zh-CN" altLang="en-US" dirty="0" smtClean="0">
                <a:latin typeface="+mj-ea"/>
                <a:ea typeface="+mj-ea"/>
                <a:sym typeface="+mn-ea"/>
              </a:rPr>
              <a:t>不</a:t>
            </a:r>
            <a:r>
              <a:rPr lang="zh-CN" altLang="en-US" dirty="0">
                <a:latin typeface="+mj-ea"/>
                <a:ea typeface="+mj-ea"/>
                <a:sym typeface="+mn-ea"/>
              </a:rPr>
              <a:t>影响编码的效率，不与大众习惯冲突。</a:t>
            </a:r>
            <a:endParaRPr lang="zh-CN" altLang="en-US" dirty="0">
              <a:latin typeface="+mj-ea"/>
              <a:ea typeface="+mj-ea"/>
            </a:endParaRPr>
          </a:p>
          <a:p>
            <a:pPr eaLnBrk="1" hangingPunct="1"/>
            <a:r>
              <a:rPr lang="zh-CN" altLang="en-US" dirty="0">
                <a:latin typeface="+mj-ea"/>
                <a:ea typeface="+mj-ea"/>
                <a:sym typeface="+mn-ea"/>
              </a:rPr>
              <a:t> </a:t>
            </a:r>
            <a:r>
              <a:rPr lang="zh-CN" altLang="en-US" dirty="0" smtClean="0">
                <a:latin typeface="+mj-ea"/>
                <a:ea typeface="+mj-ea"/>
                <a:sym typeface="+mn-ea"/>
              </a:rPr>
              <a:t>使</a:t>
            </a:r>
            <a:r>
              <a:rPr lang="zh-CN" altLang="en-US" dirty="0">
                <a:latin typeface="+mj-ea"/>
                <a:ea typeface="+mj-ea"/>
                <a:sym typeface="+mn-ea"/>
              </a:rPr>
              <a:t>代码更美观、阅读更方便。</a:t>
            </a:r>
            <a:endParaRPr lang="zh-CN" altLang="en-US" dirty="0">
              <a:latin typeface="+mj-ea"/>
              <a:ea typeface="+mj-ea"/>
            </a:endParaRPr>
          </a:p>
          <a:p>
            <a:pPr eaLnBrk="1" hangingPunct="1"/>
            <a:r>
              <a:rPr lang="zh-CN" altLang="en-US" dirty="0">
                <a:latin typeface="+mj-ea"/>
                <a:ea typeface="+mj-ea"/>
                <a:sym typeface="+mn-ea"/>
              </a:rPr>
              <a:t> </a:t>
            </a:r>
            <a:r>
              <a:rPr lang="zh-CN" altLang="en-US" dirty="0" smtClean="0">
                <a:latin typeface="+mj-ea"/>
                <a:ea typeface="+mj-ea"/>
                <a:sym typeface="+mn-ea"/>
              </a:rPr>
              <a:t>使</a:t>
            </a:r>
            <a:r>
              <a:rPr lang="zh-CN" altLang="en-US" dirty="0">
                <a:latin typeface="+mj-ea"/>
                <a:ea typeface="+mj-ea"/>
                <a:sym typeface="+mn-ea"/>
              </a:rPr>
              <a:t>代码的逻辑更清晰、更易于理解。</a:t>
            </a: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代码规范的重要性</a:t>
            </a:r>
            <a:endParaRPr lang="zh-CN" altLang="en-US"/>
          </a:p>
          <a:p>
            <a:endParaRPr lang="zh-CN" altLang="en-US" smtClean="0"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0231" y="5416458"/>
            <a:ext cx="3601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hlinkClick r:id="rId1" action="ppaction://hlinkfile"/>
              </a:rPr>
              <a:t>JavaScript </a:t>
            </a:r>
            <a:r>
              <a:rPr lang="zh-CN" altLang="en-US" sz="2400" dirty="0">
                <a:hlinkClick r:id="rId1" action="ppaction://hlinkfile"/>
              </a:rPr>
              <a:t>代码规范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/>
              <a:t>Thank </a:t>
            </a:r>
            <a:r>
              <a:rPr lang="en-US" altLang="zh-CN" sz="5400">
                <a:solidFill>
                  <a:srgbClr val="FF0000"/>
                </a:solidFill>
              </a:rPr>
              <a:t>You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sz="2800" dirty="0" smtClean="0">
                <a:sym typeface="+mn-ea"/>
              </a:rPr>
              <a:t>JavaScript 输出内容的 </a:t>
            </a:r>
            <a:r>
              <a:rPr lang="en-US" altLang="zh-CN" sz="2800" dirty="0" smtClean="0">
                <a:sym typeface="+mn-ea"/>
              </a:rPr>
              <a:t>3 </a:t>
            </a:r>
            <a:r>
              <a:rPr lang="zh-CN" altLang="en-US" sz="2800" dirty="0" smtClean="0">
                <a:sym typeface="+mn-ea"/>
              </a:rPr>
              <a:t>种方式</a:t>
            </a:r>
            <a:r>
              <a:rPr lang="en-US" altLang="zh-CN" sz="2800" dirty="0" smtClean="0">
                <a:sym typeface="+mn-ea"/>
              </a:rPr>
              <a:t>:</a:t>
            </a:r>
            <a:endParaRPr lang="en-US" altLang="zh-CN" sz="2800" dirty="0" smtClean="0">
              <a:sym typeface="+mn-ea"/>
            </a:endParaRPr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en-US" altLang="zh-CN" sz="2400" dirty="0" err="1" smtClean="0">
                <a:sym typeface="+mn-ea"/>
              </a:rPr>
              <a:t>document.write</a:t>
            </a:r>
            <a:r>
              <a:rPr lang="en-US" altLang="zh-CN" sz="2400" dirty="0" smtClean="0">
                <a:sym typeface="+mn-ea"/>
              </a:rPr>
              <a:t>( )    </a:t>
            </a:r>
            <a:r>
              <a:rPr lang="zh-CN" altLang="en-US" sz="2400" dirty="0" smtClean="0">
                <a:sym typeface="+mn-ea"/>
              </a:rPr>
              <a:t>页面输出内容</a:t>
            </a:r>
            <a:endParaRPr lang="zh-CN" altLang="en-US" sz="2400" dirty="0" smtClean="0">
              <a:sym typeface="+mn-ea"/>
            </a:endParaRPr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en-US" altLang="zh-CN" sz="2400" dirty="0" smtClean="0">
                <a:sym typeface="+mn-ea"/>
              </a:rPr>
              <a:t>console.log( )    </a:t>
            </a:r>
            <a:r>
              <a:rPr lang="zh-CN" altLang="en-US" sz="2400" dirty="0" smtClean="0">
                <a:sym typeface="+mn-ea"/>
              </a:rPr>
              <a:t>控制台输出</a:t>
            </a:r>
            <a:endParaRPr lang="zh-CN" altLang="en-US" sz="2400" dirty="0" smtClean="0">
              <a:sym typeface="+mn-ea"/>
            </a:endParaRPr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en-US" altLang="zh-CN" sz="2400" smtClean="0">
                <a:sym typeface="+mn-ea"/>
              </a:rPr>
              <a:t>alert( )    </a:t>
            </a:r>
            <a:r>
              <a:rPr lang="zh-CN" altLang="en-US" sz="2400" dirty="0" smtClean="0">
                <a:sym typeface="+mn-ea"/>
              </a:rPr>
              <a:t>弹出框输出</a:t>
            </a:r>
            <a:endParaRPr lang="zh-CN" altLang="en-US" sz="2400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J</a:t>
            </a:r>
            <a:r>
              <a:rPr lang="en-US" altLang="zh-CN" smtClean="0">
                <a:sym typeface="+mn-ea"/>
              </a:rPr>
              <a:t>avaScript </a:t>
            </a:r>
            <a:r>
              <a:rPr lang="zh-CN" altLang="en-US" smtClean="0">
                <a:sym typeface="+mn-ea"/>
              </a:rPr>
              <a:t>基础语法</a:t>
            </a:r>
            <a:endParaRPr lang="zh-CN" altLang="en-US" smtClean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3240" y="2589530"/>
            <a:ext cx="5771515" cy="314261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矩形 1"/>
          <p:cNvSpPr/>
          <p:nvPr/>
        </p:nvSpPr>
        <p:spPr>
          <a:xfrm>
            <a:off x="5603240" y="2966720"/>
            <a:ext cx="1502410" cy="360045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97725" y="2966720"/>
            <a:ext cx="1502410" cy="360045"/>
          </a:xfrm>
          <a:prstGeom prst="rect">
            <a:avLst/>
          </a:prstGeom>
          <a:noFill/>
          <a:ln w="444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50560" y="5260340"/>
            <a:ext cx="1898650" cy="360045"/>
          </a:xfrm>
          <a:prstGeom prst="rect">
            <a:avLst/>
          </a:prstGeom>
          <a:noFill/>
          <a:ln w="444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65720" y="4439920"/>
            <a:ext cx="1502410" cy="360045"/>
          </a:xfrm>
          <a:prstGeom prst="rect">
            <a:avLst/>
          </a:prstGeom>
          <a:noFill/>
          <a:ln w="476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97638" y="591927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2-2.html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0" grpId="0" bldLvl="0" animBg="1"/>
      <p:bldP spid="11" grpId="0" bldLvl="0" animBg="1"/>
      <p:bldP spid="1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dirty="0" smtClean="0">
                <a:sym typeface="+mn-ea"/>
              </a:rPr>
              <a:t>JavaScript 注释</a:t>
            </a:r>
            <a:r>
              <a:rPr lang="en-US" altLang="zh-CN" dirty="0" smtClean="0">
                <a:sym typeface="+mn-ea"/>
              </a:rPr>
              <a:t>:</a:t>
            </a:r>
            <a:endParaRPr lang="en-US" altLang="zh-CN" dirty="0" smtClean="0">
              <a:sym typeface="+mn-ea"/>
            </a:endParaRPr>
          </a:p>
          <a:p>
            <a:pPr lvl="1"/>
            <a:r>
              <a:rPr lang="zh-CN" altLang="en-US" sz="2400" dirty="0" smtClean="0">
                <a:sym typeface="+mn-ea"/>
              </a:rPr>
              <a:t> 单行</a:t>
            </a:r>
            <a:r>
              <a:rPr lang="zh-CN" altLang="en-US" sz="2400" dirty="0">
                <a:sym typeface="+mn-ea"/>
              </a:rPr>
              <a:t>注释：</a:t>
            </a:r>
            <a:r>
              <a:rPr lang="en-US" altLang="zh-CN" sz="2400" dirty="0" smtClean="0">
                <a:solidFill>
                  <a:srgbClr val="C00000"/>
                </a:solidFill>
                <a:sym typeface="+mn-ea"/>
              </a:rPr>
              <a:t>//</a:t>
            </a:r>
            <a:endParaRPr lang="en-US" altLang="zh-CN" sz="2400" dirty="0" smtClean="0">
              <a:solidFill>
                <a:srgbClr val="C00000"/>
              </a:solidFill>
              <a:sym typeface="+mn-ea"/>
            </a:endParaRPr>
          </a:p>
          <a:p>
            <a:pPr lvl="1"/>
            <a:r>
              <a:rPr lang="zh-CN" altLang="en-US" sz="2400" dirty="0" smtClean="0">
                <a:sym typeface="+mn-ea"/>
              </a:rPr>
              <a:t> 多</a:t>
            </a:r>
            <a:r>
              <a:rPr lang="zh-CN" altLang="en-US" sz="2400" dirty="0">
                <a:sym typeface="+mn-ea"/>
              </a:rPr>
              <a:t>行注释：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/*  </a:t>
            </a:r>
            <a:r>
              <a:rPr lang="en-US" altLang="zh-CN" sz="2400" dirty="0" smtClean="0">
                <a:solidFill>
                  <a:srgbClr val="C00000"/>
                </a:solidFill>
                <a:sym typeface="+mn-ea"/>
              </a:rPr>
              <a:t>*/</a:t>
            </a:r>
            <a:endParaRPr lang="en-US" altLang="zh-CN" sz="2400" dirty="0" smtClean="0">
              <a:solidFill>
                <a:srgbClr val="C00000"/>
              </a:solidFill>
              <a:sym typeface="+mn-ea"/>
            </a:endParaRPr>
          </a:p>
          <a:p>
            <a:pPr lvl="1"/>
            <a:r>
              <a:rPr lang="zh-CN" altLang="en-US" sz="2400" dirty="0" smtClean="0">
                <a:sym typeface="+mn-ea"/>
              </a:rPr>
              <a:t> 提高</a:t>
            </a:r>
            <a:r>
              <a:rPr lang="zh-CN" altLang="en-US" sz="2400" dirty="0">
                <a:sym typeface="+mn-ea"/>
              </a:rPr>
              <a:t>代码的可读性</a:t>
            </a:r>
            <a:endParaRPr lang="zh-CN" altLang="en-US" sz="2400" dirty="0">
              <a:sym typeface="+mn-ea"/>
            </a:endParaRPr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JavaScript </a:t>
            </a:r>
            <a:r>
              <a:rPr lang="zh-CN" altLang="en-US" sz="2400" dirty="0">
                <a:sym typeface="+mn-ea"/>
              </a:rPr>
              <a:t>不会执行注释</a:t>
            </a:r>
            <a:endParaRPr lang="en-US" altLang="zh-CN" sz="2400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J</a:t>
            </a:r>
            <a:r>
              <a:rPr lang="en-US" altLang="zh-CN" smtClean="0">
                <a:sym typeface="+mn-ea"/>
              </a:rPr>
              <a:t>avaScript </a:t>
            </a:r>
            <a:r>
              <a:rPr lang="zh-CN" altLang="en-US" smtClean="0">
                <a:sym typeface="+mn-ea"/>
              </a:rPr>
              <a:t>基础语法</a:t>
            </a:r>
            <a:endParaRPr lang="zh-CN" altLang="en-US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2281238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 </a:t>
            </a:r>
            <a:r>
              <a:rPr lang="zh-CN" altLang="en-US" sz="2800" b="1" dirty="0"/>
              <a:t>基础语法</a:t>
            </a:r>
            <a:endParaRPr lang="zh-CN" altLang="en-US" sz="2800" b="1" dirty="0"/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JavaScript </a:t>
            </a:r>
            <a:r>
              <a:rPr lang="zh-CN" altLang="en-US" sz="2800" b="1" dirty="0">
                <a:solidFill>
                  <a:srgbClr val="FF0000"/>
                </a:solidFill>
              </a:rPr>
              <a:t>变量及内置数据类型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 </a:t>
            </a:r>
            <a:r>
              <a:rPr lang="zh-CN" altLang="en-US" sz="2800" b="1" dirty="0"/>
              <a:t>流程控制结构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1.0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3.1415926…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'hello'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"world"</a:t>
            </a:r>
            <a:r>
              <a:rPr lang="zh-CN" altLang="en-US" dirty="0" smtClean="0">
                <a:sym typeface="+mn-ea"/>
              </a:rPr>
              <a:t>、 </a:t>
            </a:r>
            <a:r>
              <a:rPr lang="en-US" altLang="zh-CN" dirty="0" smtClean="0">
                <a:sym typeface="+mn-ea"/>
              </a:rPr>
              <a:t>"34" …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true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false</a:t>
            </a:r>
            <a:endParaRPr lang="en-US" altLang="zh-CN" dirty="0"/>
          </a:p>
          <a:p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字面量</a:t>
            </a:r>
            <a:endParaRPr lang="zh-CN" altLang="en-US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dirty="0" smtClean="0">
                <a:sym typeface="+mn-ea"/>
              </a:rPr>
              <a:t>什么是变量？</a:t>
            </a:r>
            <a:endParaRPr lang="zh-CN" altLang="en-US" dirty="0" smtClean="0"/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变量是存储信息的容器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          </a:t>
            </a:r>
            <a:r>
              <a:rPr lang="zh-CN" altLang="en-US" sz="2400" dirty="0">
                <a:sym typeface="+mn-ea"/>
              </a:rPr>
              <a:t>例如：  </a:t>
            </a:r>
            <a:r>
              <a:rPr lang="en-US" altLang="zh-CN" sz="2400" dirty="0">
                <a:sym typeface="+mn-ea"/>
              </a:rPr>
              <a:t>x = 1;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			                      y = 3;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			                      sum = x + y;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zh-CN" altLang="zh-CN" sz="2400" dirty="0">
                <a:solidFill>
                  <a:schemeClr val="tx1"/>
                </a:solidFill>
                <a:sym typeface="+mn-ea"/>
              </a:rPr>
              <a:t>在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JavaScript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中，这些字母被称为变量</a:t>
            </a:r>
            <a:endParaRPr lang="zh-CN" altLang="en-US" sz="2400" dirty="0" smtClean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smtClean="0"/>
              <a:t>认识变量</a:t>
            </a:r>
            <a:endParaRPr lang="zh-CN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{e8be0d72-40a3-403b-9a11-472e63171e06}"/>
</p:tagLst>
</file>

<file path=ppt/tags/tag2.xml><?xml version="1.0" encoding="utf-8"?>
<p:tagLst xmlns:p="http://schemas.openxmlformats.org/presentationml/2006/main">
  <p:tag name="KSO_WM_UNIT_PLACING_PICTURE_USER_VIEWPORT" val="{&quot;height&quot;:9408,&quot;width&quot;:14484}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4330</Words>
  <Application>WPS 演示</Application>
  <PresentationFormat>自定义</PresentationFormat>
  <Paragraphs>538</Paragraphs>
  <Slides>43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Arial Unicode MS</vt:lpstr>
      <vt:lpstr>Calibri</vt:lpstr>
      <vt:lpstr>方正舒体</vt:lpstr>
      <vt:lpstr>Microsoft YaHei UI</vt:lpstr>
      <vt:lpstr>Franklin Gothic Book</vt:lpstr>
      <vt:lpstr>Office 主题</vt:lpstr>
      <vt:lpstr>Web开发（二）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ky</cp:lastModifiedBy>
  <cp:revision>2862</cp:revision>
  <cp:lastPrinted>2411-12-30T00:00:00Z</cp:lastPrinted>
  <dcterms:created xsi:type="dcterms:W3CDTF">2003-05-12T10:17:00Z</dcterms:created>
  <dcterms:modified xsi:type="dcterms:W3CDTF">2020-06-24T01:46:41Z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