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3" r:id="rId2"/>
    <p:sldId id="832" r:id="rId3"/>
    <p:sldId id="879" r:id="rId4"/>
    <p:sldId id="915" r:id="rId5"/>
    <p:sldId id="921" r:id="rId6"/>
    <p:sldId id="917" r:id="rId7"/>
    <p:sldId id="918" r:id="rId8"/>
    <p:sldId id="926" r:id="rId9"/>
    <p:sldId id="925" r:id="rId10"/>
    <p:sldId id="922" r:id="rId11"/>
    <p:sldId id="938" r:id="rId12"/>
    <p:sldId id="923" r:id="rId13"/>
    <p:sldId id="924" r:id="rId14"/>
    <p:sldId id="937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2" autoAdjust="0"/>
  </p:normalViewPr>
  <p:slideViewPr>
    <p:cSldViewPr snapToObjects="1">
      <p:cViewPr varScale="1">
        <p:scale>
          <a:sx n="66" d="100"/>
          <a:sy n="66" d="100"/>
        </p:scale>
        <p:origin x="-876" y="-102"/>
      </p:cViewPr>
      <p:guideLst>
        <p:guide orient="horz"/>
        <p:guide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F2CCABD1-AF70-44CD-8C26-4C379059FA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4216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94B757B-0235-4C13-B71B-044FB4BFFF15}" type="slidenum">
              <a:rPr lang="zh-CN" altLang="zh-CN">
                <a:ea typeface="宋体" panose="02010600030101010101" pitchFamily="2" charset="-122"/>
              </a:rPr>
              <a:t>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C3396E-9211-4547-967E-61E7FE21E567}" type="slidenum">
              <a:rPr lang="zh-CN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 smtClean="0">
                <a:ea typeface="宋体" panose="02010600030101010101" pitchFamily="2" charset="-122"/>
                <a:cs typeface="微软雅黑" panose="020B0503020204020204" pitchFamily="34" charset="-122"/>
              </a:defRPr>
            </a:lvl1pPr>
          </a:lstStyle>
          <a:p>
            <a:pPr>
              <a:defRPr/>
            </a:pPr>
            <a:fld id="{E0DF5675-CCDD-41D0-B739-D8B68A8C341A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056313"/>
            <a:ext cx="403383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216275" y="1052513"/>
            <a:ext cx="4897438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800" b="1" dirty="0" smtClean="0">
                <a:ea typeface="宋体" panose="02010600030101010101" pitchFamily="2" charset="-122"/>
              </a:rPr>
              <a:t>   </a:t>
            </a:r>
            <a:r>
              <a:rPr lang="zh-CN" altLang="en-US" sz="4800" b="1" dirty="0" smtClean="0"/>
              <a:t>混合应用开发</a:t>
            </a:r>
            <a:endParaRPr lang="zh-CN" altLang="zh-CN" sz="4800" b="1" dirty="0" smtClean="0"/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4801870" y="3781425"/>
            <a:ext cx="45808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00">
                <a:latin typeface="+mn-ea"/>
                <a:ea typeface="+mn-ea"/>
              </a:rPr>
              <a:t>--- </a:t>
            </a:r>
            <a:r>
              <a:rPr lang="en-US" altLang="zh-CN" smtClean="0">
                <a:latin typeface="+mn-ea"/>
                <a:ea typeface="+mn-ea"/>
              </a:rPr>
              <a:t> </a:t>
            </a:r>
            <a:r>
              <a:rPr lang="en-US" altLang="zh-CN" smtClean="0">
                <a:latin typeface="+mn-ea"/>
                <a:ea typeface="+mn-ea"/>
              </a:rPr>
              <a:t>React </a:t>
            </a:r>
            <a:r>
              <a:rPr lang="zh-CN" altLang="en-US" smtClean="0">
                <a:latin typeface="+mn-ea"/>
                <a:ea typeface="+mn-ea"/>
              </a:rPr>
              <a:t>简介</a:t>
            </a:r>
            <a:endParaRPr lang="zh-CN" altLang="en-US" sz="3600" dirty="0" smtClean="0">
              <a:latin typeface="+mn-ea"/>
              <a:ea typeface="+mn-ea"/>
            </a:endParaRPr>
          </a:p>
        </p:txBody>
      </p:sp>
      <p:pic>
        <p:nvPicPr>
          <p:cNvPr id="17413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784850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en-US" altLang="zh-CN" dirty="0" smtClean="0"/>
              <a:t> </a:t>
            </a:r>
            <a:r>
              <a:rPr lang="zh-CN" altLang="en-US" dirty="0" smtClean="0"/>
              <a:t>创始人：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endParaRPr lang="en-US" altLang="zh-CN" dirty="0" smtClean="0"/>
          </a:p>
          <a:p>
            <a:pPr marL="591820" lvl="1"/>
            <a:endParaRPr lang="en-US" altLang="zh-CN" dirty="0"/>
          </a:p>
          <a:p>
            <a:pPr marL="591820" lvl="1"/>
            <a:endParaRPr lang="en-US" altLang="zh-CN" sz="2400" dirty="0" smtClean="0"/>
          </a:p>
          <a:p>
            <a:pPr marL="591820" lvl="1"/>
            <a:endParaRPr lang="en-US" altLang="zh-CN" dirty="0"/>
          </a:p>
          <a:p>
            <a:pPr marL="591820" lvl="1"/>
            <a:r>
              <a:rPr lang="zh-CN" altLang="en-US" sz="2400" dirty="0" smtClean="0"/>
              <a:t> 是一个来自谷歌的开源的前端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框架，诞生于</a:t>
            </a:r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2015</a:t>
            </a:r>
            <a:r>
              <a:rPr lang="zh-CN" altLang="en-US" sz="2400" dirty="0" smtClean="0"/>
              <a:t>年之前 </a:t>
            </a:r>
            <a:r>
              <a:rPr lang="en-US" altLang="zh-CN" dirty="0" smtClean="0"/>
              <a:t>A</a:t>
            </a:r>
            <a:r>
              <a:rPr lang="en-US" altLang="zh-CN" sz="2400" dirty="0" smtClean="0"/>
              <a:t>ngular1.x </a:t>
            </a:r>
            <a:r>
              <a:rPr lang="zh-CN" altLang="en-US" sz="2400" dirty="0" smtClean="0"/>
              <a:t>广泛应用，开发单页面应用无人能敌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月，</a:t>
            </a:r>
            <a:r>
              <a:rPr lang="en-US" altLang="zh-CN" dirty="0" smtClean="0"/>
              <a:t>Angular2.0 </a:t>
            </a:r>
            <a:r>
              <a:rPr lang="zh-CN" altLang="en-US" dirty="0" smtClean="0"/>
              <a:t>发布，颠覆之前版本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27daea85-b86e-3f90-bb0d-2cdbf05b6e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03" y="1188774"/>
            <a:ext cx="3889782" cy="260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9696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介绍（续）</a:t>
            </a:r>
            <a:endParaRPr lang="en-US" altLang="zh-CN" sz="2400" dirty="0" smtClean="0"/>
          </a:p>
          <a:p>
            <a:pPr marL="591820" lvl="1"/>
            <a:r>
              <a:rPr lang="en-US" altLang="zh-CN" dirty="0" smtClean="0"/>
              <a:t> 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 smtClean="0"/>
              <a:t>Angular4 </a:t>
            </a:r>
            <a:r>
              <a:rPr lang="zh-CN" altLang="en-US" dirty="0" smtClean="0"/>
              <a:t>发布</a:t>
            </a:r>
            <a:endParaRPr lang="en-US" altLang="zh-CN" dirty="0"/>
          </a:p>
          <a:p>
            <a:pPr marL="591820" lvl="1"/>
            <a:r>
              <a:rPr lang="en-US" altLang="zh-CN" dirty="0" smtClean="0"/>
              <a:t> 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 smtClean="0"/>
              <a:t>Angular5 </a:t>
            </a:r>
            <a:r>
              <a:rPr lang="zh-CN" altLang="en-US" dirty="0" smtClean="0"/>
              <a:t>发布</a:t>
            </a:r>
            <a:endParaRPr lang="en-US" altLang="zh-CN" dirty="0"/>
          </a:p>
          <a:p>
            <a:pPr marL="591820" lvl="1"/>
            <a:r>
              <a:rPr lang="en-US" altLang="zh-CN" dirty="0" smtClean="0"/>
              <a:t> 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zh-CN" altLang="en-US" dirty="0"/>
              <a:t>，</a:t>
            </a:r>
            <a:r>
              <a:rPr lang="en-US" altLang="zh-CN" dirty="0" smtClean="0"/>
              <a:t>Angular6 </a:t>
            </a:r>
            <a:r>
              <a:rPr lang="zh-CN" altLang="en-US" dirty="0" smtClean="0"/>
              <a:t>发布</a:t>
            </a:r>
            <a:r>
              <a:rPr lang="en-US" altLang="zh-CN" sz="2400" dirty="0" smtClean="0"/>
              <a:t> </a:t>
            </a:r>
          </a:p>
          <a:p>
            <a:pPr marL="591820" lvl="1"/>
            <a:r>
              <a:rPr lang="en-US" altLang="zh-CN" sz="2400" dirty="0" smtClean="0"/>
              <a:t> Angular2.0 </a:t>
            </a:r>
            <a:r>
              <a:rPr lang="zh-CN" altLang="en-US" sz="2400" dirty="0" smtClean="0"/>
              <a:t>以后基于 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的超集，兼容 </a:t>
            </a:r>
            <a:r>
              <a:rPr lang="en-US" altLang="zh-CN" dirty="0" smtClean="0"/>
              <a:t>JavaScript</a:t>
            </a:r>
          </a:p>
          <a:p>
            <a:pPr marL="593090" lvl="2"/>
            <a:r>
              <a:rPr lang="zh-CN" altLang="en-US" dirty="0" smtClean="0"/>
              <a:t> 文件</a:t>
            </a:r>
            <a:r>
              <a:rPr lang="zh-CN" altLang="en-US" dirty="0"/>
              <a:t>扩展名为 </a:t>
            </a:r>
            <a:r>
              <a:rPr lang="en-US" altLang="zh-CN" dirty="0"/>
              <a:t>.</a:t>
            </a:r>
            <a:r>
              <a:rPr lang="en-US" altLang="zh-CN" dirty="0" err="1" smtClean="0"/>
              <a:t>ts</a:t>
            </a:r>
            <a:r>
              <a:rPr lang="zh-CN" altLang="en-US" dirty="0"/>
              <a:t>，</a:t>
            </a:r>
            <a:r>
              <a:rPr lang="zh-CN" altLang="en-US" dirty="0" smtClean="0"/>
              <a:t>运行前需编译成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593090" lvl="2"/>
            <a:r>
              <a:rPr lang="en-US" altLang="zh-CN" dirty="0"/>
              <a:t> </a:t>
            </a:r>
            <a:r>
              <a:rPr lang="zh-CN" altLang="en-US" dirty="0" smtClean="0"/>
              <a:t>加入类型判断，编译时进行类型检查</a:t>
            </a:r>
            <a:endParaRPr lang="en-US" altLang="zh-CN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</a:t>
            </a:r>
            <a:endParaRPr lang="zh-CN" altLang="en-US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小黑E550\Desktop\1028445-20170627190013993-8416481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39" y="1484109"/>
            <a:ext cx="3407941" cy="29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177312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核心特性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组件</a:t>
            </a:r>
            <a:r>
              <a:rPr lang="zh-CN" altLang="en-US" dirty="0"/>
              <a:t>化：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的</a:t>
            </a:r>
            <a:r>
              <a:rPr lang="zh-CN" altLang="en-US" dirty="0"/>
              <a:t>核心</a:t>
            </a:r>
            <a:r>
              <a:rPr lang="zh-CN" altLang="en-US" dirty="0" smtClean="0"/>
              <a:t>所在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数据绑定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服务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依赖</a:t>
            </a:r>
            <a:r>
              <a:rPr lang="zh-CN" altLang="en-US" dirty="0"/>
              <a:t>注入机制</a:t>
            </a:r>
          </a:p>
          <a:p>
            <a:pPr marL="591820" lvl="1"/>
            <a:r>
              <a:rPr lang="zh-CN" altLang="en-US" dirty="0" smtClean="0"/>
              <a:t> 路由及路由嵌套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指令系统</a:t>
            </a:r>
            <a:endParaRPr lang="en-US" altLang="zh-CN" sz="2400" dirty="0" smtClean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Angular </a:t>
            </a:r>
            <a:r>
              <a:rPr lang="zh-CN" altLang="en-US" dirty="0" smtClean="0">
                <a:latin typeface="+mn-ea"/>
                <a:ea typeface="+mn-ea"/>
              </a:rPr>
              <a:t>核心属性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5" y="907845"/>
            <a:ext cx="10876983" cy="4033246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Cordova 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/>
              <a:t> </a:t>
            </a:r>
            <a:r>
              <a:rPr lang="en-US" altLang="zh-CN" sz="2400" dirty="0" smtClean="0"/>
              <a:t>Cordova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一个开源的移动开发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允许</a:t>
            </a:r>
            <a:r>
              <a:rPr lang="zh-CN" altLang="en-US" sz="2400" dirty="0"/>
              <a:t>使</a:t>
            </a:r>
            <a:r>
              <a:rPr lang="zh-CN" altLang="en-US" sz="2400" dirty="0" smtClean="0"/>
              <a:t>用</a:t>
            </a:r>
            <a:r>
              <a:rPr lang="zh-CN" altLang="en-US" sz="2400" dirty="0"/>
              <a:t>标准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技术</a:t>
            </a:r>
            <a:r>
              <a:rPr lang="en-US" altLang="zh-CN" dirty="0"/>
              <a:t> </a:t>
            </a:r>
            <a:r>
              <a:rPr lang="en-US" altLang="zh-CN" sz="2400" dirty="0" smtClean="0"/>
              <a:t>HTML5,CSS3 </a:t>
            </a:r>
            <a:r>
              <a:rPr lang="zh-CN" altLang="en-US" sz="2400" dirty="0" smtClean="0"/>
              <a:t>和 </a:t>
            </a:r>
            <a:r>
              <a:rPr lang="en-US" altLang="zh-CN" dirty="0" smtClean="0"/>
              <a:t>JavaScript </a:t>
            </a:r>
            <a:r>
              <a:rPr lang="zh-CN" altLang="en-US" sz="2400" dirty="0" smtClean="0"/>
              <a:t>进行跨</a:t>
            </a:r>
            <a:r>
              <a:rPr lang="zh-CN" altLang="en-US" sz="2400" dirty="0"/>
              <a:t>平台</a:t>
            </a:r>
            <a:r>
              <a:rPr lang="zh-CN" altLang="en-US" sz="2400" dirty="0" smtClean="0"/>
              <a:t>开发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插件是 </a:t>
            </a:r>
            <a:r>
              <a:rPr lang="en-US" altLang="zh-CN" sz="2400" dirty="0" smtClean="0"/>
              <a:t>Cordova </a:t>
            </a:r>
            <a:r>
              <a:rPr lang="zh-CN" altLang="en-US" sz="2400" dirty="0" smtClean="0"/>
              <a:t>框架的</a:t>
            </a:r>
            <a:r>
              <a:rPr lang="zh-CN" altLang="en-US" sz="2400" dirty="0"/>
              <a:t>重要</a:t>
            </a:r>
            <a:r>
              <a:rPr lang="zh-CN" altLang="en-US" sz="2400" dirty="0" smtClean="0"/>
              <a:t>组成部分，他</a:t>
            </a:r>
            <a:r>
              <a:rPr lang="zh-CN" altLang="en-US" sz="2400" dirty="0"/>
              <a:t>提供</a:t>
            </a:r>
            <a:r>
              <a:rPr lang="zh-CN" altLang="en-US" sz="2400" dirty="0" smtClean="0"/>
              <a:t>了 </a:t>
            </a:r>
            <a:r>
              <a:rPr lang="en-US" altLang="zh-CN" sz="2400" dirty="0" smtClean="0"/>
              <a:t>Cordova </a:t>
            </a:r>
            <a:r>
              <a:rPr lang="zh-CN" altLang="en-US" sz="2400" dirty="0" smtClean="0"/>
              <a:t>和</a:t>
            </a:r>
            <a:r>
              <a:rPr lang="zh-CN" altLang="en-US" sz="2400" dirty="0"/>
              <a:t>原生组件相互通信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API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能够通过 </a:t>
            </a:r>
            <a:r>
              <a:rPr lang="en-US" altLang="zh-CN" sz="2400" dirty="0" smtClean="0"/>
              <a:t>JavaScript </a:t>
            </a:r>
            <a:r>
              <a:rPr lang="zh-CN" altLang="en-US" sz="2400" dirty="0" smtClean="0"/>
              <a:t>调用原生功能</a:t>
            </a:r>
            <a:endParaRPr lang="en-US" altLang="zh-CN" sz="2400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Cordova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557338" y="3494088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smtClean="0">
                <a:ea typeface="宋体" panose="02010600030101010101" pitchFamily="2" charset="-122"/>
              </a:rPr>
              <a:t>Thank You</a:t>
            </a:r>
            <a:endParaRPr lang="zh-CN" altLang="zh-CN" sz="5400" dirty="0" smtClean="0">
              <a:ea typeface="宋体" panose="02010600030101010101" pitchFamily="2" charset="-122"/>
            </a:endParaRPr>
          </a:p>
        </p:txBody>
      </p:sp>
      <p:pic>
        <p:nvPicPr>
          <p:cNvPr id="6963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latin typeface="+mj-ea"/>
                <a:ea typeface="+mj-ea"/>
              </a:rPr>
              <a:t>APP </a:t>
            </a: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开发模式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+mj-ea"/>
                <a:ea typeface="+mj-ea"/>
              </a:rPr>
              <a:t>混合应用开发框架介绍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8788025" cy="432137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开发模式</a:t>
            </a:r>
            <a:endParaRPr lang="en-US" altLang="zh-CN" dirty="0" smtClean="0"/>
          </a:p>
          <a:p>
            <a:pPr marL="591820" lvl="1"/>
            <a:r>
              <a:rPr lang="en-US" altLang="zh-CN" sz="2400" dirty="0" smtClean="0"/>
              <a:t> Native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本地（操作系统）运行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APP</a:t>
            </a:r>
          </a:p>
          <a:p>
            <a:pPr marL="591820" lvl="1"/>
            <a:r>
              <a:rPr lang="en-US" altLang="zh-CN" sz="2400" dirty="0" smtClean="0"/>
              <a:t> Web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高端机的浏览器运行</a:t>
            </a:r>
            <a:r>
              <a:rPr lang="zh-CN" altLang="en-US" sz="2000" dirty="0" smtClean="0"/>
              <a:t>的 </a:t>
            </a:r>
            <a:r>
              <a:rPr lang="en-US" altLang="zh-CN" sz="2000" dirty="0" smtClean="0"/>
              <a:t>APP</a:t>
            </a:r>
          </a:p>
          <a:p>
            <a:pPr marL="591820" lvl="1"/>
            <a:r>
              <a:rPr lang="en-US" altLang="zh-CN" sz="2400" dirty="0" smtClean="0"/>
              <a:t> Hybrid App</a:t>
            </a:r>
          </a:p>
          <a:p>
            <a:pPr marL="593090" lvl="2"/>
            <a:r>
              <a:rPr lang="zh-CN" altLang="en-US" dirty="0" smtClean="0"/>
              <a:t> </a:t>
            </a:r>
            <a:r>
              <a:rPr lang="zh-CN" altLang="en-US" sz="2000" dirty="0" smtClean="0"/>
              <a:t>基于</a:t>
            </a:r>
            <a:r>
              <a:rPr lang="zh-CN" altLang="en-US" sz="2000" dirty="0"/>
              <a:t>上两种发展出来的产物</a:t>
            </a:r>
            <a:endParaRPr lang="en-US" altLang="zh-CN" sz="2000" dirty="0" smtClean="0"/>
          </a:p>
          <a:p>
            <a:pPr marL="360045"/>
            <a:endParaRPr lang="en-US" altLang="zh-CN" sz="2400" dirty="0" smtClean="0"/>
          </a:p>
          <a:p>
            <a:pPr marL="360045" lvl="1" indent="0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	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 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420" y="908050"/>
            <a:ext cx="10156825" cy="499872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/>
              <a:t>Native App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优点：</a:t>
            </a:r>
            <a:r>
              <a:rPr lang="zh-CN" altLang="en-US" sz="2400" dirty="0"/>
              <a:t>速度快，性能高，用户体验效果好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缺点：无法跨平台，开发</a:t>
            </a:r>
            <a:r>
              <a:rPr lang="zh-CN" altLang="en-US" sz="2400" dirty="0"/>
              <a:t>成本高，更新</a:t>
            </a:r>
            <a:r>
              <a:rPr lang="zh-CN" altLang="en-US" sz="2400" dirty="0" smtClean="0"/>
              <a:t>麻烦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Web App</a:t>
            </a:r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优点：跨平台，开发周期短，开发成本低，更新较简单，维护较</a:t>
            </a:r>
            <a:r>
              <a:rPr lang="zh-CN" altLang="en-US" sz="2400" dirty="0"/>
              <a:t>轻松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缺点：用户体验不佳 </a:t>
            </a:r>
            <a:endParaRPr lang="en-US" altLang="zh-CN" sz="2400" dirty="0"/>
          </a:p>
          <a:p>
            <a:pPr marL="360045"/>
            <a:r>
              <a:rPr lang="en-US" altLang="zh-CN" dirty="0" smtClean="0"/>
              <a:t> Hybrid App</a:t>
            </a:r>
          </a:p>
          <a:p>
            <a:pPr marL="591820" lvl="1"/>
            <a:r>
              <a:rPr lang="zh-CN" altLang="en-US" sz="2400" dirty="0" smtClean="0"/>
              <a:t> 结合</a:t>
            </a:r>
            <a:r>
              <a:rPr lang="zh-CN" altLang="en-US" sz="2400" dirty="0"/>
              <a:t>原生用户体验效果好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Web App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跨</a:t>
            </a:r>
            <a:r>
              <a:rPr lang="zh-CN" altLang="en-US" sz="2400" dirty="0" smtClean="0"/>
              <a:t>平台开发的</a:t>
            </a:r>
            <a:r>
              <a:rPr lang="zh-CN" altLang="en-US" sz="2400" dirty="0"/>
              <a:t>优势</a:t>
            </a: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APP </a:t>
            </a:r>
            <a:r>
              <a:rPr lang="zh-CN" altLang="en-US" dirty="0" smtClean="0">
                <a:latin typeface="+mn-ea"/>
                <a:ea typeface="+mn-ea"/>
              </a:rPr>
              <a:t>开发模式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815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混合应用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通常</a:t>
            </a:r>
            <a:r>
              <a:rPr lang="zh-CN" altLang="en-US" sz="2400" dirty="0"/>
              <a:t>是基于第三方跨平台</a:t>
            </a:r>
            <a:r>
              <a:rPr lang="zh-CN" altLang="en-US" sz="2400" dirty="0" smtClean="0"/>
              <a:t>移动</a:t>
            </a:r>
            <a:r>
              <a:rPr lang="zh-CN" altLang="en-US" dirty="0"/>
              <a:t>开发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进行开发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继承了 </a:t>
            </a:r>
            <a:r>
              <a:rPr lang="en-US" altLang="zh-CN" sz="2400" dirty="0" smtClean="0"/>
              <a:t>Web App </a:t>
            </a:r>
            <a:r>
              <a:rPr lang="zh-CN" altLang="en-US" sz="2400" dirty="0" smtClean="0"/>
              <a:t>实时</a:t>
            </a:r>
            <a:r>
              <a:rPr lang="zh-CN" altLang="en-US" sz="2400" dirty="0"/>
              <a:t>更新、开发成本低等</a:t>
            </a:r>
            <a:r>
              <a:rPr lang="zh-CN" altLang="en-US" sz="2400" dirty="0" smtClean="0"/>
              <a:t>优点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通过</a:t>
            </a:r>
            <a:r>
              <a:rPr lang="zh-CN" altLang="en-US" sz="2400" dirty="0"/>
              <a:t>应用商店区分移动操作系统分发，用户需安装使用的移动应用</a:t>
            </a:r>
            <a:endParaRPr lang="en-US" altLang="zh-CN" sz="2400" dirty="0"/>
          </a:p>
          <a:p>
            <a:pPr marL="591820" lvl="1"/>
            <a:r>
              <a:rPr lang="zh-CN" altLang="en-US" sz="2400" dirty="0" smtClean="0"/>
              <a:t> 使用</a:t>
            </a:r>
            <a:r>
              <a:rPr lang="zh-CN" altLang="en-US" sz="2400" dirty="0"/>
              <a:t>方式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Native App </a:t>
            </a:r>
            <a:r>
              <a:rPr lang="zh-CN" altLang="en-US" sz="2400" dirty="0" smtClean="0"/>
              <a:t>一致</a:t>
            </a:r>
            <a:endParaRPr lang="en-US" altLang="zh-CN" sz="2400" dirty="0" smtClean="0"/>
          </a:p>
          <a:p>
            <a:pPr marL="361315" lvl="1" indent="0">
              <a:buNone/>
            </a:pP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 smtClean="0">
                <a:latin typeface="+mn-ea"/>
                <a:ea typeface="+mn-ea"/>
              </a:rPr>
              <a:t>混合应用概述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053690" y="258763"/>
            <a:ext cx="31865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  <a:latin typeface="+mj-ea"/>
                <a:ea typeface="+mj-ea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1507" name="AutoShape 6"/>
          <p:cNvSpPr>
            <a:spLocks noChangeArrowheads="1"/>
          </p:cNvSpPr>
          <p:nvPr/>
        </p:nvSpPr>
        <p:spPr bwMode="auto">
          <a:xfrm>
            <a:off x="2309813" y="1428750"/>
            <a:ext cx="6532562" cy="39433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j-ea"/>
                <a:ea typeface="+mj-ea"/>
              </a:rPr>
              <a:t>APP </a:t>
            </a:r>
            <a:r>
              <a:rPr lang="zh-CN" altLang="en-US" sz="2800" b="1" dirty="0" smtClean="0">
                <a:latin typeface="+mj-ea"/>
                <a:ea typeface="+mj-ea"/>
              </a:rPr>
              <a:t>开发</a:t>
            </a:r>
            <a:r>
              <a:rPr lang="zh-CN" altLang="en-US" sz="2800" b="1" dirty="0">
                <a:latin typeface="+mj-ea"/>
                <a:ea typeface="+mj-ea"/>
              </a:rPr>
              <a:t>模式</a:t>
            </a:r>
            <a:endParaRPr lang="en-US" altLang="zh-CN" sz="28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latin typeface="+mj-ea"/>
                <a:ea typeface="+mj-ea"/>
              </a:rPr>
              <a:t>混合</a:t>
            </a:r>
            <a:r>
              <a:rPr lang="zh-CN" altLang="en-US" sz="2800" b="1" dirty="0">
                <a:solidFill>
                  <a:srgbClr val="C00000"/>
                </a:solidFill>
                <a:latin typeface="+mj-ea"/>
                <a:ea typeface="+mj-ea"/>
              </a:rPr>
              <a:t>应用开发框架介绍</a:t>
            </a:r>
            <a:endParaRPr lang="en-US" altLang="zh-CN" sz="28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8447"/>
            <a:ext cx="10157038" cy="504170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en-US" altLang="zh-CN" dirty="0" smtClean="0">
              <a:latin typeface="+mn-ea"/>
              <a:ea typeface="+mn-ea"/>
            </a:endParaRPr>
          </a:p>
          <a:p>
            <a:pPr marL="591820" lvl="1"/>
            <a:r>
              <a:rPr lang="zh-CN" altLang="en-US" sz="2400" dirty="0" smtClean="0"/>
              <a:t> 是中国人自行开发的跨平台移动应用开发一体化解决方案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提供 </a:t>
            </a:r>
            <a:r>
              <a:rPr lang="en-US" altLang="zh-CN" sz="2400" dirty="0" smtClean="0"/>
              <a:t>UI </a:t>
            </a:r>
            <a:r>
              <a:rPr lang="zh-CN" altLang="en-US" sz="2400" dirty="0" smtClean="0"/>
              <a:t>快速开发框架、本地功能调用 </a:t>
            </a:r>
            <a:r>
              <a:rPr lang="en-US" altLang="zh-CN" sz="2400" dirty="0" smtClean="0"/>
              <a:t>API </a:t>
            </a:r>
            <a:r>
              <a:rPr lang="zh-CN" altLang="en-US" sz="2400" dirty="0" smtClean="0"/>
              <a:t>接口、打包系统等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数百套界面模板、数十种应用插件</a:t>
            </a:r>
            <a:endParaRPr lang="en-US" altLang="zh-CN" sz="2400" dirty="0" smtClean="0"/>
          </a:p>
          <a:p>
            <a:pPr marL="360045"/>
            <a:r>
              <a:rPr lang="en-US" altLang="zh-CN" dirty="0" smtClean="0"/>
              <a:t> </a:t>
            </a:r>
            <a:r>
              <a:rPr lang="en-US" altLang="zh-CN" dirty="0" err="1" smtClean="0"/>
              <a:t>AppCan</a:t>
            </a:r>
            <a:r>
              <a:rPr lang="zh-CN" altLang="en-US" dirty="0" smtClean="0"/>
              <a:t>缺点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无法修改优化底层代码</a:t>
            </a:r>
            <a:endParaRPr lang="en-US" altLang="zh-CN" dirty="0" smtClean="0"/>
          </a:p>
          <a:p>
            <a:pPr marL="591820" lvl="1"/>
            <a:r>
              <a:rPr lang="zh-CN" altLang="en-US" dirty="0" smtClean="0"/>
              <a:t> 暂</a:t>
            </a:r>
            <a:r>
              <a:rPr lang="zh-CN" altLang="en-US" dirty="0"/>
              <a:t>不</a:t>
            </a:r>
            <a:r>
              <a:rPr lang="zh-CN" altLang="en-US" dirty="0" smtClean="0"/>
              <a:t>支持自行开发原生控件</a:t>
            </a:r>
            <a:endParaRPr lang="en-US" altLang="zh-CN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框架自带功能过多导致应用安装包偏大</a:t>
            </a:r>
            <a:endParaRPr lang="en-US" altLang="zh-CN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err="1" smtClean="0">
                <a:latin typeface="+mn-ea"/>
                <a:ea typeface="+mn-ea"/>
              </a:rPr>
              <a:t>AppCan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511434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React-Native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Facebook 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2015</a:t>
            </a:r>
            <a:r>
              <a:rPr lang="zh-CN" altLang="en-US" sz="2400" dirty="0" smtClean="0"/>
              <a:t>年公布的开源项目</a:t>
            </a:r>
            <a:endParaRPr lang="en-US" altLang="zh-CN" sz="2400" dirty="0" smtClean="0"/>
          </a:p>
          <a:p>
            <a:pPr marL="591820" lvl="1"/>
            <a:r>
              <a:rPr lang="en-US" altLang="zh-CN" dirty="0"/>
              <a:t> </a:t>
            </a:r>
            <a:r>
              <a:rPr lang="zh-CN" altLang="en-US" dirty="0" smtClean="0"/>
              <a:t>不用 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，摆脱 </a:t>
            </a:r>
            <a:r>
              <a:rPr lang="en-US" altLang="zh-CN" dirty="0" err="1" smtClean="0"/>
              <a:t>WebView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的交互和性能问题</a:t>
            </a:r>
            <a:endParaRPr lang="en-US" altLang="zh-CN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sz="2400" dirty="0" smtClean="0"/>
              <a:t>封装原生控件有更好的触摸滚动体验和灵敏的手势识别</a:t>
            </a:r>
            <a:endParaRPr lang="en-US" altLang="zh-CN" sz="2400" dirty="0" smtClean="0"/>
          </a:p>
          <a:p>
            <a:pPr marL="360045"/>
            <a:r>
              <a:rPr lang="en-US" altLang="zh-CN" sz="2800" dirty="0" smtClean="0"/>
              <a:t> </a:t>
            </a:r>
            <a:r>
              <a:rPr lang="en-US" altLang="zh-CN" dirty="0" smtClean="0"/>
              <a:t>React-Native </a:t>
            </a:r>
            <a:r>
              <a:rPr lang="zh-CN" altLang="en-US" dirty="0" smtClean="0"/>
              <a:t>缺点</a:t>
            </a:r>
            <a:endParaRPr lang="en-US" altLang="zh-CN" sz="28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组件不全，</a:t>
            </a:r>
            <a:r>
              <a:rPr lang="zh-CN" altLang="en-US" dirty="0"/>
              <a:t>开发</a:t>
            </a:r>
            <a:r>
              <a:rPr lang="zh-CN" altLang="en-US" dirty="0" smtClean="0"/>
              <a:t>人员需会</a:t>
            </a:r>
            <a:r>
              <a:rPr lang="zh-CN" altLang="en-US" dirty="0"/>
              <a:t>原生开发，不然自定义组件无法编码</a:t>
            </a:r>
            <a:endParaRPr lang="en-US" altLang="zh-CN" sz="2400" dirty="0" smtClean="0"/>
          </a:p>
          <a:p>
            <a:pPr marL="591820" lvl="1"/>
            <a:r>
              <a:rPr lang="en-US" altLang="zh-CN" sz="2400" dirty="0" smtClean="0"/>
              <a:t> </a:t>
            </a:r>
            <a:r>
              <a:rPr lang="zh-CN" altLang="en-US" sz="2400" dirty="0" smtClean="0"/>
              <a:t>安卓发展慢，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android </a:t>
            </a:r>
            <a:r>
              <a:rPr lang="zh-CN" altLang="en-US" dirty="0" smtClean="0"/>
              <a:t>代码并非全部通用</a:t>
            </a:r>
            <a:endParaRPr lang="en-US" altLang="zh-CN" sz="2400" dirty="0" smtClean="0"/>
          </a:p>
          <a:p>
            <a:pPr marL="591820" lvl="1"/>
            <a:r>
              <a:rPr lang="en-US" altLang="zh-CN" sz="2400" dirty="0"/>
              <a:t> </a:t>
            </a:r>
            <a:r>
              <a:rPr lang="zh-CN" altLang="en-US" dirty="0" smtClean="0"/>
              <a:t>开发难度大，不易上手</a:t>
            </a:r>
            <a:endParaRPr lang="zh-CN" altLang="en-US" sz="2400" dirty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React-Native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sz="quarter" idx="10"/>
          </p:nvPr>
        </p:nvSpPr>
        <p:spPr bwMode="auto">
          <a:xfrm>
            <a:off x="693526" y="907845"/>
            <a:ext cx="10157038" cy="460951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 smtClean="0"/>
              <a:t>Ionic </a:t>
            </a:r>
            <a:r>
              <a:rPr lang="zh-CN" altLang="en-US" dirty="0" smtClean="0"/>
              <a:t>介绍</a:t>
            </a:r>
            <a:endParaRPr lang="en-US" altLang="zh-CN" sz="2400" dirty="0" smtClean="0"/>
          </a:p>
          <a:p>
            <a:pPr marL="591820" lvl="1"/>
            <a:r>
              <a:rPr lang="zh-CN" altLang="en-US" sz="2400" dirty="0" smtClean="0"/>
              <a:t> 是</a:t>
            </a:r>
            <a:r>
              <a:rPr lang="zh-CN" altLang="en-US" sz="2400" dirty="0"/>
              <a:t>一个用来开发混合手机应用的，开源的，免费的</a:t>
            </a:r>
            <a:r>
              <a:rPr lang="zh-CN" altLang="en-US" sz="2400" dirty="0" smtClean="0"/>
              <a:t>代码库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可以</a:t>
            </a:r>
            <a:r>
              <a:rPr lang="zh-CN" altLang="en-US" dirty="0"/>
              <a:t>快速创建</a:t>
            </a:r>
            <a:r>
              <a:rPr lang="zh-CN" altLang="en-US" dirty="0" smtClean="0"/>
              <a:t>一个</a:t>
            </a:r>
            <a:r>
              <a:rPr lang="zh-CN" altLang="en-US" dirty="0"/>
              <a:t>跨平台的移动应用</a:t>
            </a:r>
            <a:endParaRPr lang="en-US" altLang="zh-CN" sz="2400" dirty="0" smtClean="0"/>
          </a:p>
          <a:p>
            <a:pPr marL="591820" lvl="1"/>
            <a:r>
              <a:rPr lang="zh-CN" altLang="en-US" dirty="0" smtClean="0"/>
              <a:t> 提供</a:t>
            </a:r>
            <a:r>
              <a:rPr lang="zh-CN" altLang="en-US" dirty="0"/>
              <a:t>了</a:t>
            </a:r>
            <a:r>
              <a:rPr lang="zh-CN" altLang="en-US" dirty="0" smtClean="0"/>
              <a:t>很多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组件，帮助开发者开发强大的应用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完全基于 </a:t>
            </a:r>
            <a:r>
              <a:rPr lang="en-US" altLang="zh-CN" dirty="0" smtClean="0"/>
              <a:t>Angular </a:t>
            </a:r>
            <a:r>
              <a:rPr lang="zh-CN" altLang="en-US" dirty="0" smtClean="0"/>
              <a:t>框架</a:t>
            </a:r>
            <a:endParaRPr lang="en-US" altLang="zh-CN" dirty="0"/>
          </a:p>
          <a:p>
            <a:pPr marL="591820" lvl="1"/>
            <a:r>
              <a:rPr lang="zh-CN" altLang="en-US" dirty="0" smtClean="0"/>
              <a:t> 专注</a:t>
            </a:r>
            <a:r>
              <a:rPr lang="zh-CN" altLang="en-US" dirty="0"/>
              <a:t>原生</a:t>
            </a:r>
            <a:r>
              <a:rPr lang="zh-CN" altLang="en-US" dirty="0" smtClean="0"/>
              <a:t>，</a:t>
            </a:r>
            <a:r>
              <a:rPr lang="zh-CN" altLang="en-US" dirty="0"/>
              <a:t>性能优越，运行速度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pPr marL="591820" lvl="1"/>
            <a:r>
              <a:rPr lang="en-US" altLang="zh-CN" dirty="0" smtClean="0"/>
              <a:t> Ionic </a:t>
            </a:r>
            <a:r>
              <a:rPr lang="en-US" altLang="zh-CN" dirty="0"/>
              <a:t>= </a:t>
            </a:r>
            <a:r>
              <a:rPr lang="en-US" altLang="zh-CN" dirty="0" smtClean="0"/>
              <a:t>Ionic CSS + Angular + Cordova</a:t>
            </a:r>
            <a:endParaRPr lang="zh-CN" altLang="en-US" dirty="0" smtClean="0"/>
          </a:p>
          <a:p>
            <a:pPr marL="591820" lvl="1"/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11"/>
          </p:nvPr>
        </p:nvSpPr>
        <p:spPr bwMode="auto">
          <a:xfrm>
            <a:off x="909638" y="236538"/>
            <a:ext cx="7575550" cy="4905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en-US" altLang="zh-CN" dirty="0" smtClean="0">
                <a:latin typeface="+mn-ea"/>
                <a:ea typeface="+mn-ea"/>
              </a:rPr>
              <a:t>Ionic</a:t>
            </a:r>
            <a:endParaRPr lang="zh-CN" altLang="en-US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591</Words>
  <Application>Microsoft Office PowerPoint</Application>
  <PresentationFormat>自定义</PresentationFormat>
  <Paragraphs>93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   混合应用开发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小黑E550</cp:lastModifiedBy>
  <cp:revision>2755</cp:revision>
  <cp:lastPrinted>2411-12-30T00:00:00Z</cp:lastPrinted>
  <dcterms:created xsi:type="dcterms:W3CDTF">2003-05-12T10:17:00Z</dcterms:created>
  <dcterms:modified xsi:type="dcterms:W3CDTF">2018-12-24T08:57:40Z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