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0" r:id="rId16"/>
    <p:sldId id="952" r:id="rId17"/>
    <p:sldId id="953" r:id="rId18"/>
    <p:sldId id="954" r:id="rId19"/>
    <p:sldId id="955" r:id="rId20"/>
    <p:sldId id="956" r:id="rId21"/>
    <p:sldId id="958" r:id="rId22"/>
    <p:sldId id="957" r:id="rId23"/>
    <p:sldId id="937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r>
              <a:rPr lang="zh-CN" altLang="en-US" dirty="0"/>
              <a:t>是小的，可复用的代码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从</a:t>
            </a:r>
            <a:r>
              <a:rPr lang="zh-CN" altLang="en-US" dirty="0"/>
              <a:t>概念上看就像是函数</a:t>
            </a:r>
            <a:r>
              <a:rPr lang="zh-CN" altLang="en-US" dirty="0" smtClean="0"/>
              <a:t>，可以</a:t>
            </a:r>
            <a:r>
              <a:rPr lang="zh-CN" altLang="en-US" dirty="0"/>
              <a:t>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用于渲染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组件定义方式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类定义</a:t>
            </a:r>
            <a:endParaRPr lang="en-US" altLang="zh-CN" dirty="0" smtClean="0"/>
          </a:p>
          <a:p>
            <a:pPr marL="591820" lvl="1"/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函数定义组件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接收单一的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对象，返回一个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是组件</a:t>
            </a:r>
            <a:r>
              <a:rPr lang="zh-CN" altLang="en-US" dirty="0"/>
              <a:t>的输入</a:t>
            </a:r>
            <a:r>
              <a:rPr lang="zh-CN" altLang="en-US" dirty="0" smtClean="0"/>
              <a:t>内容， 从</a:t>
            </a:r>
            <a:r>
              <a:rPr lang="zh-CN" altLang="en-US" dirty="0"/>
              <a:t>父组件传递给子组件的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</a:t>
            </a:r>
            <a:r>
              <a:rPr lang="zh-CN" altLang="en-US" dirty="0" smtClean="0">
                <a:solidFill>
                  <a:srgbClr val="FF0000"/>
                </a:solidFill>
              </a:rPr>
              <a:t>的；组件</a:t>
            </a:r>
            <a:r>
              <a:rPr lang="zh-CN" altLang="en-US" dirty="0">
                <a:solidFill>
                  <a:srgbClr val="FF0000"/>
                </a:solidFill>
              </a:rPr>
              <a:t>名称必须以大写字母</a:t>
            </a:r>
            <a:r>
              <a:rPr lang="zh-CN" altLang="en-US" dirty="0" smtClean="0">
                <a:solidFill>
                  <a:srgbClr val="FF0000"/>
                </a:solidFill>
              </a:rPr>
              <a:t>开头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2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</a:t>
            </a:r>
            <a:r>
              <a:rPr lang="en-US" altLang="zh-CN" sz="2400" dirty="0" smtClean="0"/>
              <a:t>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&lt;h1&gt;Hello 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props.name</a:t>
            </a:r>
            <a:r>
              <a:rPr lang="en-US" altLang="zh-CN" sz="2400" dirty="0" smtClean="0"/>
              <a:t> }&lt;/h1&gt;</a:t>
            </a:r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&lt;Hello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 smtClean="0"/>
              <a:t>/&gt;, 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('root</a:t>
            </a:r>
            <a:r>
              <a:rPr lang="en-US" altLang="zh-CN" sz="2400" dirty="0" smtClean="0"/>
              <a:t>')</a:t>
            </a:r>
          </a:p>
          <a:p>
            <a:r>
              <a:rPr lang="en-US" altLang="zh-CN" sz="2400" dirty="0" smtClean="0"/>
              <a:t>);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</a:t>
            </a:r>
            <a:r>
              <a:rPr lang="zh-CN" altLang="en-US" dirty="0"/>
              <a:t>基础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		 </a:t>
            </a:r>
            <a:r>
              <a:rPr lang="zh-CN" altLang="en-US" dirty="0" smtClean="0"/>
              <a:t>直接引用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</a:t>
            </a:r>
            <a:r>
              <a:rPr lang="zh-CN" altLang="en-US" dirty="0"/>
              <a:t>没</a:t>
            </a:r>
            <a:r>
              <a:rPr lang="zh-CN" altLang="en-US" dirty="0" smtClean="0"/>
              <a:t>意义，通常是继承它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至少</a:t>
            </a:r>
            <a:r>
              <a:rPr lang="zh-CN" altLang="en-US" dirty="0"/>
              <a:t>定义一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render( ) </a:t>
            </a:r>
            <a:r>
              <a:rPr lang="zh-CN" altLang="en-US" dirty="0" smtClean="0"/>
              <a:t>方法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（状态）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私有的、完全</a:t>
            </a:r>
            <a:r>
              <a:rPr lang="zh-CN" altLang="en-US" dirty="0"/>
              <a:t>受控于当前</a:t>
            </a:r>
            <a:r>
              <a:rPr lang="zh-CN" altLang="en-US" dirty="0" smtClean="0"/>
              <a:t>组件，</a:t>
            </a:r>
            <a:r>
              <a:rPr lang="zh-CN" altLang="en-US" dirty="0"/>
              <a:t>组件外部是无法进行修改的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类定义的组件特有的属性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状态的声明（</a:t>
            </a:r>
            <a:r>
              <a:rPr lang="zh-CN" altLang="en-US" dirty="0"/>
              <a:t>构造函数是唯一能够初始化 </a:t>
            </a:r>
            <a:r>
              <a:rPr lang="en-US" altLang="zh-CN" dirty="0" err="1"/>
              <a:t>this.state</a:t>
            </a:r>
            <a:r>
              <a:rPr lang="en-US" altLang="zh-CN" dirty="0"/>
              <a:t> </a:t>
            </a:r>
            <a:r>
              <a:rPr lang="zh-CN" altLang="en-US" dirty="0"/>
              <a:t>的地方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/>
              <a:t>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constructor</a:t>
            </a:r>
            <a:r>
              <a:rPr lang="en-US" altLang="zh-CN" sz="2400" dirty="0" smtClean="0"/>
              <a:t>( ){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ES6 </a:t>
            </a:r>
            <a:r>
              <a:rPr lang="zh-CN" altLang="en-US" sz="2400" dirty="0" smtClean="0">
                <a:solidFill>
                  <a:srgbClr val="FF0000"/>
                </a:solidFill>
              </a:rPr>
              <a:t>对类的默认方法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		super();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父类中</a:t>
            </a:r>
            <a:r>
              <a:rPr lang="zh-CN" altLang="en-US" sz="2400" dirty="0" smtClean="0">
                <a:solidFill>
                  <a:srgbClr val="FF0000"/>
                </a:solidFill>
              </a:rPr>
              <a:t>的 </a:t>
            </a:r>
            <a:r>
              <a:rPr lang="en-US" altLang="zh-CN" sz="2400" dirty="0" smtClean="0">
                <a:solidFill>
                  <a:srgbClr val="FF0000"/>
                </a:solidFill>
              </a:rPr>
              <a:t>this 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>
                <a:solidFill>
                  <a:srgbClr val="FF0000"/>
                </a:solidFill>
              </a:rPr>
              <a:t>继承给子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 = {</a:t>
            </a:r>
            <a:r>
              <a:rPr lang="en-US" altLang="zh-CN" sz="2400" dirty="0" err="1" smtClean="0"/>
              <a:t>name:’React</a:t>
            </a:r>
            <a:r>
              <a:rPr lang="en-US" altLang="zh-CN" sz="2400" dirty="0" smtClean="0"/>
              <a:t>’}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h1&gt;Hello { this.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.name }&lt;/</a:t>
            </a:r>
            <a:r>
              <a:rPr lang="en-US" altLang="zh-CN" sz="2400" dirty="0"/>
              <a:t>h1&gt;; </a:t>
            </a:r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组件生命周期（</a:t>
            </a:r>
            <a:r>
              <a:rPr lang="zh-CN" altLang="en-US" dirty="0"/>
              <a:t>挂载、更新、卸载、</a:t>
            </a:r>
            <a:r>
              <a:rPr lang="zh-CN" altLang="en-US" dirty="0" smtClean="0"/>
              <a:t>错误）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挂载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constructor(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 smtClean="0"/>
              <a:t>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componentWillMount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更新 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static </a:t>
            </a:r>
            <a:r>
              <a:rPr lang="en-US" altLang="zh-CN" dirty="0" err="1" smtClean="0">
                <a:latin typeface="+mj-ea"/>
                <a:ea typeface="+mj-ea"/>
              </a:rPr>
              <a:t>getDerivedStateFromProps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componentWillUpdate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getSnapshotBeforeUpdate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卸载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 smtClean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事件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事件绑定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采用 </a:t>
            </a:r>
            <a:r>
              <a:rPr lang="en-US" altLang="zh-CN" dirty="0"/>
              <a:t>JSX </a:t>
            </a:r>
            <a:r>
              <a:rPr lang="zh-CN" altLang="en-US" dirty="0" smtClean="0"/>
              <a:t>语法需传入</a:t>
            </a:r>
            <a:r>
              <a:rPr lang="zh-CN" altLang="en-US" dirty="0"/>
              <a:t>一个函数作为事件处理函数，而不是一个字符串</a:t>
            </a:r>
            <a:r>
              <a:rPr lang="en-US" altLang="zh-CN" dirty="0" smtClean="0"/>
              <a:t>( DOM</a:t>
            </a:r>
            <a:r>
              <a:rPr lang="zh-CN" altLang="en-US" dirty="0"/>
              <a:t>元素的</a:t>
            </a:r>
            <a:r>
              <a:rPr lang="zh-CN" altLang="en-US" dirty="0" smtClean="0"/>
              <a:t>写法 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 smtClean="0"/>
              <a:t>}&gt; </a:t>
            </a:r>
          </a:p>
          <a:p>
            <a:r>
              <a:rPr lang="en-US" altLang="zh-CN" sz="2400" dirty="0" smtClean="0"/>
              <a:t>	Click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</a:t>
            </a:r>
          </a:p>
          <a:p>
            <a:pPr marL="591820" lvl="1"/>
            <a:r>
              <a:rPr lang="zh-CN" altLang="en-US" dirty="0" smtClean="0"/>
              <a:t> 类</a:t>
            </a:r>
            <a:r>
              <a:rPr lang="zh-CN" altLang="en-US" dirty="0"/>
              <a:t>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（ </a:t>
            </a:r>
            <a:r>
              <a:rPr lang="zh-CN" altLang="en-US" dirty="0" smtClean="0">
                <a:solidFill>
                  <a:srgbClr val="FF0000"/>
                </a:solidFill>
              </a:rPr>
              <a:t>两种形式 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super</a:t>
            </a:r>
            <a:r>
              <a:rPr lang="en-US" altLang="zh-CN" sz="2400" dirty="0"/>
              <a:t>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this.handleClick.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bind</a:t>
            </a:r>
            <a:r>
              <a:rPr lang="en-US" altLang="zh-CN" sz="2400" dirty="0" smtClean="0"/>
              <a:t>( this );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.bind</a:t>
            </a:r>
            <a:r>
              <a:rPr lang="en-US" altLang="zh-CN" sz="2400" dirty="0" smtClean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（续）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箭头函数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  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 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Click </a:t>
            </a:r>
            <a:endParaRPr lang="en-US" altLang="zh-CN" sz="2400" dirty="0"/>
          </a:p>
          <a:p>
            <a:r>
              <a:rPr lang="en-US" altLang="zh-CN" sz="2400" dirty="0" smtClean="0"/>
              <a:t>			&lt;/</a:t>
            </a:r>
            <a:r>
              <a:rPr lang="en-US" altLang="zh-CN" sz="2400" dirty="0"/>
              <a:t>button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两种形式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函数声明时事件对象作为最后一个参数传入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箭头函数的事件对象显示传入；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会隐式传入</a:t>
            </a:r>
            <a:endParaRPr lang="en-US" altLang="zh-CN" sz="12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事件处理函数传参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deleteRow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( id, e ) =&gt; {  } 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 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kern="1200" dirty="0" smtClean="0">
                <a:latin typeface="+mj-ea"/>
                <a:ea typeface="+mj-ea"/>
              </a:rPr>
              <a:t>JavaScript </a:t>
            </a:r>
            <a:r>
              <a:rPr lang="zh-CN" altLang="en-US" kern="1200" dirty="0" smtClean="0">
                <a:latin typeface="+mj-ea"/>
                <a:ea typeface="+mj-ea"/>
              </a:rPr>
              <a:t>和 </a:t>
            </a:r>
            <a:r>
              <a:rPr lang="en-US" altLang="zh-CN" kern="1200" dirty="0" smtClean="0">
                <a:latin typeface="+mj-ea"/>
                <a:ea typeface="+mj-ea"/>
              </a:rPr>
              <a:t>XML </a:t>
            </a:r>
            <a:r>
              <a:rPr lang="zh-CN" altLang="en-US" kern="1200" dirty="0" smtClean="0">
                <a:latin typeface="+mj-ea"/>
                <a:ea typeface="+mj-ea"/>
              </a:rPr>
              <a:t>结合</a:t>
            </a:r>
            <a:r>
              <a:rPr lang="zh-CN" altLang="en-US" kern="1200" dirty="0">
                <a:latin typeface="+mj-ea"/>
                <a:ea typeface="+mj-ea"/>
              </a:rPr>
              <a:t>的一种</a:t>
            </a:r>
            <a:r>
              <a:rPr lang="zh-CN" altLang="en-US" kern="1200" dirty="0" smtClean="0">
                <a:latin typeface="+mj-ea"/>
                <a:ea typeface="+mj-ea"/>
              </a:rPr>
              <a:t>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利用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语法</a:t>
            </a:r>
            <a:r>
              <a:rPr lang="zh-CN" altLang="en-US" dirty="0"/>
              <a:t>来创建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实例：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;</a:t>
            </a: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</a:t>
            </a:r>
            <a:r>
              <a:rPr lang="zh-CN" altLang="en-US" dirty="0" smtClean="0">
                <a:latin typeface="+mj-ea"/>
                <a:ea typeface="+mj-ea"/>
              </a:rPr>
              <a:t>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100;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</a:t>
            </a:r>
            <a:r>
              <a:rPr lang="en-US" altLang="zh-CN" dirty="0" smtClean="0"/>
              <a:t>h1&gt;</a:t>
            </a:r>
            <a:r>
              <a:rPr lang="en-US" altLang="zh-CN" dirty="0" smtClean="0">
                <a:solidFill>
                  <a:srgbClr val="FF0000"/>
                </a:solidFill>
              </a:rPr>
              <a:t> {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 &lt;/</a:t>
            </a:r>
            <a:r>
              <a:rPr lang="en-US" altLang="zh-CN" dirty="0"/>
              <a:t>h1</a:t>
            </a:r>
            <a:r>
              <a:rPr lang="en-US" altLang="zh-CN" dirty="0" smtClean="0"/>
              <a:t>&gt;;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实际上就是一个普通的对象</a:t>
            </a:r>
            <a:endParaRPr lang="en-US" altLang="zh-CN" dirty="0" smtClean="0"/>
          </a:p>
          <a:p>
            <a:pPr marL="361315" lvl="1" indent="0">
              <a:buNone/>
            </a:pPr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type : </a:t>
            </a:r>
            <a:r>
              <a:rPr lang="en-US" altLang="zh-CN" sz="2400" dirty="0" smtClean="0">
                <a:latin typeface="+mj-ea"/>
              </a:rPr>
              <a:t>'</a:t>
            </a:r>
            <a:r>
              <a:rPr lang="en-US" altLang="zh-CN" sz="2400" dirty="0" smtClean="0">
                <a:latin typeface="+mj-ea"/>
                <a:ea typeface="+mj-ea"/>
              </a:rPr>
              <a:t>div',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props :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	children : [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</a:t>
            </a:r>
            <a:r>
              <a:rPr lang="en-US" altLang="zh-CN" sz="2400" dirty="0" err="1" smtClean="0">
                <a:latin typeface="+mj-ea"/>
                <a:ea typeface="+mj-ea"/>
              </a:rPr>
              <a:t>className</a:t>
            </a:r>
            <a:r>
              <a:rPr lang="en-US" altLang="zh-CN" sz="2400" dirty="0" smtClean="0">
                <a:latin typeface="+mj-ea"/>
                <a:ea typeface="+mj-ea"/>
              </a:rPr>
              <a:t> : 'red</a:t>
            </a:r>
            <a:r>
              <a:rPr lang="en-US" altLang="zh-CN" sz="2400" dirty="0">
                <a:latin typeface="+mj-ea"/>
                <a:ea typeface="+mj-ea"/>
              </a:rPr>
              <a:t>',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id : 'box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smtClean="0">
                <a:latin typeface="+mj-ea"/>
                <a:ea typeface="+mj-ea"/>
              </a:rPr>
              <a:t>}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/>
              <a:t>Babel 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的方法</a:t>
            </a:r>
            <a:r>
              <a:rPr lang="zh-CN" altLang="en-US" dirty="0" smtClean="0"/>
              <a:t>调用，返回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 dirty="0"/>
              <a:t>( type [, props</a:t>
            </a:r>
            <a:r>
              <a:rPr lang="en-US" altLang="zh-CN" dirty="0" smtClean="0"/>
              <a:t>] [, ...</a:t>
            </a:r>
            <a:r>
              <a:rPr lang="en-US" altLang="zh-CN" dirty="0"/>
              <a:t>children] </a:t>
            </a:r>
            <a:r>
              <a:rPr lang="en-US" altLang="zh-CN" dirty="0" smtClean="0"/>
              <a:t>)</a:t>
            </a:r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：必需，元素名称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：可选，元素属性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：可选，子节点</a:t>
            </a:r>
            <a:endParaRPr lang="zh-CN" altLang="en-US" dirty="0"/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元素渲染过程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“根” </a:t>
            </a:r>
            <a:r>
              <a:rPr lang="en-US" altLang="zh-CN" dirty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首页中</a:t>
            </a:r>
            <a:r>
              <a:rPr lang="zh-CN" altLang="en-US" dirty="0"/>
              <a:t>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节点所有</a:t>
            </a:r>
            <a:r>
              <a:rPr lang="zh-CN" altLang="en-US" dirty="0"/>
              <a:t>内容都将由 </a:t>
            </a:r>
            <a:r>
              <a:rPr lang="en-US" altLang="zh-CN" dirty="0"/>
              <a:t>React DOM </a:t>
            </a:r>
            <a:r>
              <a:rPr lang="zh-CN" altLang="en-US" dirty="0"/>
              <a:t>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元素渲染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传递给 </a:t>
            </a:r>
            <a:r>
              <a:rPr lang="en-US" altLang="zh-CN" dirty="0" err="1"/>
              <a:t>ReactDOM.render</a:t>
            </a:r>
            <a:r>
              <a:rPr lang="en-US" altLang="zh-CN" dirty="0" smtClean="0"/>
              <a:t>( )</a:t>
            </a:r>
            <a:r>
              <a:rPr lang="zh-CN" altLang="en-US" dirty="0"/>
              <a:t> </a:t>
            </a:r>
            <a:r>
              <a:rPr lang="zh-CN" altLang="en-US" dirty="0" smtClean="0"/>
              <a:t>方法将</a:t>
            </a:r>
            <a:r>
              <a:rPr lang="zh-CN" altLang="en-US" dirty="0"/>
              <a:t>其渲染到页面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ReactDOM.render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ele,document.getElementById</a:t>
            </a:r>
            <a:r>
              <a:rPr lang="en-US" altLang="zh-CN" dirty="0"/>
              <a:t>('root</a:t>
            </a:r>
            <a:r>
              <a:rPr lang="en-US" altLang="zh-CN" dirty="0" smtClean="0"/>
              <a:t>'));</a:t>
            </a: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更新渲染元素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 smtClean="0"/>
              <a:t>元素是不可变的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被</a:t>
            </a:r>
            <a:r>
              <a:rPr lang="zh-CN" altLang="en-US" dirty="0" smtClean="0"/>
              <a:t>创建后，无法</a:t>
            </a:r>
            <a:r>
              <a:rPr lang="zh-CN" altLang="en-US" dirty="0"/>
              <a:t>改变其内容或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r>
              <a:rPr lang="zh-CN" altLang="en-US" b="1" dirty="0" smtClean="0">
                <a:solidFill>
                  <a:srgbClr val="FF0000"/>
                </a:solidFill>
              </a:rPr>
              <a:t>  使用 </a:t>
            </a:r>
            <a:r>
              <a:rPr lang="en-US" altLang="zh-CN" b="1" dirty="0" smtClean="0">
                <a:solidFill>
                  <a:srgbClr val="FF0000"/>
                </a:solidFill>
              </a:rPr>
              <a:t>React </a:t>
            </a:r>
            <a:r>
              <a:rPr lang="zh-CN" altLang="en-US" b="1" dirty="0" smtClean="0">
                <a:solidFill>
                  <a:srgbClr val="FF0000"/>
                </a:solidFill>
              </a:rPr>
              <a:t>的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比较</a:t>
            </a:r>
            <a:r>
              <a:rPr lang="zh-CN" altLang="en-US" b="1" dirty="0">
                <a:solidFill>
                  <a:srgbClr val="FF0000"/>
                </a:solidFill>
              </a:rPr>
              <a:t>算法进行高效的更新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dirty="0" smtClean="0"/>
              <a:t>{new </a:t>
            </a:r>
            <a:r>
              <a:rPr lang="en-US" altLang="zh-CN" sz="2400" dirty="0"/>
              <a:t>Date().</a:t>
            </a:r>
            <a:r>
              <a:rPr lang="en-US" altLang="zh-CN" sz="2400" dirty="0" err="1"/>
              <a:t>toLocaleTimeString</a:t>
            </a:r>
            <a:r>
              <a:rPr lang="en-US" altLang="zh-CN" sz="2400" dirty="0" smtClean="0"/>
              <a:t>()}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div&gt;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 	</a:t>
            </a:r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CN" sz="2400" dirty="0" smtClean="0"/>
              <a:t>(tick</a:t>
            </a:r>
            <a:r>
              <a:rPr lang="en-US" altLang="zh-CN" sz="2400" dirty="0"/>
              <a:t>, 1000);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648</Words>
  <Application>Microsoft Office PowerPoint</Application>
  <PresentationFormat>自定义</PresentationFormat>
  <Paragraphs>224</Paragraphs>
  <Slides>23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2982</cp:revision>
  <cp:lastPrinted>2411-12-30T00:00:00Z</cp:lastPrinted>
  <dcterms:created xsi:type="dcterms:W3CDTF">2003-05-12T10:17:00Z</dcterms:created>
  <dcterms:modified xsi:type="dcterms:W3CDTF">2019-02-18T08:31:46Z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