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773" r:id="rId2"/>
    <p:sldId id="832" r:id="rId3"/>
    <p:sldId id="879" r:id="rId4"/>
    <p:sldId id="940" r:id="rId5"/>
    <p:sldId id="942" r:id="rId6"/>
    <p:sldId id="917" r:id="rId7"/>
    <p:sldId id="943" r:id="rId8"/>
    <p:sldId id="944" r:id="rId9"/>
    <p:sldId id="945" r:id="rId10"/>
    <p:sldId id="947" r:id="rId11"/>
    <p:sldId id="946" r:id="rId12"/>
    <p:sldId id="949" r:id="rId13"/>
    <p:sldId id="948" r:id="rId14"/>
    <p:sldId id="951" r:id="rId15"/>
    <p:sldId id="950" r:id="rId16"/>
    <p:sldId id="952" r:id="rId17"/>
    <p:sldId id="953" r:id="rId18"/>
    <p:sldId id="954" r:id="rId19"/>
    <p:sldId id="955" r:id="rId20"/>
    <p:sldId id="956" r:id="rId21"/>
    <p:sldId id="958" r:id="rId22"/>
    <p:sldId id="957" r:id="rId23"/>
    <p:sldId id="937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99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结合的一种格式。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React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发明了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语法来创建虚拟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。当遇到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JSX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解析，遇到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就当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27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4" y="1052513"/>
            <a:ext cx="5328847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基础语法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组件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7075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r>
              <a:rPr lang="zh-CN" altLang="en-US" dirty="0"/>
              <a:t>是小的，可复用的代码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从</a:t>
            </a:r>
            <a:r>
              <a:rPr lang="zh-CN" altLang="en-US" dirty="0"/>
              <a:t>概念上看就像是函数</a:t>
            </a:r>
            <a:r>
              <a:rPr lang="zh-CN" altLang="en-US" dirty="0" smtClean="0"/>
              <a:t>，可以</a:t>
            </a:r>
            <a:r>
              <a:rPr lang="zh-CN" altLang="en-US" dirty="0"/>
              <a:t>接收任意的输入值（称之为“</a:t>
            </a:r>
            <a:r>
              <a:rPr lang="en-US" altLang="zh-CN" dirty="0"/>
              <a:t>props”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返回</a:t>
            </a:r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用于渲染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组件定义方式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类定义</a:t>
            </a:r>
            <a:endParaRPr lang="en-US" altLang="zh-CN" dirty="0" smtClean="0"/>
          </a:p>
          <a:p>
            <a:pPr marL="591820" lvl="1"/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函数定义组件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接收单一的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对象，返回一个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props </a:t>
            </a:r>
            <a:r>
              <a:rPr lang="zh-CN" altLang="en-US" dirty="0" smtClean="0"/>
              <a:t>是组件</a:t>
            </a:r>
            <a:r>
              <a:rPr lang="zh-CN" altLang="en-US" dirty="0"/>
              <a:t>的输入</a:t>
            </a:r>
            <a:r>
              <a:rPr lang="zh-CN" altLang="en-US" dirty="0" smtClean="0"/>
              <a:t>内容， 从</a:t>
            </a:r>
            <a:r>
              <a:rPr lang="zh-CN" altLang="en-US" dirty="0"/>
              <a:t>父组件传递给子组件的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props </a:t>
            </a:r>
            <a:r>
              <a:rPr lang="zh-CN" altLang="en-US" dirty="0">
                <a:solidFill>
                  <a:srgbClr val="FF0000"/>
                </a:solidFill>
              </a:rPr>
              <a:t>是只读</a:t>
            </a:r>
            <a:r>
              <a:rPr lang="zh-CN" altLang="en-US" dirty="0" smtClean="0">
                <a:solidFill>
                  <a:srgbClr val="FF0000"/>
                </a:solidFill>
              </a:rPr>
              <a:t>的；组件</a:t>
            </a:r>
            <a:r>
              <a:rPr lang="zh-CN" altLang="en-US" dirty="0">
                <a:solidFill>
                  <a:srgbClr val="FF0000"/>
                </a:solidFill>
              </a:rPr>
              <a:t>名称必须以大写字母</a:t>
            </a:r>
            <a:r>
              <a:rPr lang="zh-CN" altLang="en-US" dirty="0" smtClean="0">
                <a:solidFill>
                  <a:srgbClr val="FF0000"/>
                </a:solidFill>
              </a:rPr>
              <a:t>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91820" lvl="1"/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sz="2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641831"/>
            <a:ext cx="9148191" cy="230832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Hello</a:t>
            </a:r>
            <a:r>
              <a:rPr lang="en-US" altLang="zh-CN" sz="2400" dirty="0" smtClean="0"/>
              <a:t>(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</a:t>
            </a:r>
            <a:r>
              <a:rPr lang="en-US" altLang="zh-CN" sz="2400" dirty="0" smtClean="0"/>
              <a:t>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&lt;h1&gt;Hello { </a:t>
            </a:r>
            <a:r>
              <a:rPr lang="en-US" altLang="zh-CN" sz="2400" dirty="0" smtClean="0">
                <a:solidFill>
                  <a:srgbClr val="FF0000"/>
                </a:solidFill>
              </a:rPr>
              <a:t>props.name</a:t>
            </a:r>
            <a:r>
              <a:rPr lang="en-US" altLang="zh-CN" sz="2400" dirty="0" smtClean="0"/>
              <a:t> }&lt;/h1&gt;</a:t>
            </a:r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&lt;Hello </a:t>
            </a:r>
            <a:r>
              <a:rPr lang="en-US" altLang="zh-CN" sz="2400" dirty="0" smtClean="0">
                <a:solidFill>
                  <a:srgbClr val="FF0000"/>
                </a:solidFill>
              </a:rPr>
              <a:t>name=“ React ”</a:t>
            </a:r>
            <a:r>
              <a:rPr lang="en-US" altLang="zh-CN" sz="2400" dirty="0" smtClean="0"/>
              <a:t>/&gt;,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/>
              <a:t>('root</a:t>
            </a:r>
            <a:r>
              <a:rPr lang="en-US" altLang="zh-CN" sz="2400" dirty="0" smtClean="0"/>
              <a:t>')</a:t>
            </a:r>
          </a:p>
          <a:p>
            <a:r>
              <a:rPr lang="en-US" altLang="zh-CN" sz="2400" dirty="0" smtClean="0"/>
              <a:t>);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97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类</a:t>
            </a:r>
            <a:r>
              <a:rPr lang="zh-CN" altLang="en-US" dirty="0" smtClean="0"/>
              <a:t>定义组件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提供了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</a:t>
            </a:r>
            <a:r>
              <a:rPr lang="zh-CN" altLang="en-US" dirty="0"/>
              <a:t>基础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		 </a:t>
            </a:r>
            <a:r>
              <a:rPr lang="zh-CN" altLang="en-US" dirty="0" smtClean="0"/>
              <a:t>直接引用 </a:t>
            </a:r>
            <a:r>
              <a:rPr lang="en-US" altLang="zh-CN" dirty="0" err="1" smtClean="0"/>
              <a:t>React.Component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</a:t>
            </a:r>
            <a:r>
              <a:rPr lang="zh-CN" altLang="en-US" dirty="0"/>
              <a:t>没</a:t>
            </a:r>
            <a:r>
              <a:rPr lang="zh-CN" altLang="en-US" dirty="0" smtClean="0"/>
              <a:t>意义，通常是继承它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至少</a:t>
            </a:r>
            <a:r>
              <a:rPr lang="zh-CN" altLang="en-US" dirty="0"/>
              <a:t>定义一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render( ) </a:t>
            </a:r>
            <a:r>
              <a:rPr lang="zh-CN" altLang="en-US" dirty="0" smtClean="0"/>
              <a:t>方法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713864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>
                <a:solidFill>
                  <a:srgbClr val="FF0000"/>
                </a:solidFill>
              </a:rPr>
              <a:t>extends </a:t>
            </a:r>
            <a:r>
              <a:rPr lang="en-US" altLang="zh-CN" sz="2400" dirty="0" err="1"/>
              <a:t>React.</a:t>
            </a:r>
            <a:r>
              <a:rPr lang="en-US" altLang="zh-CN" sz="2400" dirty="0" err="1">
                <a:solidFill>
                  <a:srgbClr val="FF0000"/>
                </a:solidFill>
              </a:rPr>
              <a:t>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return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&lt;h1&gt;Hello, {this.props.name}&lt;/h1&gt;; </a:t>
            </a:r>
            <a:endParaRPr lang="en-US" altLang="zh-CN" sz="2400" dirty="0" smtClean="0"/>
          </a:p>
          <a:p>
            <a:r>
              <a:rPr lang="en-US" altLang="zh-CN" sz="2400" dirty="0" smtClean="0"/>
              <a:t>	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358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（状态）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私有的、完全</a:t>
            </a:r>
            <a:r>
              <a:rPr lang="zh-CN" altLang="en-US" dirty="0"/>
              <a:t>受控于当前</a:t>
            </a:r>
            <a:r>
              <a:rPr lang="zh-CN" altLang="en-US" dirty="0" smtClean="0"/>
              <a:t>组件，</a:t>
            </a:r>
            <a:r>
              <a:rPr lang="zh-CN" altLang="en-US" dirty="0"/>
              <a:t>组件外部是无法进行修改的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类定义的组件特有的属性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状态的声明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356967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</a:t>
            </a:r>
            <a:r>
              <a:rPr lang="en-US" altLang="zh-CN" sz="2400" dirty="0" smtClean="0"/>
              <a:t>Hello </a:t>
            </a:r>
            <a:r>
              <a:rPr lang="en-US" altLang="zh-CN" sz="2400" dirty="0"/>
              <a:t>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constructor</a:t>
            </a:r>
            <a:r>
              <a:rPr lang="en-US" altLang="zh-CN" sz="2400" dirty="0" smtClean="0"/>
              <a:t>( ){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ES6 </a:t>
            </a:r>
            <a:r>
              <a:rPr lang="zh-CN" altLang="en-US" sz="2400" dirty="0" smtClean="0">
                <a:solidFill>
                  <a:srgbClr val="FF0000"/>
                </a:solidFill>
              </a:rPr>
              <a:t>对类的默认方法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		super();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 </a:t>
            </a:r>
            <a:r>
              <a:rPr lang="zh-CN" altLang="en-US" sz="2400" dirty="0" smtClean="0">
                <a:solidFill>
                  <a:srgbClr val="FF0000"/>
                </a:solidFill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</a:rPr>
              <a:t>父类中</a:t>
            </a:r>
            <a:r>
              <a:rPr lang="zh-CN" altLang="en-US" sz="2400" dirty="0" smtClean="0">
                <a:solidFill>
                  <a:srgbClr val="FF0000"/>
                </a:solidFill>
              </a:rPr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this </a:t>
            </a:r>
            <a:r>
              <a:rPr lang="zh-CN" altLang="en-US" sz="2400" dirty="0" smtClean="0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继承给子</a:t>
            </a:r>
            <a:r>
              <a:rPr lang="zh-CN" altLang="en-US" sz="2400" dirty="0" smtClean="0">
                <a:solidFill>
                  <a:srgbClr val="FF0000"/>
                </a:solidFill>
              </a:rPr>
              <a:t>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 = {</a:t>
            </a:r>
            <a:r>
              <a:rPr lang="en-US" altLang="zh-CN" sz="2400" dirty="0" err="1" smtClean="0"/>
              <a:t>name:’React</a:t>
            </a:r>
            <a:r>
              <a:rPr lang="en-US" altLang="zh-CN" sz="2400" dirty="0" smtClean="0"/>
              <a:t>’}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 smtClean="0"/>
              <a:t>( )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h1&gt;Hello { this.</a:t>
            </a:r>
            <a:r>
              <a:rPr lang="en-US" altLang="zh-CN" sz="2400" dirty="0" smtClean="0">
                <a:solidFill>
                  <a:srgbClr val="FF0000"/>
                </a:solidFill>
              </a:rPr>
              <a:t>state</a:t>
            </a:r>
            <a:r>
              <a:rPr lang="en-US" altLang="zh-CN" sz="2400" dirty="0" smtClean="0"/>
              <a:t>.name }&lt;/</a:t>
            </a:r>
            <a:r>
              <a:rPr lang="en-US" altLang="zh-CN" sz="2400" dirty="0"/>
              <a:t>h1&gt;; </a:t>
            </a:r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485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组件生命周期（</a:t>
            </a:r>
            <a:r>
              <a:rPr lang="zh-CN" altLang="en-US" dirty="0"/>
              <a:t>挂载、更新、卸载、</a:t>
            </a:r>
            <a:r>
              <a:rPr lang="zh-CN" altLang="en-US" dirty="0" smtClean="0"/>
              <a:t>错误）</a:t>
            </a:r>
            <a:endParaRPr lang="en-US" altLang="zh-CN" dirty="0" smtClean="0"/>
          </a:p>
          <a:p>
            <a:pPr marL="360045"/>
            <a:r>
              <a:rPr lang="zh-CN" altLang="en-US" dirty="0" smtClean="0"/>
              <a:t> 挂载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constructor( 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static </a:t>
            </a:r>
            <a:r>
              <a:rPr lang="en-US" altLang="zh-CN" dirty="0" err="1"/>
              <a:t>getDerivedStateFromProps</a:t>
            </a:r>
            <a:r>
              <a:rPr lang="en-US" altLang="zh-CN" dirty="0" smtClean="0"/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componentDidMount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43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更新 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static </a:t>
            </a:r>
            <a:r>
              <a:rPr lang="en-US" altLang="zh-CN" dirty="0" err="1" smtClean="0">
                <a:latin typeface="+mj-ea"/>
                <a:ea typeface="+mj-ea"/>
              </a:rPr>
              <a:t>getDerivedStateFromProps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shouldComponentUpdate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componentWillUpdate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render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getSnapshotBeforeUpdate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componentDidUpdate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卸载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componentWillUnmount</a:t>
            </a:r>
            <a:r>
              <a:rPr lang="en-US" altLang="zh-CN" dirty="0" smtClean="0"/>
              <a:t>( )</a:t>
            </a:r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componentDidCatch</a:t>
            </a:r>
            <a:r>
              <a:rPr lang="en-US" altLang="zh-CN" dirty="0" smtClean="0">
                <a:latin typeface="+mj-ea"/>
                <a:ea typeface="+mj-ea"/>
              </a:rPr>
              <a:t>( )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事件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处理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892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事件绑定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/>
              <a:t>事件绑定属性的命名采用驼峰式写法，而不是小写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采用 </a:t>
            </a:r>
            <a:r>
              <a:rPr lang="en-US" altLang="zh-CN" dirty="0"/>
              <a:t>JSX </a:t>
            </a:r>
            <a:r>
              <a:rPr lang="zh-CN" altLang="en-US" dirty="0" smtClean="0"/>
              <a:t>语法需传入</a:t>
            </a:r>
            <a:r>
              <a:rPr lang="zh-CN" altLang="en-US" dirty="0"/>
              <a:t>一个函数作为事件处理函数，而不是一个字符串</a:t>
            </a:r>
            <a:r>
              <a:rPr lang="en-US" altLang="zh-CN" dirty="0" smtClean="0"/>
              <a:t>( DOM</a:t>
            </a:r>
            <a:r>
              <a:rPr lang="zh-CN" altLang="en-US" dirty="0"/>
              <a:t>元素的</a:t>
            </a:r>
            <a:r>
              <a:rPr lang="zh-CN" altLang="en-US" dirty="0" smtClean="0"/>
              <a:t>写法 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事件绑定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3" y="3669331"/>
            <a:ext cx="9148191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 smtClean="0"/>
              <a:t>={ 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 smtClean="0"/>
              <a:t>}&gt; </a:t>
            </a:r>
          </a:p>
          <a:p>
            <a:r>
              <a:rPr lang="en-US" altLang="zh-CN" sz="2400" dirty="0" smtClean="0"/>
              <a:t>	Click 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</a:p>
        </p:txBody>
      </p:sp>
    </p:spTree>
    <p:extLst>
      <p:ext uri="{BB962C8B-B14F-4D97-AF65-F5344CB8AC3E}">
        <p14:creationId xmlns:p14="http://schemas.microsoft.com/office/powerpoint/2010/main" val="26914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语法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类</a:t>
            </a:r>
            <a:r>
              <a:rPr lang="zh-CN" altLang="en-US" dirty="0"/>
              <a:t>的方法默认是不会绑定 </a:t>
            </a:r>
            <a:r>
              <a:rPr lang="en-US" altLang="zh-CN" dirty="0"/>
              <a:t>this</a:t>
            </a:r>
            <a:r>
              <a:rPr lang="zh-CN" altLang="en-US" dirty="0"/>
              <a:t> 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绑定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（ </a:t>
            </a:r>
            <a:r>
              <a:rPr lang="zh-CN" altLang="en-US" dirty="0" smtClean="0">
                <a:solidFill>
                  <a:srgbClr val="FF0000"/>
                </a:solidFill>
              </a:rPr>
              <a:t>两种形式 </a:t>
            </a:r>
            <a:r>
              <a:rPr lang="zh-CN" altLang="en-US" dirty="0" smtClean="0"/>
              <a:t>）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3140868"/>
            <a:ext cx="9148191" cy="267765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constructor</a:t>
            </a:r>
            <a:r>
              <a:rPr lang="en-US" altLang="zh-CN" sz="2400" dirty="0"/>
              <a:t>( ){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super</a:t>
            </a:r>
            <a:r>
              <a:rPr lang="en-US" altLang="zh-CN" sz="2400" dirty="0"/>
              <a:t>();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this.handleClick.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bind</a:t>
            </a:r>
            <a:r>
              <a:rPr lang="en-US" altLang="zh-CN" sz="2400" dirty="0" smtClean="0"/>
              <a:t>( this );</a:t>
            </a:r>
          </a:p>
          <a:p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this.handleClick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.bind</a:t>
            </a:r>
            <a:r>
              <a:rPr lang="en-US" altLang="zh-CN" sz="2400" dirty="0" smtClean="0">
                <a:solidFill>
                  <a:schemeClr val="accent3"/>
                </a:solidFill>
              </a:rPr>
              <a:t>( this )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Click </a:t>
            </a:r>
          </a:p>
          <a:p>
            <a:r>
              <a:rPr lang="en-US" altLang="zh-CN" sz="2400" dirty="0"/>
              <a:t>&lt;/button</a:t>
            </a:r>
            <a:r>
              <a:rPr lang="en-US" altLang="zh-CN" sz="2400" dirty="0" smtClean="0"/>
              <a:t>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64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事件处理函数绑定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（续）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箭头函数</a:t>
            </a:r>
            <a:endParaRPr lang="en-US" altLang="zh-CN" sz="20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this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204439"/>
            <a:ext cx="9148191" cy="37856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Hello extends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React.Component</a:t>
            </a:r>
            <a:r>
              <a:rPr lang="en-US" altLang="zh-CN" sz="2400" dirty="0"/>
              <a:t>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handleChange</a:t>
            </a:r>
            <a:r>
              <a:rPr lang="en-US" altLang="zh-CN" sz="2400" dirty="0"/>
              <a:t> =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=&gt; </a:t>
            </a:r>
            <a:r>
              <a:rPr lang="en-US" altLang="zh-CN" sz="2400" dirty="0" smtClean="0">
                <a:solidFill>
                  <a:srgbClr val="FF0000"/>
                </a:solidFill>
              </a:rPr>
              <a:t>{</a:t>
            </a:r>
            <a:r>
              <a:rPr lang="en-US" altLang="zh-CN" sz="2400" dirty="0">
                <a:solidFill>
                  <a:srgbClr val="FF0000"/>
                </a:solidFill>
              </a:rPr>
              <a:t>  </a:t>
            </a:r>
            <a:r>
              <a:rPr lang="en-US" altLang="zh-CN" sz="2400" dirty="0" smtClean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400" dirty="0"/>
              <a:t>( ) 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return 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&lt;button </a:t>
            </a:r>
            <a:r>
              <a:rPr lang="en-US" altLang="zh-CN" sz="2400" dirty="0" err="1">
                <a:solidFill>
                  <a:schemeClr val="accent3"/>
                </a:solidFill>
              </a:rPr>
              <a:t>onClick</a:t>
            </a:r>
            <a:r>
              <a:rPr lang="en-US" altLang="zh-CN" sz="2400" dirty="0"/>
              <a:t>={ </a:t>
            </a:r>
            <a:r>
              <a:rPr lang="en-US" altLang="zh-CN" sz="2400" dirty="0" err="1" smtClean="0"/>
              <a:t>this.</a:t>
            </a:r>
            <a:r>
              <a:rPr lang="en-US" altLang="zh-CN" sz="2400" dirty="0" err="1" smtClean="0">
                <a:solidFill>
                  <a:schemeClr val="accent3"/>
                </a:solidFill>
              </a:rPr>
              <a:t>handleClick</a:t>
            </a:r>
            <a:r>
              <a:rPr lang="en-US" altLang="zh-CN" sz="2400" dirty="0" smtClean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}&gt;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Click </a:t>
            </a:r>
            <a:endParaRPr lang="en-US" altLang="zh-CN" sz="2400" dirty="0"/>
          </a:p>
          <a:p>
            <a:r>
              <a:rPr lang="en-US" altLang="zh-CN" sz="2400" dirty="0" smtClean="0"/>
              <a:t>			&lt;/</a:t>
            </a:r>
            <a:r>
              <a:rPr lang="en-US" altLang="zh-CN" sz="2400" dirty="0"/>
              <a:t>button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} 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8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/>
              <a:t>传</a:t>
            </a:r>
            <a:r>
              <a:rPr lang="zh-CN" altLang="en-US" dirty="0" smtClean="0"/>
              <a:t>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两种形式</a:t>
            </a:r>
            <a:r>
              <a:rPr lang="en-US" altLang="zh-CN" dirty="0" smtClean="0"/>
              <a:t>)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函数声明时事件对象作为最后一个参数传入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箭头函数的事件对象显示传入；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会隐式传入</a:t>
            </a:r>
            <a:endParaRPr lang="en-US" altLang="zh-CN" sz="1200" dirty="0" smtClean="0"/>
          </a:p>
          <a:p>
            <a:pPr marL="361315" lvl="1" indent="0">
              <a:buNone/>
            </a:pP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事件处理函数传参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5723" y="2975200"/>
            <a:ext cx="9148191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deleteRow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 ( id, e ) =&gt; {  } </a:t>
            </a:r>
          </a:p>
          <a:p>
            <a:r>
              <a:rPr lang="en-US" altLang="zh-CN" sz="2400" dirty="0" smtClean="0"/>
              <a:t>…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={(e) =&gt; </a:t>
            </a:r>
            <a:r>
              <a:rPr lang="en-US" altLang="zh-CN" sz="2400" dirty="0" err="1"/>
              <a:t>this.deleteRow</a:t>
            </a:r>
            <a:r>
              <a:rPr lang="en-US" altLang="zh-CN" sz="2400" dirty="0"/>
              <a:t>(id, e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&lt;</a:t>
            </a:r>
            <a:r>
              <a:rPr lang="en-US" altLang="zh-CN" sz="2400" dirty="0"/>
              <a:t>button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this.deleteRow.bind</a:t>
            </a:r>
            <a:r>
              <a:rPr lang="en-US" altLang="zh-CN" sz="2400" dirty="0"/>
              <a:t>(this, id</a:t>
            </a:r>
            <a:r>
              <a:rPr lang="en-US" altLang="zh-CN" sz="2400" dirty="0" smtClean="0"/>
              <a:t>)}&gt;</a:t>
            </a:r>
          </a:p>
          <a:p>
            <a:r>
              <a:rPr lang="en-US" altLang="zh-CN" sz="2400" dirty="0" smtClean="0"/>
              <a:t>	Delete Row</a:t>
            </a:r>
          </a:p>
          <a:p>
            <a:r>
              <a:rPr lang="en-US" altLang="zh-CN" sz="2400" dirty="0" smtClean="0"/>
              <a:t>&lt;/</a:t>
            </a:r>
            <a:r>
              <a:rPr lang="en-US" altLang="zh-CN" sz="2400" dirty="0"/>
              <a:t>button&gt;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68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JSX</a:t>
            </a:r>
          </a:p>
          <a:p>
            <a:pPr marL="591820" lvl="1"/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kern="1200" dirty="0" smtClean="0">
                <a:latin typeface="+mj-ea"/>
                <a:ea typeface="+mj-ea"/>
              </a:rPr>
              <a:t>JavaScript </a:t>
            </a:r>
            <a:r>
              <a:rPr lang="zh-CN" altLang="en-US" kern="1200" dirty="0" smtClean="0">
                <a:latin typeface="+mj-ea"/>
                <a:ea typeface="+mj-ea"/>
              </a:rPr>
              <a:t>和 </a:t>
            </a:r>
            <a:r>
              <a:rPr lang="en-US" altLang="zh-CN" kern="1200" dirty="0" smtClean="0">
                <a:latin typeface="+mj-ea"/>
                <a:ea typeface="+mj-ea"/>
              </a:rPr>
              <a:t>XML </a:t>
            </a:r>
            <a:r>
              <a:rPr lang="zh-CN" altLang="en-US" kern="1200" dirty="0" smtClean="0">
                <a:latin typeface="+mj-ea"/>
                <a:ea typeface="+mj-ea"/>
              </a:rPr>
              <a:t>结合</a:t>
            </a:r>
            <a:r>
              <a:rPr lang="zh-CN" altLang="en-US" kern="1200" dirty="0">
                <a:latin typeface="+mj-ea"/>
                <a:ea typeface="+mj-ea"/>
              </a:rPr>
              <a:t>的一种</a:t>
            </a:r>
            <a:r>
              <a:rPr lang="zh-CN" altLang="en-US" kern="1200" dirty="0" smtClean="0">
                <a:latin typeface="+mj-ea"/>
                <a:ea typeface="+mj-ea"/>
              </a:rPr>
              <a:t>格式</a:t>
            </a:r>
            <a:endParaRPr lang="en-US" altLang="zh-CN" dirty="0">
              <a:latin typeface="+mj-ea"/>
              <a:ea typeface="+mj-ea"/>
            </a:endParaRPr>
          </a:p>
          <a:p>
            <a:pPr marL="591820" lvl="1"/>
            <a:r>
              <a:rPr lang="zh-CN" altLang="en-US" dirty="0" smtClean="0"/>
              <a:t> 利用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语法</a:t>
            </a:r>
            <a:r>
              <a:rPr lang="zh-CN" altLang="en-US" dirty="0"/>
              <a:t>来创建</a:t>
            </a:r>
            <a:r>
              <a:rPr lang="zh-CN" altLang="en-US" dirty="0" smtClean="0"/>
              <a:t>虚拟 </a:t>
            </a:r>
            <a:r>
              <a:rPr lang="en-US" altLang="zh-CN" dirty="0" smtClean="0"/>
              <a:t>DOM</a:t>
            </a:r>
          </a:p>
          <a:p>
            <a:pPr marL="591820" lvl="1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实例：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</a:t>
            </a:r>
            <a:r>
              <a:rPr lang="en-US" altLang="zh-CN" b="1" dirty="0">
                <a:solidFill>
                  <a:srgbClr val="FF0000"/>
                </a:solidFill>
              </a:rPr>
              <a:t>&lt;h1&gt;</a:t>
            </a:r>
            <a:r>
              <a:rPr lang="en-US" altLang="zh-CN" dirty="0"/>
              <a:t>Hello, world!</a:t>
            </a:r>
            <a:r>
              <a:rPr lang="en-US" altLang="zh-CN" b="1" dirty="0">
                <a:solidFill>
                  <a:srgbClr val="FF0000"/>
                </a:solidFill>
              </a:rPr>
              <a:t>&lt;/h1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;</a:t>
            </a:r>
          </a:p>
          <a:p>
            <a:pPr marL="591820" lvl="1"/>
            <a:r>
              <a:rPr lang="zh-CN" altLang="en-US" dirty="0" smtClean="0">
                <a:latin typeface="+mj-ea"/>
                <a:ea typeface="+mj-ea"/>
              </a:rPr>
              <a:t> 在 </a:t>
            </a:r>
            <a:r>
              <a:rPr lang="en-US" altLang="zh-CN" dirty="0">
                <a:latin typeface="+mj-ea"/>
                <a:ea typeface="+mj-ea"/>
              </a:rPr>
              <a:t>JSX </a:t>
            </a:r>
            <a:r>
              <a:rPr lang="zh-CN" altLang="en-US" dirty="0">
                <a:latin typeface="+mj-ea"/>
                <a:ea typeface="+mj-ea"/>
              </a:rPr>
              <a:t>中使用</a:t>
            </a:r>
            <a:r>
              <a:rPr lang="zh-CN" altLang="en-US" dirty="0" smtClean="0">
                <a:latin typeface="+mj-ea"/>
                <a:ea typeface="+mj-ea"/>
              </a:rPr>
              <a:t>表达式</a:t>
            </a:r>
            <a:endParaRPr lang="en-US" altLang="zh-CN" dirty="0">
              <a:latin typeface="+mj-ea"/>
              <a:ea typeface="+mj-ea"/>
            </a:endParaRPr>
          </a:p>
          <a:p>
            <a:pPr marL="593090" lvl="2"/>
            <a:r>
              <a:rPr lang="en-US" altLang="zh-CN" sz="2200" dirty="0" smtClean="0">
                <a:latin typeface="+mj-ea"/>
                <a:ea typeface="+mj-ea"/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100;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element = &lt;</a:t>
            </a:r>
            <a:r>
              <a:rPr lang="en-US" altLang="zh-CN" dirty="0" smtClean="0"/>
              <a:t>h1&gt;</a:t>
            </a:r>
            <a:r>
              <a:rPr lang="en-US" altLang="zh-CN" dirty="0" smtClean="0">
                <a:solidFill>
                  <a:srgbClr val="FF0000"/>
                </a:solidFill>
              </a:rPr>
              <a:t> {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 &lt;/</a:t>
            </a:r>
            <a:r>
              <a:rPr lang="en-US" altLang="zh-CN" dirty="0"/>
              <a:t>h1</a:t>
            </a:r>
            <a:r>
              <a:rPr lang="en-US" altLang="zh-CN" dirty="0" smtClean="0"/>
              <a:t>&gt;;</a:t>
            </a:r>
            <a:endParaRPr lang="en-US" altLang="zh-CN" sz="22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实际上就是一个普通的对象</a:t>
            </a:r>
            <a:endParaRPr lang="en-US" altLang="zh-CN" dirty="0" smtClean="0"/>
          </a:p>
          <a:p>
            <a:pPr marL="361315" lvl="1" indent="0">
              <a:buNone/>
            </a:pPr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724" y="2398936"/>
            <a:ext cx="6482970" cy="304698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let </a:t>
            </a:r>
            <a:r>
              <a:rPr lang="en-US" altLang="zh-CN" sz="2400" dirty="0" err="1">
                <a:latin typeface="+mj-ea"/>
                <a:ea typeface="+mj-ea"/>
              </a:rPr>
              <a:t>eleObj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type : </a:t>
            </a:r>
            <a:r>
              <a:rPr lang="en-US" altLang="zh-CN" sz="2400" dirty="0" smtClean="0">
                <a:latin typeface="+mj-ea"/>
              </a:rPr>
              <a:t>'</a:t>
            </a:r>
            <a:r>
              <a:rPr lang="en-US" altLang="zh-CN" sz="2400" dirty="0" smtClean="0">
                <a:latin typeface="+mj-ea"/>
                <a:ea typeface="+mj-ea"/>
              </a:rPr>
              <a:t>div',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props : {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		children : [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  <a:r>
              <a:rPr lang="en-US" altLang="zh-CN" sz="2400" dirty="0" err="1">
                <a:latin typeface="+mj-ea"/>
                <a:ea typeface="+mj-ea"/>
              </a:rPr>
              <a:t>hello','world</a:t>
            </a:r>
            <a:r>
              <a:rPr lang="en-US" altLang="zh-CN" sz="2400" dirty="0">
                <a:latin typeface="+mj-ea"/>
                <a:ea typeface="+mj-ea"/>
              </a:rPr>
              <a:t>'],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</a:t>
            </a:r>
            <a:r>
              <a:rPr lang="en-US" altLang="zh-CN" sz="2400" dirty="0" err="1" smtClean="0">
                <a:latin typeface="+mj-ea"/>
                <a:ea typeface="+mj-ea"/>
              </a:rPr>
              <a:t>className</a:t>
            </a:r>
            <a:r>
              <a:rPr lang="en-US" altLang="zh-CN" sz="2400" dirty="0" smtClean="0">
                <a:latin typeface="+mj-ea"/>
                <a:ea typeface="+mj-ea"/>
              </a:rPr>
              <a:t> : 'red</a:t>
            </a:r>
            <a:r>
              <a:rPr lang="en-US" altLang="zh-CN" sz="2400" dirty="0">
                <a:latin typeface="+mj-ea"/>
                <a:ea typeface="+mj-ea"/>
              </a:rPr>
              <a:t>',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		id : 'box</a:t>
            </a:r>
            <a:r>
              <a:rPr lang="en-US" altLang="zh-CN" sz="2400" dirty="0">
                <a:latin typeface="+mj-ea"/>
                <a:ea typeface="+mj-ea"/>
              </a:rPr>
              <a:t>'</a:t>
            </a:r>
          </a:p>
          <a:p>
            <a:r>
              <a:rPr lang="en-US" altLang="zh-CN" sz="2400" dirty="0">
                <a:latin typeface="+mj-ea"/>
                <a:ea typeface="+mj-ea"/>
              </a:rPr>
              <a:t>	</a:t>
            </a:r>
            <a:r>
              <a:rPr lang="en-US" altLang="zh-CN" sz="2400" dirty="0" smtClean="0">
                <a:latin typeface="+mj-ea"/>
                <a:ea typeface="+mj-ea"/>
              </a:rPr>
              <a:t>}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1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en-US" altLang="zh-CN" dirty="0"/>
              <a:t>Babel 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把 </a:t>
            </a:r>
            <a:r>
              <a:rPr lang="en-US" altLang="zh-CN" dirty="0"/>
              <a:t>JSX </a:t>
            </a:r>
            <a:r>
              <a:rPr lang="zh-CN" altLang="en-US" dirty="0"/>
              <a:t>转换成一个名为 </a:t>
            </a:r>
            <a:r>
              <a:rPr lang="en-US" altLang="zh-CN" dirty="0" err="1"/>
              <a:t>React.createElement</a:t>
            </a:r>
            <a:r>
              <a:rPr lang="en-US" altLang="zh-CN" dirty="0" smtClean="0"/>
              <a:t>( )</a:t>
            </a:r>
            <a:r>
              <a:rPr lang="en-US" altLang="zh-CN" dirty="0"/>
              <a:t> </a:t>
            </a:r>
            <a:r>
              <a:rPr lang="zh-CN" altLang="en-US" dirty="0"/>
              <a:t>的方法</a:t>
            </a:r>
            <a:r>
              <a:rPr lang="zh-CN" altLang="en-US" dirty="0" smtClean="0"/>
              <a:t>调用，返回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React.createElement</a:t>
            </a:r>
            <a:r>
              <a:rPr lang="en-US" altLang="zh-CN" dirty="0"/>
              <a:t>( type [, props</a:t>
            </a:r>
            <a:r>
              <a:rPr lang="en-US" altLang="zh-CN" dirty="0" smtClean="0"/>
              <a:t>] [, ...</a:t>
            </a:r>
            <a:r>
              <a:rPr lang="en-US" altLang="zh-CN" dirty="0"/>
              <a:t>children] </a:t>
            </a:r>
            <a:r>
              <a:rPr lang="en-US" altLang="zh-CN" dirty="0" smtClean="0"/>
              <a:t>)</a:t>
            </a:r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：必需，元素名称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：可选，元素属性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：可选，子节点</a:t>
            </a:r>
            <a:endParaRPr lang="zh-CN" altLang="en-US" dirty="0"/>
          </a:p>
          <a:p>
            <a:pPr marL="593090" lvl="2"/>
            <a:endParaRPr lang="en-US" altLang="zh-CN" dirty="0"/>
          </a:p>
          <a:p>
            <a:pPr marL="593090" lvl="2"/>
            <a:endParaRPr lang="en-US" altLang="zh-CN" dirty="0" smtClean="0"/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3890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JSX </a:t>
            </a:r>
            <a:r>
              <a:rPr lang="zh-CN" altLang="en-US" sz="2800" b="1" dirty="0" smtClean="0">
                <a:latin typeface="+mj-ea"/>
                <a:ea typeface="+mj-ea"/>
              </a:rPr>
              <a:t>语法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元素渲染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组件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事件处理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50835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元素渲染过程</a:t>
            </a: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JSX </a:t>
            </a:r>
            <a:r>
              <a:rPr lang="zh-CN" altLang="en-US" dirty="0" smtClean="0">
                <a:latin typeface="+mn-ea"/>
                <a:ea typeface="+mn-ea"/>
              </a:rPr>
              <a:t>语法</a:t>
            </a:r>
          </a:p>
        </p:txBody>
      </p:sp>
      <p:pic>
        <p:nvPicPr>
          <p:cNvPr id="4" name="Picture 2" descr="C:\Users\小黑E550\Desktop\react解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0" y="1815304"/>
            <a:ext cx="10200373" cy="41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“根”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首页中</a:t>
            </a:r>
            <a:r>
              <a:rPr lang="zh-CN" altLang="en-US" dirty="0"/>
              <a:t>添加一个 </a:t>
            </a:r>
            <a:r>
              <a:rPr lang="en-US" altLang="zh-CN" dirty="0"/>
              <a:t>id="root" </a:t>
            </a:r>
            <a:r>
              <a:rPr lang="zh-CN" altLang="en-US" dirty="0"/>
              <a:t>的 </a:t>
            </a:r>
            <a:r>
              <a:rPr lang="en-US" altLang="zh-CN" dirty="0"/>
              <a:t>&lt;div&gt;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节点所有</a:t>
            </a:r>
            <a:r>
              <a:rPr lang="zh-CN" altLang="en-US" dirty="0"/>
              <a:t>内容都将由 </a:t>
            </a:r>
            <a:r>
              <a:rPr lang="en-US" altLang="zh-CN" dirty="0"/>
              <a:t>React DOM </a:t>
            </a:r>
            <a:r>
              <a:rPr lang="zh-CN" altLang="en-US" dirty="0"/>
              <a:t>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元素渲染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传递给 </a:t>
            </a:r>
            <a:r>
              <a:rPr lang="en-US" altLang="zh-CN" dirty="0" err="1"/>
              <a:t>ReactDOM.render</a:t>
            </a:r>
            <a:r>
              <a:rPr lang="en-US" altLang="zh-CN" dirty="0" smtClean="0"/>
              <a:t>( )</a:t>
            </a:r>
            <a:r>
              <a:rPr lang="zh-CN" altLang="en-US" dirty="0"/>
              <a:t> </a:t>
            </a:r>
            <a:r>
              <a:rPr lang="zh-CN" altLang="en-US" dirty="0" smtClean="0"/>
              <a:t>方法将</a:t>
            </a:r>
            <a:r>
              <a:rPr lang="zh-CN" altLang="en-US" dirty="0"/>
              <a:t>其渲染到页面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 smtClean="0"/>
              <a:t>ReactDOM.render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ele,document.getElementById</a:t>
            </a:r>
            <a:r>
              <a:rPr lang="en-US" altLang="zh-CN" dirty="0"/>
              <a:t>('root</a:t>
            </a:r>
            <a:r>
              <a:rPr lang="en-US" altLang="zh-CN" dirty="0" smtClean="0"/>
              <a:t>'));</a:t>
            </a: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</p:spTree>
    <p:extLst>
      <p:ext uri="{BB962C8B-B14F-4D97-AF65-F5344CB8AC3E}">
        <p14:creationId xmlns:p14="http://schemas.microsoft.com/office/powerpoint/2010/main" val="6585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436322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</a:t>
            </a:r>
            <a:r>
              <a:rPr lang="zh-CN" altLang="en-US" dirty="0" smtClean="0"/>
              <a:t>更新渲染元素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React </a:t>
            </a:r>
            <a:r>
              <a:rPr lang="zh-CN" altLang="en-US" dirty="0" smtClean="0"/>
              <a:t>元素是不可变的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元素</a:t>
            </a:r>
            <a:r>
              <a:rPr lang="zh-CN" altLang="en-US" dirty="0"/>
              <a:t>被</a:t>
            </a:r>
            <a:r>
              <a:rPr lang="zh-CN" altLang="en-US" dirty="0" smtClean="0"/>
              <a:t>创建后，无法</a:t>
            </a:r>
            <a:r>
              <a:rPr lang="zh-CN" altLang="en-US" dirty="0"/>
              <a:t>改变其内容或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dirty="0" smtClean="0"/>
          </a:p>
          <a:p>
            <a:pPr marL="591820" lvl="1"/>
            <a:r>
              <a:rPr lang="zh-CN" altLang="en-US" b="1" dirty="0" smtClean="0">
                <a:solidFill>
                  <a:srgbClr val="FF0000"/>
                </a:solidFill>
              </a:rPr>
              <a:t>  使用 </a:t>
            </a:r>
            <a:r>
              <a:rPr lang="en-US" altLang="zh-CN" b="1" dirty="0" smtClean="0">
                <a:solidFill>
                  <a:srgbClr val="FF0000"/>
                </a:solidFill>
              </a:rPr>
              <a:t>React </a:t>
            </a:r>
            <a:r>
              <a:rPr lang="zh-CN" altLang="en-US" b="1" dirty="0" smtClean="0">
                <a:solidFill>
                  <a:srgbClr val="FF0000"/>
                </a:solidFill>
              </a:rPr>
              <a:t>的 </a:t>
            </a:r>
            <a:r>
              <a:rPr lang="en-US" altLang="zh-CN" b="1" dirty="0" smtClean="0">
                <a:solidFill>
                  <a:srgbClr val="FF0000"/>
                </a:solidFill>
              </a:rPr>
              <a:t>DOM </a:t>
            </a:r>
            <a:r>
              <a:rPr lang="zh-CN" altLang="en-US" b="1" dirty="0" smtClean="0">
                <a:solidFill>
                  <a:srgbClr val="FF0000"/>
                </a:solidFill>
              </a:rPr>
              <a:t>比较</a:t>
            </a:r>
            <a:r>
              <a:rPr lang="zh-CN" altLang="en-US" b="1" dirty="0">
                <a:solidFill>
                  <a:srgbClr val="FF0000"/>
                </a:solidFill>
              </a:rPr>
              <a:t>算法进行高效的更新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361315" lvl="1" indent="0">
              <a:buNone/>
            </a:pPr>
            <a:endParaRPr lang="en-US" altLang="zh-CN" sz="1800" dirty="0" smtClean="0">
              <a:latin typeface="+mj-ea"/>
              <a:ea typeface="+mj-ea"/>
            </a:endParaRPr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>
                <a:latin typeface="+mj-ea"/>
                <a:ea typeface="+mj-ea"/>
              </a:rPr>
              <a:t>		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元素渲染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723" y="3146767"/>
            <a:ext cx="9148191" cy="19389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function tick() { 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</a:rPr>
              <a:t>div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</a:t>
            </a:r>
            <a:r>
              <a:rPr lang="en-US" altLang="zh-CN" sz="2400" dirty="0" smtClean="0"/>
              <a:t>{new </a:t>
            </a:r>
            <a:r>
              <a:rPr lang="en-US" altLang="zh-CN" sz="2400" dirty="0"/>
              <a:t>Date().</a:t>
            </a:r>
            <a:r>
              <a:rPr lang="en-US" altLang="zh-CN" sz="2400" dirty="0" err="1"/>
              <a:t>toLocaleTimeString</a:t>
            </a:r>
            <a:r>
              <a:rPr lang="en-US" altLang="zh-CN" sz="2400" dirty="0" smtClean="0"/>
              <a:t>()}</a:t>
            </a:r>
            <a:r>
              <a:rPr lang="en-US" altLang="zh-CN" sz="2400" dirty="0" smtClean="0">
                <a:solidFill>
                  <a:srgbClr val="FF0000"/>
                </a:solidFill>
              </a:rPr>
              <a:t>&lt;/</a:t>
            </a:r>
            <a:r>
              <a:rPr lang="en-US" altLang="zh-CN" sz="2400" dirty="0">
                <a:solidFill>
                  <a:srgbClr val="FF0000"/>
                </a:solidFill>
              </a:rPr>
              <a:t>div&gt;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; 	</a:t>
            </a:r>
            <a:r>
              <a:rPr lang="en-US" altLang="zh-CN" sz="2400" dirty="0" err="1" smtClean="0"/>
              <a:t>ReactDOM.render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ele</a:t>
            </a:r>
            <a:r>
              <a:rPr lang="en-US" altLang="zh-CN" sz="2400" dirty="0" smtClean="0"/>
              <a:t>, </a:t>
            </a:r>
            <a:r>
              <a:rPr lang="en-US" altLang="zh-CN" sz="2400" dirty="0" err="1"/>
              <a:t>document.getElementById</a:t>
            </a:r>
            <a:r>
              <a:rPr lang="en-US" altLang="zh-CN" sz="2400" dirty="0"/>
              <a:t>('root'));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CN" sz="2400" dirty="0" smtClean="0"/>
              <a:t>(tick</a:t>
            </a:r>
            <a:r>
              <a:rPr lang="en-US" altLang="zh-CN" sz="2400" dirty="0"/>
              <a:t>, 1000);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5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640</Words>
  <Application>Microsoft Office PowerPoint</Application>
  <PresentationFormat>自定义</PresentationFormat>
  <Paragraphs>224</Paragraphs>
  <Slides>23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2977</cp:revision>
  <cp:lastPrinted>2411-12-30T00:00:00Z</cp:lastPrinted>
  <dcterms:created xsi:type="dcterms:W3CDTF">2003-05-12T10:17:00Z</dcterms:created>
  <dcterms:modified xsi:type="dcterms:W3CDTF">2019-01-09T08:21:16Z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