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28"/>
  </p:notesMasterIdLst>
  <p:sldIdLst>
    <p:sldId id="256" r:id="rId4"/>
    <p:sldId id="257" r:id="rId5"/>
    <p:sldId id="326" r:id="rId6"/>
    <p:sldId id="258" r:id="rId7"/>
    <p:sldId id="327" r:id="rId8"/>
    <p:sldId id="328" r:id="rId9"/>
    <p:sldId id="329" r:id="rId10"/>
    <p:sldId id="331" r:id="rId11"/>
    <p:sldId id="332" r:id="rId12"/>
    <p:sldId id="333" r:id="rId13"/>
    <p:sldId id="335" r:id="rId14"/>
    <p:sldId id="281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260" r:id="rId25"/>
    <p:sldId id="297" r:id="rId26"/>
    <p:sldId id="269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4" name="演示文稿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演示文稿标题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显著事实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r>
              <a:t>事实信息</a:t>
            </a:r>
          </a:p>
        </p:txBody>
      </p:sp>
      <p:sp>
        <p:nvSpPr>
          <p:cNvPr id="11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图像"/>
          <p:cNvSpPr>
            <a:spLocks noGrp="1"/>
          </p:cNvSpPr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9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0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1" name="属性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属性</a:t>
            </a:r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图像"/>
          <p:cNvSpPr>
            <a:spLocks noGrp="1"/>
          </p:cNvSpPr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0" name="609701706_939x626.jpg"/>
          <p:cNvSpPr>
            <a:spLocks noGrp="1"/>
          </p:cNvSpPr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1" name="139465515_1890x1620.jpg"/>
          <p:cNvSpPr>
            <a:spLocks noGrp="1"/>
          </p:cNvSpPr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像"/>
          <p:cNvSpPr>
            <a:spLocks noGrp="1"/>
          </p:cNvSpPr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4" name="演示文稿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演示文稿标题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>
            <a:spLocks noGrp="1"/>
          </p:cNvSpPr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6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F0EBE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2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>
            <a:spLocks noGrp="1"/>
          </p:cNvSpPr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7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幻灯片标题</a:t>
            </a: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9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40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41" name="线条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50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>
            <a:spLocks noGrp="1"/>
          </p:cNvSpPr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6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F0EBE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8" name="139465515_1890x1620.jpg"/>
          <p:cNvSpPr>
            <a:spLocks noGrp="1"/>
          </p:cNvSpPr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幻灯片标题</a:t>
            </a:r>
          </a:p>
        </p:txBody>
      </p:sp>
      <p:sp>
        <p:nvSpPr>
          <p:cNvPr id="70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71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72" name="线条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章节标题</a:t>
            </a:r>
          </a:p>
        </p:txBody>
      </p:sp>
      <p:sp>
        <p:nvSpPr>
          <p:cNvPr id="81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82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9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r>
              <a:t>议程标题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显著事实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r>
              <a:t>事实信息</a:t>
            </a:r>
          </a:p>
        </p:txBody>
      </p:sp>
      <p:sp>
        <p:nvSpPr>
          <p:cNvPr id="11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11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11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图像"/>
          <p:cNvSpPr>
            <a:spLocks noGrp="1"/>
          </p:cNvSpPr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9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130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131" name="属性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1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属性</a:t>
            </a:r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图像"/>
          <p:cNvSpPr>
            <a:spLocks noGrp="1"/>
          </p:cNvSpPr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0" name="609701706_939x626.jpg"/>
          <p:cNvSpPr>
            <a:spLocks noGrp="1"/>
          </p:cNvSpPr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1" name="139465515_1890x1620.jpg"/>
          <p:cNvSpPr>
            <a:spLocks noGrp="1"/>
          </p:cNvSpPr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像"/>
          <p:cNvSpPr>
            <a:spLocks noGrp="1"/>
          </p:cNvSpPr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>
            <a:spLocks noGrp="1"/>
          </p:cNvSpPr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7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幻灯片标题</a:t>
            </a: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9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40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1" name="线条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50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8" name="139465515_1890x1620.jpg"/>
          <p:cNvSpPr>
            <a:spLocks noGrp="1"/>
          </p:cNvSpPr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幻灯片标题</a:t>
            </a:r>
          </a:p>
        </p:txBody>
      </p:sp>
      <p:sp>
        <p:nvSpPr>
          <p:cNvPr id="70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71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2" name="线条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章节标题</a:t>
            </a:r>
          </a:p>
        </p:txBody>
      </p:sp>
      <p:sp>
        <p:nvSpPr>
          <p:cNvPr id="81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2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9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作者和日期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r>
              <a:t>议程标题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演示文稿标题</a:t>
            </a:r>
          </a:p>
        </p:txBody>
      </p:sp>
      <p:sp>
        <p:nvSpPr>
          <p:cNvPr id="3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690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1pPr>
      <a:lvl2pPr marL="0" marR="0" indent="4572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2pPr>
      <a:lvl3pPr marL="0" marR="0" indent="9144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3pPr>
      <a:lvl4pPr marL="0" marR="0" indent="13716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4pPr>
      <a:lvl5pPr marL="0" marR="0" indent="18288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5pPr>
      <a:lvl6pPr marL="0" marR="0" indent="22860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6pPr>
      <a:lvl7pPr marL="0" marR="0" indent="27432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7pPr>
      <a:lvl8pPr marL="0" marR="0" indent="32004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8pPr>
      <a:lvl9pPr marL="0" marR="0" indent="36576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演示文稿标题</a:t>
            </a:r>
          </a:p>
        </p:txBody>
      </p:sp>
      <p:sp>
        <p:nvSpPr>
          <p:cNvPr id="3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4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 sz="200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690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 spd="med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1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1pPr>
      <a:lvl2pPr marL="0" marR="0" indent="4572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2pPr>
      <a:lvl3pPr marL="0" marR="0" indent="9144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3pPr>
      <a:lvl4pPr marL="0" marR="0" indent="13716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4pPr>
      <a:lvl5pPr marL="0" marR="0" indent="18288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5pPr>
      <a:lvl6pPr marL="0" marR="0" indent="22860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6pPr>
      <a:lvl7pPr marL="0" marR="0" indent="27432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7pPr>
      <a:lvl8pPr marL="0" marR="0" indent="32004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8pPr>
      <a:lvl9pPr marL="0" marR="0" indent="365760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xd GROUp 2020 10 1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CJWLER 2020 10 24</a:t>
            </a:r>
            <a:endParaRPr lang="en-US"/>
          </a:p>
        </p:txBody>
      </p:sp>
      <p:sp>
        <p:nvSpPr>
          <p:cNvPr id="167" name="SDN框架下防御ARP攻击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Instant</a:t>
            </a:r>
            <a:r>
              <a:rPr lang="zh-CN" altLang="en-US"/>
              <a:t>数据库文档与系统设计文档汇报</a:t>
            </a:r>
            <a:endParaRPr lang="zh-CN" altLang="en-US"/>
          </a:p>
        </p:txBody>
      </p:sp>
      <p:sp>
        <p:nvSpPr>
          <p:cNvPr id="168" name="SDN基于局域网网络安全的应用"/>
          <p:cNvSpPr txBox="1">
            <a:spLocks noGrp="1"/>
          </p:cNvSpPr>
          <p:nvPr>
            <p:ph type="subTitle" sz="quarter" idx="1"/>
          </p:nvPr>
        </p:nvSpPr>
        <p:spPr>
          <a:xfrm>
            <a:off x="1727200" y="7251700"/>
            <a:ext cx="20929600" cy="1203960"/>
          </a:xfrm>
          <a:prstGeom prst="rect">
            <a:avLst/>
          </a:prstGeom>
        </p:spPr>
        <p:txBody>
          <a:bodyPr/>
          <a:lstStyle/>
          <a:p>
            <a:r>
              <a:rPr lang="zh-CN" sz="4800"/>
              <a:t>冲就完了</a:t>
            </a:r>
            <a:r>
              <a:rPr lang="en-US" altLang="zh-CN" sz="4800"/>
              <a:t>——</a:t>
            </a:r>
            <a:r>
              <a:rPr lang="zh-CN" sz="4800"/>
              <a:t>软工六组项目展示</a:t>
            </a:r>
            <a:endParaRPr lang="zh-CN" sz="4800"/>
          </a:p>
        </p:txBody>
      </p:sp>
      <p:sp>
        <p:nvSpPr>
          <p:cNvPr id="2" name="SDN基于局域网网络安全的应用"/>
          <p:cNvSpPr txBox="1"/>
          <p:nvPr/>
        </p:nvSpPr>
        <p:spPr>
          <a:xfrm>
            <a:off x="1727200" y="9494520"/>
            <a:ext cx="20929600" cy="21247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  <a:lvl2pPr marL="0" marR="0" indent="4572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2pPr>
            <a:lvl3pPr marL="0" marR="0" indent="9144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3pPr>
            <a:lvl4pPr marL="0" marR="0" indent="13716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4pPr>
            <a:lvl5pPr marL="0" marR="0" indent="18288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5pPr>
            <a:lvl6pPr marL="0" marR="0" indent="22860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6pPr>
            <a:lvl7pPr marL="0" marR="0" indent="27432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7pPr>
            <a:lvl8pPr marL="0" marR="0" indent="32004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8pPr>
            <a:lvl9pPr marL="0" marR="0" indent="36576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9pPr>
          </a:lstStyle>
          <a:p>
            <a:r>
              <a:rPr lang="zh-CN"/>
              <a:t>小组成员：高兴 黄泷 黄明浩 黄颜熠 吴鹏辉 胡烨艳</a:t>
            </a:r>
            <a:endParaRPr lang="zh-CN"/>
          </a:p>
          <a:p>
            <a:r>
              <a:rPr lang="zh-CN"/>
              <a:t>      刘婷婷 孙瀚 </a:t>
            </a:r>
            <a:r>
              <a:rPr lang="zh-CN">
                <a:sym typeface="+mn-ea"/>
              </a:rPr>
              <a:t>刘嘉伟</a:t>
            </a:r>
            <a:r>
              <a:rPr lang="zh-CN"/>
              <a:t> 李辉雯 林潇潇</a:t>
            </a:r>
            <a:endParaRPr lang="zh-C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785" y="3429318"/>
            <a:ext cx="21567140" cy="8001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8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）系统安全与权限设计：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	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每天进行数据备份是保障系统安全的重要手段。数据备份需要严格按照事先制定的备份与故障恢复策略进行，并落实备份登记和检查措施。另外，系统设置用户的标识以鉴定是否是合法用户，并要求合法用户设置其密码，保证用户身份不被盗用；系统对不同的数据设置不同的访问级别，限制访问用户可查询的处理数据类别和内容；系统对不同用户设置不同的权限，区分不同的用户，如后台管理员和开发人员。具体的系统配置应当根据系统实际运行情况做进一步的调整。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 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785" y="2931796"/>
            <a:ext cx="21567140" cy="89960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9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）设计思路：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	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分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3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步走：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1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、通过构建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ER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图确定基本关系和表内元素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ea typeface="宋体" panose="02010600030101010101" pitchFamily="2" charset="-122"/>
              <a:cs typeface="Avenir Next Bold" panose="020B0803020202020204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				  2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、分工后自行构建、分解数据库表格，部分数据格式统一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				  3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、在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2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的过程中补充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1</a:t>
            </a:r>
            <a:endParaRPr lang="en-US" altLang="zh-CN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ea typeface="宋体" panose="02010600030101010101" pitchFamily="2" charset="-122"/>
              <a:cs typeface="Avenir Next Bold" panose="020B0803020202020204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	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在编写数据库设计说明书的过程中，我们一方面严格按照国标文档要求进行编写。另一方面，需切实考虑到真正实现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INSTANT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小程序的数据库时的情况，确保考虑充分、不漏元素。在此基础上，我们再利用自身学习掌握的《数据库设计》理论基础与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sqlserver2008R2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的使用经验，对一些可能存在数据冗余、删改麻烦的数据库表格进行了分解（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3NF/BCNF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ea typeface="宋体" panose="02010600030101010101" pitchFamily="2" charset="-122"/>
                <a:cs typeface="Avenir Next Bold" panose="020B0803020202020204" charset="0"/>
              </a:rPr>
              <a:t>）从而完成整篇文档的设计。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 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714" y="3040444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）用户端体系结构设计图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272" y="1282703"/>
            <a:ext cx="11957685" cy="111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714" y="3040444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）管理端体系结构设计图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859" y="1191726"/>
            <a:ext cx="11884842" cy="113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632686" y="2809240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）功能模块层次图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65" y="2809240"/>
            <a:ext cx="16140665" cy="855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85829" y="2809240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）用户端类图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73" y="2709426"/>
            <a:ext cx="15991757" cy="96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53172" y="2809240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）管理端类图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241" y="1024773"/>
            <a:ext cx="13288645" cy="116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122543" y="2809240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6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）用户端用例图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1194470"/>
            <a:ext cx="11196003" cy="1132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122543" y="2809240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7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）管理端用例图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45" y="1099115"/>
            <a:ext cx="11957685" cy="1151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122543" y="2809240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7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）管理端用例图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45" y="1099115"/>
            <a:ext cx="11957685" cy="1151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急剧增加你的网络延时 导致网速极慢 甚至断开连接"/>
          <p:cNvSpPr txBox="1">
            <a:spLocks noGrp="1"/>
          </p:cNvSpPr>
          <p:nvPr>
            <p:ph type="body" idx="21"/>
          </p:nvPr>
        </p:nvSpPr>
        <p:spPr>
          <a:xfrm>
            <a:off x="1449070" y="2889346"/>
            <a:ext cx="20929600" cy="9088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sz="4800" b="1"/>
              <a:t>1</a:t>
            </a:r>
            <a:r>
              <a:rPr lang="zh-CN" altLang="en-US" sz="4800" b="1">
                <a:ea typeface="宋体" panose="02010600030101010101" pitchFamily="2" charset="-122"/>
              </a:rPr>
              <a:t>、《数据库设计说明书》</a:t>
            </a:r>
            <a:endParaRPr lang="zh-CN" altLang="en-US" sz="4800" b="1">
              <a:ea typeface="宋体" panose="02010600030101010101" pitchFamily="2" charset="-122"/>
            </a:endParaRPr>
          </a:p>
        </p:txBody>
      </p:sp>
      <p:sp>
        <p:nvSpPr>
          <p:cNvPr id="171" name="ARP攻击"/>
          <p:cNvSpPr txBox="1">
            <a:spLocks noGrp="1"/>
          </p:cNvSpPr>
          <p:nvPr>
            <p:ph type="body" idx="1"/>
          </p:nvPr>
        </p:nvSpPr>
        <p:spPr>
          <a:xfrm>
            <a:off x="802640" y="1069340"/>
            <a:ext cx="3587750" cy="1607185"/>
          </a:xfrm>
          <a:prstGeom prst="rect">
            <a:avLst/>
          </a:prstGeom>
        </p:spPr>
        <p:txBody>
          <a:bodyPr/>
          <a:lstStyle/>
          <a:p>
            <a:r>
              <a:rPr lang="zh-CN" sz="8300"/>
              <a:t>目录</a:t>
            </a:r>
            <a:endParaRPr lang="zh-CN" sz="8300"/>
          </a:p>
        </p:txBody>
      </p:sp>
      <p:sp>
        <p:nvSpPr>
          <p:cNvPr id="2" name="急剧增加你的网络延时 导致网速极慢 甚至断开连接"/>
          <p:cNvSpPr txBox="1"/>
          <p:nvPr/>
        </p:nvSpPr>
        <p:spPr>
          <a:xfrm>
            <a:off x="1449070" y="4406996"/>
            <a:ext cx="20929600" cy="9088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 marL="0" marR="0" indent="0" algn="ctr" defTabSz="5842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F0EBE0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  <a:lvl2pPr marL="0" marR="0" indent="4572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2pPr>
            <a:lvl3pPr marL="0" marR="0" indent="9144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3pPr>
            <a:lvl4pPr marL="0" marR="0" indent="13716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4pPr>
            <a:lvl5pPr marL="0" marR="0" indent="18288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5pPr>
            <a:lvl6pPr marL="0" marR="0" indent="22860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6pPr>
            <a:lvl7pPr marL="0" marR="0" indent="27432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7pPr>
            <a:lvl8pPr marL="0" marR="0" indent="32004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8pPr>
            <a:lvl9pPr marL="0" marR="0" indent="36576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9pPr>
          </a:lstStyle>
          <a:p>
            <a:pPr algn="l"/>
            <a:r>
              <a:rPr lang="en-US" altLang="zh-CN" sz="4800" b="1">
                <a:ea typeface="宋体" panose="02010600030101010101" pitchFamily="2" charset="-122"/>
              </a:rPr>
              <a:t>2</a:t>
            </a:r>
            <a:r>
              <a:rPr lang="zh-CN" altLang="en-US" sz="4800" b="1">
                <a:ea typeface="宋体" panose="02010600030101010101" pitchFamily="2" charset="-122"/>
              </a:rPr>
              <a:t>、《系统设计说明书》</a:t>
            </a:r>
            <a:endParaRPr lang="zh-CN" altLang="en-US" sz="4800" b="1">
              <a:ea typeface="宋体" panose="02010600030101010101" pitchFamily="2" charset="-122"/>
            </a:endParaRPr>
          </a:p>
        </p:txBody>
      </p:sp>
      <p:sp>
        <p:nvSpPr>
          <p:cNvPr id="3" name="急剧增加你的网络延时 导致网速极慢 甚至断开连接"/>
          <p:cNvSpPr txBox="1"/>
          <p:nvPr/>
        </p:nvSpPr>
        <p:spPr>
          <a:xfrm>
            <a:off x="1449070" y="5899881"/>
            <a:ext cx="20929600" cy="9088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ctr" defTabSz="5842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F0EBE0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  <a:lvl2pPr marL="0" marR="0" indent="4572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2pPr>
            <a:lvl3pPr marL="0" marR="0" indent="9144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3pPr>
            <a:lvl4pPr marL="0" marR="0" indent="13716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4pPr>
            <a:lvl5pPr marL="0" marR="0" indent="18288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5pPr>
            <a:lvl6pPr marL="0" marR="0" indent="22860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6pPr>
            <a:lvl7pPr marL="0" marR="0" indent="27432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7pPr>
            <a:lvl8pPr marL="0" marR="0" indent="32004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8pPr>
            <a:lvl9pPr marL="0" marR="0" indent="3657600" algn="ctr" defTabSz="584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-44" baseline="0">
                <a:solidFill>
                  <a:srgbClr val="227AAE"/>
                </a:solidFill>
                <a:uFillTx/>
                <a:latin typeface="Publico Text Roman"/>
                <a:ea typeface="Publico Text Roman"/>
                <a:cs typeface="Publico Text Roman"/>
                <a:sym typeface="Publico Text Roman"/>
              </a:defRPr>
            </a:lvl9pPr>
          </a:lstStyle>
          <a:p>
            <a:pPr algn="l"/>
            <a:r>
              <a:rPr lang="en-US" altLang="zh-CN" sz="4800" b="1">
                <a:ea typeface="宋体" panose="02010600030101010101" pitchFamily="2" charset="-122"/>
              </a:rPr>
              <a:t>3</a:t>
            </a:r>
            <a:r>
              <a:rPr lang="zh-CN" altLang="en-US" sz="4800" b="1">
                <a:ea typeface="宋体" panose="02010600030101010101" pitchFamily="2" charset="-122"/>
              </a:rPr>
              <a:t>、</a:t>
            </a:r>
            <a:r>
              <a:rPr lang="en-US" altLang="zh-CN" sz="4800" b="1">
                <a:ea typeface="宋体" panose="02010600030101010101" pitchFamily="2" charset="-122"/>
              </a:rPr>
              <a:t>	</a:t>
            </a:r>
            <a:r>
              <a:rPr lang="zh-CN" altLang="en-US" sz="4800" b="1">
                <a:ea typeface="宋体" panose="02010600030101010101" pitchFamily="2" charset="-122"/>
              </a:rPr>
              <a:t>团队分工情况</a:t>
            </a:r>
            <a:r>
              <a:t> </a:t>
            </a:r>
            <a:endParaRPr lang="zh-CN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73458" y="2809240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8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）系统安全和权限设计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6660" y="3934693"/>
            <a:ext cx="10455340" cy="7768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安全：</a:t>
            </a: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endParaRPr lang="en-US" altLang="zh-CN" sz="3200" kern="10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TLS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协议对用户请求和返回结果均进行加密传输，减少被监听窃取的可能性。</a:t>
            </a:r>
            <a:endParaRPr lang="zh-CN" altLang="zh-CN" sz="3200" kern="100" dirty="0"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对于涉及用户隐私的数据，在数据库中进行加密存储，或隐去用户身份信息，仅作为总体数据分析使用。</a:t>
            </a:r>
            <a:endParaRPr lang="zh-CN" altLang="zh-CN" sz="3200" kern="100" dirty="0"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使用预编译语句（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Prepared Statement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），用于预防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Web 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攻击方式中的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SQL 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注入攻击，这样的话即使我们使用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SQL 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语句伪造成参数，到了服务端的时候，这个伪造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SQL 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语句的参数也只是简单的字符，并不能起到攻击的作用。</a:t>
            </a:r>
            <a:endParaRPr lang="en-US" altLang="zh-CN" sz="3200" kern="100" dirty="0">
              <a:solidFill>
                <a:schemeClr val="bg1"/>
              </a:solidFill>
              <a:effectLst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72181" y="3934693"/>
            <a:ext cx="9811754" cy="6290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权限：</a:t>
            </a:r>
            <a:endParaRPr lang="en-US" altLang="zh-CN" sz="3200" kern="10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需要获取的用户权限不涉及用户隐私且需征得用户同意。</a:t>
            </a:r>
            <a:endParaRPr lang="zh-CN" altLang="zh-CN" sz="3200" kern="10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获取用户权限方面，直接使用相关</a:t>
            </a: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API</a:t>
            </a:r>
            <a:r>
              <a:rPr lang="zh-CN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时自动调起，例如调用</a:t>
            </a: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kern="100" dirty="0" err="1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wx.chooseAddress</a:t>
            </a: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() ,</a:t>
            </a:r>
            <a:r>
              <a:rPr lang="zh-CN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若用户之前未授权或拒绝过，就会出现征得用户同意的窗口</a:t>
            </a:r>
            <a:endParaRPr lang="zh-CN" altLang="zh-CN" sz="3200" kern="10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可提前发起授权请求。使用</a:t>
            </a: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 </a:t>
            </a:r>
            <a:r>
              <a:rPr lang="en-US" altLang="zh-CN" sz="3200" kern="100" dirty="0" err="1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wx.authorize</a:t>
            </a: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 </a:t>
            </a:r>
            <a:r>
              <a:rPr lang="zh-CN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在调用需授权</a:t>
            </a:r>
            <a:r>
              <a:rPr lang="en-US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 API </a:t>
            </a:r>
            <a:r>
              <a:rPr lang="zh-CN" altLang="zh-CN" sz="3200" kern="1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之前，提前向用户发起授权请求。</a:t>
            </a:r>
            <a:endParaRPr lang="zh-CN" altLang="zh-CN" sz="3200" kern="10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927100"/>
            <a:ext cx="11957685" cy="188214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ea typeface="宋体" panose="02010600030101010101" pitchFamily="2" charset="-122"/>
              </a:rPr>
              <a:t>【</a:t>
            </a:r>
            <a:r>
              <a:rPr lang="en-US" altLang="zh-CN" sz="6000" dirty="0"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ea typeface="宋体" panose="02010600030101010101" pitchFamily="2" charset="-122"/>
              </a:rPr>
              <a:t>】系统设计说明书</a:t>
            </a:r>
            <a:endParaRPr lang="zh-CN" altLang="en-US" sz="6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5912" y="1332825"/>
            <a:ext cx="8655685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（</a:t>
            </a:r>
            <a:r>
              <a:rPr lang="en-US" altLang="zh-C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9</a:t>
            </a:r>
            <a:r>
              <a:rPr lang="zh-CN" alt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）接口设计</a:t>
            </a:r>
            <a:endParaRPr lang="zh-CN" altLang="en-US" sz="4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91222" y="3663552"/>
          <a:ext cx="14384205" cy="8998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3303"/>
                <a:gridCol w="3403303"/>
                <a:gridCol w="2859580"/>
                <a:gridCol w="4718019"/>
              </a:tblGrid>
              <a:tr h="1276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名称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功能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参数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800" kern="100">
                          <a:effectLst/>
                        </a:rPr>
                        <a:t>返回值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</a:tr>
              <a:tr h="13381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 dirty="0" err="1">
                          <a:effectLst/>
                        </a:rPr>
                        <a:t>list_article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获取推文清单</a:t>
                      </a:r>
                      <a:r>
                        <a:rPr lang="en-US" sz="2800" kern="100" dirty="0">
                          <a:effectLst/>
                        </a:rPr>
                        <a:t>	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 a_type	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>
                          <a:effectLst/>
                        </a:rPr>
                        <a:t>返回推文</a:t>
                      </a:r>
                      <a:r>
                        <a:rPr lang="en-US" sz="2800" kern="100">
                          <a:effectLst/>
                        </a:rPr>
                        <a:t>ID</a:t>
                      </a:r>
                      <a:r>
                        <a:rPr lang="zh-CN" sz="2800" kern="100">
                          <a:effectLst/>
                        </a:rPr>
                        <a:t>和标题的列表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</a:tr>
              <a:tr h="1276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Access_article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获取推文内容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a_id</a:t>
                      </a:r>
                      <a:r>
                        <a:rPr lang="en-US" sz="2800" kern="100" dirty="0">
                          <a:effectLst/>
                        </a:rPr>
                        <a:t>		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>
                          <a:effectLst/>
                        </a:rPr>
                        <a:t>返回推文内容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</a:tr>
              <a:tr h="1276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get_user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获取用户数据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u_id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返回用户数据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</a:tr>
              <a:tr h="1276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commit_user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>
                          <a:effectLst/>
                        </a:rPr>
                        <a:t>提交用户数据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 u_id,u_data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成功返回</a:t>
                      </a:r>
                      <a:r>
                        <a:rPr lang="en-US" sz="2800" kern="100" dirty="0">
                          <a:effectLst/>
                        </a:rPr>
                        <a:t>1</a:t>
                      </a:r>
                      <a:r>
                        <a:rPr lang="zh-CN" sz="2800" kern="100" dirty="0">
                          <a:effectLst/>
                        </a:rPr>
                        <a:t>，否则返回</a:t>
                      </a:r>
                      <a:r>
                        <a:rPr lang="en-US" sz="2800" kern="100" dirty="0">
                          <a:effectLst/>
                        </a:rPr>
                        <a:t>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</a:tr>
              <a:tr h="1276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get_recipe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>
                          <a:effectLst/>
                        </a:rPr>
                        <a:t>获取食谱内容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 r_id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返回食谱内容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</a:tr>
              <a:tr h="1276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get_food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>
                          <a:effectLst/>
                        </a:rPr>
                        <a:t>获取食物信息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</a:rPr>
                        <a:t> f_id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2800" kern="100" dirty="0">
                          <a:effectLst/>
                        </a:rPr>
                        <a:t>返回食物信息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7933" marR="27933" marT="55867" marB="55867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-1837536" y="2579806"/>
            <a:ext cx="8655685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数据接口：</a:t>
            </a:r>
            <a:endParaRPr lang="zh-CN" alt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44755" y="2465089"/>
            <a:ext cx="8655685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通信接口：</a:t>
            </a:r>
            <a:endParaRPr lang="zh-CN" alt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7335" y="3663552"/>
            <a:ext cx="7472265" cy="3081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协议进行客户端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管理员端与服务器端的通信。</a:t>
            </a:r>
            <a:endParaRPr lang="zh-CN" altLang="zh-CN" sz="32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802.11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无线局域网协议或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相关协议等连接到</a:t>
            </a:r>
            <a:r>
              <a:rPr lang="en-US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zh-CN" sz="3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2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像" descr="图像"/>
          <p:cNvPicPr>
            <a:picLocks noGrp="1" noChangeAspect="1"/>
          </p:cNvPicPr>
          <p:nvPr>
            <p:ph type="pic" idx="21"/>
          </p:nvPr>
        </p:nvPicPr>
        <p:blipFill>
          <a:blip r:embed="rId1"/>
          <a:srcRect l="20952" r="2698"/>
          <a:stretch>
            <a:fillRect/>
          </a:stretch>
        </p:blipFill>
        <p:spPr>
          <a:xfrm>
            <a:off x="0" y="0"/>
            <a:ext cx="12217400" cy="13716000"/>
          </a:xfrm>
          <a:prstGeom prst="rect">
            <a:avLst/>
          </a:prstGeom>
        </p:spPr>
      </p:pic>
      <p:sp>
        <p:nvSpPr>
          <p:cNvPr id="178" name="SDN框架下的防御"/>
          <p:cNvSpPr txBox="1">
            <a:spLocks noGrp="1"/>
          </p:cNvSpPr>
          <p:nvPr>
            <p:ph type="title"/>
          </p:nvPr>
        </p:nvSpPr>
        <p:spPr>
          <a:xfrm>
            <a:off x="13665200" y="5936290"/>
            <a:ext cx="9271001" cy="18443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【</a:t>
            </a:r>
            <a:r>
              <a:rPr lang="en-US" altLang="zh-CN"/>
              <a:t>3</a:t>
            </a:r>
            <a:r>
              <a:rPr lang="zh-CN" altLang="en-US">
                <a:ea typeface="宋体" panose="02010600030101010101" pitchFamily="2" charset="-122"/>
              </a:rPr>
              <a:t>】分工与贡献度</a:t>
            </a:r>
            <a:r>
              <a:t> 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/>
        </p:nvSpPr>
        <p:spPr>
          <a:xfrm>
            <a:off x="819785" y="1078230"/>
            <a:ext cx="11957685" cy="18821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4572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9144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13716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8288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22860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27432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32004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3657600" algn="ctr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600" b="1" i="0" u="none" strike="noStrike" cap="none" spc="-86" baseline="0">
                <a:solidFill>
                  <a:srgbClr val="4A4A4A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【</a:t>
            </a:r>
            <a:r>
              <a:rPr lang="en-US" altLang="zh-CN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6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】分工与贡献度表</a:t>
            </a:r>
            <a:endParaRPr lang="zh-CN" altLang="en-US" sz="60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980" y="2494280"/>
            <a:ext cx="18088610" cy="10577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DN框架下防御ARP攻击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/>
              <a:t>谢谢大家！</a:t>
            </a:r>
            <a:endParaRPr 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02310" y="1431290"/>
            <a:ext cx="8545830" cy="2734945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br>
              <a:rPr lang="zh-CN" altLang="en-US" sz="6000">
                <a:ea typeface="宋体" panose="02010600030101010101" pitchFamily="2" charset="-122"/>
              </a:rPr>
            </a:br>
            <a:r>
              <a:rPr lang="en-US" altLang="zh-CN" sz="6000">
                <a:ea typeface="宋体" panose="02010600030101010101" pitchFamily="2" charset="-122"/>
              </a:rPr>
              <a:t>		</a:t>
            </a:r>
            <a:br>
              <a:rPr lang="en-US" altLang="zh-CN" sz="6000">
                <a:ea typeface="宋体" panose="02010600030101010101" pitchFamily="2" charset="-122"/>
              </a:rPr>
            </a:br>
            <a:endParaRPr lang="zh-CN" altLang="en-US" sz="6000">
              <a:ea typeface="宋体" panose="02010600030101010101" pitchFamily="2" charset="-122"/>
            </a:endParaRPr>
          </a:p>
        </p:txBody>
      </p:sp>
      <p:pic>
        <p:nvPicPr>
          <p:cNvPr id="2" name="图片 1" descr="9992717E4116BED7E7E8BEE4C320058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4530" y="1431290"/>
            <a:ext cx="13234670" cy="10853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765" y="4538345"/>
            <a:ext cx="692023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（1）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ER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图设计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4710" y="1490345"/>
            <a:ext cx="12487275" cy="11047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765" y="4538345"/>
            <a:ext cx="692023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2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）所有表格一览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01295" y="4568508"/>
            <a:ext cx="968438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3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）用户登陆基本信息表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2245" y="914400"/>
            <a:ext cx="11040110" cy="11887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65" y="4538663"/>
            <a:ext cx="930211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4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）用户基本健康信息表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8490" y="259715"/>
            <a:ext cx="11807190" cy="13195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65" y="4538663"/>
            <a:ext cx="930211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5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）食材信息表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5690" y="1455420"/>
            <a:ext cx="12952095" cy="11217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3625" y="4450715"/>
            <a:ext cx="603758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6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）运动信息表   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970" y="2695575"/>
            <a:ext cx="15707360" cy="90595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9785" y="1078230"/>
            <a:ext cx="14310360" cy="1882140"/>
          </a:xfrm>
        </p:spPr>
        <p:txBody>
          <a:bodyPr/>
          <a:lstStyle/>
          <a:p>
            <a:r>
              <a:rPr lang="zh-CN" altLang="en-US" sz="6000">
                <a:ea typeface="宋体" panose="02010600030101010101" pitchFamily="2" charset="-122"/>
              </a:rPr>
              <a:t>【</a:t>
            </a:r>
            <a:r>
              <a:rPr lang="en-US" altLang="zh-CN" sz="6000"/>
              <a:t>1</a:t>
            </a:r>
            <a:r>
              <a:rPr lang="zh-CN" altLang="en-US" sz="6000">
                <a:ea typeface="宋体" panose="02010600030101010101" pitchFamily="2" charset="-122"/>
              </a:rPr>
              <a:t>】数据库设计说明书</a:t>
            </a:r>
            <a:endParaRPr lang="zh-CN" altLang="en-US" sz="6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3625" y="4752658"/>
            <a:ext cx="6037580" cy="1706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（</a:t>
            </a:r>
            <a:r>
              <a:rPr lang="en-US" altLang="zh-CN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7</a:t>
            </a: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）用户当日摄入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2">
                    <a:lumMod val="20000"/>
                    <a:lumOff val="80000"/>
                  </a:schemeClr>
                </a:solidFill>
                <a:latin typeface="Avenir Next Bold" panose="020B0803020202020204" charset="0"/>
                <a:cs typeface="Avenir Next Bold" panose="020B0803020202020204" charset="0"/>
              </a:rPr>
              <a:t>与消耗记录表  </a:t>
            </a:r>
            <a:endParaRPr lang="zh-CN" altLang="en-US" sz="4800" b="1">
              <a:solidFill>
                <a:schemeClr val="bg2">
                  <a:lumMod val="20000"/>
                  <a:lumOff val="80000"/>
                </a:schemeClr>
              </a:solidFill>
              <a:latin typeface="Avenir Next Bold" panose="020B0803020202020204" charset="0"/>
              <a:cs typeface="Avenir Next Bold" panose="020B0803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7530" y="2489835"/>
            <a:ext cx="15850235" cy="9690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WPS 演示</Application>
  <PresentationFormat>自定义</PresentationFormat>
  <Paragraphs>183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Avenir Next Medium</vt:lpstr>
      <vt:lpstr>Publico Text Roman</vt:lpstr>
      <vt:lpstr>Helvetica</vt:lpstr>
      <vt:lpstr>Publico Headline Roman</vt:lpstr>
      <vt:lpstr>Helvetica Neue</vt:lpstr>
      <vt:lpstr>Avenir Next Bold</vt:lpstr>
      <vt:lpstr>Yu Gothic UI Semibold</vt:lpstr>
      <vt:lpstr>Segoe Print</vt:lpstr>
      <vt:lpstr>微软雅黑</vt:lpstr>
      <vt:lpstr>Arial Unicode MS</vt:lpstr>
      <vt:lpstr>Times New Roman</vt:lpstr>
      <vt:lpstr>26_FeatureStory</vt:lpstr>
      <vt:lpstr>1_FeatureStory</vt:lpstr>
      <vt:lpstr>Instant数据库文档与系统设计文档汇报</vt:lpstr>
      <vt:lpstr>PowerPoint 演示文稿</vt:lpstr>
      <vt:lpstr>【1】数据库设计说明书 		 </vt:lpstr>
      <vt:lpstr>【1】数据库设计说明书</vt:lpstr>
      <vt:lpstr>【1】数据库设计说明书</vt:lpstr>
      <vt:lpstr>【1】数据库设计说明书</vt:lpstr>
      <vt:lpstr>【1】数据库设计说明书</vt:lpstr>
      <vt:lpstr>【1】数据库设计说明书</vt:lpstr>
      <vt:lpstr>【1】数据库设计说明书</vt:lpstr>
      <vt:lpstr>【1】数据库设计说明书</vt:lpstr>
      <vt:lpstr>【1】数据库设计说明书</vt:lpstr>
      <vt:lpstr>【2】系统设计说明书</vt:lpstr>
      <vt:lpstr>【2】系统设计说明书</vt:lpstr>
      <vt:lpstr>【2】系统设计说明书</vt:lpstr>
      <vt:lpstr>【2】系统设计说明书</vt:lpstr>
      <vt:lpstr>【2】系统设计说明书</vt:lpstr>
      <vt:lpstr>【2】系统设计说明书</vt:lpstr>
      <vt:lpstr>【2】系统设计说明书</vt:lpstr>
      <vt:lpstr>【2】系统设计说明书</vt:lpstr>
      <vt:lpstr>【2】系统设计说明书</vt:lpstr>
      <vt:lpstr>【2】系统设计说明书</vt:lpstr>
      <vt:lpstr>【3】分工与贡献度  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SDN框架下防御ARP攻击</dc:title>
  <dc:creator/>
  <cp:lastModifiedBy>高兴</cp:lastModifiedBy>
  <cp:revision>20</cp:revision>
  <dcterms:created xsi:type="dcterms:W3CDTF">2020-11-09T11:28:00Z</dcterms:created>
  <dcterms:modified xsi:type="dcterms:W3CDTF">2020-11-09T14:08:28Z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