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7"/>
    <p:restoredTop sz="94663"/>
  </p:normalViewPr>
  <p:slideViewPr>
    <p:cSldViewPr snapToGrid="0" snapToObjects="1">
      <p:cViewPr varScale="1">
        <p:scale>
          <a:sx n="128" d="100"/>
          <a:sy n="128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EB63-2BC5-5C49-B208-569B1E94E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DD9C6-7354-DB47-8D10-2295C1914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A09B7-91F9-0846-B50F-981B8B6B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2E3A-8C68-0443-97B2-97FD270A30C4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E59BB-ACF7-024A-99C8-D3839E4F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12A8F-BE9D-3E47-99A3-1FEA77BC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D9D8-0425-7F4E-8CCE-6620567E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7D44-878D-5647-B5CC-244CEDE5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A32A8-F0A7-8544-B820-8A61A2FFD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D3BF-46B7-6042-8749-B00FA936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2E3A-8C68-0443-97B2-97FD270A30C4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685E-A4CB-764C-9C28-7B04B5FF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E895F-9988-534F-A563-5C48E428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D9D8-0425-7F4E-8CCE-6620567E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5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741B75-7B8D-A04F-A722-23D667A6D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D99CE-4D74-794C-A813-FAB59720F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0B350-01B3-6545-B092-8B279FB7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2E3A-8C68-0443-97B2-97FD270A30C4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C3714-2187-0E48-BB58-92FE5600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5F218-2848-BC41-B28C-3E6EBA09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D9D8-0425-7F4E-8CCE-6620567E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2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9D5B-4510-7348-BF1B-36BD18CE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EA08E-1987-FD43-B717-FE6F27AA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4B7C1-8019-F74B-91AC-27D5792A2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2E3A-8C68-0443-97B2-97FD270A30C4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90AE6-BA5B-3546-830F-86F00C7A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16EF-B329-CF4E-90AD-7990E3BB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D9D8-0425-7F4E-8CCE-6620567E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0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86D8-71D9-424D-82EE-35CC25BAB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EB2D0-3B26-694C-B891-F0729D785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1EE34-1F53-C34E-BB52-032BB302E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2E3A-8C68-0443-97B2-97FD270A30C4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5A990-F85E-3D4A-A277-9C796810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BAB1D-7477-A944-8EF6-353452D7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D9D8-0425-7F4E-8CCE-6620567E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3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CB9E-7166-494A-964B-5E53412BE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EC9D4-30BF-0A46-B43A-82EAEDCF4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476F0-EAAC-664D-A963-9DAEE6397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A895A-3C52-B948-9E8E-A409755B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2E3A-8C68-0443-97B2-97FD270A30C4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746FC-8D00-D548-90C9-97237C36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3B179-825D-4747-A00E-CA8FD07D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D9D8-0425-7F4E-8CCE-6620567E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8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670B-114C-7A45-AA49-961098E6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E8D09-FD51-5B43-95B5-38204277A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5B062-5686-2241-8892-5E6AF8AB2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06355-0E40-FB46-9F81-EA9342C0F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A773F-A970-1847-94C9-440E5336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57ED7-8DBB-5745-B81E-5B106BB4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2E3A-8C68-0443-97B2-97FD270A30C4}" type="datetimeFigureOut">
              <a:rPr lang="en-US" smtClean="0"/>
              <a:t>9/10/19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CF714-CCB2-BF47-8076-33329A23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CE6A9-040B-0646-9C80-88497E55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D9D8-0425-7F4E-8CCE-6620567E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8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D0D5-25CB-3747-9371-9A4AA3E5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8A14E-CBCD-B048-9F87-3B7908951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2E3A-8C68-0443-97B2-97FD270A30C4}" type="datetimeFigureOut">
              <a:rPr lang="en-US" smtClean="0"/>
              <a:t>9/10/19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2E265-EC10-F343-BE58-D348FCD7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AA0E1-7861-8749-9ED6-43B58130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D9D8-0425-7F4E-8CCE-6620567E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1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854842-3D8A-8B48-83C9-03B34ACF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2E3A-8C68-0443-97B2-97FD270A30C4}" type="datetimeFigureOut">
              <a:rPr lang="en-US" smtClean="0"/>
              <a:t>9/10/19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30B19-D831-634D-AB8D-A25A115B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E68EA-5892-F04E-B3E6-C792B1D1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D9D8-0425-7F4E-8CCE-6620567E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5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6C4C-612C-F04E-92D9-96D43B7D2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7B10-3CD7-5248-96BE-E60851BE9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20E4A-8508-5B43-A08A-A2EC14240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2C790-8ADE-384A-B3E2-ED87E5C5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2E3A-8C68-0443-97B2-97FD270A30C4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52A61-7B90-8447-BB61-6D8EC9415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6BE0A-DA00-DA48-8527-98B4BFF0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D9D8-0425-7F4E-8CCE-6620567E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9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2680-D675-F845-B9CF-F6781BF0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6C3F78-39A4-B848-A235-3155CACD3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0DE42-1C91-CE4A-A00C-4EB669D5B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A0ED6-3A3D-9147-8E8A-42894940D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2E3A-8C68-0443-97B2-97FD270A30C4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E5A75-627C-414B-A565-F4E078ADC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64FDF-89C1-1649-93DE-70B80F0F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D9D8-0425-7F4E-8CCE-6620567E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6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E885BF-7E05-F547-A66C-035F3F0FD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D106-B5B0-9B4D-BEE4-A6296F91D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30562-F625-324C-9599-52E93E7C5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22E3A-8C68-0443-97B2-97FD270A30C4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49FDD-74B4-FB41-98BA-6612C3EDC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7C5D0-39A1-0D4A-B649-36CCD7F13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D9D8-0425-7F4E-8CCE-6620567EF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9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62EAFB-23A1-E648-982E-DB18A3050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47" y="2083454"/>
            <a:ext cx="2259255" cy="39674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68E261-AB88-214C-891A-FA5DC20B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326" y="130075"/>
            <a:ext cx="11450861" cy="750253"/>
          </a:xfrm>
        </p:spPr>
        <p:txBody>
          <a:bodyPr>
            <a:normAutofit fontScale="90000"/>
          </a:bodyPr>
          <a:lstStyle/>
          <a:p>
            <a:r>
              <a:rPr lang="en-US" dirty="0"/>
              <a:t>Formulary Service – Med Copays under Health Plan</a:t>
            </a:r>
          </a:p>
        </p:txBody>
      </p:sp>
      <p:graphicFrame>
        <p:nvGraphicFramePr>
          <p:cNvPr id="52" name="Content Placeholder 51">
            <a:extLst>
              <a:ext uri="{FF2B5EF4-FFF2-40B4-BE49-F238E27FC236}">
                <a16:creationId xmlns:a16="http://schemas.microsoft.com/office/drawing/2014/main" id="{57D5A53F-52DF-E64D-926A-2D27DEBA0D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348847"/>
              </p:ext>
            </p:extLst>
          </p:nvPr>
        </p:nvGraphicFramePr>
        <p:xfrm>
          <a:off x="1238765" y="3019953"/>
          <a:ext cx="1686248" cy="11330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8496">
                  <a:extLst>
                    <a:ext uri="{9D8B030D-6E8A-4147-A177-3AD203B41FA5}">
                      <a16:colId xmlns:a16="http://schemas.microsoft.com/office/drawing/2014/main" val="2297233592"/>
                    </a:ext>
                  </a:extLst>
                </a:gridCol>
                <a:gridCol w="518876">
                  <a:extLst>
                    <a:ext uri="{9D8B030D-6E8A-4147-A177-3AD203B41FA5}">
                      <a16:colId xmlns:a16="http://schemas.microsoft.com/office/drawing/2014/main" val="3848061002"/>
                    </a:ext>
                  </a:extLst>
                </a:gridCol>
                <a:gridCol w="518876">
                  <a:extLst>
                    <a:ext uri="{9D8B030D-6E8A-4147-A177-3AD203B41FA5}">
                      <a16:colId xmlns:a16="http://schemas.microsoft.com/office/drawing/2014/main" val="572277970"/>
                    </a:ext>
                  </a:extLst>
                </a:gridCol>
              </a:tblGrid>
              <a:tr h="2832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Copay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20563"/>
                  </a:ext>
                </a:extLst>
              </a:tr>
              <a:tr h="2832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Med1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$5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065292"/>
                  </a:ext>
                </a:extLst>
              </a:tr>
              <a:tr h="2832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Med2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780507"/>
                  </a:ext>
                </a:extLst>
              </a:tr>
              <a:tr h="2832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Med3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$10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87920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6E99330-97DB-2B49-948E-BE96E41ED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8466" y="1978947"/>
            <a:ext cx="793385" cy="12261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669862-EA35-B243-8459-F7DDCFCC0BA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2516" y="3970560"/>
            <a:ext cx="1195445" cy="184750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F01F4-42B6-B94F-8E3F-91AEFF552CA9}"/>
              </a:ext>
            </a:extLst>
          </p:cNvPr>
          <p:cNvCxnSpPr>
            <a:cxnSpLocks/>
          </p:cNvCxnSpPr>
          <p:nvPr/>
        </p:nvCxnSpPr>
        <p:spPr>
          <a:xfrm>
            <a:off x="4006979" y="2318240"/>
            <a:ext cx="534141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A5BD04-3769-B44D-BB47-FF1D11860BB4}"/>
              </a:ext>
            </a:extLst>
          </p:cNvPr>
          <p:cNvCxnSpPr>
            <a:cxnSpLocks/>
          </p:cNvCxnSpPr>
          <p:nvPr/>
        </p:nvCxnSpPr>
        <p:spPr>
          <a:xfrm flipH="1">
            <a:off x="4006979" y="2670556"/>
            <a:ext cx="534141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6B15FA-7380-194D-9801-859BAB40F8F4}"/>
              </a:ext>
            </a:extLst>
          </p:cNvPr>
          <p:cNvSpPr txBox="1"/>
          <p:nvPr/>
        </p:nvSpPr>
        <p:spPr>
          <a:xfrm>
            <a:off x="5699277" y="1921606"/>
            <a:ext cx="2468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What are my Medications?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4F9F7A-724B-4C4B-B4CA-FC6DA4AB8375}"/>
              </a:ext>
            </a:extLst>
          </p:cNvPr>
          <p:cNvSpPr txBox="1"/>
          <p:nvPr/>
        </p:nvSpPr>
        <p:spPr>
          <a:xfrm>
            <a:off x="5376796" y="2706449"/>
            <a:ext cx="3501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Medication1, Medication2, Medication3</a:t>
            </a:r>
          </a:p>
          <a:p>
            <a:pPr algn="ctr"/>
            <a:r>
              <a:rPr lang="en-US" sz="1600" dirty="0"/>
              <a:t>    RxNorm Codes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520C49-9986-3545-A73E-32375378D5BE}"/>
              </a:ext>
            </a:extLst>
          </p:cNvPr>
          <p:cNvSpPr txBox="1"/>
          <p:nvPr/>
        </p:nvSpPr>
        <p:spPr>
          <a:xfrm>
            <a:off x="10314471" y="2132440"/>
            <a:ext cx="188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Electronic</a:t>
            </a:r>
          </a:p>
          <a:p>
            <a:r>
              <a:rPr lang="en-US" dirty="0"/>
              <a:t>Health 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1CC06-2C02-0047-A02F-1C45BD3E7374}"/>
              </a:ext>
            </a:extLst>
          </p:cNvPr>
          <p:cNvSpPr txBox="1"/>
          <p:nvPr/>
        </p:nvSpPr>
        <p:spPr>
          <a:xfrm>
            <a:off x="9527141" y="5909539"/>
            <a:ext cx="18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Formulary Service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D2C49E31-5419-7D47-B2B6-658BF53F1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2384" y="4415714"/>
            <a:ext cx="545814" cy="702942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CD6C4B-485E-BF4A-8CE5-D8FD89654623}"/>
              </a:ext>
            </a:extLst>
          </p:cNvPr>
          <p:cNvCxnSpPr>
            <a:cxnSpLocks/>
          </p:cNvCxnSpPr>
          <p:nvPr/>
        </p:nvCxnSpPr>
        <p:spPr>
          <a:xfrm flipV="1">
            <a:off x="4006979" y="5147864"/>
            <a:ext cx="5591114" cy="609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F65EE68-85C5-154F-B279-206AE5344DE9}"/>
              </a:ext>
            </a:extLst>
          </p:cNvPr>
          <p:cNvCxnSpPr>
            <a:cxnSpLocks/>
          </p:cNvCxnSpPr>
          <p:nvPr/>
        </p:nvCxnSpPr>
        <p:spPr>
          <a:xfrm flipH="1">
            <a:off x="3976721" y="5431981"/>
            <a:ext cx="5621372" cy="25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0CC1FF6-52EC-8F40-BAD2-AB6363850AC6}"/>
              </a:ext>
            </a:extLst>
          </p:cNvPr>
          <p:cNvSpPr txBox="1"/>
          <p:nvPr/>
        </p:nvSpPr>
        <p:spPr>
          <a:xfrm>
            <a:off x="339247" y="1079997"/>
            <a:ext cx="3485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Mobile app determines the cost of </a:t>
            </a:r>
          </a:p>
          <a:p>
            <a:pPr algn="ctr"/>
            <a:r>
              <a:rPr lang="en-US" dirty="0"/>
              <a:t>Medications under member’s current coverage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EB91F5-771E-7E41-97B8-DF022A68DA92}"/>
              </a:ext>
            </a:extLst>
          </p:cNvPr>
          <p:cNvSpPr txBox="1"/>
          <p:nvPr/>
        </p:nvSpPr>
        <p:spPr>
          <a:xfrm>
            <a:off x="1222208" y="2681399"/>
            <a:ext cx="1765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Medication Copays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66013C-B9A3-4648-B2C2-24F71B39C4F4}"/>
              </a:ext>
            </a:extLst>
          </p:cNvPr>
          <p:cNvSpPr txBox="1"/>
          <p:nvPr/>
        </p:nvSpPr>
        <p:spPr>
          <a:xfrm>
            <a:off x="4818216" y="4424411"/>
            <a:ext cx="3501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Tell me about: </a:t>
            </a:r>
            <a:br>
              <a:rPr lang="en-US" sz="1600" dirty="0"/>
            </a:br>
            <a:r>
              <a:rPr lang="en-US" sz="1600" dirty="0"/>
              <a:t>Medication1, Medication2, Medication3</a:t>
            </a:r>
          </a:p>
          <a:p>
            <a:pPr algn="ctr"/>
            <a:r>
              <a:rPr lang="en-US" sz="1600" dirty="0"/>
              <a:t>   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094626-E836-444A-A674-9B59F673E833}"/>
              </a:ext>
            </a:extLst>
          </p:cNvPr>
          <p:cNvSpPr txBox="1"/>
          <p:nvPr/>
        </p:nvSpPr>
        <p:spPr>
          <a:xfrm>
            <a:off x="4890787" y="5494040"/>
            <a:ext cx="3501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Info about: </a:t>
            </a:r>
            <a:br>
              <a:rPr lang="en-US" sz="1600" dirty="0"/>
            </a:br>
            <a:r>
              <a:rPr lang="en-US" sz="1600" dirty="0"/>
              <a:t>Medication1, Medication2, Medication3</a:t>
            </a:r>
          </a:p>
          <a:p>
            <a:pPr algn="ctr"/>
            <a:r>
              <a:rPr lang="en-US" sz="1600" dirty="0"/>
              <a:t>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989AA2-F49E-124D-9A7C-880517B331EB}"/>
              </a:ext>
            </a:extLst>
          </p:cNvPr>
          <p:cNvSpPr txBox="1"/>
          <p:nvPr/>
        </p:nvSpPr>
        <p:spPr>
          <a:xfrm>
            <a:off x="3944932" y="6063041"/>
            <a:ext cx="30798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Within scope of this IG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A8EAE8-86BB-9347-A215-F0BF6406C18B}"/>
              </a:ext>
            </a:extLst>
          </p:cNvPr>
          <p:cNvSpPr/>
          <p:nvPr/>
        </p:nvSpPr>
        <p:spPr>
          <a:xfrm>
            <a:off x="3882700" y="3726271"/>
            <a:ext cx="7918236" cy="2855366"/>
          </a:xfrm>
          <a:prstGeom prst="rect">
            <a:avLst/>
          </a:prstGeom>
          <a:noFill/>
          <a:ln w="698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9029AC-6722-A143-A30C-F9B3276E86E3}"/>
              </a:ext>
            </a:extLst>
          </p:cNvPr>
          <p:cNvSpPr txBox="1"/>
          <p:nvPr/>
        </p:nvSpPr>
        <p:spPr>
          <a:xfrm>
            <a:off x="3898594" y="1090095"/>
            <a:ext cx="35014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Outside scope of this IG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4214CB-8EA5-6541-ADA0-C70B6BE6FB99}"/>
              </a:ext>
            </a:extLst>
          </p:cNvPr>
          <p:cNvSpPr/>
          <p:nvPr/>
        </p:nvSpPr>
        <p:spPr>
          <a:xfrm>
            <a:off x="3898594" y="1079997"/>
            <a:ext cx="7918237" cy="2579835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3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62EAFB-23A1-E648-982E-DB18A3050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53" y="2336926"/>
            <a:ext cx="2176103" cy="382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68E261-AB88-214C-891A-FA5DC20B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685" y="78840"/>
            <a:ext cx="10718727" cy="1325563"/>
          </a:xfrm>
        </p:spPr>
        <p:txBody>
          <a:bodyPr/>
          <a:lstStyle/>
          <a:p>
            <a:r>
              <a:rPr lang="en-US" dirty="0"/>
              <a:t>Formulary Service – Shopping for Health Plans</a:t>
            </a:r>
          </a:p>
        </p:txBody>
      </p:sp>
      <p:graphicFrame>
        <p:nvGraphicFramePr>
          <p:cNvPr id="52" name="Content Placeholder 51">
            <a:extLst>
              <a:ext uri="{FF2B5EF4-FFF2-40B4-BE49-F238E27FC236}">
                <a16:creationId xmlns:a16="http://schemas.microsoft.com/office/drawing/2014/main" id="{57D5A53F-52DF-E64D-926A-2D27DEBA0D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515413"/>
              </p:ext>
            </p:extLst>
          </p:nvPr>
        </p:nvGraphicFramePr>
        <p:xfrm>
          <a:off x="1059265" y="3208872"/>
          <a:ext cx="1627314" cy="117077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6349">
                  <a:extLst>
                    <a:ext uri="{9D8B030D-6E8A-4147-A177-3AD203B41FA5}">
                      <a16:colId xmlns:a16="http://schemas.microsoft.com/office/drawing/2014/main" val="2297233592"/>
                    </a:ext>
                  </a:extLst>
                </a:gridCol>
                <a:gridCol w="665203">
                  <a:extLst>
                    <a:ext uri="{9D8B030D-6E8A-4147-A177-3AD203B41FA5}">
                      <a16:colId xmlns:a16="http://schemas.microsoft.com/office/drawing/2014/main" val="3848061002"/>
                    </a:ext>
                  </a:extLst>
                </a:gridCol>
                <a:gridCol w="495762">
                  <a:extLst>
                    <a:ext uri="{9D8B030D-6E8A-4147-A177-3AD203B41FA5}">
                      <a16:colId xmlns:a16="http://schemas.microsoft.com/office/drawing/2014/main" val="572277970"/>
                    </a:ext>
                  </a:extLst>
                </a:gridCol>
              </a:tblGrid>
              <a:tr h="24357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Copay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20563"/>
                  </a:ext>
                </a:extLst>
              </a:tr>
              <a:tr h="30906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$200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$600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065292"/>
                  </a:ext>
                </a:extLst>
              </a:tr>
              <a:tr h="30906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$300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$150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780507"/>
                  </a:ext>
                </a:extLst>
              </a:tr>
              <a:tr h="30906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$500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$100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87920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DD1CC06-2C02-0047-A02F-1C45BD3E7374}"/>
              </a:ext>
            </a:extLst>
          </p:cNvPr>
          <p:cNvSpPr txBox="1"/>
          <p:nvPr/>
        </p:nvSpPr>
        <p:spPr>
          <a:xfrm>
            <a:off x="9406319" y="6094492"/>
            <a:ext cx="207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Formulary Services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FC1333-A87A-CE47-AB65-1E828DBB94D1}"/>
              </a:ext>
            </a:extLst>
          </p:cNvPr>
          <p:cNvCxnSpPr>
            <a:cxnSpLocks/>
          </p:cNvCxnSpPr>
          <p:nvPr/>
        </p:nvCxnSpPr>
        <p:spPr>
          <a:xfrm>
            <a:off x="3633253" y="5796249"/>
            <a:ext cx="5916934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BDB6069-49FF-C04C-9DE5-40A6CCAAF124}"/>
              </a:ext>
            </a:extLst>
          </p:cNvPr>
          <p:cNvSpPr txBox="1"/>
          <p:nvPr/>
        </p:nvSpPr>
        <p:spPr>
          <a:xfrm>
            <a:off x="5415602" y="5441280"/>
            <a:ext cx="3041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Tell me about my Meds (iterative)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18834EA-8C89-8048-937E-D47436EE1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114" y="3450567"/>
            <a:ext cx="605072" cy="93511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4F192E0-2B35-1F43-98B0-D0BCA6886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2860" y="4795226"/>
            <a:ext cx="545814" cy="702942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30D776E5-D836-D943-B2F8-55E02F085F43}"/>
              </a:ext>
            </a:extLst>
          </p:cNvPr>
          <p:cNvGrpSpPr/>
          <p:nvPr/>
        </p:nvGrpSpPr>
        <p:grpSpPr>
          <a:xfrm>
            <a:off x="9751056" y="4672669"/>
            <a:ext cx="1215916" cy="1429619"/>
            <a:chOff x="10007823" y="4894191"/>
            <a:chExt cx="1445382" cy="153969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0A9EF89-3514-4842-BC13-CEB6B8184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7823" y="4894191"/>
              <a:ext cx="605072" cy="93511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C31CD70-BE24-D647-85C4-675AAE3AD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95823" y="5187853"/>
              <a:ext cx="605072" cy="93511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7669862-EA35-B243-8459-F7DDCFCC0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48133" y="5498769"/>
              <a:ext cx="605072" cy="935112"/>
            </a:xfrm>
            <a:prstGeom prst="rect">
              <a:avLst/>
            </a:prstGeom>
          </p:spPr>
        </p:pic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AAF7F0E-C093-9941-BC97-EF891DCAFE82}"/>
              </a:ext>
            </a:extLst>
          </p:cNvPr>
          <p:cNvCxnSpPr>
            <a:cxnSpLocks/>
          </p:cNvCxnSpPr>
          <p:nvPr/>
        </p:nvCxnSpPr>
        <p:spPr>
          <a:xfrm>
            <a:off x="3633253" y="5170399"/>
            <a:ext cx="5921643" cy="1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3F6948-83B2-7C49-8C76-7FE62115DE92}"/>
              </a:ext>
            </a:extLst>
          </p:cNvPr>
          <p:cNvCxnSpPr>
            <a:cxnSpLocks/>
          </p:cNvCxnSpPr>
          <p:nvPr/>
        </p:nvCxnSpPr>
        <p:spPr>
          <a:xfrm>
            <a:off x="3633253" y="4143590"/>
            <a:ext cx="5758921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7405D58-4BFA-D549-86E5-7EAC0A70501A}"/>
              </a:ext>
            </a:extLst>
          </p:cNvPr>
          <p:cNvSpPr txBox="1"/>
          <p:nvPr/>
        </p:nvSpPr>
        <p:spPr>
          <a:xfrm>
            <a:off x="5192570" y="4776060"/>
            <a:ext cx="3901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Tell me about Coverage Plans (iterative)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FFD4D8B-C616-FF44-9356-3580B9152431}"/>
              </a:ext>
            </a:extLst>
          </p:cNvPr>
          <p:cNvSpPr txBox="1"/>
          <p:nvPr/>
        </p:nvSpPr>
        <p:spPr>
          <a:xfrm>
            <a:off x="188686" y="1244007"/>
            <a:ext cx="3563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Mobile app compares health plans across multiple data sources on behalf of patient/consumer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691479-555B-2B4C-9E28-64DB958B5819}"/>
              </a:ext>
            </a:extLst>
          </p:cNvPr>
          <p:cNvSpPr txBox="1"/>
          <p:nvPr/>
        </p:nvSpPr>
        <p:spPr>
          <a:xfrm>
            <a:off x="10054817" y="3491850"/>
            <a:ext cx="1063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Payer Endpoint Directory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F67298-3BBD-FE4F-8BDE-006B10FB1BBF}"/>
              </a:ext>
            </a:extLst>
          </p:cNvPr>
          <p:cNvSpPr txBox="1"/>
          <p:nvPr/>
        </p:nvSpPr>
        <p:spPr>
          <a:xfrm>
            <a:off x="5462142" y="3778791"/>
            <a:ext cx="269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Tell me about Payer Endpoints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6AD44A-D7F1-1D4E-839E-5F280D03DE83}"/>
              </a:ext>
            </a:extLst>
          </p:cNvPr>
          <p:cNvSpPr txBox="1"/>
          <p:nvPr/>
        </p:nvSpPr>
        <p:spPr>
          <a:xfrm>
            <a:off x="1077671" y="2887369"/>
            <a:ext cx="1590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Plan Comparison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895E3DA-F86E-CD41-87AC-19F987A39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6750" y="2278138"/>
            <a:ext cx="621354" cy="96027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B8C4A9B-E518-1344-A9D9-0567AEADCE69}"/>
              </a:ext>
            </a:extLst>
          </p:cNvPr>
          <p:cNvCxnSpPr>
            <a:cxnSpLocks/>
          </p:cNvCxnSpPr>
          <p:nvPr/>
        </p:nvCxnSpPr>
        <p:spPr>
          <a:xfrm>
            <a:off x="3633253" y="2635314"/>
            <a:ext cx="589137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A09D834-D72D-D84D-868F-8A9347C2618C}"/>
              </a:ext>
            </a:extLst>
          </p:cNvPr>
          <p:cNvCxnSpPr>
            <a:cxnSpLocks/>
          </p:cNvCxnSpPr>
          <p:nvPr/>
        </p:nvCxnSpPr>
        <p:spPr>
          <a:xfrm flipH="1">
            <a:off x="3633253" y="2961892"/>
            <a:ext cx="586508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548875D-2741-1A40-902E-EBF5EB9E4875}"/>
              </a:ext>
            </a:extLst>
          </p:cNvPr>
          <p:cNvSpPr txBox="1"/>
          <p:nvPr/>
        </p:nvSpPr>
        <p:spPr>
          <a:xfrm>
            <a:off x="5382774" y="2212942"/>
            <a:ext cx="2468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What are my Medications?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80B634-3891-5F4E-ADAC-734CD00BEDAD}"/>
              </a:ext>
            </a:extLst>
          </p:cNvPr>
          <p:cNvSpPr txBox="1"/>
          <p:nvPr/>
        </p:nvSpPr>
        <p:spPr>
          <a:xfrm>
            <a:off x="5060293" y="2997785"/>
            <a:ext cx="3501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Medication1, Medication2, Medication3</a:t>
            </a:r>
          </a:p>
          <a:p>
            <a:pPr algn="ctr"/>
            <a:r>
              <a:rPr lang="en-US" sz="1600" dirty="0"/>
              <a:t>    RxNorm Codes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E6586E-CD99-894F-B6A3-C0EC29DCE8B3}"/>
              </a:ext>
            </a:extLst>
          </p:cNvPr>
          <p:cNvSpPr txBox="1"/>
          <p:nvPr/>
        </p:nvSpPr>
        <p:spPr>
          <a:xfrm>
            <a:off x="10326560" y="2336926"/>
            <a:ext cx="188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Electronic</a:t>
            </a:r>
          </a:p>
          <a:p>
            <a:r>
              <a:rPr lang="en-US" dirty="0"/>
              <a:t>Health Record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574B38A-A8A4-1A4E-B52A-8FE45CFFE0A5}"/>
              </a:ext>
            </a:extLst>
          </p:cNvPr>
          <p:cNvSpPr txBox="1"/>
          <p:nvPr/>
        </p:nvSpPr>
        <p:spPr>
          <a:xfrm>
            <a:off x="3633253" y="6059330"/>
            <a:ext cx="29985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Within scope of this IG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FC30E6-0722-0641-A845-9D7B8824BC38}"/>
              </a:ext>
            </a:extLst>
          </p:cNvPr>
          <p:cNvSpPr/>
          <p:nvPr/>
        </p:nvSpPr>
        <p:spPr>
          <a:xfrm>
            <a:off x="3530515" y="4513383"/>
            <a:ext cx="8472799" cy="2061588"/>
          </a:xfrm>
          <a:prstGeom prst="rect">
            <a:avLst/>
          </a:prstGeom>
          <a:noFill/>
          <a:ln w="698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447095-8D26-B646-867C-A0E8C156E44F}"/>
              </a:ext>
            </a:extLst>
          </p:cNvPr>
          <p:cNvSpPr txBox="1"/>
          <p:nvPr/>
        </p:nvSpPr>
        <p:spPr>
          <a:xfrm>
            <a:off x="3563056" y="1859746"/>
            <a:ext cx="349395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Outside scope of this IG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777C85-C0E1-6440-BFB3-9CD0DB206C04}"/>
              </a:ext>
            </a:extLst>
          </p:cNvPr>
          <p:cNvSpPr/>
          <p:nvPr/>
        </p:nvSpPr>
        <p:spPr>
          <a:xfrm>
            <a:off x="3530515" y="1875468"/>
            <a:ext cx="8472799" cy="2579835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3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7769</TotalTime>
  <Words>165</Words>
  <Application>Microsoft Macintosh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Formulary Service – Med Copays under Health Plan</vt:lpstr>
      <vt:lpstr>Formulary Service – Shopping for Health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Hill</dc:creator>
  <cp:lastModifiedBy>Kravitz, Saul A.</cp:lastModifiedBy>
  <cp:revision>9</cp:revision>
  <dcterms:created xsi:type="dcterms:W3CDTF">2019-04-30T14:59:50Z</dcterms:created>
  <dcterms:modified xsi:type="dcterms:W3CDTF">2019-09-12T20:50:12Z</dcterms:modified>
</cp:coreProperties>
</file>