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7" r:id="rId2"/>
    <p:sldId id="441" r:id="rId3"/>
    <p:sldId id="443" r:id="rId4"/>
    <p:sldId id="600" r:id="rId5"/>
    <p:sldId id="597" r:id="rId6"/>
    <p:sldId id="545" r:id="rId7"/>
    <p:sldId id="546" r:id="rId8"/>
    <p:sldId id="601" r:id="rId9"/>
    <p:sldId id="602" r:id="rId10"/>
    <p:sldId id="603" r:id="rId11"/>
    <p:sldId id="604" r:id="rId12"/>
    <p:sldId id="605" r:id="rId13"/>
    <p:sldId id="606" r:id="rId14"/>
    <p:sldId id="607" r:id="rId15"/>
    <p:sldId id="608" r:id="rId16"/>
    <p:sldId id="609" r:id="rId17"/>
    <p:sldId id="610" r:id="rId18"/>
    <p:sldId id="611" r:id="rId19"/>
    <p:sldId id="634" r:id="rId20"/>
    <p:sldId id="637" r:id="rId21"/>
    <p:sldId id="633" r:id="rId22"/>
    <p:sldId id="638" r:id="rId23"/>
    <p:sldId id="639" r:id="rId24"/>
    <p:sldId id="282" r:id="rId25"/>
    <p:sldId id="640" r:id="rId26"/>
    <p:sldId id="281" r:id="rId27"/>
    <p:sldId id="283" r:id="rId28"/>
    <p:sldId id="284" r:id="rId29"/>
    <p:sldId id="642" r:id="rId30"/>
    <p:sldId id="641" r:id="rId31"/>
    <p:sldId id="643" r:id="rId32"/>
    <p:sldId id="644" r:id="rId33"/>
    <p:sldId id="645" r:id="rId34"/>
    <p:sldId id="646" r:id="rId35"/>
    <p:sldId id="64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81"/>
    <p:restoredTop sz="94624"/>
  </p:normalViewPr>
  <p:slideViewPr>
    <p:cSldViewPr snapToGrid="0" snapToObjects="1">
      <p:cViewPr varScale="1">
        <p:scale>
          <a:sx n="63" d="100"/>
          <a:sy n="63" d="100"/>
        </p:scale>
        <p:origin x="53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06EAA-A691-1646-AD61-BD99D414808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08B0-C7E0-1245-89D2-B1841E6FB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18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0E969-1F33-9945-AD3B-1AF00A1450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7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7064" y="1828946"/>
            <a:ext cx="8326582" cy="2387600"/>
          </a:xfrm>
        </p:spPr>
        <p:txBody>
          <a:bodyPr anchor="b"/>
          <a:lstStyle>
            <a:lvl1pPr algn="l">
              <a:defRPr sz="6000">
                <a:solidFill>
                  <a:srgbClr val="002A7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7064" y="4308620"/>
            <a:ext cx="8326582" cy="1021917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2972FF"/>
                </a:solidFill>
              </a:defRPr>
            </a:lvl1pPr>
            <a:lvl2pPr marL="457192" indent="0" algn="ctr">
              <a:buNone/>
              <a:defRPr sz="2000"/>
            </a:lvl2pPr>
            <a:lvl3pPr marL="914384" indent="0" algn="ctr">
              <a:buNone/>
              <a:defRPr sz="1800"/>
            </a:lvl3pPr>
            <a:lvl4pPr marL="1371576" indent="0" algn="ctr">
              <a:buNone/>
              <a:defRPr sz="1600"/>
            </a:lvl4pPr>
            <a:lvl5pPr marL="1828768" indent="0" algn="ctr">
              <a:buNone/>
              <a:defRPr sz="1600"/>
            </a:lvl5pPr>
            <a:lvl6pPr marL="2285960" indent="0" algn="ctr">
              <a:buNone/>
              <a:defRPr sz="1600"/>
            </a:lvl6pPr>
            <a:lvl7pPr marL="2743152" indent="0" algn="ctr">
              <a:buNone/>
              <a:defRPr sz="1600"/>
            </a:lvl7pPr>
            <a:lvl8pPr marL="3200344" indent="0" algn="ctr">
              <a:buNone/>
              <a:defRPr sz="1600"/>
            </a:lvl8pPr>
            <a:lvl9pPr marL="3657536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13" y="543261"/>
            <a:ext cx="4121711" cy="130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6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37" y="0"/>
            <a:ext cx="4635263" cy="41044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B1D514-9158-7143-952E-69DC611F0F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6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37" y="0"/>
            <a:ext cx="4635263" cy="41044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B1D514-9158-7143-952E-69DC611F0F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3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28" y="0"/>
            <a:ext cx="4636672" cy="4105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972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7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96675"/>
            <a:ext cx="7865341" cy="2747961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76400"/>
            <a:ext cx="7865341" cy="1312574"/>
          </a:xfrm>
        </p:spPr>
        <p:txBody>
          <a:bodyPr/>
          <a:lstStyle>
            <a:lvl1pPr marL="0" indent="0">
              <a:buNone/>
              <a:defRPr sz="2400">
                <a:solidFill>
                  <a:srgbClr val="002A77"/>
                </a:solidFill>
              </a:defRPr>
            </a:lvl1pPr>
            <a:lvl2pPr marL="45719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9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28" y="0"/>
            <a:ext cx="4636672" cy="4105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972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7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28" y="0"/>
            <a:ext cx="4636672" cy="4105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>
            <a:lvl1pPr>
              <a:defRPr>
                <a:solidFill>
                  <a:srgbClr val="2972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6" indent="0">
              <a:buNone/>
              <a:defRPr sz="1600" b="1"/>
            </a:lvl4pPr>
            <a:lvl5pPr marL="1828768" indent="0">
              <a:buNone/>
              <a:defRPr sz="1600" b="1"/>
            </a:lvl5pPr>
            <a:lvl6pPr marL="2285960" indent="0">
              <a:buNone/>
              <a:defRPr sz="1600" b="1"/>
            </a:lvl6pPr>
            <a:lvl7pPr marL="2743152" indent="0">
              <a:buNone/>
              <a:defRPr sz="1600" b="1"/>
            </a:lvl7pPr>
            <a:lvl8pPr marL="3200344" indent="0">
              <a:buNone/>
              <a:defRPr sz="1600" b="1"/>
            </a:lvl8pPr>
            <a:lvl9pPr marL="365753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6" indent="0">
              <a:buNone/>
              <a:defRPr sz="1600" b="1"/>
            </a:lvl4pPr>
            <a:lvl5pPr marL="1828768" indent="0">
              <a:buNone/>
              <a:defRPr sz="1600" b="1"/>
            </a:lvl5pPr>
            <a:lvl6pPr marL="2285960" indent="0">
              <a:buNone/>
              <a:defRPr sz="1600" b="1"/>
            </a:lvl6pPr>
            <a:lvl7pPr marL="2743152" indent="0">
              <a:buNone/>
              <a:defRPr sz="1600" b="1"/>
            </a:lvl7pPr>
            <a:lvl8pPr marL="3200344" indent="0">
              <a:buNone/>
              <a:defRPr sz="1600" b="1"/>
            </a:lvl8pPr>
            <a:lvl9pPr marL="365753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5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28" y="0"/>
            <a:ext cx="4636672" cy="4105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3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28" y="0"/>
            <a:ext cx="4636672" cy="410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7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28" y="0"/>
            <a:ext cx="4636672" cy="4105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972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2" indent="0">
              <a:buNone/>
              <a:defRPr sz="1400"/>
            </a:lvl2pPr>
            <a:lvl3pPr marL="914384" indent="0">
              <a:buNone/>
              <a:defRPr sz="1200"/>
            </a:lvl3pPr>
            <a:lvl4pPr marL="1371576" indent="0">
              <a:buNone/>
              <a:defRPr sz="1000"/>
            </a:lvl4pPr>
            <a:lvl5pPr marL="1828768" indent="0">
              <a:buNone/>
              <a:defRPr sz="1000"/>
            </a:lvl5pPr>
            <a:lvl6pPr marL="2285960" indent="0">
              <a:buNone/>
              <a:defRPr sz="1000"/>
            </a:lvl6pPr>
            <a:lvl7pPr marL="2743152" indent="0">
              <a:buNone/>
              <a:defRPr sz="1000"/>
            </a:lvl7pPr>
            <a:lvl8pPr marL="3200344" indent="0">
              <a:buNone/>
              <a:defRPr sz="1000"/>
            </a:lvl8pPr>
            <a:lvl9pPr marL="365753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28" y="0"/>
            <a:ext cx="4636672" cy="4105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972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2" indent="0">
              <a:buNone/>
              <a:defRPr sz="2800"/>
            </a:lvl2pPr>
            <a:lvl3pPr marL="914384" indent="0">
              <a:buNone/>
              <a:defRPr sz="2400"/>
            </a:lvl3pPr>
            <a:lvl4pPr marL="1371576" indent="0">
              <a:buNone/>
              <a:defRPr sz="2000"/>
            </a:lvl4pPr>
            <a:lvl5pPr marL="1828768" indent="0">
              <a:buNone/>
              <a:defRPr sz="2000"/>
            </a:lvl5pPr>
            <a:lvl6pPr marL="2285960" indent="0">
              <a:buNone/>
              <a:defRPr sz="2000"/>
            </a:lvl6pPr>
            <a:lvl7pPr marL="2743152" indent="0">
              <a:buNone/>
              <a:defRPr sz="2000"/>
            </a:lvl7pPr>
            <a:lvl8pPr marL="3200344" indent="0">
              <a:buNone/>
              <a:defRPr sz="2000"/>
            </a:lvl8pPr>
            <a:lvl9pPr marL="365753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2" indent="0">
              <a:buNone/>
              <a:defRPr sz="1400"/>
            </a:lvl2pPr>
            <a:lvl3pPr marL="914384" indent="0">
              <a:buNone/>
              <a:defRPr sz="1200"/>
            </a:lvl3pPr>
            <a:lvl4pPr marL="1371576" indent="0">
              <a:buNone/>
              <a:defRPr sz="1000"/>
            </a:lvl4pPr>
            <a:lvl5pPr marL="1828768" indent="0">
              <a:buNone/>
              <a:defRPr sz="1000"/>
            </a:lvl5pPr>
            <a:lvl6pPr marL="2285960" indent="0">
              <a:buNone/>
              <a:defRPr sz="1000"/>
            </a:lvl6pPr>
            <a:lvl7pPr marL="2743152" indent="0">
              <a:buNone/>
              <a:defRPr sz="1000"/>
            </a:lvl7pPr>
            <a:lvl8pPr marL="3200344" indent="0">
              <a:buNone/>
              <a:defRPr sz="1000"/>
            </a:lvl8pPr>
            <a:lvl9pPr marL="365753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2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88B1D514-9158-7143-952E-69DC611F0F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84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002A77"/>
          </a:solidFill>
          <a:latin typeface="Avenir Medium" charset="0"/>
          <a:ea typeface="Avenir Medium" charset="0"/>
          <a:cs typeface="Avenir Medium" charset="0"/>
        </a:defRPr>
      </a:lvl1pPr>
    </p:titleStyle>
    <p:bodyStyle>
      <a:lvl1pPr marL="228596" indent="-228596" algn="l" defTabSz="914384" rtl="0" eaLnBrk="1" latinLnBrk="0" hangingPunct="1">
        <a:lnSpc>
          <a:spcPct val="90000"/>
        </a:lnSpc>
        <a:spcBef>
          <a:spcPts val="1000"/>
        </a:spcBef>
        <a:buClr>
          <a:srgbClr val="2972FF"/>
        </a:buClr>
        <a:buFont typeface="Arial"/>
        <a:buChar char="•"/>
        <a:defRPr sz="2800" b="0" i="0" kern="1200">
          <a:solidFill>
            <a:schemeClr val="bg2">
              <a:lumMod val="25000"/>
            </a:schemeClr>
          </a:solidFill>
          <a:latin typeface="Avenir Book" charset="0"/>
          <a:ea typeface="Avenir Book" charset="0"/>
          <a:cs typeface="Avenir Book" charset="0"/>
        </a:defRPr>
      </a:lvl1pPr>
      <a:lvl2pPr marL="685788" indent="-228596" algn="l" defTabSz="914384" rtl="0" eaLnBrk="1" latinLnBrk="0" hangingPunct="1">
        <a:lnSpc>
          <a:spcPct val="90000"/>
        </a:lnSpc>
        <a:spcBef>
          <a:spcPts val="500"/>
        </a:spcBef>
        <a:buClr>
          <a:srgbClr val="2972FF"/>
        </a:buClr>
        <a:buFont typeface="Arial"/>
        <a:buChar char="•"/>
        <a:defRPr sz="2400" b="0" i="0" kern="1200">
          <a:solidFill>
            <a:schemeClr val="bg2">
              <a:lumMod val="25000"/>
            </a:schemeClr>
          </a:solidFill>
          <a:latin typeface="Avenir Book" charset="0"/>
          <a:ea typeface="Avenir Book" charset="0"/>
          <a:cs typeface="Avenir Book" charset="0"/>
        </a:defRPr>
      </a:lvl2pPr>
      <a:lvl3pPr marL="1142980" indent="-228596" algn="l" defTabSz="914384" rtl="0" eaLnBrk="1" latinLnBrk="0" hangingPunct="1">
        <a:lnSpc>
          <a:spcPct val="90000"/>
        </a:lnSpc>
        <a:spcBef>
          <a:spcPts val="500"/>
        </a:spcBef>
        <a:buClr>
          <a:srgbClr val="2972FF"/>
        </a:buClr>
        <a:buFont typeface="Arial"/>
        <a:buChar char="•"/>
        <a:defRPr sz="2000" b="0" i="0" kern="1200">
          <a:solidFill>
            <a:schemeClr val="bg2">
              <a:lumMod val="25000"/>
            </a:schemeClr>
          </a:solidFill>
          <a:latin typeface="Avenir Book" charset="0"/>
          <a:ea typeface="Avenir Book" charset="0"/>
          <a:cs typeface="Avenir Book" charset="0"/>
        </a:defRPr>
      </a:lvl3pPr>
      <a:lvl4pPr marL="1600172" indent="-228596" algn="l" defTabSz="914384" rtl="0" eaLnBrk="1" latinLnBrk="0" hangingPunct="1">
        <a:lnSpc>
          <a:spcPct val="90000"/>
        </a:lnSpc>
        <a:spcBef>
          <a:spcPts val="500"/>
        </a:spcBef>
        <a:buClr>
          <a:srgbClr val="2972FF"/>
        </a:buClr>
        <a:buFont typeface="Arial"/>
        <a:buChar char="•"/>
        <a:defRPr sz="1800" b="0" i="0" kern="1200">
          <a:solidFill>
            <a:schemeClr val="bg2">
              <a:lumMod val="25000"/>
            </a:schemeClr>
          </a:solidFill>
          <a:latin typeface="Avenir Book" charset="0"/>
          <a:ea typeface="Avenir Book" charset="0"/>
          <a:cs typeface="Avenir Book" charset="0"/>
        </a:defRPr>
      </a:lvl4pPr>
      <a:lvl5pPr marL="2057364" indent="-228596" algn="l" defTabSz="914384" rtl="0" eaLnBrk="1" latinLnBrk="0" hangingPunct="1">
        <a:lnSpc>
          <a:spcPct val="90000"/>
        </a:lnSpc>
        <a:spcBef>
          <a:spcPts val="500"/>
        </a:spcBef>
        <a:buClr>
          <a:srgbClr val="2972FF"/>
        </a:buClr>
        <a:buFont typeface="Arial"/>
        <a:buChar char="•"/>
        <a:defRPr sz="1800" b="0" i="0" kern="1200">
          <a:solidFill>
            <a:schemeClr val="bg2">
              <a:lumMod val="25000"/>
            </a:schemeClr>
          </a:solidFill>
          <a:latin typeface="Avenir Book" charset="0"/>
          <a:ea typeface="Avenir Book" charset="0"/>
          <a:cs typeface="Avenir Book" charset="0"/>
        </a:defRPr>
      </a:lvl5pPr>
      <a:lvl6pPr marL="2514556" indent="-228596" algn="l" defTabSz="91438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8" indent="-228596" algn="l" defTabSz="91438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40" indent="-228596" algn="l" defTabSz="91438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32" indent="-228596" algn="l" defTabSz="91438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2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6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8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0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52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4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6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Normal Form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5863" y="5863725"/>
            <a:ext cx="6796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Heavy" charset="0"/>
                <a:ea typeface="Avenir Heavy" charset="0"/>
                <a:cs typeface="Avenir Heavy" charset="0"/>
              </a:rPr>
              <a:t>http://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Heavy" charset="0"/>
                <a:ea typeface="Avenir Heavy" charset="0"/>
                <a:cs typeface="Avenir Heavy" charset="0"/>
              </a:rPr>
              <a:t>solor.io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Heavy" charset="0"/>
                <a:ea typeface="Avenir Heavy" charset="0"/>
                <a:cs typeface="Avenir Heavy" charset="0"/>
              </a:rPr>
              <a:t>/</a:t>
            </a:r>
          </a:p>
          <a:p>
            <a:pPr marL="0" marR="0" lvl="0" indent="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Heavy" charset="0"/>
                <a:ea typeface="Avenir Heavy" charset="0"/>
                <a:cs typeface="Avenir Heavy" charset="0"/>
              </a:rPr>
              <a:t>Healthcare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Heavy" charset="0"/>
                <a:ea typeface="Avenir Heavy" charset="0"/>
                <a:cs typeface="Avenir Heavy" charset="0"/>
              </a:rPr>
              <a:t>Services Platform Consortium Project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Heavy" charset="0"/>
              <a:ea typeface="Avenir Heavy" charset="0"/>
              <a:cs typeface="Avenir Heavy" charset="0"/>
            </a:endParaRPr>
          </a:p>
          <a:p>
            <a:pPr marL="0" marR="0" lvl="0" indent="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Heavy" charset="0"/>
                <a:ea typeface="Avenir Heavy" charset="0"/>
                <a:cs typeface="Avenir Heavy" charset="0"/>
              </a:rPr>
              <a:t>https://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Heavy" charset="0"/>
                <a:ea typeface="Avenir Heavy" charset="0"/>
                <a:cs typeface="Avenir Heavy" charset="0"/>
              </a:rPr>
              <a:t>www.hspconsortium.org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Heavy" charset="0"/>
                <a:ea typeface="Avenir Heavy" charset="0"/>
                <a:cs typeface="Avenir Heavy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79389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1343-C31D-F34A-8B83-091D73A2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Input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BC692-6D6C-0641-85F0-D031E827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Clinicians typically enter information into an EHR in a certain </a:t>
            </a:r>
            <a:r>
              <a:rPr lang="en-US" i="1" dirty="0"/>
              <a:t>manner: </a:t>
            </a:r>
            <a:r>
              <a:rPr lang="en-US" dirty="0"/>
              <a:t> </a:t>
            </a:r>
            <a:r>
              <a:rPr lang="en-US" i="1" dirty="0"/>
              <a:t>the</a:t>
            </a:r>
            <a:r>
              <a:rPr lang="en-US" dirty="0"/>
              <a:t> </a:t>
            </a:r>
            <a:r>
              <a:rPr lang="en-US" i="1" dirty="0"/>
              <a:t>clinical input form (CIF)</a:t>
            </a:r>
            <a:br>
              <a:rPr lang="en-US" i="1" dirty="0"/>
            </a:br>
            <a:endParaRPr lang="en-US" i="1" dirty="0"/>
          </a:p>
          <a:p>
            <a:r>
              <a:rPr lang="en-US" dirty="0"/>
              <a:t>The CIF is not a literal “form”. It refers to the </a:t>
            </a:r>
            <a:r>
              <a:rPr lang="en-US" i="1" dirty="0"/>
              <a:t>manner</a:t>
            </a:r>
            <a:r>
              <a:rPr lang="en-US" dirty="0"/>
              <a:t> in which information is presented to the clinicians and how they enter the data, e.g.</a:t>
            </a:r>
          </a:p>
          <a:p>
            <a:pPr lvl="1"/>
            <a:r>
              <a:rPr lang="en-US" dirty="0"/>
              <a:t>by constraining the information to allow only certain values to be entered, such as through a drop-down list or radio button</a:t>
            </a:r>
          </a:p>
          <a:p>
            <a:pPr lvl="1"/>
            <a:r>
              <a:rPr lang="en-US" dirty="0"/>
              <a:t>breaking up large chunks of related information into smaller parts like in medication orders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6B291-3E61-054B-8C24-E4E75319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1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41ED-CDEE-6D4A-A976-3F1E2C8A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ANF vs CIF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B07B7-7B44-ED4E-A43A-2C556023C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way information is presented to clinicians should be most efficient for the clinicians to use (CIF)</a:t>
            </a:r>
          </a:p>
          <a:p>
            <a:endParaRPr lang="en-US" dirty="0"/>
          </a:p>
          <a:p>
            <a:r>
              <a:rPr lang="en-US" dirty="0"/>
              <a:t>What is an efficient way for clinicians to select and enter data may not be the most efficient way for data analysts to use when they are querying data</a:t>
            </a:r>
          </a:p>
          <a:p>
            <a:endParaRPr lang="en-US" dirty="0"/>
          </a:p>
          <a:p>
            <a:r>
              <a:rPr lang="en-US" dirty="0"/>
              <a:t>For this, the data is normalized using the </a:t>
            </a:r>
            <a:r>
              <a:rPr lang="en-US" i="1" dirty="0"/>
              <a:t>analysis normal form (ANF)</a:t>
            </a:r>
            <a:r>
              <a:rPr lang="en-US" dirty="0"/>
              <a:t> and stored in a database.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E3998-0E94-AB45-A4FF-E189E5CE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6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64EE-0E56-FE4F-9882-222F0498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ANF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AB2C7-1171-1442-ACA6-DE8A7054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Performance of action, may include</a:t>
            </a:r>
          </a:p>
          <a:p>
            <a:pPr lvl="1"/>
            <a:r>
              <a:rPr lang="en-US" dirty="0"/>
              <a:t>passive observation of a phenomenon related to patients and their health status or family history, and </a:t>
            </a:r>
          </a:p>
          <a:p>
            <a:pPr lvl="1"/>
            <a:r>
              <a:rPr lang="en-US" dirty="0"/>
              <a:t>active interventions, such as providing education or administering medications</a:t>
            </a:r>
          </a:p>
          <a:p>
            <a:pPr lvl="1"/>
            <a:endParaRPr lang="en-US" sz="3000" b="1" dirty="0"/>
          </a:p>
          <a:p>
            <a:r>
              <a:rPr lang="en-US" sz="3000" dirty="0"/>
              <a:t>Request for action, may include</a:t>
            </a:r>
          </a:p>
          <a:p>
            <a:pPr lvl="1"/>
            <a:r>
              <a:rPr lang="en-US" dirty="0"/>
              <a:t>Procedure orders, consultation with other providers, or active interventions</a:t>
            </a:r>
            <a:br>
              <a:rPr lang="en-US" dirty="0"/>
            </a:br>
            <a:endParaRPr lang="en-US" dirty="0"/>
          </a:p>
          <a:p>
            <a:r>
              <a:rPr lang="en-US" sz="3000" dirty="0"/>
              <a:t>Both are statements with 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85487-0C91-6348-B215-4A46F340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27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0A7F-D6E5-A242-9965-925B8ECB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model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AB18-8B28-2F43-8A30-6B36971F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Topic</a:t>
            </a:r>
          </a:p>
          <a:p>
            <a:pPr lvl="1"/>
            <a:r>
              <a:rPr lang="en-US" dirty="0"/>
              <a:t>WHAT is being observed or requested</a:t>
            </a:r>
          </a:p>
          <a:p>
            <a:pPr marL="457192" lvl="1" indent="0">
              <a:buNone/>
            </a:pPr>
            <a:endParaRPr lang="en-US" sz="3000" b="1" dirty="0"/>
          </a:p>
          <a:p>
            <a:r>
              <a:rPr lang="en-US" sz="3000" dirty="0"/>
              <a:t>Circumstances</a:t>
            </a:r>
          </a:p>
          <a:p>
            <a:pPr lvl="1"/>
            <a:r>
              <a:rPr lang="en-US" b="1" dirty="0"/>
              <a:t>HOW</a:t>
            </a:r>
            <a:r>
              <a:rPr lang="en-US" dirty="0"/>
              <a:t>, </a:t>
            </a:r>
            <a:r>
              <a:rPr lang="en-US" b="1" dirty="0"/>
              <a:t>WHY</a:t>
            </a:r>
            <a:r>
              <a:rPr lang="en-US" dirty="0"/>
              <a:t> and </a:t>
            </a:r>
            <a:r>
              <a:rPr lang="en-US" b="1" dirty="0"/>
              <a:t>WHEN</a:t>
            </a:r>
            <a:r>
              <a:rPr lang="en-US" dirty="0"/>
              <a:t> a requested or performed action will be or was carried out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What, when, where, why, and how are concerns of the statement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8496E-ADF5-BD4F-AE27-CC5E9DCE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63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F7FB-C8E5-9346-AFDA-45EE0E76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ANF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3500D-C82F-8949-9020-78C3BA8B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B8A7B-857B-F749-B232-613292AC9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50" y="1227370"/>
            <a:ext cx="8418396" cy="541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9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F686-6EA5-D245-B9E5-3839D2DF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70208-4EA8-044F-AD2B-BB3F4F9F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A7451-CA8D-7D49-8DA7-E7E27BDCF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285" y="1823236"/>
            <a:ext cx="5799229" cy="3211527"/>
          </a:xfrm>
          <a:prstGeom prst="rect">
            <a:avLst/>
          </a:prstGeom>
          <a:ln>
            <a:solidFill>
              <a:srgbClr val="0070C0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3744BB5-E8F6-0044-90C7-6DD62D1EB5D0}"/>
              </a:ext>
            </a:extLst>
          </p:cNvPr>
          <p:cNvGrpSpPr/>
          <p:nvPr/>
        </p:nvGrpSpPr>
        <p:grpSpPr>
          <a:xfrm>
            <a:off x="2133233" y="4067022"/>
            <a:ext cx="8172947" cy="628455"/>
            <a:chOff x="701040" y="4145279"/>
            <a:chExt cx="8172947" cy="62845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0C4CDA-9E8F-DA4A-B1BE-90F1E934DACC}"/>
                </a:ext>
              </a:extLst>
            </p:cNvPr>
            <p:cNvSpPr/>
            <p:nvPr/>
          </p:nvSpPr>
          <p:spPr>
            <a:xfrm>
              <a:off x="6572747" y="4225094"/>
              <a:ext cx="2301240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What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19A2DB-55E3-1144-A8EE-777D968E2781}"/>
                </a:ext>
              </a:extLst>
            </p:cNvPr>
            <p:cNvSpPr/>
            <p:nvPr/>
          </p:nvSpPr>
          <p:spPr>
            <a:xfrm>
              <a:off x="701040" y="4145279"/>
              <a:ext cx="5227320" cy="32766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nector: Elbow 9">
              <a:extLst>
                <a:ext uri="{FF2B5EF4-FFF2-40B4-BE49-F238E27FC236}">
                  <a16:creationId xmlns:a16="http://schemas.microsoft.com/office/drawing/2014/main" id="{A50F4570-4B7C-C543-B338-B36EBBC65AA5}"/>
                </a:ext>
              </a:extLst>
            </p:cNvPr>
            <p:cNvCxnSpPr>
              <a:stCxn id="8" idx="3"/>
              <a:endCxn id="7" idx="1"/>
            </p:cNvCxnSpPr>
            <p:nvPr/>
          </p:nvCxnSpPr>
          <p:spPr>
            <a:xfrm>
              <a:off x="5928360" y="4309110"/>
              <a:ext cx="644387" cy="190304"/>
            </a:xfrm>
            <a:prstGeom prst="bentConnector3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E22D40-51A8-2544-86EA-EA60711D56B2}"/>
              </a:ext>
            </a:extLst>
          </p:cNvPr>
          <p:cNvGrpSpPr/>
          <p:nvPr/>
        </p:nvGrpSpPr>
        <p:grpSpPr>
          <a:xfrm>
            <a:off x="2133233" y="2259372"/>
            <a:ext cx="8172947" cy="1485703"/>
            <a:chOff x="701040" y="2337629"/>
            <a:chExt cx="8172947" cy="14857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D03842-E88D-CD46-AD21-6ADD055AD103}"/>
                </a:ext>
              </a:extLst>
            </p:cNvPr>
            <p:cNvSpPr/>
            <p:nvPr/>
          </p:nvSpPr>
          <p:spPr>
            <a:xfrm>
              <a:off x="701040" y="3495671"/>
              <a:ext cx="5227320" cy="32766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627ABA-B129-FE4D-971E-229CAA7B429B}"/>
                </a:ext>
              </a:extLst>
            </p:cNvPr>
            <p:cNvSpPr/>
            <p:nvPr/>
          </p:nvSpPr>
          <p:spPr>
            <a:xfrm>
              <a:off x="6572747" y="2337629"/>
              <a:ext cx="2301240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Who</a:t>
              </a:r>
            </a:p>
          </p:txBody>
        </p:sp>
        <p:cxnSp>
          <p:nvCxnSpPr>
            <p:cNvPr id="13" name="Connector: Elbow 21">
              <a:extLst>
                <a:ext uri="{FF2B5EF4-FFF2-40B4-BE49-F238E27FC236}">
                  <a16:creationId xmlns:a16="http://schemas.microsoft.com/office/drawing/2014/main" id="{334E0448-3B80-0542-96D0-B27FFFB5DF6D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5928360" y="2611949"/>
              <a:ext cx="644387" cy="1047553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0F94874-6B32-1444-ACFF-C1E132879C3C}"/>
              </a:ext>
            </a:extLst>
          </p:cNvPr>
          <p:cNvGrpSpPr/>
          <p:nvPr/>
        </p:nvGrpSpPr>
        <p:grpSpPr>
          <a:xfrm>
            <a:off x="2133233" y="4402302"/>
            <a:ext cx="8172947" cy="1049685"/>
            <a:chOff x="701040" y="4480559"/>
            <a:chExt cx="8172947" cy="10496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974AD5-FF44-3340-9DAD-795017DC6922}"/>
                </a:ext>
              </a:extLst>
            </p:cNvPr>
            <p:cNvSpPr/>
            <p:nvPr/>
          </p:nvSpPr>
          <p:spPr>
            <a:xfrm>
              <a:off x="701040" y="4480559"/>
              <a:ext cx="5227320" cy="32766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Connector: Elbow 29">
              <a:extLst>
                <a:ext uri="{FF2B5EF4-FFF2-40B4-BE49-F238E27FC236}">
                  <a16:creationId xmlns:a16="http://schemas.microsoft.com/office/drawing/2014/main" id="{3512018A-66FE-3E47-9FE0-ACAED0A1B251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>
              <a:off x="5928360" y="4644390"/>
              <a:ext cx="644387" cy="611534"/>
            </a:xfrm>
            <a:prstGeom prst="bentConnector3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0FA5A7-2201-6942-9CB3-B300AE6585AE}"/>
                </a:ext>
              </a:extLst>
            </p:cNvPr>
            <p:cNvSpPr/>
            <p:nvPr/>
          </p:nvSpPr>
          <p:spPr>
            <a:xfrm>
              <a:off x="6572747" y="4981604"/>
              <a:ext cx="2301240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How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93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42F5-EC73-6D47-A0F0-4B2846E1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Circumstance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FD194-4FE0-BE47-8EC8-D9132202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3EFDC-99AD-0D4B-B32D-9E3C13B8D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94" y="4782648"/>
            <a:ext cx="2608028" cy="1156786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83AC6D-5E19-2647-81AF-0E8CB197D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245" y="1815244"/>
            <a:ext cx="4503510" cy="1002061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0564D55-1807-F54D-9D6E-BB03F0AE349E}"/>
              </a:ext>
            </a:extLst>
          </p:cNvPr>
          <p:cNvGrpSpPr/>
          <p:nvPr/>
        </p:nvGrpSpPr>
        <p:grpSpPr>
          <a:xfrm>
            <a:off x="1868623" y="2817306"/>
            <a:ext cx="5904670" cy="1186361"/>
            <a:chOff x="191329" y="2817306"/>
            <a:chExt cx="5904670" cy="11863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F0E41FD-2E70-334A-8971-2F0B41901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329" y="3294363"/>
              <a:ext cx="4155691" cy="709304"/>
            </a:xfrm>
            <a:prstGeom prst="rect">
              <a:avLst/>
            </a:prstGeom>
            <a:ln w="19050">
              <a:solidFill>
                <a:srgbClr val="0070C0"/>
              </a:solidFill>
            </a:ln>
          </p:spPr>
        </p:pic>
        <p:cxnSp>
          <p:nvCxnSpPr>
            <p:cNvPr id="9" name="Connector: Elbow 15">
              <a:extLst>
                <a:ext uri="{FF2B5EF4-FFF2-40B4-BE49-F238E27FC236}">
                  <a16:creationId xmlns:a16="http://schemas.microsoft.com/office/drawing/2014/main" id="{CAD2D071-20AD-904A-A76F-69DBC062044F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>
            <a:xfrm rot="5400000" flipH="1" flipV="1">
              <a:off x="3944058" y="1142422"/>
              <a:ext cx="477058" cy="3826825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9B6029-48B5-FB48-9EFB-DD08698EC818}"/>
              </a:ext>
            </a:extLst>
          </p:cNvPr>
          <p:cNvGrpSpPr/>
          <p:nvPr/>
        </p:nvGrpSpPr>
        <p:grpSpPr>
          <a:xfrm>
            <a:off x="6249294" y="2817305"/>
            <a:ext cx="3919945" cy="1802403"/>
            <a:chOff x="4572000" y="2817305"/>
            <a:chExt cx="3919945" cy="180240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9F1831B-97A6-5941-9800-A9514693A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2000" y="3289158"/>
              <a:ext cx="3919945" cy="1330550"/>
            </a:xfrm>
            <a:prstGeom prst="rect">
              <a:avLst/>
            </a:prstGeom>
            <a:ln w="19050">
              <a:solidFill>
                <a:srgbClr val="0070C0"/>
              </a:solidFill>
            </a:ln>
          </p:spPr>
        </p:pic>
        <p:cxnSp>
          <p:nvCxnSpPr>
            <p:cNvPr id="12" name="Connector: Elbow 16">
              <a:extLst>
                <a:ext uri="{FF2B5EF4-FFF2-40B4-BE49-F238E27FC236}">
                  <a16:creationId xmlns:a16="http://schemas.microsoft.com/office/drawing/2014/main" id="{E6352BDE-756C-1D40-9057-0D4E321FC33A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rot="16200000" flipV="1">
              <a:off x="6078061" y="2835245"/>
              <a:ext cx="471853" cy="435973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978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E749-E59E-F042-9BF9-3D934BBD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9C908-B339-854E-974B-B8D8B8F5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1B338-3753-A44A-A8A0-51487EE51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940" y="4106909"/>
            <a:ext cx="1146083" cy="370792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CE91FF2-ACD3-C643-A651-7619F79DE74F}"/>
              </a:ext>
            </a:extLst>
          </p:cNvPr>
          <p:cNvGrpSpPr/>
          <p:nvPr/>
        </p:nvGrpSpPr>
        <p:grpSpPr>
          <a:xfrm>
            <a:off x="666611" y="4477702"/>
            <a:ext cx="3998371" cy="1184993"/>
            <a:chOff x="666611" y="4477702"/>
            <a:chExt cx="3998371" cy="11849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9E769B9-4D5F-404B-8195-E5E1AA60E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611" y="4900622"/>
              <a:ext cx="3602527" cy="762073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</p:pic>
        <p:cxnSp>
          <p:nvCxnSpPr>
            <p:cNvPr id="8" name="Connector: Elbow 17">
              <a:extLst>
                <a:ext uri="{FF2B5EF4-FFF2-40B4-BE49-F238E27FC236}">
                  <a16:creationId xmlns:a16="http://schemas.microsoft.com/office/drawing/2014/main" id="{CC029DB7-B1CB-164C-9FE8-9A46701D321C}"/>
                </a:ext>
              </a:extLst>
            </p:cNvPr>
            <p:cNvCxnSpPr>
              <a:stCxn id="7" idx="0"/>
              <a:endCxn id="5" idx="2"/>
            </p:cNvCxnSpPr>
            <p:nvPr/>
          </p:nvCxnSpPr>
          <p:spPr>
            <a:xfrm rot="5400000" flipH="1" flipV="1">
              <a:off x="3354968" y="3590609"/>
              <a:ext cx="422921" cy="2197107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C99C24F-FC8E-3748-A828-79371F689F0C}"/>
              </a:ext>
            </a:extLst>
          </p:cNvPr>
          <p:cNvGrpSpPr/>
          <p:nvPr/>
        </p:nvGrpSpPr>
        <p:grpSpPr>
          <a:xfrm>
            <a:off x="4664983" y="4477701"/>
            <a:ext cx="3616714" cy="1072300"/>
            <a:chOff x="4664983" y="4477701"/>
            <a:chExt cx="3616714" cy="10723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2DEDACB-92A4-814D-A57C-814CE3D82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5749" y="4900622"/>
              <a:ext cx="3345948" cy="649379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</p:pic>
        <p:cxnSp>
          <p:nvCxnSpPr>
            <p:cNvPr id="11" name="Connector: Elbow 21">
              <a:extLst>
                <a:ext uri="{FF2B5EF4-FFF2-40B4-BE49-F238E27FC236}">
                  <a16:creationId xmlns:a16="http://schemas.microsoft.com/office/drawing/2014/main" id="{6D8B594A-C55D-4F4A-8196-E9C897CA0EF9}"/>
                </a:ext>
              </a:extLst>
            </p:cNvPr>
            <p:cNvCxnSpPr>
              <a:cxnSpLocks/>
              <a:stCxn id="10" idx="0"/>
              <a:endCxn id="5" idx="2"/>
            </p:cNvCxnSpPr>
            <p:nvPr/>
          </p:nvCxnSpPr>
          <p:spPr>
            <a:xfrm rot="16200000" flipV="1">
              <a:off x="5425393" y="3717291"/>
              <a:ext cx="422921" cy="194374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4823A4-B7EB-4F4B-BBA8-A94438DE9D3A}"/>
              </a:ext>
            </a:extLst>
          </p:cNvPr>
          <p:cNvGrpSpPr/>
          <p:nvPr/>
        </p:nvGrpSpPr>
        <p:grpSpPr>
          <a:xfrm>
            <a:off x="3089730" y="3050464"/>
            <a:ext cx="3150502" cy="1056445"/>
            <a:chOff x="3089730" y="3050464"/>
            <a:chExt cx="3150502" cy="105644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3D1DBBA-E9FE-5847-B924-2F10492A0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9730" y="3050464"/>
              <a:ext cx="3150502" cy="686647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</p:pic>
        <p:cxnSp>
          <p:nvCxnSpPr>
            <p:cNvPr id="14" name="Connector: Elbow 25">
              <a:extLst>
                <a:ext uri="{FF2B5EF4-FFF2-40B4-BE49-F238E27FC236}">
                  <a16:creationId xmlns:a16="http://schemas.microsoft.com/office/drawing/2014/main" id="{73BB7993-286A-3F45-97FC-3967CF2C2117}"/>
                </a:ext>
              </a:extLst>
            </p:cNvPr>
            <p:cNvCxnSpPr>
              <a:cxnSpLocks/>
              <a:stCxn id="5" idx="0"/>
              <a:endCxn id="13" idx="2"/>
            </p:cNvCxnSpPr>
            <p:nvPr/>
          </p:nvCxnSpPr>
          <p:spPr>
            <a:xfrm rot="16200000" flipV="1">
              <a:off x="4480083" y="3922009"/>
              <a:ext cx="369798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F26A92-8A4A-C448-8C93-8DBB80EB0C68}"/>
              </a:ext>
            </a:extLst>
          </p:cNvPr>
          <p:cNvGrpSpPr/>
          <p:nvPr/>
        </p:nvGrpSpPr>
        <p:grpSpPr>
          <a:xfrm>
            <a:off x="3448944" y="1439292"/>
            <a:ext cx="2436935" cy="1611173"/>
            <a:chOff x="3448944" y="1439292"/>
            <a:chExt cx="2436935" cy="161117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116CCA8-C2AC-2D4C-989E-188FEFE61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48944" y="1439292"/>
              <a:ext cx="2436935" cy="1138305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</p:pic>
        <p:cxnSp>
          <p:nvCxnSpPr>
            <p:cNvPr id="17" name="Connector: Elbow 28">
              <a:extLst>
                <a:ext uri="{FF2B5EF4-FFF2-40B4-BE49-F238E27FC236}">
                  <a16:creationId xmlns:a16="http://schemas.microsoft.com/office/drawing/2014/main" id="{7E9EBAD0-F85C-F541-9699-5B86E390AC5A}"/>
                </a:ext>
              </a:extLst>
            </p:cNvPr>
            <p:cNvCxnSpPr>
              <a:cxnSpLocks/>
              <a:stCxn id="13" idx="0"/>
              <a:endCxn id="16" idx="2"/>
            </p:cNvCxnSpPr>
            <p:nvPr/>
          </p:nvCxnSpPr>
          <p:spPr>
            <a:xfrm rot="5400000" flipH="1" flipV="1">
              <a:off x="4429763" y="2812816"/>
              <a:ext cx="472867" cy="243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706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F886-DEAF-FB4C-A0B1-DFA2EF5B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for action – X-Ray Procedure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2FBE9-53EC-5D4B-BB73-F10DD9E1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0085B-87FE-5C4F-B699-9948F3846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72" y="1992606"/>
            <a:ext cx="8365735" cy="2408441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65788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E011-1415-44A8-B454-36E09246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297" y="372746"/>
            <a:ext cx="10515600" cy="1325563"/>
          </a:xfrm>
        </p:spPr>
        <p:txBody>
          <a:bodyPr/>
          <a:lstStyle/>
          <a:p>
            <a:r>
              <a:rPr lang="en-US" dirty="0"/>
              <a:t>Request for action – Medication Therapy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7F79B-2CEB-4FCC-91B9-EF040907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19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66EE24-2ED8-47D5-A373-FD46E115336F}"/>
              </a:ext>
            </a:extLst>
          </p:cNvPr>
          <p:cNvSpPr txBox="1"/>
          <p:nvPr/>
        </p:nvSpPr>
        <p:spPr>
          <a:xfrm>
            <a:off x="818103" y="2588264"/>
            <a:ext cx="10202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/>
              </a:rPr>
              <a:t>Action requested</a:t>
            </a:r>
            <a:r>
              <a:rPr lang="en-US" dirty="0">
                <a:latin typeface="Avenir Book"/>
              </a:rPr>
              <a:t>:</a:t>
            </a:r>
          </a:p>
          <a:p>
            <a:r>
              <a:rPr lang="en-US" dirty="0">
                <a:solidFill>
                  <a:srgbClr val="FF0000"/>
                </a:solidFill>
                <a:latin typeface="Avenir Book"/>
              </a:rPr>
              <a:t>Administration</a:t>
            </a:r>
            <a:r>
              <a:rPr lang="en-US" dirty="0">
                <a:latin typeface="Avenir Book"/>
              </a:rPr>
              <a:t> of </a:t>
            </a:r>
            <a:r>
              <a:rPr lang="en-US" dirty="0">
                <a:solidFill>
                  <a:srgbClr val="0078FF"/>
                </a:solidFill>
                <a:latin typeface="Avenir Book"/>
              </a:rPr>
              <a:t>Ibuprofen 400 mg </a:t>
            </a:r>
            <a:r>
              <a:rPr lang="en-US" dirty="0">
                <a:latin typeface="Avenir Book"/>
              </a:rPr>
              <a:t>1 </a:t>
            </a:r>
            <a:r>
              <a:rPr lang="en-US" dirty="0">
                <a:solidFill>
                  <a:srgbClr val="0078FF"/>
                </a:solidFill>
                <a:latin typeface="Avenir Book"/>
              </a:rPr>
              <a:t>tablet </a:t>
            </a:r>
            <a:r>
              <a:rPr lang="en-US" dirty="0">
                <a:solidFill>
                  <a:srgbClr val="00B050"/>
                </a:solidFill>
                <a:latin typeface="Avenir Book"/>
              </a:rPr>
              <a:t>oral</a:t>
            </a:r>
            <a:r>
              <a:rPr lang="en-US" dirty="0">
                <a:solidFill>
                  <a:srgbClr val="0078FF"/>
                </a:solidFill>
                <a:latin typeface="Avenir Book"/>
              </a:rPr>
              <a:t> </a:t>
            </a:r>
            <a:r>
              <a:rPr lang="en-US" dirty="0">
                <a:latin typeface="Avenir Book"/>
              </a:rPr>
              <a:t>every 4 to 6 hours for neck pain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EA3FE7-4C4B-4B55-81C8-DDD163A54F95}"/>
              </a:ext>
            </a:extLst>
          </p:cNvPr>
          <p:cNvSpPr/>
          <p:nvPr/>
        </p:nvSpPr>
        <p:spPr>
          <a:xfrm>
            <a:off x="818103" y="3894119"/>
            <a:ext cx="104955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venir Book"/>
              </a:rPr>
              <a:t>Topic post-coordinated expression</a:t>
            </a:r>
          </a:p>
          <a:p>
            <a:r>
              <a:rPr lang="en-US" sz="2000" dirty="0">
                <a:latin typeface="Avenir Book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Avenir Book"/>
              </a:rPr>
              <a:t>416118004 |Administration (procedure</a:t>
            </a:r>
            <a:r>
              <a:rPr lang="en-US" sz="2000" dirty="0">
                <a:latin typeface="Avenir Book"/>
              </a:rPr>
              <a:t>)]</a:t>
            </a:r>
          </a:p>
          <a:p>
            <a:r>
              <a:rPr lang="en-US" sz="2000" dirty="0">
                <a:latin typeface="Avenir Book"/>
              </a:rPr>
              <a:t>      -&gt;(260686004 |Method (attribute))-&gt;[129445006 |Administration - action (qualifier value)]</a:t>
            </a:r>
          </a:p>
          <a:p>
            <a:r>
              <a:rPr lang="en-US" sz="2000" dirty="0">
                <a:latin typeface="Avenir Book"/>
              </a:rPr>
              <a:t>      -&gt;(363701004 |Direct substance (attribute))-&gt;[Rx;</a:t>
            </a:r>
            <a:r>
              <a:rPr lang="en-US" sz="2000" dirty="0">
                <a:solidFill>
                  <a:srgbClr val="0078FF"/>
                </a:solidFill>
                <a:latin typeface="Avenir Book"/>
              </a:rPr>
              <a:t>197805 Ibuprofen 400 MG Oral Tablet</a:t>
            </a:r>
            <a:r>
              <a:rPr lang="en-US" sz="2000" dirty="0">
                <a:latin typeface="Avenir Book"/>
              </a:rPr>
              <a:t>]</a:t>
            </a:r>
          </a:p>
          <a:p>
            <a:r>
              <a:rPr lang="en-US" sz="2000" dirty="0">
                <a:latin typeface="Avenir Book"/>
              </a:rPr>
              <a:t>      -&gt;(410675002 |Route of administration (attribute))-&gt;[</a:t>
            </a:r>
            <a:r>
              <a:rPr lang="en-US" sz="2000" dirty="0">
                <a:solidFill>
                  <a:srgbClr val="00B050"/>
                </a:solidFill>
                <a:latin typeface="Avenir Book"/>
              </a:rPr>
              <a:t>260548002 |Oral (qualifier value</a:t>
            </a:r>
            <a:r>
              <a:rPr lang="en-US" sz="2000" dirty="0">
                <a:latin typeface="Avenir Book"/>
              </a:rPr>
              <a:t>)]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1EEF30-11AE-452F-895E-0A7A96A3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1288" y="1698309"/>
            <a:ext cx="7727588" cy="635635"/>
          </a:xfrm>
          <a:ln>
            <a:solidFill>
              <a:srgbClr val="0078FF"/>
            </a:solidFill>
          </a:ln>
        </p:spPr>
        <p:txBody>
          <a:bodyPr anchor="ctr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Statement Type: 385644000 |Requested (qualifier value)|</a:t>
            </a:r>
          </a:p>
        </p:txBody>
      </p:sp>
    </p:spTree>
    <p:extLst>
      <p:ext uri="{BB962C8B-B14F-4D97-AF65-F5344CB8AC3E}">
        <p14:creationId xmlns:p14="http://schemas.microsoft.com/office/powerpoint/2010/main" val="119261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The Promise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the quality and safety of health-care</a:t>
            </a:r>
          </a:p>
          <a:p>
            <a:endParaRPr lang="en-US" dirty="0"/>
          </a:p>
          <a:p>
            <a:r>
              <a:rPr lang="en-US" dirty="0"/>
              <a:t>Measure the cost and quality of services</a:t>
            </a:r>
          </a:p>
          <a:p>
            <a:endParaRPr lang="en-US" dirty="0"/>
          </a:p>
          <a:p>
            <a:r>
              <a:rPr lang="en-US" dirty="0"/>
              <a:t>Integrate multiple providers across organizations in a continuum of care</a:t>
            </a:r>
          </a:p>
          <a:p>
            <a:endParaRPr lang="en-US" dirty="0"/>
          </a:p>
          <a:p>
            <a:r>
              <a:rPr lang="en-US" dirty="0"/>
              <a:t>Integrate high-quality decision support into the clinical workflows in the continuum of care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57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59B1C4E-C32B-4AE2-A9DC-189911B0D753}"/>
              </a:ext>
            </a:extLst>
          </p:cNvPr>
          <p:cNvSpPr txBox="1"/>
          <p:nvPr/>
        </p:nvSpPr>
        <p:spPr>
          <a:xfrm>
            <a:off x="906813" y="1348719"/>
            <a:ext cx="10369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/>
              </a:rPr>
              <a:t>Requested</a:t>
            </a:r>
            <a:r>
              <a:rPr lang="en-US" dirty="0">
                <a:latin typeface="Avenir Book"/>
              </a:rPr>
              <a:t>:</a:t>
            </a:r>
          </a:p>
          <a:p>
            <a:r>
              <a:rPr lang="en-US" dirty="0">
                <a:latin typeface="Avenir Book"/>
              </a:rPr>
              <a:t>Administration of Ibuprofen 400 mg 1 tablet oral every 4 to 6 hours for neck pain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E530E-FEDB-496A-A6A5-E13DB849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540B55-C6E7-43E3-80EF-73414823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297" y="372746"/>
            <a:ext cx="10515600" cy="1325563"/>
          </a:xfrm>
        </p:spPr>
        <p:txBody>
          <a:bodyPr/>
          <a:lstStyle/>
          <a:p>
            <a:r>
              <a:rPr lang="en-US" dirty="0"/>
              <a:t>Request for action – Medication Therapy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FBA292-2AED-4003-987F-6692500E922E}"/>
              </a:ext>
            </a:extLst>
          </p:cNvPr>
          <p:cNvGrpSpPr/>
          <p:nvPr/>
        </p:nvGrpSpPr>
        <p:grpSpPr>
          <a:xfrm>
            <a:off x="614548" y="2886118"/>
            <a:ext cx="3886015" cy="2658765"/>
            <a:chOff x="1868623" y="1815245"/>
            <a:chExt cx="8300616" cy="41241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A6F868-5280-41FF-B382-CE13C7689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49294" y="4782648"/>
              <a:ext cx="2608028" cy="1156786"/>
            </a:xfrm>
            <a:prstGeom prst="rect">
              <a:avLst/>
            </a:prstGeom>
            <a:ln w="19050">
              <a:solidFill>
                <a:srgbClr val="0070C0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F83EFC0-E74E-481B-81F3-FB4162B16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4245" y="1815245"/>
              <a:ext cx="4503510" cy="1002061"/>
            </a:xfrm>
            <a:prstGeom prst="rect">
              <a:avLst/>
            </a:prstGeom>
            <a:ln w="19050">
              <a:solidFill>
                <a:srgbClr val="0070C0"/>
              </a:solidFill>
            </a:ln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764F81-6C62-4392-91F9-866CD7F9383B}"/>
                </a:ext>
              </a:extLst>
            </p:cNvPr>
            <p:cNvGrpSpPr/>
            <p:nvPr/>
          </p:nvGrpSpPr>
          <p:grpSpPr>
            <a:xfrm>
              <a:off x="1868623" y="2817307"/>
              <a:ext cx="4227377" cy="1186360"/>
              <a:chOff x="191329" y="2817307"/>
              <a:chExt cx="4227377" cy="118636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8A865B9-9522-4A48-9A75-0BD247BBF1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329" y="3294363"/>
                <a:ext cx="4155691" cy="709304"/>
              </a:xfrm>
              <a:prstGeom prst="rect">
                <a:avLst/>
              </a:prstGeom>
              <a:ln w="19050">
                <a:solidFill>
                  <a:srgbClr val="0070C0"/>
                </a:solidFill>
              </a:ln>
            </p:spPr>
          </p:pic>
          <p:cxnSp>
            <p:nvCxnSpPr>
              <p:cNvPr id="14" name="Connector: Elbow 15">
                <a:extLst>
                  <a:ext uri="{FF2B5EF4-FFF2-40B4-BE49-F238E27FC236}">
                    <a16:creationId xmlns:a16="http://schemas.microsoft.com/office/drawing/2014/main" id="{1DAD8C33-D62F-4079-8F86-1BC87FA3AAAE}"/>
                  </a:ext>
                </a:extLst>
              </p:cNvPr>
              <p:cNvCxnSpPr>
                <a:cxnSpLocks/>
                <a:stCxn id="13" idx="0"/>
                <a:endCxn id="8" idx="2"/>
              </p:cNvCxnSpPr>
              <p:nvPr/>
            </p:nvCxnSpPr>
            <p:spPr>
              <a:xfrm rot="5400000" flipH="1" flipV="1">
                <a:off x="3105412" y="1981070"/>
                <a:ext cx="477057" cy="2149531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D5186D-930B-4D3A-91FE-CABD26FAADE2}"/>
                </a:ext>
              </a:extLst>
            </p:cNvPr>
            <p:cNvGrpSpPr/>
            <p:nvPr/>
          </p:nvGrpSpPr>
          <p:grpSpPr>
            <a:xfrm>
              <a:off x="6096000" y="2817306"/>
              <a:ext cx="4073239" cy="1802402"/>
              <a:chOff x="4418706" y="2817306"/>
              <a:chExt cx="4073239" cy="1802402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BFB582A-C4AC-459A-BA49-2F9D75700C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2000" y="3289158"/>
                <a:ext cx="3919945" cy="1330550"/>
              </a:xfrm>
              <a:prstGeom prst="rect">
                <a:avLst/>
              </a:prstGeom>
              <a:ln w="19050">
                <a:solidFill>
                  <a:srgbClr val="0070C0"/>
                </a:solidFill>
              </a:ln>
            </p:spPr>
          </p:pic>
          <p:cxnSp>
            <p:nvCxnSpPr>
              <p:cNvPr id="12" name="Connector: Elbow 16">
                <a:extLst>
                  <a:ext uri="{FF2B5EF4-FFF2-40B4-BE49-F238E27FC236}">
                    <a16:creationId xmlns:a16="http://schemas.microsoft.com/office/drawing/2014/main" id="{4A18CB8D-ACFB-4719-AC2E-8EA43B9BC9B8}"/>
                  </a:ext>
                </a:extLst>
              </p:cNvPr>
              <p:cNvCxnSpPr>
                <a:cxnSpLocks/>
                <a:stCxn id="11" idx="0"/>
                <a:endCxn id="8" idx="2"/>
              </p:cNvCxnSpPr>
              <p:nvPr/>
            </p:nvCxnSpPr>
            <p:spPr>
              <a:xfrm rot="16200000" flipV="1">
                <a:off x="5239414" y="1996598"/>
                <a:ext cx="471852" cy="2113267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50523360-7CA1-4444-9E62-9AFEF7F3A2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8484" y="3081916"/>
            <a:ext cx="3800503" cy="876306"/>
          </a:xfrm>
          <a:prstGeom prst="rect">
            <a:avLst/>
          </a:prstGeom>
          <a:ln w="28575">
            <a:solidFill>
              <a:srgbClr val="FF2600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BEE2463-3C7D-4916-8064-04C17730CC37}"/>
              </a:ext>
            </a:extLst>
          </p:cNvPr>
          <p:cNvSpPr/>
          <p:nvPr/>
        </p:nvSpPr>
        <p:spPr>
          <a:xfrm>
            <a:off x="4343401" y="1570102"/>
            <a:ext cx="747982" cy="481407"/>
          </a:xfrm>
          <a:prstGeom prst="rect">
            <a:avLst/>
          </a:prstGeom>
          <a:noFill/>
          <a:ln w="28575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763DFAE-EDB3-4A38-9726-9B4F910415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7453" y="4172169"/>
            <a:ext cx="4318851" cy="775442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D96F503-BE62-4A85-B5AC-6D1523E5F9AC}"/>
              </a:ext>
            </a:extLst>
          </p:cNvPr>
          <p:cNvSpPr/>
          <p:nvPr/>
        </p:nvSpPr>
        <p:spPr>
          <a:xfrm>
            <a:off x="5505520" y="1564579"/>
            <a:ext cx="1741100" cy="48140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2492E1E-83A7-413B-9CB8-BA04746B3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7453" y="5209672"/>
            <a:ext cx="4314857" cy="347665"/>
          </a:xfrm>
          <a:prstGeom prst="rect">
            <a:avLst/>
          </a:prstGeom>
          <a:ln w="28575">
            <a:solidFill>
              <a:srgbClr val="0078FF"/>
            </a:solidFill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EB44BAF-9F7F-411D-B0C3-5E3914570DD6}"/>
              </a:ext>
            </a:extLst>
          </p:cNvPr>
          <p:cNvSpPr/>
          <p:nvPr/>
        </p:nvSpPr>
        <p:spPr>
          <a:xfrm>
            <a:off x="7563274" y="1576853"/>
            <a:ext cx="1047326" cy="481407"/>
          </a:xfrm>
          <a:prstGeom prst="rect">
            <a:avLst/>
          </a:prstGeom>
          <a:noFill/>
          <a:ln w="28575">
            <a:solidFill>
              <a:srgbClr val="007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E011-1415-44A8-B454-36E09246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– Enumerated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7F79B-2CEB-4FCC-91B9-EF040907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64477F-F858-4732-BF81-66EE04C42554}"/>
              </a:ext>
            </a:extLst>
          </p:cNvPr>
          <p:cNvSpPr txBox="1"/>
          <p:nvPr/>
        </p:nvSpPr>
        <p:spPr>
          <a:xfrm>
            <a:off x="818103" y="2588264"/>
            <a:ext cx="9773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/>
              </a:rPr>
              <a:t>Observation</a:t>
            </a:r>
            <a:r>
              <a:rPr lang="en-US" dirty="0">
                <a:latin typeface="Avenir Book"/>
              </a:rPr>
              <a:t>:</a:t>
            </a:r>
          </a:p>
          <a:p>
            <a:r>
              <a:rPr lang="en-US" dirty="0">
                <a:solidFill>
                  <a:srgbClr val="FF0000"/>
                </a:solidFill>
                <a:latin typeface="Avenir Book"/>
              </a:rPr>
              <a:t>Observation</a:t>
            </a:r>
            <a:r>
              <a:rPr lang="en-US" dirty="0">
                <a:latin typeface="Avenir Book"/>
              </a:rPr>
              <a:t> of </a:t>
            </a:r>
            <a:r>
              <a:rPr lang="en-US" dirty="0">
                <a:solidFill>
                  <a:srgbClr val="0078FF"/>
                </a:solidFill>
                <a:latin typeface="Avenir Book"/>
              </a:rPr>
              <a:t>colon cancer</a:t>
            </a:r>
            <a:r>
              <a:rPr lang="en-US" dirty="0">
                <a:latin typeface="Avenir Book"/>
              </a:rPr>
              <a:t>, stage I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23FDB94-2835-4AAB-ACB5-32525AB35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1288" y="1698309"/>
            <a:ext cx="7727588" cy="635635"/>
          </a:xfrm>
          <a:ln>
            <a:solidFill>
              <a:srgbClr val="0078FF"/>
            </a:solidFill>
          </a:ln>
        </p:spPr>
        <p:txBody>
          <a:bodyPr anchor="ctr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Statement Type: 398166005 |Performed (qualifier value)|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12330-7555-457D-8FF9-5F771EC345FA}"/>
              </a:ext>
            </a:extLst>
          </p:cNvPr>
          <p:cNvSpPr/>
          <p:nvPr/>
        </p:nvSpPr>
        <p:spPr>
          <a:xfrm>
            <a:off x="818103" y="3894119"/>
            <a:ext cx="104955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venir Book"/>
              </a:rPr>
              <a:t>Topic post-coordinated expression</a:t>
            </a:r>
          </a:p>
          <a:p>
            <a:r>
              <a:rPr lang="en-US" sz="2000" dirty="0">
                <a:solidFill>
                  <a:srgbClr val="FF0000"/>
                </a:solidFill>
                <a:latin typeface="Avenir Book"/>
              </a:rPr>
              <a:t>Observation procedure (procedure)</a:t>
            </a:r>
            <a:endParaRPr lang="en-US" sz="2000" dirty="0">
              <a:latin typeface="Avenir Book"/>
            </a:endParaRPr>
          </a:p>
          <a:p>
            <a:r>
              <a:rPr lang="en-US" sz="2000" dirty="0">
                <a:latin typeface="Avenir Book"/>
              </a:rPr>
              <a:t>       -&gt;(363702006 |Has focus (attribute))-&gt;[</a:t>
            </a:r>
            <a:r>
              <a:rPr lang="en-US" sz="2000" dirty="0">
                <a:solidFill>
                  <a:srgbClr val="0078FF"/>
                </a:solidFill>
                <a:latin typeface="Avenir Book"/>
              </a:rPr>
              <a:t>363406005 |Malignant neoplasm of colon (disorder)]</a:t>
            </a:r>
          </a:p>
        </p:txBody>
      </p:sp>
    </p:spTree>
    <p:extLst>
      <p:ext uri="{BB962C8B-B14F-4D97-AF65-F5344CB8AC3E}">
        <p14:creationId xmlns:p14="http://schemas.microsoft.com/office/powerpoint/2010/main" val="276079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424F3-FE03-4ADE-9171-E5A70A8C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42DF0-E9FA-41CD-A2F4-544BE9448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87" y="3474368"/>
            <a:ext cx="4449449" cy="731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8893A6-82E6-49F8-8B56-5EDF70256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466" y="3517009"/>
            <a:ext cx="3967195" cy="912519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2501F7-8DF7-4BB4-B161-9E17646F76AB}"/>
              </a:ext>
            </a:extLst>
          </p:cNvPr>
          <p:cNvSpPr txBox="1"/>
          <p:nvPr/>
        </p:nvSpPr>
        <p:spPr>
          <a:xfrm>
            <a:off x="932403" y="1975794"/>
            <a:ext cx="9773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/>
              </a:rPr>
              <a:t>Observation</a:t>
            </a:r>
            <a:r>
              <a:rPr lang="en-US" dirty="0">
                <a:latin typeface="Avenir Book"/>
              </a:rPr>
              <a:t>:</a:t>
            </a:r>
          </a:p>
          <a:p>
            <a:r>
              <a:rPr lang="en-US" dirty="0">
                <a:latin typeface="Avenir Book"/>
              </a:rPr>
              <a:t>Observation of colon cancer, </a:t>
            </a:r>
            <a:r>
              <a:rPr lang="en-US" dirty="0">
                <a:solidFill>
                  <a:srgbClr val="00B050"/>
                </a:solidFill>
                <a:latin typeface="Avenir Book"/>
              </a:rPr>
              <a:t>stage I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82435DE-774F-405E-A53B-C093E31D1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en-US" dirty="0"/>
              <a:t>Observation – Enumerated Value</a:t>
            </a:r>
          </a:p>
        </p:txBody>
      </p:sp>
    </p:spTree>
    <p:extLst>
      <p:ext uri="{BB962C8B-B14F-4D97-AF65-F5344CB8AC3E}">
        <p14:creationId xmlns:p14="http://schemas.microsoft.com/office/powerpoint/2010/main" val="1797719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9974B-4CEB-4523-9E8F-52699696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C63563-3AAF-415E-BF49-1AE5D5B7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en-US" dirty="0"/>
              <a:t>Observation – Phenomenon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E60EAE-5627-40A8-AE23-188FCA3D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1288" y="1698309"/>
            <a:ext cx="7727588" cy="635635"/>
          </a:xfrm>
          <a:ln>
            <a:solidFill>
              <a:srgbClr val="0078FF"/>
            </a:solidFill>
          </a:ln>
        </p:spPr>
        <p:txBody>
          <a:bodyPr anchor="ctr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Statement Type: 398166005 |Performed (qualifier value)|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92CCF-C687-46EA-9921-2BAFB0AFB0C3}"/>
              </a:ext>
            </a:extLst>
          </p:cNvPr>
          <p:cNvSpPr txBox="1"/>
          <p:nvPr/>
        </p:nvSpPr>
        <p:spPr>
          <a:xfrm>
            <a:off x="818103" y="2588264"/>
            <a:ext cx="9773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/>
              </a:rPr>
              <a:t>Observation</a:t>
            </a:r>
            <a:r>
              <a:rPr lang="en-US" dirty="0">
                <a:latin typeface="Avenir Book"/>
              </a:rPr>
              <a:t>:</a:t>
            </a:r>
          </a:p>
          <a:p>
            <a:r>
              <a:rPr lang="en-US" dirty="0">
                <a:solidFill>
                  <a:srgbClr val="FF0000"/>
                </a:solidFill>
                <a:latin typeface="Avenir Book"/>
              </a:rPr>
              <a:t>Observation</a:t>
            </a:r>
            <a:r>
              <a:rPr lang="en-US" dirty="0">
                <a:latin typeface="Avenir Book"/>
              </a:rPr>
              <a:t> of </a:t>
            </a:r>
            <a:r>
              <a:rPr lang="en-US" dirty="0">
                <a:solidFill>
                  <a:srgbClr val="FFC000"/>
                </a:solidFill>
                <a:latin typeface="Avenir Book"/>
              </a:rPr>
              <a:t>chronic</a:t>
            </a:r>
            <a:r>
              <a:rPr lang="en-US" dirty="0">
                <a:latin typeface="Avenir Book"/>
              </a:rPr>
              <a:t> </a:t>
            </a:r>
            <a:r>
              <a:rPr lang="en-US" dirty="0">
                <a:solidFill>
                  <a:srgbClr val="0078FF"/>
                </a:solidFill>
                <a:latin typeface="Avenir Book"/>
              </a:rPr>
              <a:t>pain</a:t>
            </a:r>
            <a:r>
              <a:rPr lang="en-US" dirty="0">
                <a:latin typeface="Avenir Book"/>
              </a:rPr>
              <a:t> in </a:t>
            </a:r>
            <a:r>
              <a:rPr lang="en-US" dirty="0">
                <a:solidFill>
                  <a:srgbClr val="00B050"/>
                </a:solidFill>
                <a:latin typeface="Avenir Book"/>
              </a:rPr>
              <a:t>lower back region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4B2766-1320-4D5A-866D-E1FA91B4082A}"/>
              </a:ext>
            </a:extLst>
          </p:cNvPr>
          <p:cNvSpPr/>
          <p:nvPr/>
        </p:nvSpPr>
        <p:spPr>
          <a:xfrm>
            <a:off x="818103" y="3552214"/>
            <a:ext cx="104955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venir Book"/>
              </a:rPr>
              <a:t>Topic post-coordinated expression</a:t>
            </a:r>
          </a:p>
          <a:p>
            <a:r>
              <a:rPr lang="en-US" sz="2000" dirty="0">
                <a:solidFill>
                  <a:srgbClr val="FF0000"/>
                </a:solidFill>
                <a:latin typeface="Avenir Book"/>
              </a:rPr>
              <a:t>Observation procedure (procedure)</a:t>
            </a:r>
            <a:endParaRPr lang="en-US" sz="2000" dirty="0">
              <a:latin typeface="Avenir Book"/>
            </a:endParaRPr>
          </a:p>
          <a:p>
            <a:r>
              <a:rPr lang="en-US" sz="2000" dirty="0">
                <a:latin typeface="Avenir Book"/>
              </a:rPr>
              <a:t>     -&gt;(363702006 |Has focus (attribute))-&gt;[</a:t>
            </a:r>
            <a:r>
              <a:rPr lang="en-US" sz="2000" dirty="0">
                <a:solidFill>
                  <a:srgbClr val="0078FF"/>
                </a:solidFill>
                <a:latin typeface="Avenir Book"/>
              </a:rPr>
              <a:t>22253000 |Pain (finding)</a:t>
            </a:r>
            <a:r>
              <a:rPr lang="en-US" sz="2000" dirty="0">
                <a:latin typeface="Avenir Book"/>
              </a:rPr>
              <a:t>]-</a:t>
            </a:r>
          </a:p>
          <a:p>
            <a:r>
              <a:rPr lang="en-US" sz="2000" dirty="0">
                <a:latin typeface="Avenir Book"/>
              </a:rPr>
              <a:t>     -&gt;(363698007 |Finding site (attribute))-&gt;[</a:t>
            </a:r>
            <a:r>
              <a:rPr lang="en-US" sz="2000" dirty="0">
                <a:solidFill>
                  <a:srgbClr val="00B050"/>
                </a:solidFill>
                <a:latin typeface="Avenir Book"/>
              </a:rPr>
              <a:t>37822005 |Lower back structure (body structure)</a:t>
            </a:r>
            <a:r>
              <a:rPr lang="en-US" sz="2000" dirty="0">
                <a:latin typeface="Avenir Book"/>
              </a:rPr>
              <a:t>]-</a:t>
            </a:r>
          </a:p>
          <a:p>
            <a:r>
              <a:rPr lang="en-US" sz="2000" dirty="0">
                <a:latin typeface="Avenir Book"/>
              </a:rPr>
              <a:t>     -&gt;(263502005 |Clinical course (attribute))-&gt;[</a:t>
            </a:r>
            <a:r>
              <a:rPr lang="en-US" sz="2000" dirty="0">
                <a:solidFill>
                  <a:srgbClr val="FFC000"/>
                </a:solidFill>
                <a:latin typeface="Avenir Book"/>
              </a:rPr>
              <a:t>90734009 |Chronic (qualifier value)</a:t>
            </a:r>
            <a:r>
              <a:rPr lang="en-US" sz="2000" dirty="0">
                <a:latin typeface="Avenir Book"/>
              </a:rPr>
              <a:t>];</a:t>
            </a:r>
            <a:endParaRPr lang="en-US" sz="2000" dirty="0">
              <a:solidFill>
                <a:srgbClr val="0078FF"/>
              </a:solidFill>
              <a:latin typeface="Avenir Book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F6D025-1C52-46A4-A316-40F593E2B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90" y="5476016"/>
            <a:ext cx="3246344" cy="533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657D79-45D6-4A08-80C2-F195BD1DC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67" y="5609367"/>
            <a:ext cx="4804271" cy="3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92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01D389-C58A-42DB-93A4-FBBE409932F5}"/>
              </a:ext>
            </a:extLst>
          </p:cNvPr>
          <p:cNvSpPr txBox="1"/>
          <p:nvPr/>
        </p:nvSpPr>
        <p:spPr>
          <a:xfrm>
            <a:off x="967740" y="2049712"/>
            <a:ext cx="10812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/>
              </a:rPr>
              <a:t>“Measurement of systolic blood pressure on right brachial artery, using adult BP cuff, patient in sitting position for at least 5 minutes”</a:t>
            </a:r>
          </a:p>
          <a:p>
            <a:endParaRPr lang="en-US" sz="2400" dirty="0">
              <a:latin typeface="Avenir Book" panose="02000503020000020003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False Dichotomies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5251451"/>
            <a:ext cx="2743200" cy="365125"/>
          </a:xfrm>
        </p:spPr>
        <p:txBody>
          <a:bodyPr/>
          <a:lstStyle/>
          <a:p>
            <a:fld id="{3519D20D-F37E-4BB9-9384-79154AD1BAC7}" type="slidenum">
              <a:rPr lang="en-US" sz="1600" b="1">
                <a:solidFill>
                  <a:schemeClr val="bg1"/>
                </a:solidFill>
              </a:rPr>
              <a:t>24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230D29-6044-45A9-B52C-C1C1B275E5C6}"/>
              </a:ext>
            </a:extLst>
          </p:cNvPr>
          <p:cNvSpPr/>
          <p:nvPr/>
        </p:nvSpPr>
        <p:spPr>
          <a:xfrm>
            <a:off x="6035040" y="3611557"/>
            <a:ext cx="1729740" cy="1595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B050"/>
                </a:solidFill>
                <a:latin typeface="Avenir Book" panose="02000503020000020003"/>
              </a:rPr>
              <a:t>Are they different?</a:t>
            </a:r>
          </a:p>
          <a:p>
            <a:pPr algn="ctr"/>
            <a:r>
              <a:rPr lang="en-US" sz="1800" dirty="0">
                <a:solidFill>
                  <a:srgbClr val="00B050"/>
                </a:solidFill>
                <a:latin typeface="Avenir Book" panose="02000503020000020003"/>
              </a:rPr>
              <a:t>How?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AA4D1C-4B1E-490C-9432-DBCBBD433FCB}"/>
              </a:ext>
            </a:extLst>
          </p:cNvPr>
          <p:cNvSpPr/>
          <p:nvPr/>
        </p:nvSpPr>
        <p:spPr>
          <a:xfrm>
            <a:off x="967740" y="2411228"/>
            <a:ext cx="5821680" cy="486195"/>
          </a:xfrm>
          <a:prstGeom prst="rect">
            <a:avLst/>
          </a:prstGeom>
          <a:noFill/>
          <a:ln>
            <a:solidFill>
              <a:srgbClr val="007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F57CFF-11BF-4C94-9911-9767031CE85B}"/>
              </a:ext>
            </a:extLst>
          </p:cNvPr>
          <p:cNvSpPr txBox="1">
            <a:spLocks/>
          </p:cNvSpPr>
          <p:nvPr/>
        </p:nvSpPr>
        <p:spPr>
          <a:xfrm>
            <a:off x="2579370" y="3733548"/>
            <a:ext cx="2598420" cy="1082291"/>
          </a:xfrm>
          <a:prstGeom prst="rect">
            <a:avLst/>
          </a:prstGeom>
          <a:ln>
            <a:solidFill>
              <a:srgbClr val="0076FF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596" indent="-228596" algn="l" defTabSz="914384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972FF"/>
              </a:buClr>
              <a:buFont typeface="Arial"/>
              <a:buChar char="•"/>
              <a:defRPr sz="2800" b="0" i="0" kern="1200">
                <a:solidFill>
                  <a:schemeClr val="bg2">
                    <a:lumMod val="2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788" indent="-228596" algn="l" defTabSz="91438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972FF"/>
              </a:buClr>
              <a:buFont typeface="Arial"/>
              <a:buChar char="•"/>
              <a:defRPr sz="2400" b="0" i="0" kern="1200">
                <a:solidFill>
                  <a:schemeClr val="bg2">
                    <a:lumMod val="2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2pPr>
            <a:lvl3pPr marL="1142980" indent="-228596" algn="l" defTabSz="91438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972FF"/>
              </a:buClr>
              <a:buFont typeface="Arial"/>
              <a:buChar char="•"/>
              <a:defRPr sz="2000" b="0" i="0" kern="1200">
                <a:solidFill>
                  <a:schemeClr val="bg2">
                    <a:lumMod val="2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 marL="1600172" indent="-228596" algn="l" defTabSz="91438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972FF"/>
              </a:buClr>
              <a:buFont typeface="Arial"/>
              <a:buChar char="•"/>
              <a:defRPr sz="1800" b="0" i="0" kern="1200">
                <a:solidFill>
                  <a:schemeClr val="bg2">
                    <a:lumMod val="2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 marL="2057364" indent="-228596" algn="l" defTabSz="91438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972FF"/>
              </a:buClr>
              <a:buFont typeface="Arial"/>
              <a:buChar char="•"/>
              <a:defRPr sz="1800" b="0" i="0" kern="1200">
                <a:solidFill>
                  <a:schemeClr val="bg2">
                    <a:lumMod val="2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5pPr>
            <a:lvl6pPr marL="2514556" indent="-228596" algn="l" defTabSz="91438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48" indent="-228596" algn="l" defTabSz="91438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40" indent="-228596" algn="l" defTabSz="91438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32" indent="-228596" algn="l" defTabSz="91438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Prerequisite? </a:t>
            </a:r>
          </a:p>
          <a:p>
            <a:pPr marL="0" indent="0">
              <a:buNone/>
            </a:pPr>
            <a:r>
              <a:rPr lang="en-US" sz="2000" dirty="0"/>
              <a:t>Precondition?</a:t>
            </a:r>
          </a:p>
          <a:p>
            <a:pPr marL="0" indent="0">
              <a:buNone/>
            </a:pPr>
            <a:r>
              <a:rPr lang="en-US" sz="2000" dirty="0"/>
              <a:t>Technique?</a:t>
            </a:r>
          </a:p>
          <a:p>
            <a:pPr lvl="2"/>
            <a:endParaRPr lang="en-US" dirty="0"/>
          </a:p>
          <a:p>
            <a:pPr lvl="1"/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A175B3-663E-4447-ABB0-A5235F1135D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878580" y="2897423"/>
            <a:ext cx="0" cy="83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8A39736-B87C-4721-90B8-1B7EAAC11764}"/>
              </a:ext>
            </a:extLst>
          </p:cNvPr>
          <p:cNvSpPr/>
          <p:nvPr/>
        </p:nvSpPr>
        <p:spPr>
          <a:xfrm>
            <a:off x="6035040" y="1997993"/>
            <a:ext cx="2926080" cy="4861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40F9E-B610-41E6-9812-4D4B7DEB9CC4}"/>
              </a:ext>
            </a:extLst>
          </p:cNvPr>
          <p:cNvSpPr/>
          <p:nvPr/>
        </p:nvSpPr>
        <p:spPr>
          <a:xfrm>
            <a:off x="9022080" y="1997992"/>
            <a:ext cx="2331720" cy="4861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4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01D389-C58A-42DB-93A4-FBBE409932F5}"/>
              </a:ext>
            </a:extLst>
          </p:cNvPr>
          <p:cNvSpPr txBox="1"/>
          <p:nvPr/>
        </p:nvSpPr>
        <p:spPr>
          <a:xfrm>
            <a:off x="967740" y="2049712"/>
            <a:ext cx="10812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/>
              </a:rPr>
              <a:t>“Measurement of systolic blood pressure on right brachial artery, using adult BP cuff, patient in sitting position for at least 5 minutes”</a:t>
            </a:r>
          </a:p>
          <a:p>
            <a:endParaRPr lang="en-US" sz="2400" dirty="0">
              <a:latin typeface="Avenir Book" panose="02000503020000020003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False Dichotomies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5251451"/>
            <a:ext cx="2743200" cy="365125"/>
          </a:xfrm>
        </p:spPr>
        <p:txBody>
          <a:bodyPr/>
          <a:lstStyle/>
          <a:p>
            <a:fld id="{3519D20D-F37E-4BB9-9384-79154AD1BAC7}" type="slidenum">
              <a:rPr lang="en-US" sz="1600" b="1">
                <a:solidFill>
                  <a:schemeClr val="bg1"/>
                </a:solidFill>
              </a:rPr>
              <a:t>25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230D29-6044-45A9-B52C-C1C1B275E5C6}"/>
              </a:ext>
            </a:extLst>
          </p:cNvPr>
          <p:cNvSpPr/>
          <p:nvPr/>
        </p:nvSpPr>
        <p:spPr>
          <a:xfrm>
            <a:off x="6035040" y="3611557"/>
            <a:ext cx="1729740" cy="1595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B050"/>
                </a:solidFill>
                <a:latin typeface="Avenir Book" panose="02000503020000020003"/>
              </a:rPr>
              <a:t>Are they different?</a:t>
            </a:r>
          </a:p>
          <a:p>
            <a:pPr algn="ctr"/>
            <a:r>
              <a:rPr lang="en-US" sz="1800" dirty="0">
                <a:solidFill>
                  <a:srgbClr val="00B050"/>
                </a:solidFill>
                <a:latin typeface="Avenir Book" panose="02000503020000020003"/>
              </a:rPr>
              <a:t>How?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AA4D1C-4B1E-490C-9432-DBCBBD433FCB}"/>
              </a:ext>
            </a:extLst>
          </p:cNvPr>
          <p:cNvSpPr/>
          <p:nvPr/>
        </p:nvSpPr>
        <p:spPr>
          <a:xfrm>
            <a:off x="967740" y="2411228"/>
            <a:ext cx="5821680" cy="486195"/>
          </a:xfrm>
          <a:prstGeom prst="rect">
            <a:avLst/>
          </a:prstGeom>
          <a:noFill/>
          <a:ln>
            <a:solidFill>
              <a:srgbClr val="007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F57CFF-11BF-4C94-9911-9767031CE85B}"/>
              </a:ext>
            </a:extLst>
          </p:cNvPr>
          <p:cNvSpPr txBox="1">
            <a:spLocks/>
          </p:cNvSpPr>
          <p:nvPr/>
        </p:nvSpPr>
        <p:spPr>
          <a:xfrm>
            <a:off x="2579370" y="3733548"/>
            <a:ext cx="2598420" cy="1082291"/>
          </a:xfrm>
          <a:prstGeom prst="rect">
            <a:avLst/>
          </a:prstGeom>
          <a:ln>
            <a:solidFill>
              <a:srgbClr val="0076FF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596" indent="-228596" algn="l" defTabSz="914384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972FF"/>
              </a:buClr>
              <a:buFont typeface="Arial"/>
              <a:buChar char="•"/>
              <a:defRPr sz="2800" b="0" i="0" kern="1200">
                <a:solidFill>
                  <a:schemeClr val="bg2">
                    <a:lumMod val="2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788" indent="-228596" algn="l" defTabSz="91438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972FF"/>
              </a:buClr>
              <a:buFont typeface="Arial"/>
              <a:buChar char="•"/>
              <a:defRPr sz="2400" b="0" i="0" kern="1200">
                <a:solidFill>
                  <a:schemeClr val="bg2">
                    <a:lumMod val="2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2pPr>
            <a:lvl3pPr marL="1142980" indent="-228596" algn="l" defTabSz="91438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972FF"/>
              </a:buClr>
              <a:buFont typeface="Arial"/>
              <a:buChar char="•"/>
              <a:defRPr sz="2000" b="0" i="0" kern="1200">
                <a:solidFill>
                  <a:schemeClr val="bg2">
                    <a:lumMod val="2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 marL="1600172" indent="-228596" algn="l" defTabSz="91438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972FF"/>
              </a:buClr>
              <a:buFont typeface="Arial"/>
              <a:buChar char="•"/>
              <a:defRPr sz="1800" b="0" i="0" kern="1200">
                <a:solidFill>
                  <a:schemeClr val="bg2">
                    <a:lumMod val="2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 marL="2057364" indent="-228596" algn="l" defTabSz="91438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972FF"/>
              </a:buClr>
              <a:buFont typeface="Arial"/>
              <a:buChar char="•"/>
              <a:defRPr sz="1800" b="0" i="0" kern="1200">
                <a:solidFill>
                  <a:schemeClr val="bg2">
                    <a:lumMod val="2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5pPr>
            <a:lvl6pPr marL="2514556" indent="-228596" algn="l" defTabSz="91438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48" indent="-228596" algn="l" defTabSz="91438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40" indent="-228596" algn="l" defTabSz="91438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32" indent="-228596" algn="l" defTabSz="91438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Prerequisite? </a:t>
            </a:r>
          </a:p>
          <a:p>
            <a:pPr marL="0" indent="0">
              <a:buNone/>
            </a:pPr>
            <a:r>
              <a:rPr lang="en-US" sz="2000" dirty="0"/>
              <a:t>Precondition?</a:t>
            </a:r>
          </a:p>
          <a:p>
            <a:pPr marL="0" indent="0">
              <a:buNone/>
            </a:pPr>
            <a:r>
              <a:rPr lang="en-US" sz="2000" dirty="0"/>
              <a:t>Technique?</a:t>
            </a:r>
          </a:p>
          <a:p>
            <a:pPr lvl="2"/>
            <a:endParaRPr lang="en-US" dirty="0"/>
          </a:p>
          <a:p>
            <a:pPr lvl="1"/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A175B3-663E-4447-ABB0-A5235F1135D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878580" y="2897423"/>
            <a:ext cx="0" cy="83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8A39736-B87C-4721-90B8-1B7EAAC11764}"/>
              </a:ext>
            </a:extLst>
          </p:cNvPr>
          <p:cNvSpPr/>
          <p:nvPr/>
        </p:nvSpPr>
        <p:spPr>
          <a:xfrm>
            <a:off x="6035040" y="1997993"/>
            <a:ext cx="2926080" cy="4861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40F9E-B610-41E6-9812-4D4B7DEB9CC4}"/>
              </a:ext>
            </a:extLst>
          </p:cNvPr>
          <p:cNvSpPr/>
          <p:nvPr/>
        </p:nvSpPr>
        <p:spPr>
          <a:xfrm>
            <a:off x="9022080" y="1997992"/>
            <a:ext cx="2331720" cy="4861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6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Evolution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B0390C-3D00-404F-AAF8-0BAEE6A57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In the beginning was the word</a:t>
            </a:r>
            <a:r>
              <a:rPr lang="en-US" dirty="0"/>
              <a:t>…</a:t>
            </a:r>
          </a:p>
          <a:p>
            <a:pPr marL="457200" lvl="1" indent="0">
              <a:buNone/>
            </a:pPr>
            <a:r>
              <a:rPr lang="en-US" dirty="0"/>
              <a:t>…which complicated things right away</a:t>
            </a:r>
          </a:p>
          <a:p>
            <a:pPr marL="457200" lvl="1" indent="0">
              <a:buNone/>
            </a:pPr>
            <a:r>
              <a:rPr lang="en-US" dirty="0"/>
              <a:t>…searching for true “meaning” and detecting false dichotomies was a big part of the work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i="1" dirty="0"/>
              <a:t>Let there be light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…in its youth, ANF was very heavy on topic types and “circumstances” – now it matured to be very light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D20D-F37E-4BB9-9384-79154AD1BAC7}" type="slidenum">
              <a:rPr lang="en-US" sz="1600" b="1">
                <a:solidFill>
                  <a:schemeClr val="bg1"/>
                </a:solidFill>
              </a:rPr>
              <a:t>26</a:t>
            </a:fld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7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Evolution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B0390C-3D00-404F-AAF8-0BAEE6A57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still work to do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Not all Instance Requests can be fully modeled….</a:t>
            </a:r>
          </a:p>
          <a:p>
            <a:pPr marL="457200" lvl="1" indent="0">
              <a:buNone/>
            </a:pPr>
            <a:r>
              <a:rPr lang="en-US" sz="2800" dirty="0"/>
              <a:t>			…….yet.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D20D-F37E-4BB9-9384-79154AD1BAC7}" type="slidenum">
              <a:rPr lang="en-US" sz="1600" b="1">
                <a:solidFill>
                  <a:schemeClr val="bg1"/>
                </a:solidFill>
              </a:rPr>
              <a:t>27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386EB-2D81-4282-A198-EEC288FCB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29" y="3742170"/>
            <a:ext cx="6197941" cy="279674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97445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Discussion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B0390C-3D00-404F-AAF8-0BAEE6A57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D20D-F37E-4BB9-9384-79154AD1BAC7}" type="slidenum">
              <a:rPr lang="en-US" sz="1600" b="1">
                <a:solidFill>
                  <a:schemeClr val="bg1"/>
                </a:solidFill>
              </a:rPr>
              <a:t>28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1EBCB4CB-2691-4E02-AFED-5FAE8A0D8945}"/>
              </a:ext>
            </a:extLst>
          </p:cNvPr>
          <p:cNvSpPr/>
          <p:nvPr/>
        </p:nvSpPr>
        <p:spPr>
          <a:xfrm>
            <a:off x="2796540" y="1287780"/>
            <a:ext cx="6225540" cy="35433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Words are the beginning of all misunderstandings</a:t>
            </a:r>
          </a:p>
          <a:p>
            <a:pPr algn="ctr"/>
            <a:r>
              <a:rPr lang="en-US" sz="2800" dirty="0"/>
              <a:t>----Oscar Wilde</a:t>
            </a:r>
          </a:p>
        </p:txBody>
      </p:sp>
    </p:spTree>
    <p:extLst>
      <p:ext uri="{BB962C8B-B14F-4D97-AF65-F5344CB8AC3E}">
        <p14:creationId xmlns:p14="http://schemas.microsoft.com/office/powerpoint/2010/main" val="78201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24BF-5CB3-5649-9898-F546B84E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98171"/>
            <a:ext cx="9104630" cy="1475905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13668-698E-884F-B27F-BAAF22E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0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 </a:t>
            </a:r>
            <a:r>
              <a:rPr lang="en-US" cap="small" dirty="0"/>
              <a:t>the Promise </a:t>
            </a:r>
            <a:r>
              <a:rPr lang="en-US" dirty="0"/>
              <a:t>Been Delivered?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0348"/>
            <a:ext cx="10515600" cy="3162737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5DC200"/>
              </a:buClr>
              <a:buFont typeface="LucidaGrande" charset="0"/>
              <a:buChar char="✓"/>
            </a:pPr>
            <a:r>
              <a:rPr lang="en-US" dirty="0"/>
              <a:t>  Improve the quality and safety of health-care*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ppleColorEmoji" charset="0"/>
              <a:buChar char="❓"/>
            </a:pPr>
            <a:r>
              <a:rPr lang="en-US" dirty="0"/>
              <a:t> Measure the cost and quality of services</a:t>
            </a:r>
          </a:p>
          <a:p>
            <a:pPr marL="0" indent="0">
              <a:buNone/>
            </a:pPr>
            <a:endParaRPr lang="en-US" dirty="0"/>
          </a:p>
          <a:p>
            <a:pPr>
              <a:buClr>
                <a:srgbClr val="FF0000"/>
              </a:buClr>
              <a:buFont typeface="ArialUnicodeMS" charset="0"/>
              <a:buChar char="✘"/>
            </a:pPr>
            <a:r>
              <a:rPr lang="en-US" dirty="0"/>
              <a:t> Integrate multiple providers across organizations in a continuum of care</a:t>
            </a:r>
          </a:p>
          <a:p>
            <a:pPr marL="0" indent="0">
              <a:buClr>
                <a:srgbClr val="FF0000"/>
              </a:buClr>
              <a:buNone/>
            </a:pPr>
            <a:endParaRPr lang="en-US" dirty="0"/>
          </a:p>
          <a:p>
            <a:pPr>
              <a:buClr>
                <a:srgbClr val="FF0000"/>
              </a:buClr>
              <a:buFont typeface="ArialUnicodeMS" charset="0"/>
              <a:buChar char="✘"/>
            </a:pPr>
            <a:r>
              <a:rPr lang="en-US" dirty="0"/>
              <a:t> Integrate high-quality decision support into the clinical workflows in the           continuum of care.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73881" y="5949966"/>
            <a:ext cx="673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*Many quality and safety improvement opportunities still exist.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F5EDA7-0B48-4E3A-AE1C-69D76E585D61}"/>
              </a:ext>
            </a:extLst>
          </p:cNvPr>
          <p:cNvGrpSpPr/>
          <p:nvPr/>
        </p:nvGrpSpPr>
        <p:grpSpPr>
          <a:xfrm>
            <a:off x="536223" y="5112942"/>
            <a:ext cx="11119554" cy="607166"/>
            <a:chOff x="904973" y="5105477"/>
            <a:chExt cx="10708850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037BE3-D756-4B9E-A223-9DD9AC977A48}"/>
                </a:ext>
              </a:extLst>
            </p:cNvPr>
            <p:cNvSpPr txBox="1"/>
            <p:nvPr/>
          </p:nvSpPr>
          <p:spPr>
            <a:xfrm>
              <a:off x="904973" y="5105479"/>
              <a:ext cx="10708850" cy="503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u="sng" dirty="0">
                  <a:solidFill>
                    <a:srgbClr val="2972FF"/>
                  </a:solidFill>
                  <a:latin typeface="Avenir Heavy" panose="02000503020000020003" pitchFamily="2" charset="0"/>
                </a:rPr>
                <a:t>Analyzing</a:t>
              </a:r>
              <a:r>
                <a:rPr lang="en-US" sz="2800" b="1" i="1" dirty="0">
                  <a:solidFill>
                    <a:srgbClr val="2972FF"/>
                  </a:solidFill>
                  <a:latin typeface="Avenir Heavy" panose="02000503020000020003" pitchFamily="2" charset="0"/>
                </a:rPr>
                <a:t> encoded data is necessary to deliver the promise…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C00A593-D0DD-427D-9CAD-CC0D702F6EBE}"/>
                </a:ext>
              </a:extLst>
            </p:cNvPr>
            <p:cNvSpPr/>
            <p:nvPr/>
          </p:nvSpPr>
          <p:spPr>
            <a:xfrm>
              <a:off x="904973" y="5105477"/>
              <a:ext cx="10708850" cy="584775"/>
            </a:xfrm>
            <a:prstGeom prst="rect">
              <a:avLst/>
            </a:prstGeom>
            <a:noFill/>
            <a:ln w="19050">
              <a:solidFill>
                <a:srgbClr val="2972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035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6C40-5C71-4B45-99B2-4226028D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10" y="157305"/>
            <a:ext cx="1073658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Example Performance Clinical Statement – Blood Pressure Measurement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75E66-D56B-46F1-A3CA-0E97EC3E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30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EF26AA-E0A8-4050-A595-9D4157AC4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35" y="1392064"/>
            <a:ext cx="3589985" cy="46789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455CB2-2B21-4524-8D4F-4EABD7F79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008" y="1392064"/>
            <a:ext cx="3658282" cy="46789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C2F654-DD04-427A-B1C5-6415257EB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160" y="1392063"/>
            <a:ext cx="3658282" cy="467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6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C1A1A-0621-4A8B-BBA1-2214DA89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1628E3-4835-4DA0-8131-56F69B1E5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370" y="1191088"/>
            <a:ext cx="4647260" cy="525729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40118D9-2EC8-4BA1-841D-27781D4D12A0}"/>
              </a:ext>
            </a:extLst>
          </p:cNvPr>
          <p:cNvSpPr txBox="1">
            <a:spLocks/>
          </p:cNvSpPr>
          <p:nvPr/>
        </p:nvSpPr>
        <p:spPr>
          <a:xfrm>
            <a:off x="727710" y="157305"/>
            <a:ext cx="10736580" cy="688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2972FF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</a:lstStyle>
          <a:p>
            <a:r>
              <a:rPr lang="en-US" sz="2800" dirty="0"/>
              <a:t>Example Request Clinical Statement – Medication Order</a:t>
            </a:r>
          </a:p>
        </p:txBody>
      </p:sp>
    </p:spTree>
    <p:extLst>
      <p:ext uri="{BB962C8B-B14F-4D97-AF65-F5344CB8AC3E}">
        <p14:creationId xmlns:p14="http://schemas.microsoft.com/office/powerpoint/2010/main" val="3092221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8EE18-89D5-4F09-847A-D614BE53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7142"/>
            <a:ext cx="2743200" cy="365125"/>
          </a:xfrm>
        </p:spPr>
        <p:txBody>
          <a:bodyPr/>
          <a:lstStyle/>
          <a:p>
            <a:fld id="{88B1D514-9158-7143-952E-69DC611F0F0B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13BEB8-901E-4DE5-9E21-B21945C4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10" y="157305"/>
            <a:ext cx="10736580" cy="688515"/>
          </a:xfrm>
        </p:spPr>
        <p:txBody>
          <a:bodyPr>
            <a:normAutofit/>
          </a:bodyPr>
          <a:lstStyle/>
          <a:p>
            <a:r>
              <a:rPr lang="en-US" sz="2800" dirty="0"/>
              <a:t>Example Performance Clinical Statement – HL7 C-CDA Summary of Care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7248AD-07B0-4AD3-AFD5-C5AA9A4C0CDF}"/>
              </a:ext>
            </a:extLst>
          </p:cNvPr>
          <p:cNvSpPr/>
          <p:nvPr/>
        </p:nvSpPr>
        <p:spPr>
          <a:xfrm>
            <a:off x="1078230" y="891540"/>
            <a:ext cx="2106930" cy="5029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Reason for Referral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0632D8-7577-4028-86DE-BCF830AA36F2}"/>
              </a:ext>
            </a:extLst>
          </p:cNvPr>
          <p:cNvSpPr/>
          <p:nvPr/>
        </p:nvSpPr>
        <p:spPr>
          <a:xfrm>
            <a:off x="3215640" y="891540"/>
            <a:ext cx="2106930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Pulmonary Function Tests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F26F23-E3B8-4554-B358-1B1C0DEA287C}"/>
              </a:ext>
            </a:extLst>
          </p:cNvPr>
          <p:cNvSpPr/>
          <p:nvPr/>
        </p:nvSpPr>
        <p:spPr>
          <a:xfrm>
            <a:off x="1078230" y="1495743"/>
            <a:ext cx="4244340" cy="1211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Statement type: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i="1" dirty="0">
                <a:solidFill>
                  <a:schemeClr val="tx1"/>
                </a:solidFill>
              </a:rPr>
              <a:t>[Request]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Topic: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i="1" dirty="0">
                <a:solidFill>
                  <a:schemeClr val="tx1"/>
                </a:solidFill>
              </a:rPr>
              <a:t>[23426006 |Measurement of respiratory function]-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</a:rPr>
              <a:t>(260686004 |Method) [129266000 |Measurement – action]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1310AC-F753-4725-881D-11AB98E758DE}"/>
              </a:ext>
            </a:extLst>
          </p:cNvPr>
          <p:cNvSpPr/>
          <p:nvPr/>
        </p:nvSpPr>
        <p:spPr>
          <a:xfrm>
            <a:off x="1078230" y="2854326"/>
            <a:ext cx="2106930" cy="5029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Problem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06AC5F-3424-4F2F-B8ED-F8A24FDF400C}"/>
              </a:ext>
            </a:extLst>
          </p:cNvPr>
          <p:cNvSpPr/>
          <p:nvPr/>
        </p:nvSpPr>
        <p:spPr>
          <a:xfrm>
            <a:off x="3215640" y="2853057"/>
            <a:ext cx="2106930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Costal </a:t>
            </a:r>
            <a:r>
              <a:rPr lang="en-US" sz="1400" dirty="0" err="1">
                <a:solidFill>
                  <a:schemeClr val="tx1"/>
                </a:solidFill>
              </a:rPr>
              <a:t>Chondritis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Asthma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865715-1293-4274-BB6D-DF148A0E5124}"/>
              </a:ext>
            </a:extLst>
          </p:cNvPr>
          <p:cNvSpPr/>
          <p:nvPr/>
        </p:nvSpPr>
        <p:spPr>
          <a:xfrm>
            <a:off x="1078230" y="3425192"/>
            <a:ext cx="4244340" cy="1996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b="1" dirty="0">
                <a:solidFill>
                  <a:schemeClr val="tx1"/>
                </a:solidFill>
              </a:rPr>
              <a:t>Statement type: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i="1" dirty="0">
                <a:solidFill>
                  <a:schemeClr val="tx1"/>
                </a:solidFill>
              </a:rPr>
              <a:t>[Performance]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Topic: 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i="1" dirty="0">
                <a:solidFill>
                  <a:schemeClr val="tx1"/>
                </a:solidFill>
              </a:rPr>
              <a:t>5751000205109|Observation procedure]-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</a:rPr>
              <a:t>(363702006 |Has focus) [64109004 |Costal </a:t>
            </a:r>
            <a:r>
              <a:rPr lang="en-US" sz="1200" i="1" dirty="0" err="1">
                <a:solidFill>
                  <a:schemeClr val="tx1"/>
                </a:solidFill>
              </a:rPr>
              <a:t>chondritis</a:t>
            </a:r>
            <a:r>
              <a:rPr lang="en-US" sz="1200" i="1" dirty="0">
                <a:solidFill>
                  <a:schemeClr val="tx1"/>
                </a:solidFill>
              </a:rPr>
              <a:t>]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pPr lvl="0"/>
            <a:r>
              <a:rPr lang="en-US" sz="1200" b="1" dirty="0">
                <a:solidFill>
                  <a:schemeClr val="tx1"/>
                </a:solidFill>
              </a:rPr>
              <a:t>Statement type: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i="1" dirty="0">
                <a:solidFill>
                  <a:schemeClr val="tx1"/>
                </a:solidFill>
              </a:rPr>
              <a:t>[Performance]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Topic: 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i="1" dirty="0">
                <a:solidFill>
                  <a:schemeClr val="tx1"/>
                </a:solidFill>
              </a:rPr>
              <a:t>5751000205109|Observation procedure]-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</a:rPr>
              <a:t>(363702006 |Has focus) [195967001 |Asthma]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554E4B-54D2-4946-BDA2-5E7743D8039D}"/>
              </a:ext>
            </a:extLst>
          </p:cNvPr>
          <p:cNvSpPr/>
          <p:nvPr/>
        </p:nvSpPr>
        <p:spPr>
          <a:xfrm>
            <a:off x="6541770" y="891540"/>
            <a:ext cx="2106930" cy="5029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Social 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3BA134-7816-43A1-9644-97DA7C13225C}"/>
              </a:ext>
            </a:extLst>
          </p:cNvPr>
          <p:cNvSpPr/>
          <p:nvPr/>
        </p:nvSpPr>
        <p:spPr>
          <a:xfrm>
            <a:off x="8698230" y="876936"/>
            <a:ext cx="2106930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Never smoked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4B95CD-6586-41F9-BE0C-FC7D8F5B2EAC}"/>
              </a:ext>
            </a:extLst>
          </p:cNvPr>
          <p:cNvSpPr/>
          <p:nvPr/>
        </p:nvSpPr>
        <p:spPr>
          <a:xfrm>
            <a:off x="6541770" y="1495743"/>
            <a:ext cx="4244340" cy="1211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Statement type: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i="1" dirty="0">
                <a:solidFill>
                  <a:schemeClr val="tx1"/>
                </a:solidFill>
              </a:rPr>
              <a:t>[Performance]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Topic: 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i="1" dirty="0">
                <a:solidFill>
                  <a:schemeClr val="tx1"/>
                </a:solidFill>
              </a:rPr>
              <a:t>5751000205109|Observation procedure]-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</a:rPr>
              <a:t>(363702006 |Has focus) [266919005 |Never smoked tobacco]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7C2900-39F8-4CE3-AE39-F6CA0975C2ED}"/>
              </a:ext>
            </a:extLst>
          </p:cNvPr>
          <p:cNvSpPr/>
          <p:nvPr/>
        </p:nvSpPr>
        <p:spPr>
          <a:xfrm>
            <a:off x="6541770" y="2870202"/>
            <a:ext cx="2106930" cy="822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Allergies, Adverse Reactions and Alerts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172548-1F86-4054-B626-DBF5650B5BC4}"/>
              </a:ext>
            </a:extLst>
          </p:cNvPr>
          <p:cNvSpPr/>
          <p:nvPr/>
        </p:nvSpPr>
        <p:spPr>
          <a:xfrm>
            <a:off x="6541770" y="3779520"/>
            <a:ext cx="4279108" cy="2484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Statement type: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i="1" dirty="0">
                <a:solidFill>
                  <a:schemeClr val="tx1"/>
                </a:solidFill>
              </a:rPr>
              <a:t>[Performance]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Topic: 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i="1" dirty="0">
                <a:solidFill>
                  <a:schemeClr val="tx1"/>
                </a:solidFill>
              </a:rPr>
              <a:t>5751000205109|Observation procedure]-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</a:rPr>
              <a:t>(363702006 |Has focus) [294499007 |Allergy to benzylpenicillin]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i="1" dirty="0">
                <a:solidFill>
                  <a:schemeClr val="tx1"/>
                </a:solidFill>
              </a:rPr>
              <a:t>Associated statement: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i="1" dirty="0">
                <a:solidFill>
                  <a:schemeClr val="tx1"/>
                </a:solidFill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Statement type: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i="1" dirty="0">
                <a:solidFill>
                  <a:schemeClr val="tx1"/>
                </a:solidFill>
              </a:rPr>
              <a:t>[Performance]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Topic: 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i="1" dirty="0">
                <a:solidFill>
                  <a:schemeClr val="tx1"/>
                </a:solidFill>
              </a:rPr>
              <a:t>5751000205109|Observation procedure]-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</a:rPr>
              <a:t>(363702006 |Has focus) [247472004 |Weal]-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</a:rPr>
              <a:t>(42752001 |Due to) [294499007 |Allergy to benzylpenicillin]-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</a:rPr>
              <a:t>(246112005 |Severity) [24484000 |Severe (severity modifier)]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F60F0F-047B-4180-B9CD-15E9651C9327}"/>
              </a:ext>
            </a:extLst>
          </p:cNvPr>
          <p:cNvSpPr/>
          <p:nvPr/>
        </p:nvSpPr>
        <p:spPr>
          <a:xfrm>
            <a:off x="8714900" y="2878775"/>
            <a:ext cx="2105978" cy="82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Allergen: Penicillin G</a:t>
            </a:r>
          </a:p>
          <a:p>
            <a:r>
              <a:rPr lang="en-US" sz="1400" dirty="0">
                <a:solidFill>
                  <a:schemeClr val="tx1"/>
                </a:solidFill>
              </a:rPr>
              <a:t>Reaction: Hives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Reaction severity: Severe</a:t>
            </a:r>
          </a:p>
        </p:txBody>
      </p:sp>
    </p:spTree>
    <p:extLst>
      <p:ext uri="{BB962C8B-B14F-4D97-AF65-F5344CB8AC3E}">
        <p14:creationId xmlns:p14="http://schemas.microsoft.com/office/powerpoint/2010/main" val="4260835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D2776-3EF9-4013-82E3-B988EB74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F85BC43-9FDA-41A1-86BD-C8A31561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10" y="157305"/>
            <a:ext cx="10736580" cy="688515"/>
          </a:xfrm>
        </p:spPr>
        <p:txBody>
          <a:bodyPr>
            <a:normAutofit/>
          </a:bodyPr>
          <a:lstStyle/>
          <a:p>
            <a:r>
              <a:rPr lang="en-US" sz="2800" dirty="0"/>
              <a:t>Example Performance Clinical Statement – HL7 C-CDA Summary of Care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4ECE11-C064-4E3A-ACE5-1B48C88B23AF}"/>
              </a:ext>
            </a:extLst>
          </p:cNvPr>
          <p:cNvSpPr/>
          <p:nvPr/>
        </p:nvSpPr>
        <p:spPr>
          <a:xfrm>
            <a:off x="781050" y="3002280"/>
            <a:ext cx="2106930" cy="10058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Vital Signs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695B6-DD74-491B-BEAB-631E62495159}"/>
              </a:ext>
            </a:extLst>
          </p:cNvPr>
          <p:cNvSpPr/>
          <p:nvPr/>
        </p:nvSpPr>
        <p:spPr>
          <a:xfrm>
            <a:off x="3287258" y="891540"/>
            <a:ext cx="2308860" cy="1203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schemeClr val="tx1"/>
                </a:solidFill>
              </a:rPr>
              <a:t>Height: 70 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96CE36-F965-4C8E-B6F3-289C8E3AF181}"/>
              </a:ext>
            </a:extLst>
          </p:cNvPr>
          <p:cNvSpPr/>
          <p:nvPr/>
        </p:nvSpPr>
        <p:spPr>
          <a:xfrm>
            <a:off x="5698216" y="906780"/>
            <a:ext cx="5177790" cy="5615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sz="1200" b="1" dirty="0">
                <a:solidFill>
                  <a:schemeClr val="tx1"/>
                </a:solidFill>
              </a:rPr>
              <a:t>Statement type: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i="1" dirty="0">
                <a:solidFill>
                  <a:schemeClr val="tx1"/>
                </a:solidFill>
              </a:rPr>
              <a:t>[Performance]</a:t>
            </a:r>
          </a:p>
          <a:p>
            <a:pPr lvl="0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</a:rPr>
              <a:t> </a:t>
            </a:r>
            <a:r>
              <a:rPr lang="en-US" sz="1200" b="1" dirty="0">
                <a:solidFill>
                  <a:schemeClr val="tx1"/>
                </a:solidFill>
              </a:rPr>
              <a:t>Topic: 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i="1" dirty="0">
                <a:solidFill>
                  <a:schemeClr val="tx1"/>
                </a:solidFill>
              </a:rPr>
              <a:t>14456009 |Measuring height of patient]-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</a:rPr>
              <a:t>(260686004 |Method) [129266000 |Measurement - action]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Result:</a:t>
            </a:r>
            <a:r>
              <a:rPr lang="en-US" sz="1200" i="1" dirty="0">
                <a:solidFill>
                  <a:schemeClr val="tx1"/>
                </a:solidFill>
              </a:rPr>
              <a:t> 70 [258677007 |Inch]</a:t>
            </a:r>
          </a:p>
          <a:p>
            <a:endParaRPr lang="en-US" sz="1200" i="1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</a:rPr>
              <a:t> </a:t>
            </a:r>
            <a:r>
              <a:rPr lang="en-US" sz="1200" b="1" dirty="0">
                <a:solidFill>
                  <a:schemeClr val="tx1"/>
                </a:solidFill>
              </a:rPr>
              <a:t>Statement type: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i="1" dirty="0">
                <a:solidFill>
                  <a:schemeClr val="tx1"/>
                </a:solidFill>
              </a:rPr>
              <a:t>[Performance]</a:t>
            </a:r>
          </a:p>
          <a:p>
            <a:pPr lvl="0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</a:rPr>
              <a:t> </a:t>
            </a:r>
            <a:r>
              <a:rPr lang="en-US" sz="1200" b="1" dirty="0">
                <a:solidFill>
                  <a:schemeClr val="tx1"/>
                </a:solidFill>
              </a:rPr>
              <a:t>Topic: 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i="1" dirty="0">
                <a:solidFill>
                  <a:schemeClr val="tx1"/>
                </a:solidFill>
              </a:rPr>
              <a:t>39857003 |Weighing patient]-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</a:rPr>
              <a:t>(260686004 |Method) [129266000 |Measurement - action]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Result:</a:t>
            </a:r>
            <a:r>
              <a:rPr lang="en-US" sz="1200" i="1" dirty="0">
                <a:solidFill>
                  <a:schemeClr val="tx1"/>
                </a:solidFill>
              </a:rPr>
              <a:t> 195 [258693003 |pounds]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pPr lvl="0"/>
            <a:r>
              <a:rPr lang="en-US" sz="1200" b="1" dirty="0">
                <a:solidFill>
                  <a:schemeClr val="tx1"/>
                </a:solidFill>
              </a:rPr>
              <a:t>Statement type: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i="1" dirty="0">
                <a:solidFill>
                  <a:schemeClr val="tx1"/>
                </a:solidFill>
              </a:rPr>
              <a:t>[Performance]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</a:rPr>
              <a:t> </a:t>
            </a:r>
            <a:r>
              <a:rPr lang="en-US" sz="1200" b="1" dirty="0">
                <a:solidFill>
                  <a:schemeClr val="tx1"/>
                </a:solidFill>
              </a:rPr>
              <a:t>Topic: 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i="1" dirty="0">
                <a:solidFill>
                  <a:schemeClr val="tx1"/>
                </a:solidFill>
              </a:rPr>
              <a:t>698094009 |Measurement of body mass index]-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</a:rPr>
              <a:t>(260686004 |Method) [129266000 |Measurement - action]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Result:</a:t>
            </a:r>
            <a:r>
              <a:rPr lang="en-US" sz="1200" i="1" dirty="0">
                <a:solidFill>
                  <a:schemeClr val="tx1"/>
                </a:solidFill>
              </a:rPr>
              <a:t> 28 [260299005 |Number]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</a:rPr>
              <a:t> 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pPr lvl="0"/>
            <a:r>
              <a:rPr lang="en-US" sz="1200" b="1" dirty="0">
                <a:solidFill>
                  <a:schemeClr val="tx1"/>
                </a:solidFill>
              </a:rPr>
              <a:t>Statement type: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i="1" dirty="0">
                <a:solidFill>
                  <a:schemeClr val="tx1"/>
                </a:solidFill>
              </a:rPr>
              <a:t>[Performance]</a:t>
            </a:r>
          </a:p>
          <a:p>
            <a:pPr lvl="0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Topic:</a:t>
            </a:r>
            <a:r>
              <a:rPr lang="en-US" sz="1200" i="1" dirty="0">
                <a:solidFill>
                  <a:schemeClr val="tx1"/>
                </a:solidFill>
              </a:rPr>
              <a:t> [5751000205109|Observation procedure]-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</a:rPr>
              <a:t>(260686004|Method) [302199004|Examination - action]-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</a:rPr>
              <a:t>(363702006 |Has focus) [163030003 |On examination - Systolic blood pressure reading];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Result:</a:t>
            </a:r>
            <a:r>
              <a:rPr lang="en-US" sz="1200" i="1" dirty="0">
                <a:solidFill>
                  <a:schemeClr val="tx1"/>
                </a:solidFill>
              </a:rPr>
              <a:t> 155 [259018001 |Millimeter of mercury]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77BC0E-D6AB-4995-A6E8-B427A4683D9B}"/>
              </a:ext>
            </a:extLst>
          </p:cNvPr>
          <p:cNvSpPr/>
          <p:nvPr/>
        </p:nvSpPr>
        <p:spPr>
          <a:xfrm>
            <a:off x="3287258" y="2174874"/>
            <a:ext cx="2308860" cy="12128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schemeClr val="tx1"/>
                </a:solidFill>
              </a:rPr>
              <a:t>Weight: 195 lb.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EAD4C8-A169-4128-B80E-A1DBBA4869A1}"/>
              </a:ext>
            </a:extLst>
          </p:cNvPr>
          <p:cNvSpPr/>
          <p:nvPr/>
        </p:nvSpPr>
        <p:spPr>
          <a:xfrm>
            <a:off x="3287258" y="3478529"/>
            <a:ext cx="2308860" cy="10706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schemeClr val="tx1"/>
                </a:solidFill>
              </a:rPr>
              <a:t>Body Mass Index (calculated): 28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895566-D2DE-4217-947D-191E3AD46A8D}"/>
              </a:ext>
            </a:extLst>
          </p:cNvPr>
          <p:cNvSpPr/>
          <p:nvPr/>
        </p:nvSpPr>
        <p:spPr>
          <a:xfrm>
            <a:off x="3287258" y="4639944"/>
            <a:ext cx="2308860" cy="1882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schemeClr val="tx1"/>
                </a:solidFill>
              </a:rPr>
              <a:t>BP systolic: 155 mmHg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463717-65C9-430B-905E-C45A308D6E6D}"/>
              </a:ext>
            </a:extLst>
          </p:cNvPr>
          <p:cNvCxnSpPr/>
          <p:nvPr/>
        </p:nvCxnSpPr>
        <p:spPr>
          <a:xfrm>
            <a:off x="5698216" y="2174874"/>
            <a:ext cx="517779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47B805-543C-46BB-B792-FFD989236011}"/>
              </a:ext>
            </a:extLst>
          </p:cNvPr>
          <p:cNvCxnSpPr/>
          <p:nvPr/>
        </p:nvCxnSpPr>
        <p:spPr>
          <a:xfrm>
            <a:off x="5698216" y="3478529"/>
            <a:ext cx="517779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6FD9F3-0606-42BD-A975-4B22C72C8607}"/>
              </a:ext>
            </a:extLst>
          </p:cNvPr>
          <p:cNvCxnSpPr/>
          <p:nvPr/>
        </p:nvCxnSpPr>
        <p:spPr>
          <a:xfrm>
            <a:off x="5698216" y="4639944"/>
            <a:ext cx="517779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672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2DD11-1365-4AEB-A47D-BBAE91CE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BB5AA7-45AC-4D7F-8091-FB583934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10" y="157305"/>
            <a:ext cx="10736580" cy="688515"/>
          </a:xfrm>
        </p:spPr>
        <p:txBody>
          <a:bodyPr>
            <a:normAutofit/>
          </a:bodyPr>
          <a:lstStyle/>
          <a:p>
            <a:r>
              <a:rPr lang="en-US" sz="2500" dirty="0"/>
              <a:t>Example KNART Clinical Statements – Atrial Fibrillation / Atrial Flutter Order Set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FA91DE-0732-44D7-AC64-E2B692193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763" y="876254"/>
            <a:ext cx="6219568" cy="576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07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64D3D-FEFC-4E80-8E65-FE4248A1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24E5F2-8EC2-44C9-A522-4231ECCA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10" y="157305"/>
            <a:ext cx="10736580" cy="688515"/>
          </a:xfrm>
        </p:spPr>
        <p:txBody>
          <a:bodyPr>
            <a:normAutofit/>
          </a:bodyPr>
          <a:lstStyle/>
          <a:p>
            <a:r>
              <a:rPr lang="en-US" sz="2500" dirty="0"/>
              <a:t>Example KNART Clinical Statements – Atrial Fibrillation / Atrial Flutter Order Set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6E559E-039B-441B-A61B-510C6B641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810350"/>
            <a:ext cx="6850379" cy="588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5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D31D-B259-3545-89DC-A1594CE5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Architectural Separation of Concerns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FB78933F-8A04-A94E-8E76-A794AF0F8C34}"/>
              </a:ext>
            </a:extLst>
          </p:cNvPr>
          <p:cNvSpPr/>
          <p:nvPr/>
        </p:nvSpPr>
        <p:spPr>
          <a:xfrm>
            <a:off x="4829288" y="4486248"/>
            <a:ext cx="336601" cy="1095013"/>
          </a:xfrm>
          <a:prstGeom prst="rightBrace">
            <a:avLst>
              <a:gd name="adj1" fmla="val 8333"/>
              <a:gd name="adj2" fmla="val 30271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0CD44B-7BC0-5C4F-98A6-B0BC98296B2D}"/>
              </a:ext>
            </a:extLst>
          </p:cNvPr>
          <p:cNvGrpSpPr/>
          <p:nvPr/>
        </p:nvGrpSpPr>
        <p:grpSpPr>
          <a:xfrm>
            <a:off x="1124304" y="1972245"/>
            <a:ext cx="3647839" cy="4614862"/>
            <a:chOff x="1848084" y="2054228"/>
            <a:chExt cx="3647839" cy="461486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D99A23-ACAE-C743-878E-8C1FA2F52999}"/>
                </a:ext>
              </a:extLst>
            </p:cNvPr>
            <p:cNvGrpSpPr/>
            <p:nvPr/>
          </p:nvGrpSpPr>
          <p:grpSpPr>
            <a:xfrm>
              <a:off x="4767260" y="2054228"/>
              <a:ext cx="728663" cy="4614862"/>
              <a:chOff x="1285875" y="1885950"/>
              <a:chExt cx="728663" cy="4614862"/>
            </a:xfrm>
          </p:grpSpPr>
          <p:sp>
            <p:nvSpPr>
              <p:cNvPr id="12" name="Frame 11">
                <a:extLst>
                  <a:ext uri="{FF2B5EF4-FFF2-40B4-BE49-F238E27FC236}">
                    <a16:creationId xmlns:a16="http://schemas.microsoft.com/office/drawing/2014/main" id="{8F0622A0-BA84-2F4F-A329-D8D8152B82B1}"/>
                  </a:ext>
                </a:extLst>
              </p:cNvPr>
              <p:cNvSpPr/>
              <p:nvPr/>
            </p:nvSpPr>
            <p:spPr>
              <a:xfrm>
                <a:off x="1285876" y="1885950"/>
                <a:ext cx="728662" cy="771525"/>
              </a:xfrm>
              <a:prstGeom prst="fram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</a:t>
                </a:r>
              </a:p>
            </p:txBody>
          </p:sp>
          <p:sp>
            <p:nvSpPr>
              <p:cNvPr id="13" name="Frame 12">
                <a:extLst>
                  <a:ext uri="{FF2B5EF4-FFF2-40B4-BE49-F238E27FC236}">
                    <a16:creationId xmlns:a16="http://schemas.microsoft.com/office/drawing/2014/main" id="{43B461AD-A575-644D-9D46-615AB208012E}"/>
                  </a:ext>
                </a:extLst>
              </p:cNvPr>
              <p:cNvSpPr/>
              <p:nvPr/>
            </p:nvSpPr>
            <p:spPr>
              <a:xfrm>
                <a:off x="1285875" y="2657475"/>
                <a:ext cx="728662" cy="771525"/>
              </a:xfrm>
              <a:prstGeom prst="fram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14" name="Frame 13">
                <a:extLst>
                  <a:ext uri="{FF2B5EF4-FFF2-40B4-BE49-F238E27FC236}">
                    <a16:creationId xmlns:a16="http://schemas.microsoft.com/office/drawing/2014/main" id="{AA21D64A-19B1-7E42-B99E-E9D9C92D29A6}"/>
                  </a:ext>
                </a:extLst>
              </p:cNvPr>
              <p:cNvSpPr/>
              <p:nvPr/>
            </p:nvSpPr>
            <p:spPr>
              <a:xfrm>
                <a:off x="1285875" y="3429000"/>
                <a:ext cx="728662" cy="771525"/>
              </a:xfrm>
              <a:prstGeom prst="frame">
                <a:avLst/>
              </a:prstGeom>
              <a:solidFill>
                <a:srgbClr val="007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ln w="0"/>
                    <a:solidFill>
                      <a:srgbClr val="0078FF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</a:t>
                </a:r>
              </a:p>
            </p:txBody>
          </p:sp>
          <p:sp>
            <p:nvSpPr>
              <p:cNvPr id="15" name="Frame 14">
                <a:extLst>
                  <a:ext uri="{FF2B5EF4-FFF2-40B4-BE49-F238E27FC236}">
                    <a16:creationId xmlns:a16="http://schemas.microsoft.com/office/drawing/2014/main" id="{CFBD45CB-EC97-024D-A15F-74F9BEF8807E}"/>
                  </a:ext>
                </a:extLst>
              </p:cNvPr>
              <p:cNvSpPr/>
              <p:nvPr/>
            </p:nvSpPr>
            <p:spPr>
              <a:xfrm>
                <a:off x="1285875" y="4200525"/>
                <a:ext cx="728662" cy="771525"/>
              </a:xfrm>
              <a:prstGeom prst="frame">
                <a:avLst/>
              </a:prstGeom>
              <a:solidFill>
                <a:srgbClr val="5DC2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ln w="0"/>
                    <a:solidFill>
                      <a:srgbClr val="5DC2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16" name="Frame 15">
                <a:extLst>
                  <a:ext uri="{FF2B5EF4-FFF2-40B4-BE49-F238E27FC236}">
                    <a16:creationId xmlns:a16="http://schemas.microsoft.com/office/drawing/2014/main" id="{4C6DAAB1-4770-CE40-861E-7D323A1EFB34}"/>
                  </a:ext>
                </a:extLst>
              </p:cNvPr>
              <p:cNvSpPr/>
              <p:nvPr/>
            </p:nvSpPr>
            <p:spPr>
              <a:xfrm>
                <a:off x="1285875" y="4972050"/>
                <a:ext cx="728662" cy="771525"/>
              </a:xfrm>
              <a:prstGeom prst="frame">
                <a:avLst/>
              </a:prstGeom>
              <a:solidFill>
                <a:srgbClr val="93D8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ln w="0"/>
                    <a:solidFill>
                      <a:srgbClr val="93D8FF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</a:t>
                </a:r>
              </a:p>
            </p:txBody>
          </p:sp>
          <p:sp>
            <p:nvSpPr>
              <p:cNvPr id="17" name="Frame 16">
                <a:extLst>
                  <a:ext uri="{FF2B5EF4-FFF2-40B4-BE49-F238E27FC236}">
                    <a16:creationId xmlns:a16="http://schemas.microsoft.com/office/drawing/2014/main" id="{F2A63434-854D-5A4E-B817-7DECEB48B36A}"/>
                  </a:ext>
                </a:extLst>
              </p:cNvPr>
              <p:cNvSpPr/>
              <p:nvPr/>
            </p:nvSpPr>
            <p:spPr>
              <a:xfrm>
                <a:off x="1285875" y="5729287"/>
                <a:ext cx="728662" cy="771525"/>
              </a:xfrm>
              <a:prstGeom prst="fram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BBCF098-1F97-BB47-AD92-9B914F68B1FC}"/>
                </a:ext>
              </a:extLst>
            </p:cNvPr>
            <p:cNvSpPr txBox="1"/>
            <p:nvPr/>
          </p:nvSpPr>
          <p:spPr>
            <a:xfrm>
              <a:off x="1852849" y="4592346"/>
              <a:ext cx="2857265" cy="4161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66BD21"/>
                  </a:solidFill>
                  <a:latin typeface="Avenir Book"/>
                </a:rPr>
                <a:t>Definitional Knowledge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2A62B0-7113-3642-B455-A07FAD85669D}"/>
                </a:ext>
              </a:extLst>
            </p:cNvPr>
            <p:cNvSpPr txBox="1"/>
            <p:nvPr/>
          </p:nvSpPr>
          <p:spPr>
            <a:xfrm>
              <a:off x="1852848" y="5318026"/>
              <a:ext cx="28572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93D8FF"/>
                  </a:solidFill>
                  <a:latin typeface="Avenir Book"/>
                </a:rPr>
                <a:t>Language and Dialect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A075CC-0909-6A4C-98F2-407C7ACE3DE1}"/>
                </a:ext>
              </a:extLst>
            </p:cNvPr>
            <p:cNvSpPr txBox="1"/>
            <p:nvPr/>
          </p:nvSpPr>
          <p:spPr>
            <a:xfrm>
              <a:off x="1852847" y="6043706"/>
              <a:ext cx="28572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FFC000"/>
                  </a:solidFill>
                  <a:latin typeface="Avenir Book"/>
                </a:rPr>
                <a:t>SOLOR Foundation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23BB0F-FEF0-A74C-9D11-DC76994994A9}"/>
                </a:ext>
              </a:extLst>
            </p:cNvPr>
            <p:cNvSpPr txBox="1"/>
            <p:nvPr/>
          </p:nvSpPr>
          <p:spPr>
            <a:xfrm>
              <a:off x="1848085" y="3774976"/>
              <a:ext cx="28572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0078FF"/>
                  </a:solidFill>
                  <a:latin typeface="Avenir Book"/>
                </a:rPr>
                <a:t>Statement Model</a:t>
              </a:r>
              <a:r>
                <a:rPr lang="en-US" sz="1800" b="1" dirty="0">
                  <a:solidFill>
                    <a:srgbClr val="66BD21"/>
                  </a:solidFill>
                  <a:latin typeface="Avenir Book"/>
                </a:rPr>
                <a:t>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434AFB9-3A0E-3843-B1B1-67015DCC874D}"/>
                </a:ext>
              </a:extLst>
            </p:cNvPr>
            <p:cNvSpPr txBox="1"/>
            <p:nvPr/>
          </p:nvSpPr>
          <p:spPr>
            <a:xfrm>
              <a:off x="1848085" y="2999381"/>
              <a:ext cx="28572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FF2600"/>
                  </a:solidFill>
                  <a:latin typeface="Avenir Book"/>
                </a:rPr>
                <a:t>Assertional Knowledge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ED3D33-391C-CA4D-BCCD-6A0A67CFDF94}"/>
                </a:ext>
              </a:extLst>
            </p:cNvPr>
            <p:cNvSpPr txBox="1"/>
            <p:nvPr/>
          </p:nvSpPr>
          <p:spPr>
            <a:xfrm>
              <a:off x="1848084" y="2225772"/>
              <a:ext cx="28572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002A77"/>
                  </a:solidFill>
                  <a:latin typeface="Avenir Book"/>
                </a:rPr>
                <a:t>Procedural Knowledge</a:t>
              </a:r>
            </a:p>
          </p:txBody>
        </p:sp>
      </p:grpSp>
      <p:sp>
        <p:nvSpPr>
          <p:cNvPr id="87" name="Right Brace 86">
            <a:extLst>
              <a:ext uri="{FF2B5EF4-FFF2-40B4-BE49-F238E27FC236}">
                <a16:creationId xmlns:a16="http://schemas.microsoft.com/office/drawing/2014/main" id="{C3CB6810-C87F-A242-8A35-D1CF534922E4}"/>
              </a:ext>
            </a:extLst>
          </p:cNvPr>
          <p:cNvSpPr/>
          <p:nvPr/>
        </p:nvSpPr>
        <p:spPr>
          <a:xfrm>
            <a:off x="4838716" y="5913255"/>
            <a:ext cx="336601" cy="630017"/>
          </a:xfrm>
          <a:prstGeom prst="rightBrace">
            <a:avLst>
              <a:gd name="adj1" fmla="val 8333"/>
              <a:gd name="adj2" fmla="val 2195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2C81B06E-50FF-E14D-ABF5-221D1B3EA373}"/>
              </a:ext>
            </a:extLst>
          </p:cNvPr>
          <p:cNvSpPr/>
          <p:nvPr/>
        </p:nvSpPr>
        <p:spPr>
          <a:xfrm>
            <a:off x="4829289" y="2231980"/>
            <a:ext cx="346028" cy="1095013"/>
          </a:xfrm>
          <a:prstGeom prst="rightBrace">
            <a:avLst>
              <a:gd name="adj1" fmla="val 8333"/>
              <a:gd name="adj2" fmla="val 26828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963B00-C3B9-034F-9D89-4B5DF6C49574}"/>
              </a:ext>
            </a:extLst>
          </p:cNvPr>
          <p:cNvSpPr txBox="1"/>
          <p:nvPr/>
        </p:nvSpPr>
        <p:spPr>
          <a:xfrm>
            <a:off x="5307291" y="3500992"/>
            <a:ext cx="2677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HL7 FHIR, CIMI, …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204644-4CD0-C342-939F-8CE24801B08B}"/>
              </a:ext>
            </a:extLst>
          </p:cNvPr>
          <p:cNvSpPr txBox="1"/>
          <p:nvPr/>
        </p:nvSpPr>
        <p:spPr>
          <a:xfrm>
            <a:off x="5316718" y="2284701"/>
            <a:ext cx="425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support and analytics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C027FCD-9ADF-7D40-901A-1E265B6D948B}"/>
              </a:ext>
            </a:extLst>
          </p:cNvPr>
          <p:cNvSpPr txBox="1"/>
          <p:nvPr/>
        </p:nvSpPr>
        <p:spPr>
          <a:xfrm>
            <a:off x="5316718" y="4584868"/>
            <a:ext cx="387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SNOMED, LOINC, RxNorm, 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F933F5-9D11-E749-AB19-A19624FF2208}"/>
              </a:ext>
            </a:extLst>
          </p:cNvPr>
          <p:cNvSpPr/>
          <p:nvPr/>
        </p:nvSpPr>
        <p:spPr>
          <a:xfrm>
            <a:off x="5701038" y="499247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Roman" panose="02000503020000020003"/>
              </a:rPr>
              <a:t>Define what can be measured </a:t>
            </a:r>
            <a:b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Roman" panose="02000503020000020003"/>
              </a:rPr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Roman" panose="02000503020000020003"/>
              </a:rPr>
              <a:t>(Description Logic and Language)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D5235D-AF6A-5D44-A78E-B164FC05D98D}"/>
              </a:ext>
            </a:extLst>
          </p:cNvPr>
          <p:cNvSpPr/>
          <p:nvPr/>
        </p:nvSpPr>
        <p:spPr>
          <a:xfrm>
            <a:off x="5710465" y="385554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Roman" panose="02000503020000020003"/>
              </a:rPr>
              <a:t>Define how to record a measurement </a:t>
            </a:r>
            <a:b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Roman" panose="02000503020000020003"/>
              </a:rPr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Roman" panose="02000503020000020003"/>
              </a:rPr>
              <a:t>(Numerical and Subject of Information)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211272-95F9-A94A-A3B9-78E4C402A93C}"/>
              </a:ext>
            </a:extLst>
          </p:cNvPr>
          <p:cNvSpPr txBox="1"/>
          <p:nvPr/>
        </p:nvSpPr>
        <p:spPr>
          <a:xfrm>
            <a:off x="5316718" y="5811154"/>
            <a:ext cx="354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module system</a:t>
            </a:r>
          </a:p>
        </p:txBody>
      </p:sp>
      <p:sp>
        <p:nvSpPr>
          <p:cNvPr id="92" name="Right Brace 91">
            <a:extLst>
              <a:ext uri="{FF2B5EF4-FFF2-40B4-BE49-F238E27FC236}">
                <a16:creationId xmlns:a16="http://schemas.microsoft.com/office/drawing/2014/main" id="{E6415026-8FA1-554D-81BE-80E16E37948A}"/>
              </a:ext>
            </a:extLst>
          </p:cNvPr>
          <p:cNvSpPr/>
          <p:nvPr/>
        </p:nvSpPr>
        <p:spPr>
          <a:xfrm>
            <a:off x="4829582" y="3586530"/>
            <a:ext cx="336601" cy="630017"/>
          </a:xfrm>
          <a:prstGeom prst="rightBrace">
            <a:avLst>
              <a:gd name="adj1" fmla="val 8333"/>
              <a:gd name="adj2" fmla="val 2344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563A122-59E1-7B4D-BE9F-48465B0B4193}"/>
              </a:ext>
            </a:extLst>
          </p:cNvPr>
          <p:cNvSpPr/>
          <p:nvPr/>
        </p:nvSpPr>
        <p:spPr>
          <a:xfrm>
            <a:off x="5701038" y="620134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Roman" panose="02000503020000020003"/>
              </a:rPr>
              <a:t>Provides the interoperability foundation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93069A-14F0-E549-B420-846F8B708E85}"/>
              </a:ext>
            </a:extLst>
          </p:cNvPr>
          <p:cNvSpPr/>
          <p:nvPr/>
        </p:nvSpPr>
        <p:spPr>
          <a:xfrm>
            <a:off x="5701038" y="268231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Roman" panose="02000503020000020003"/>
              </a:rPr>
              <a:t>Define how to process measurements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Roman" panose="02000503020000020003"/>
              </a:rPr>
              <a:t>(Decision support, analytics…)</a:t>
            </a:r>
          </a:p>
        </p:txBody>
      </p:sp>
    </p:spTree>
    <p:extLst>
      <p:ext uri="{BB962C8B-B14F-4D97-AF65-F5344CB8AC3E}">
        <p14:creationId xmlns:p14="http://schemas.microsoft.com/office/powerpoint/2010/main" val="183295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A5CFC68B-8604-7C48-9A24-569697B4A903}"/>
              </a:ext>
            </a:extLst>
          </p:cNvPr>
          <p:cNvGrpSpPr/>
          <p:nvPr/>
        </p:nvGrpSpPr>
        <p:grpSpPr>
          <a:xfrm>
            <a:off x="7346349" y="2635297"/>
            <a:ext cx="1502612" cy="1361982"/>
            <a:chOff x="7107988" y="2332099"/>
            <a:chExt cx="1502612" cy="136198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8CF2363-DD9D-9F45-8124-5ABCF6BFE068}"/>
                </a:ext>
              </a:extLst>
            </p:cNvPr>
            <p:cNvGrpSpPr/>
            <p:nvPr/>
          </p:nvGrpSpPr>
          <p:grpSpPr>
            <a:xfrm>
              <a:off x="7107988" y="2332099"/>
              <a:ext cx="1502612" cy="1361982"/>
              <a:chOff x="6162671" y="2608509"/>
              <a:chExt cx="952501" cy="863357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535C4232-A64B-6B48-871E-18DA8A6B6DD0}"/>
                  </a:ext>
                </a:extLst>
              </p:cNvPr>
              <p:cNvSpPr/>
              <p:nvPr/>
            </p:nvSpPr>
            <p:spPr>
              <a:xfrm>
                <a:off x="6162671" y="2608509"/>
                <a:ext cx="952501" cy="86335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FC69EC3D-6F0A-2248-BC7A-16169DE421F5}"/>
                  </a:ext>
                </a:extLst>
              </p:cNvPr>
              <p:cNvGrpSpPr/>
              <p:nvPr/>
            </p:nvGrpSpPr>
            <p:grpSpPr>
              <a:xfrm>
                <a:off x="6210300" y="2674147"/>
                <a:ext cx="847726" cy="719136"/>
                <a:chOff x="4724400" y="2709864"/>
                <a:chExt cx="847726" cy="1150143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88F8AAD3-2685-E346-A814-69032CB582E8}"/>
                    </a:ext>
                  </a:extLst>
                </p:cNvPr>
                <p:cNvSpPr/>
                <p:nvPr/>
              </p:nvSpPr>
              <p:spPr>
                <a:xfrm>
                  <a:off x="4724400" y="2709864"/>
                  <a:ext cx="847725" cy="176211"/>
                </a:xfrm>
                <a:prstGeom prst="rect">
                  <a:avLst/>
                </a:prstGeom>
                <a:solidFill>
                  <a:srgbClr val="002A77"/>
                </a:solidFill>
                <a:ln>
                  <a:solidFill>
                    <a:srgbClr val="002A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DF88FE69-6EB8-0642-A12F-6CAB96B47DB3}"/>
                    </a:ext>
                  </a:extLst>
                </p:cNvPr>
                <p:cNvSpPr/>
                <p:nvPr/>
              </p:nvSpPr>
              <p:spPr>
                <a:xfrm>
                  <a:off x="4733924" y="2905127"/>
                  <a:ext cx="838201" cy="183355"/>
                </a:xfrm>
                <a:prstGeom prst="rect">
                  <a:avLst/>
                </a:prstGeom>
                <a:solidFill>
                  <a:srgbClr val="FF2600"/>
                </a:solidFill>
                <a:ln>
                  <a:solidFill>
                    <a:srgbClr val="FF2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F6356216-BDD2-2D40-AB4F-3ABD2EC50EE0}"/>
                    </a:ext>
                  </a:extLst>
                </p:cNvPr>
                <p:cNvSpPr/>
                <p:nvPr/>
              </p:nvSpPr>
              <p:spPr>
                <a:xfrm>
                  <a:off x="4729161" y="3084910"/>
                  <a:ext cx="838201" cy="183355"/>
                </a:xfrm>
                <a:prstGeom prst="rect">
                  <a:avLst/>
                </a:prstGeom>
                <a:solidFill>
                  <a:srgbClr val="0076FF"/>
                </a:solidFill>
                <a:ln>
                  <a:solidFill>
                    <a:srgbClr val="007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17011B88-424E-2D4B-8A08-74C57E36CFEA}"/>
                    </a:ext>
                  </a:extLst>
                </p:cNvPr>
                <p:cNvSpPr/>
                <p:nvPr/>
              </p:nvSpPr>
              <p:spPr>
                <a:xfrm>
                  <a:off x="4733924" y="3279578"/>
                  <a:ext cx="838201" cy="183355"/>
                </a:xfrm>
                <a:prstGeom prst="rect">
                  <a:avLst/>
                </a:prstGeom>
                <a:solidFill>
                  <a:srgbClr val="5DC200"/>
                </a:solidFill>
                <a:ln>
                  <a:solidFill>
                    <a:srgbClr val="5DC2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FD58AB2C-6B38-DF49-B7E1-6290EA9A07FA}"/>
                    </a:ext>
                  </a:extLst>
                </p:cNvPr>
                <p:cNvSpPr/>
                <p:nvPr/>
              </p:nvSpPr>
              <p:spPr>
                <a:xfrm>
                  <a:off x="4733924" y="3467103"/>
                  <a:ext cx="838201" cy="183355"/>
                </a:xfrm>
                <a:prstGeom prst="rect">
                  <a:avLst/>
                </a:prstGeom>
                <a:solidFill>
                  <a:srgbClr val="93D8FF"/>
                </a:solidFill>
                <a:ln>
                  <a:solidFill>
                    <a:srgbClr val="93D8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59FF494F-DEBF-A14B-8251-9DFCA50F2ADB}"/>
                    </a:ext>
                  </a:extLst>
                </p:cNvPr>
                <p:cNvSpPr/>
                <p:nvPr/>
              </p:nvSpPr>
              <p:spPr>
                <a:xfrm>
                  <a:off x="4733925" y="3676652"/>
                  <a:ext cx="838201" cy="183355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F4F14B0-028B-2D42-BC27-5B0C899AD3DA}"/>
                </a:ext>
              </a:extLst>
            </p:cNvPr>
            <p:cNvSpPr/>
            <p:nvPr/>
          </p:nvSpPr>
          <p:spPr>
            <a:xfrm>
              <a:off x="7434094" y="2622457"/>
              <a:ext cx="842962" cy="7654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E</a:t>
              </a:r>
              <a:r>
                <a:rPr lang="en-US" sz="3200" baseline="-25000" dirty="0">
                  <a:solidFill>
                    <a:schemeClr val="tx1"/>
                  </a:solidFill>
                </a:rPr>
                <a:t>1</a:t>
              </a:r>
              <a:endParaRPr lang="en-US" sz="28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C48EE1E-A48B-1B4B-83AA-A917CBA8EBD4}"/>
              </a:ext>
            </a:extLst>
          </p:cNvPr>
          <p:cNvGrpSpPr/>
          <p:nvPr/>
        </p:nvGrpSpPr>
        <p:grpSpPr>
          <a:xfrm>
            <a:off x="5973676" y="4800887"/>
            <a:ext cx="1502612" cy="1361983"/>
            <a:chOff x="6162671" y="2608506"/>
            <a:chExt cx="952501" cy="86335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A339FC9-59CD-774D-B88C-EFC3BFFF480F}"/>
                </a:ext>
              </a:extLst>
            </p:cNvPr>
            <p:cNvSpPr/>
            <p:nvPr/>
          </p:nvSpPr>
          <p:spPr>
            <a:xfrm>
              <a:off x="6162671" y="2608506"/>
              <a:ext cx="952501" cy="86335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4BCA8E4-A253-EE46-955D-3CF177A11ACF}"/>
                </a:ext>
              </a:extLst>
            </p:cNvPr>
            <p:cNvGrpSpPr/>
            <p:nvPr/>
          </p:nvGrpSpPr>
          <p:grpSpPr>
            <a:xfrm>
              <a:off x="6210300" y="2674146"/>
              <a:ext cx="847726" cy="712316"/>
              <a:chOff x="4724400" y="2709864"/>
              <a:chExt cx="847726" cy="1139236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A6A2097-29B5-9B45-B8F2-A51C62349E91}"/>
                  </a:ext>
                </a:extLst>
              </p:cNvPr>
              <p:cNvSpPr/>
              <p:nvPr/>
            </p:nvSpPr>
            <p:spPr>
              <a:xfrm>
                <a:off x="4724400" y="2709864"/>
                <a:ext cx="847725" cy="176211"/>
              </a:xfrm>
              <a:prstGeom prst="rect">
                <a:avLst/>
              </a:prstGeom>
              <a:solidFill>
                <a:srgbClr val="002A77"/>
              </a:solidFill>
              <a:ln>
                <a:solidFill>
                  <a:srgbClr val="002A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4EB31A1-7842-FA4F-A68B-392D734DCB58}"/>
                  </a:ext>
                </a:extLst>
              </p:cNvPr>
              <p:cNvSpPr/>
              <p:nvPr/>
            </p:nvSpPr>
            <p:spPr>
              <a:xfrm>
                <a:off x="4733924" y="2905127"/>
                <a:ext cx="838201" cy="183355"/>
              </a:xfrm>
              <a:prstGeom prst="rect">
                <a:avLst/>
              </a:prstGeom>
              <a:solidFill>
                <a:srgbClr val="FF2600"/>
              </a:solidFill>
              <a:ln>
                <a:solidFill>
                  <a:srgbClr val="FF2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14ADF1E-AE1C-C640-B788-5006DE5BA732}"/>
                  </a:ext>
                </a:extLst>
              </p:cNvPr>
              <p:cNvSpPr/>
              <p:nvPr/>
            </p:nvSpPr>
            <p:spPr>
              <a:xfrm>
                <a:off x="4729161" y="3084910"/>
                <a:ext cx="838201" cy="183355"/>
              </a:xfrm>
              <a:prstGeom prst="rect">
                <a:avLst/>
              </a:prstGeom>
              <a:solidFill>
                <a:srgbClr val="0076FF"/>
              </a:solidFill>
              <a:ln>
                <a:solidFill>
                  <a:srgbClr val="007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08D7D8E-176D-8647-9C45-B9FF9556D46F}"/>
                  </a:ext>
                </a:extLst>
              </p:cNvPr>
              <p:cNvSpPr/>
              <p:nvPr/>
            </p:nvSpPr>
            <p:spPr>
              <a:xfrm>
                <a:off x="4733924" y="3279578"/>
                <a:ext cx="838201" cy="183355"/>
              </a:xfrm>
              <a:prstGeom prst="rect">
                <a:avLst/>
              </a:prstGeom>
              <a:solidFill>
                <a:srgbClr val="5DC200"/>
              </a:solidFill>
              <a:ln>
                <a:solidFill>
                  <a:srgbClr val="5DC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E1C71A8-2CBE-6544-B9F3-5C4DFF48AEBF}"/>
                  </a:ext>
                </a:extLst>
              </p:cNvPr>
              <p:cNvSpPr/>
              <p:nvPr/>
            </p:nvSpPr>
            <p:spPr>
              <a:xfrm>
                <a:off x="4733924" y="3467103"/>
                <a:ext cx="838201" cy="183355"/>
              </a:xfrm>
              <a:prstGeom prst="rect">
                <a:avLst/>
              </a:prstGeom>
              <a:solidFill>
                <a:srgbClr val="93D8FF"/>
              </a:solidFill>
              <a:ln>
                <a:solidFill>
                  <a:srgbClr val="93D8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CDD5993-C1D0-8240-BBA8-FF7C3B935262}"/>
                  </a:ext>
                </a:extLst>
              </p:cNvPr>
              <p:cNvSpPr/>
              <p:nvPr/>
            </p:nvSpPr>
            <p:spPr>
              <a:xfrm>
                <a:off x="4733925" y="3665745"/>
                <a:ext cx="838201" cy="18335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C7D495C-E14A-3743-9057-CA24967337A4}"/>
              </a:ext>
            </a:extLst>
          </p:cNvPr>
          <p:cNvGrpSpPr/>
          <p:nvPr/>
        </p:nvGrpSpPr>
        <p:grpSpPr>
          <a:xfrm>
            <a:off x="5745970" y="4476359"/>
            <a:ext cx="1502612" cy="1361983"/>
            <a:chOff x="6162671" y="2608506"/>
            <a:chExt cx="952501" cy="86335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1FC2B49-3B19-6742-8E2A-4011EE5B5EB9}"/>
                </a:ext>
              </a:extLst>
            </p:cNvPr>
            <p:cNvSpPr/>
            <p:nvPr/>
          </p:nvSpPr>
          <p:spPr>
            <a:xfrm>
              <a:off x="6162671" y="2608506"/>
              <a:ext cx="952501" cy="86335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5A745DB-714C-0F4B-AC46-CF96F8A702D3}"/>
                </a:ext>
              </a:extLst>
            </p:cNvPr>
            <p:cNvGrpSpPr/>
            <p:nvPr/>
          </p:nvGrpSpPr>
          <p:grpSpPr>
            <a:xfrm>
              <a:off x="6210300" y="2674147"/>
              <a:ext cx="847726" cy="719136"/>
              <a:chOff x="4724400" y="2709864"/>
              <a:chExt cx="847726" cy="1150143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51A4AF7-8CBA-5B47-93B2-CC84E0D6DEC1}"/>
                  </a:ext>
                </a:extLst>
              </p:cNvPr>
              <p:cNvSpPr/>
              <p:nvPr/>
            </p:nvSpPr>
            <p:spPr>
              <a:xfrm>
                <a:off x="4724400" y="2709864"/>
                <a:ext cx="847725" cy="176211"/>
              </a:xfrm>
              <a:prstGeom prst="rect">
                <a:avLst/>
              </a:prstGeom>
              <a:solidFill>
                <a:srgbClr val="002A77"/>
              </a:solidFill>
              <a:ln>
                <a:solidFill>
                  <a:srgbClr val="002A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FAD878B-B527-D347-B6E3-C8E0773A5C6A}"/>
                  </a:ext>
                </a:extLst>
              </p:cNvPr>
              <p:cNvSpPr/>
              <p:nvPr/>
            </p:nvSpPr>
            <p:spPr>
              <a:xfrm>
                <a:off x="4733924" y="2905127"/>
                <a:ext cx="838201" cy="183355"/>
              </a:xfrm>
              <a:prstGeom prst="rect">
                <a:avLst/>
              </a:prstGeom>
              <a:solidFill>
                <a:srgbClr val="FF2600"/>
              </a:solidFill>
              <a:ln>
                <a:solidFill>
                  <a:srgbClr val="FF2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2B64A11-BD80-0948-BF16-72311BE782CE}"/>
                  </a:ext>
                </a:extLst>
              </p:cNvPr>
              <p:cNvSpPr/>
              <p:nvPr/>
            </p:nvSpPr>
            <p:spPr>
              <a:xfrm>
                <a:off x="4729161" y="3084910"/>
                <a:ext cx="838201" cy="183355"/>
              </a:xfrm>
              <a:prstGeom prst="rect">
                <a:avLst/>
              </a:prstGeom>
              <a:solidFill>
                <a:srgbClr val="0076FF"/>
              </a:solidFill>
              <a:ln>
                <a:solidFill>
                  <a:srgbClr val="007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D1101E4-CC1C-3545-8EE5-C0DEA6371C6F}"/>
                  </a:ext>
                </a:extLst>
              </p:cNvPr>
              <p:cNvSpPr/>
              <p:nvPr/>
            </p:nvSpPr>
            <p:spPr>
              <a:xfrm>
                <a:off x="4733924" y="3279578"/>
                <a:ext cx="838201" cy="183355"/>
              </a:xfrm>
              <a:prstGeom prst="rect">
                <a:avLst/>
              </a:prstGeom>
              <a:solidFill>
                <a:srgbClr val="5DC200"/>
              </a:solidFill>
              <a:ln>
                <a:solidFill>
                  <a:srgbClr val="5DC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60E0F42-9050-B543-9002-57BFFA8C1963}"/>
                  </a:ext>
                </a:extLst>
              </p:cNvPr>
              <p:cNvSpPr/>
              <p:nvPr/>
            </p:nvSpPr>
            <p:spPr>
              <a:xfrm>
                <a:off x="4733924" y="3467103"/>
                <a:ext cx="838201" cy="183355"/>
              </a:xfrm>
              <a:prstGeom prst="rect">
                <a:avLst/>
              </a:prstGeom>
              <a:solidFill>
                <a:srgbClr val="93D8FF"/>
              </a:solidFill>
              <a:ln>
                <a:solidFill>
                  <a:srgbClr val="93D8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1D28252-1B85-284A-8F69-7051B63E6A87}"/>
                  </a:ext>
                </a:extLst>
              </p:cNvPr>
              <p:cNvSpPr/>
              <p:nvPr/>
            </p:nvSpPr>
            <p:spPr>
              <a:xfrm>
                <a:off x="4733925" y="3676652"/>
                <a:ext cx="838201" cy="18335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A3D31D-B259-3545-89DC-A1594CE5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Semantic Interoperability Architecture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1C0DA5-0190-1E41-B7F2-385E9B880868}"/>
              </a:ext>
            </a:extLst>
          </p:cNvPr>
          <p:cNvGrpSpPr/>
          <p:nvPr/>
        </p:nvGrpSpPr>
        <p:grpSpPr>
          <a:xfrm>
            <a:off x="5517306" y="4181755"/>
            <a:ext cx="1502612" cy="1361983"/>
            <a:chOff x="6162671" y="2608506"/>
            <a:chExt cx="952501" cy="86335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E2044C8-E6F1-3E48-8C8F-B878B7E77D27}"/>
                </a:ext>
              </a:extLst>
            </p:cNvPr>
            <p:cNvSpPr/>
            <p:nvPr/>
          </p:nvSpPr>
          <p:spPr>
            <a:xfrm>
              <a:off x="6162671" y="2608506"/>
              <a:ext cx="952501" cy="86335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274D3BF-A326-FD4F-B9C8-17669BDC90E2}"/>
                </a:ext>
              </a:extLst>
            </p:cNvPr>
            <p:cNvGrpSpPr/>
            <p:nvPr/>
          </p:nvGrpSpPr>
          <p:grpSpPr>
            <a:xfrm>
              <a:off x="6210300" y="2674146"/>
              <a:ext cx="847726" cy="712316"/>
              <a:chOff x="4724400" y="2709864"/>
              <a:chExt cx="847726" cy="113923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5032BDE-2AFC-BB4B-BD21-4EAA51789108}"/>
                  </a:ext>
                </a:extLst>
              </p:cNvPr>
              <p:cNvSpPr/>
              <p:nvPr/>
            </p:nvSpPr>
            <p:spPr>
              <a:xfrm>
                <a:off x="4724400" y="2709864"/>
                <a:ext cx="847725" cy="176211"/>
              </a:xfrm>
              <a:prstGeom prst="rect">
                <a:avLst/>
              </a:prstGeom>
              <a:solidFill>
                <a:srgbClr val="002A77"/>
              </a:solidFill>
              <a:ln>
                <a:solidFill>
                  <a:srgbClr val="002A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8E27B35-DF70-1347-BAF5-B15D3A7F42DA}"/>
                  </a:ext>
                </a:extLst>
              </p:cNvPr>
              <p:cNvSpPr/>
              <p:nvPr/>
            </p:nvSpPr>
            <p:spPr>
              <a:xfrm>
                <a:off x="4733924" y="2905127"/>
                <a:ext cx="838201" cy="183355"/>
              </a:xfrm>
              <a:prstGeom prst="rect">
                <a:avLst/>
              </a:prstGeom>
              <a:solidFill>
                <a:srgbClr val="FF2600"/>
              </a:solidFill>
              <a:ln>
                <a:solidFill>
                  <a:srgbClr val="FF2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809514F-2919-8643-9DE0-B698A088F907}"/>
                  </a:ext>
                </a:extLst>
              </p:cNvPr>
              <p:cNvSpPr/>
              <p:nvPr/>
            </p:nvSpPr>
            <p:spPr>
              <a:xfrm>
                <a:off x="4729161" y="3084910"/>
                <a:ext cx="838201" cy="183355"/>
              </a:xfrm>
              <a:prstGeom prst="rect">
                <a:avLst/>
              </a:prstGeom>
              <a:solidFill>
                <a:srgbClr val="0076FF"/>
              </a:solidFill>
              <a:ln>
                <a:solidFill>
                  <a:srgbClr val="007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99912F5-3836-8740-B12C-D336492259A9}"/>
                  </a:ext>
                </a:extLst>
              </p:cNvPr>
              <p:cNvSpPr/>
              <p:nvPr/>
            </p:nvSpPr>
            <p:spPr>
              <a:xfrm>
                <a:off x="4733924" y="3279578"/>
                <a:ext cx="838201" cy="183355"/>
              </a:xfrm>
              <a:prstGeom prst="rect">
                <a:avLst/>
              </a:prstGeom>
              <a:solidFill>
                <a:srgbClr val="5DC200"/>
              </a:solidFill>
              <a:ln>
                <a:solidFill>
                  <a:srgbClr val="5DC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32927FD-789B-C649-A182-D78A11D727B7}"/>
                  </a:ext>
                </a:extLst>
              </p:cNvPr>
              <p:cNvSpPr/>
              <p:nvPr/>
            </p:nvSpPr>
            <p:spPr>
              <a:xfrm>
                <a:off x="4733924" y="3467103"/>
                <a:ext cx="838201" cy="183355"/>
              </a:xfrm>
              <a:prstGeom prst="rect">
                <a:avLst/>
              </a:prstGeom>
              <a:solidFill>
                <a:srgbClr val="93D8FF"/>
              </a:solidFill>
              <a:ln>
                <a:solidFill>
                  <a:srgbClr val="93D8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53C606D-3B63-884A-8258-3387B2294593}"/>
                  </a:ext>
                </a:extLst>
              </p:cNvPr>
              <p:cNvSpPr/>
              <p:nvPr/>
            </p:nvSpPr>
            <p:spPr>
              <a:xfrm>
                <a:off x="4733925" y="3665745"/>
                <a:ext cx="838201" cy="18335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8" name="Right Brace 37">
            <a:extLst>
              <a:ext uri="{FF2B5EF4-FFF2-40B4-BE49-F238E27FC236}">
                <a16:creationId xmlns:a16="http://schemas.microsoft.com/office/drawing/2014/main" id="{FB78933F-8A04-A94E-8E76-A794AF0F8C34}"/>
              </a:ext>
            </a:extLst>
          </p:cNvPr>
          <p:cNvSpPr/>
          <p:nvPr/>
        </p:nvSpPr>
        <p:spPr>
          <a:xfrm>
            <a:off x="4845905" y="2271714"/>
            <a:ext cx="597639" cy="4059342"/>
          </a:xfrm>
          <a:prstGeom prst="rightBrace">
            <a:avLst>
              <a:gd name="adj1" fmla="val 8333"/>
              <a:gd name="adj2" fmla="val 6384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0CD44B-7BC0-5C4F-98A6-B0BC98296B2D}"/>
              </a:ext>
            </a:extLst>
          </p:cNvPr>
          <p:cNvGrpSpPr/>
          <p:nvPr/>
        </p:nvGrpSpPr>
        <p:grpSpPr>
          <a:xfrm>
            <a:off x="1124304" y="1972245"/>
            <a:ext cx="3647839" cy="4614862"/>
            <a:chOff x="1848084" y="2054228"/>
            <a:chExt cx="3647839" cy="461486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D99A23-ACAE-C743-878E-8C1FA2F52999}"/>
                </a:ext>
              </a:extLst>
            </p:cNvPr>
            <p:cNvGrpSpPr/>
            <p:nvPr/>
          </p:nvGrpSpPr>
          <p:grpSpPr>
            <a:xfrm>
              <a:off x="4767260" y="2054228"/>
              <a:ext cx="728663" cy="4614862"/>
              <a:chOff x="1285875" y="1885950"/>
              <a:chExt cx="728663" cy="4614862"/>
            </a:xfrm>
          </p:grpSpPr>
          <p:sp>
            <p:nvSpPr>
              <p:cNvPr id="12" name="Frame 11">
                <a:extLst>
                  <a:ext uri="{FF2B5EF4-FFF2-40B4-BE49-F238E27FC236}">
                    <a16:creationId xmlns:a16="http://schemas.microsoft.com/office/drawing/2014/main" id="{8F0622A0-BA84-2F4F-A329-D8D8152B82B1}"/>
                  </a:ext>
                </a:extLst>
              </p:cNvPr>
              <p:cNvSpPr/>
              <p:nvPr/>
            </p:nvSpPr>
            <p:spPr>
              <a:xfrm>
                <a:off x="1285876" y="1885950"/>
                <a:ext cx="728662" cy="771525"/>
              </a:xfrm>
              <a:prstGeom prst="fram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</a:t>
                </a:r>
              </a:p>
            </p:txBody>
          </p:sp>
          <p:sp>
            <p:nvSpPr>
              <p:cNvPr id="13" name="Frame 12">
                <a:extLst>
                  <a:ext uri="{FF2B5EF4-FFF2-40B4-BE49-F238E27FC236}">
                    <a16:creationId xmlns:a16="http://schemas.microsoft.com/office/drawing/2014/main" id="{43B461AD-A575-644D-9D46-615AB208012E}"/>
                  </a:ext>
                </a:extLst>
              </p:cNvPr>
              <p:cNvSpPr/>
              <p:nvPr/>
            </p:nvSpPr>
            <p:spPr>
              <a:xfrm>
                <a:off x="1285875" y="2657475"/>
                <a:ext cx="728662" cy="771525"/>
              </a:xfrm>
              <a:prstGeom prst="fram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14" name="Frame 13">
                <a:extLst>
                  <a:ext uri="{FF2B5EF4-FFF2-40B4-BE49-F238E27FC236}">
                    <a16:creationId xmlns:a16="http://schemas.microsoft.com/office/drawing/2014/main" id="{AA21D64A-19B1-7E42-B99E-E9D9C92D29A6}"/>
                  </a:ext>
                </a:extLst>
              </p:cNvPr>
              <p:cNvSpPr/>
              <p:nvPr/>
            </p:nvSpPr>
            <p:spPr>
              <a:xfrm>
                <a:off x="1285875" y="3429000"/>
                <a:ext cx="728662" cy="771525"/>
              </a:xfrm>
              <a:prstGeom prst="frame">
                <a:avLst/>
              </a:prstGeom>
              <a:solidFill>
                <a:srgbClr val="007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ln w="0"/>
                    <a:solidFill>
                      <a:srgbClr val="0078FF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</a:t>
                </a:r>
              </a:p>
            </p:txBody>
          </p:sp>
          <p:sp>
            <p:nvSpPr>
              <p:cNvPr id="15" name="Frame 14">
                <a:extLst>
                  <a:ext uri="{FF2B5EF4-FFF2-40B4-BE49-F238E27FC236}">
                    <a16:creationId xmlns:a16="http://schemas.microsoft.com/office/drawing/2014/main" id="{CFBD45CB-EC97-024D-A15F-74F9BEF8807E}"/>
                  </a:ext>
                </a:extLst>
              </p:cNvPr>
              <p:cNvSpPr/>
              <p:nvPr/>
            </p:nvSpPr>
            <p:spPr>
              <a:xfrm>
                <a:off x="1285875" y="4200525"/>
                <a:ext cx="728662" cy="771525"/>
              </a:xfrm>
              <a:prstGeom prst="frame">
                <a:avLst/>
              </a:prstGeom>
              <a:solidFill>
                <a:srgbClr val="5DC2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ln w="0"/>
                    <a:solidFill>
                      <a:srgbClr val="5DC2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16" name="Frame 15">
                <a:extLst>
                  <a:ext uri="{FF2B5EF4-FFF2-40B4-BE49-F238E27FC236}">
                    <a16:creationId xmlns:a16="http://schemas.microsoft.com/office/drawing/2014/main" id="{4C6DAAB1-4770-CE40-861E-7D323A1EFB34}"/>
                  </a:ext>
                </a:extLst>
              </p:cNvPr>
              <p:cNvSpPr/>
              <p:nvPr/>
            </p:nvSpPr>
            <p:spPr>
              <a:xfrm>
                <a:off x="1285875" y="4972050"/>
                <a:ext cx="728662" cy="771525"/>
              </a:xfrm>
              <a:prstGeom prst="frame">
                <a:avLst/>
              </a:prstGeom>
              <a:solidFill>
                <a:srgbClr val="93D8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ln w="0"/>
                    <a:solidFill>
                      <a:srgbClr val="93D8FF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</a:t>
                </a:r>
              </a:p>
            </p:txBody>
          </p:sp>
          <p:sp>
            <p:nvSpPr>
              <p:cNvPr id="17" name="Frame 16">
                <a:extLst>
                  <a:ext uri="{FF2B5EF4-FFF2-40B4-BE49-F238E27FC236}">
                    <a16:creationId xmlns:a16="http://schemas.microsoft.com/office/drawing/2014/main" id="{F2A63434-854D-5A4E-B817-7DECEB48B36A}"/>
                  </a:ext>
                </a:extLst>
              </p:cNvPr>
              <p:cNvSpPr/>
              <p:nvPr/>
            </p:nvSpPr>
            <p:spPr>
              <a:xfrm>
                <a:off x="1285875" y="5729287"/>
                <a:ext cx="728662" cy="771525"/>
              </a:xfrm>
              <a:prstGeom prst="fram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BBCF098-1F97-BB47-AD92-9B914F68B1FC}"/>
                </a:ext>
              </a:extLst>
            </p:cNvPr>
            <p:cNvSpPr txBox="1"/>
            <p:nvPr/>
          </p:nvSpPr>
          <p:spPr>
            <a:xfrm>
              <a:off x="1852849" y="4592346"/>
              <a:ext cx="2857265" cy="4161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66BD21"/>
                  </a:solidFill>
                  <a:latin typeface="Avenir Book"/>
                </a:rPr>
                <a:t>Definitional Knowledge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2A62B0-7113-3642-B455-A07FAD85669D}"/>
                </a:ext>
              </a:extLst>
            </p:cNvPr>
            <p:cNvSpPr txBox="1"/>
            <p:nvPr/>
          </p:nvSpPr>
          <p:spPr>
            <a:xfrm>
              <a:off x="1852848" y="5318026"/>
              <a:ext cx="28572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93D8FF"/>
                  </a:solidFill>
                  <a:latin typeface="Avenir Book"/>
                </a:rPr>
                <a:t>Language and Dialect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A075CC-0909-6A4C-98F2-407C7ACE3DE1}"/>
                </a:ext>
              </a:extLst>
            </p:cNvPr>
            <p:cNvSpPr txBox="1"/>
            <p:nvPr/>
          </p:nvSpPr>
          <p:spPr>
            <a:xfrm>
              <a:off x="1852847" y="6043706"/>
              <a:ext cx="28572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FFC000"/>
                  </a:solidFill>
                  <a:latin typeface="Avenir Book"/>
                </a:rPr>
                <a:t>SOLOR Foundation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23BB0F-FEF0-A74C-9D11-DC76994994A9}"/>
                </a:ext>
              </a:extLst>
            </p:cNvPr>
            <p:cNvSpPr txBox="1"/>
            <p:nvPr/>
          </p:nvSpPr>
          <p:spPr>
            <a:xfrm>
              <a:off x="1848085" y="3774976"/>
              <a:ext cx="28572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0078FF"/>
                  </a:solidFill>
                  <a:latin typeface="Avenir Book"/>
                </a:rPr>
                <a:t>Statement Model</a:t>
              </a:r>
              <a:r>
                <a:rPr lang="en-US" sz="1800" b="1" dirty="0">
                  <a:solidFill>
                    <a:srgbClr val="66BD21"/>
                  </a:solidFill>
                  <a:latin typeface="Avenir Book"/>
                </a:rPr>
                <a:t>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434AFB9-3A0E-3843-B1B1-67015DCC874D}"/>
                </a:ext>
              </a:extLst>
            </p:cNvPr>
            <p:cNvSpPr txBox="1"/>
            <p:nvPr/>
          </p:nvSpPr>
          <p:spPr>
            <a:xfrm>
              <a:off x="1848085" y="2999381"/>
              <a:ext cx="28572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FF2600"/>
                  </a:solidFill>
                  <a:latin typeface="Avenir Book"/>
                </a:rPr>
                <a:t>Assertional Knowledge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ED3D33-391C-CA4D-BCCD-6A0A67CFDF94}"/>
                </a:ext>
              </a:extLst>
            </p:cNvPr>
            <p:cNvSpPr txBox="1"/>
            <p:nvPr/>
          </p:nvSpPr>
          <p:spPr>
            <a:xfrm>
              <a:off x="1848084" y="2225772"/>
              <a:ext cx="28572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002A77"/>
                  </a:solidFill>
                  <a:latin typeface="Avenir Book"/>
                </a:rPr>
                <a:t>Procedural Knowledge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ADF5D04C-BD0F-E445-B999-F62FBDEEA2D1}"/>
              </a:ext>
            </a:extLst>
          </p:cNvPr>
          <p:cNvSpPr/>
          <p:nvPr/>
        </p:nvSpPr>
        <p:spPr>
          <a:xfrm>
            <a:off x="5847131" y="4461923"/>
            <a:ext cx="842962" cy="765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M</a:t>
            </a:r>
            <a:r>
              <a:rPr lang="en-US" sz="3200" baseline="-25000" dirty="0">
                <a:solidFill>
                  <a:schemeClr val="tx1"/>
                </a:solidFill>
              </a:rPr>
              <a:t>1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D6F9ACA-00B0-2D47-A1B8-C8D11FB54459}"/>
              </a:ext>
            </a:extLst>
          </p:cNvPr>
          <p:cNvGrpSpPr/>
          <p:nvPr/>
        </p:nvGrpSpPr>
        <p:grpSpPr>
          <a:xfrm>
            <a:off x="7107988" y="2332099"/>
            <a:ext cx="1502612" cy="1361983"/>
            <a:chOff x="7107988" y="2332099"/>
            <a:chExt cx="1502612" cy="136198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32C987F-334A-D74A-BDB5-3D92825E8131}"/>
                </a:ext>
              </a:extLst>
            </p:cNvPr>
            <p:cNvGrpSpPr/>
            <p:nvPr/>
          </p:nvGrpSpPr>
          <p:grpSpPr>
            <a:xfrm>
              <a:off x="7107988" y="2332099"/>
              <a:ext cx="1502612" cy="1361983"/>
              <a:chOff x="6162671" y="2608506"/>
              <a:chExt cx="952501" cy="863357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A3E2BA5-2E15-CE4D-90B4-DED0C899BC0A}"/>
                  </a:ext>
                </a:extLst>
              </p:cNvPr>
              <p:cNvSpPr/>
              <p:nvPr/>
            </p:nvSpPr>
            <p:spPr>
              <a:xfrm>
                <a:off x="6162671" y="2608506"/>
                <a:ext cx="952501" cy="86335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D3C8138A-2D4B-CE44-96AF-D853F322F50C}"/>
                  </a:ext>
                </a:extLst>
              </p:cNvPr>
              <p:cNvGrpSpPr/>
              <p:nvPr/>
            </p:nvGrpSpPr>
            <p:grpSpPr>
              <a:xfrm>
                <a:off x="6210300" y="2674146"/>
                <a:ext cx="847726" cy="712316"/>
                <a:chOff x="4724400" y="2709864"/>
                <a:chExt cx="847726" cy="1139236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2AFAC4D5-4396-6F4C-B3C9-617B737E5923}"/>
                    </a:ext>
                  </a:extLst>
                </p:cNvPr>
                <p:cNvSpPr/>
                <p:nvPr/>
              </p:nvSpPr>
              <p:spPr>
                <a:xfrm>
                  <a:off x="4724400" y="2709864"/>
                  <a:ext cx="847725" cy="176211"/>
                </a:xfrm>
                <a:prstGeom prst="rect">
                  <a:avLst/>
                </a:prstGeom>
                <a:solidFill>
                  <a:srgbClr val="002A77"/>
                </a:solidFill>
                <a:ln>
                  <a:solidFill>
                    <a:srgbClr val="002A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BC588706-E974-9C4A-9813-7283D0F15A2D}"/>
                    </a:ext>
                  </a:extLst>
                </p:cNvPr>
                <p:cNvSpPr/>
                <p:nvPr/>
              </p:nvSpPr>
              <p:spPr>
                <a:xfrm>
                  <a:off x="4733924" y="2905127"/>
                  <a:ext cx="838201" cy="183355"/>
                </a:xfrm>
                <a:prstGeom prst="rect">
                  <a:avLst/>
                </a:prstGeom>
                <a:solidFill>
                  <a:srgbClr val="FF2600"/>
                </a:solidFill>
                <a:ln>
                  <a:solidFill>
                    <a:srgbClr val="FF2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A9C9621-EFE0-004F-8F9A-58D679F00C4A}"/>
                    </a:ext>
                  </a:extLst>
                </p:cNvPr>
                <p:cNvSpPr/>
                <p:nvPr/>
              </p:nvSpPr>
              <p:spPr>
                <a:xfrm>
                  <a:off x="4729161" y="3084910"/>
                  <a:ext cx="838201" cy="183355"/>
                </a:xfrm>
                <a:prstGeom prst="rect">
                  <a:avLst/>
                </a:prstGeom>
                <a:solidFill>
                  <a:srgbClr val="0076FF"/>
                </a:solidFill>
                <a:ln>
                  <a:solidFill>
                    <a:srgbClr val="007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4E2B2570-99EB-BA49-8523-1188B5A3E7A6}"/>
                    </a:ext>
                  </a:extLst>
                </p:cNvPr>
                <p:cNvSpPr/>
                <p:nvPr/>
              </p:nvSpPr>
              <p:spPr>
                <a:xfrm>
                  <a:off x="4733924" y="3279578"/>
                  <a:ext cx="838201" cy="183355"/>
                </a:xfrm>
                <a:prstGeom prst="rect">
                  <a:avLst/>
                </a:prstGeom>
                <a:solidFill>
                  <a:srgbClr val="5DC200"/>
                </a:solidFill>
                <a:ln>
                  <a:solidFill>
                    <a:srgbClr val="5DC2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EA53E3B2-E68E-0C46-BDD2-4CFFD8938ED7}"/>
                    </a:ext>
                  </a:extLst>
                </p:cNvPr>
                <p:cNvSpPr/>
                <p:nvPr/>
              </p:nvSpPr>
              <p:spPr>
                <a:xfrm>
                  <a:off x="4733924" y="3467103"/>
                  <a:ext cx="838201" cy="183355"/>
                </a:xfrm>
                <a:prstGeom prst="rect">
                  <a:avLst/>
                </a:prstGeom>
                <a:solidFill>
                  <a:srgbClr val="93D8FF"/>
                </a:solidFill>
                <a:ln>
                  <a:solidFill>
                    <a:srgbClr val="93D8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625F2219-4404-6B42-B310-9C7F3F5637A2}"/>
                    </a:ext>
                  </a:extLst>
                </p:cNvPr>
                <p:cNvSpPr/>
                <p:nvPr/>
              </p:nvSpPr>
              <p:spPr>
                <a:xfrm>
                  <a:off x="4733925" y="3665745"/>
                  <a:ext cx="838201" cy="183355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33CC046-F3AE-7C45-A9CD-1F49073D501E}"/>
                </a:ext>
              </a:extLst>
            </p:cNvPr>
            <p:cNvSpPr/>
            <p:nvPr/>
          </p:nvSpPr>
          <p:spPr>
            <a:xfrm>
              <a:off x="7434094" y="2622457"/>
              <a:ext cx="842962" cy="7654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E</a:t>
              </a:r>
              <a:r>
                <a:rPr lang="en-US" sz="3200" baseline="-25000" dirty="0">
                  <a:solidFill>
                    <a:schemeClr val="tx1"/>
                  </a:solidFill>
                </a:rPr>
                <a:t>1</a:t>
              </a:r>
              <a:endParaRPr lang="en-US" sz="2800" baseline="-25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0746B0B-7BA2-0E4D-94B9-D19D647BE127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>
            <a:off x="7143993" y="3570007"/>
            <a:ext cx="591227" cy="839376"/>
          </a:xfrm>
          <a:prstGeom prst="bentConnector2">
            <a:avLst/>
          </a:prstGeom>
          <a:ln w="34925" cmpd="sng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Line Callout 2 (No Border) 63">
            <a:extLst>
              <a:ext uri="{FF2B5EF4-FFF2-40B4-BE49-F238E27FC236}">
                <a16:creationId xmlns:a16="http://schemas.microsoft.com/office/drawing/2014/main" id="{B30DB0E8-B7A0-FB4F-BE75-EDDF6DFEEFDA}"/>
              </a:ext>
            </a:extLst>
          </p:cNvPr>
          <p:cNvSpPr/>
          <p:nvPr/>
        </p:nvSpPr>
        <p:spPr>
          <a:xfrm>
            <a:off x="5607468" y="3713255"/>
            <a:ext cx="1360009" cy="400329"/>
          </a:xfrm>
          <a:prstGeom prst="callout2">
            <a:avLst>
              <a:gd name="adj1" fmla="val 19052"/>
              <a:gd name="adj2" fmla="val 4646"/>
              <a:gd name="adj3" fmla="val 18750"/>
              <a:gd name="adj4" fmla="val -847"/>
              <a:gd name="adj5" fmla="val 107276"/>
              <a:gd name="adj6" fmla="val 1705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Module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Line Callout 2 (No Border) 66">
            <a:extLst>
              <a:ext uri="{FF2B5EF4-FFF2-40B4-BE49-F238E27FC236}">
                <a16:creationId xmlns:a16="http://schemas.microsoft.com/office/drawing/2014/main" id="{34DF2354-B286-3946-8519-BE5C5A88CA71}"/>
              </a:ext>
            </a:extLst>
          </p:cNvPr>
          <p:cNvSpPr/>
          <p:nvPr/>
        </p:nvSpPr>
        <p:spPr>
          <a:xfrm>
            <a:off x="8992387" y="2017065"/>
            <a:ext cx="2565313" cy="400329"/>
          </a:xfrm>
          <a:prstGeom prst="callout2">
            <a:avLst>
              <a:gd name="adj1" fmla="val 19052"/>
              <a:gd name="adj2" fmla="val 4646"/>
              <a:gd name="adj3" fmla="val 18750"/>
              <a:gd name="adj4" fmla="val -16667"/>
              <a:gd name="adj5" fmla="val 64280"/>
              <a:gd name="adj6" fmla="val -2364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 Module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Line Callout 2 (No Border) 67">
            <a:extLst>
              <a:ext uri="{FF2B5EF4-FFF2-40B4-BE49-F238E27FC236}">
                <a16:creationId xmlns:a16="http://schemas.microsoft.com/office/drawing/2014/main" id="{89BBD276-4E85-1646-B94A-5974F88CCF1F}"/>
              </a:ext>
            </a:extLst>
          </p:cNvPr>
          <p:cNvSpPr/>
          <p:nvPr/>
        </p:nvSpPr>
        <p:spPr>
          <a:xfrm>
            <a:off x="8378590" y="4350421"/>
            <a:ext cx="2565313" cy="400329"/>
          </a:xfrm>
          <a:prstGeom prst="callout2">
            <a:avLst>
              <a:gd name="adj1" fmla="val 19052"/>
              <a:gd name="adj2" fmla="val 4646"/>
              <a:gd name="adj3" fmla="val 18750"/>
              <a:gd name="adj4" fmla="val -6603"/>
              <a:gd name="adj5" fmla="val -10961"/>
              <a:gd name="adj6" fmla="val -1735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extends M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Line Callout 2 (No Border) 119">
            <a:extLst>
              <a:ext uri="{FF2B5EF4-FFF2-40B4-BE49-F238E27FC236}">
                <a16:creationId xmlns:a16="http://schemas.microsoft.com/office/drawing/2014/main" id="{9577DC70-AFD0-BA45-BADE-992159CBE406}"/>
              </a:ext>
            </a:extLst>
          </p:cNvPr>
          <p:cNvSpPr/>
          <p:nvPr/>
        </p:nvSpPr>
        <p:spPr>
          <a:xfrm>
            <a:off x="6960700" y="6386942"/>
            <a:ext cx="4596999" cy="400329"/>
          </a:xfrm>
          <a:prstGeom prst="callout2">
            <a:avLst>
              <a:gd name="adj1" fmla="val 19052"/>
              <a:gd name="adj2" fmla="val 1604"/>
              <a:gd name="adj3" fmla="val 18750"/>
              <a:gd name="adj4" fmla="val -6603"/>
              <a:gd name="adj5" fmla="val -21710"/>
              <a:gd name="adj6" fmla="val -10309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Versioned Modules: M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M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…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79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B89D-DAA0-9B4A-BD27-E1ECC956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Separation of Concerns?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7A001-14F9-174B-ADE5-9801900A8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architectural design principle whereby a system is divided into  distinct sections, such that each section addresses a separate concern</a:t>
            </a:r>
            <a:br>
              <a:rPr lang="en-US" sz="1200" dirty="0"/>
            </a:br>
            <a:endParaRPr lang="en-US" sz="1200" dirty="0"/>
          </a:p>
          <a:p>
            <a:r>
              <a:rPr lang="en-US" dirty="0"/>
              <a:t>When concerns are well-separated, individual sections can be reused, as well as developed and updated independently</a:t>
            </a:r>
            <a:br>
              <a:rPr lang="en-US" sz="1200" dirty="0"/>
            </a:br>
            <a:endParaRPr lang="en-US" sz="1200" dirty="0"/>
          </a:p>
          <a:p>
            <a:r>
              <a:rPr lang="en-US" dirty="0"/>
              <a:t>Each architectural layer addresses separate concerns</a:t>
            </a:r>
            <a:br>
              <a:rPr lang="en-US" sz="1200" dirty="0"/>
            </a:br>
            <a:endParaRPr lang="en-US" sz="1200" dirty="0"/>
          </a:p>
          <a:p>
            <a:r>
              <a:rPr lang="en-US" dirty="0"/>
              <a:t>Defining what is being measured is a separate concern from representation of the results of a measurement</a:t>
            </a:r>
          </a:p>
          <a:p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7F29A-999A-0B43-9974-85BFABD7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2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D0977-9264-7241-8EBA-EE38F0B1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Implications of </a:t>
            </a:r>
            <a:br>
              <a:rPr lang="en-US" dirty="0"/>
            </a:br>
            <a:r>
              <a:rPr lang="en-US" dirty="0"/>
              <a:t>Separation of Concerns?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B81F5-04B1-FD45-8A6F-03E49729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D6F1D6-042C-4278-8B78-67B433D55732}"/>
              </a:ext>
            </a:extLst>
          </p:cNvPr>
          <p:cNvCxnSpPr/>
          <p:nvPr/>
        </p:nvCxnSpPr>
        <p:spPr>
          <a:xfrm>
            <a:off x="567722" y="3278496"/>
            <a:ext cx="10675838" cy="0"/>
          </a:xfrm>
          <a:prstGeom prst="line">
            <a:avLst/>
          </a:prstGeom>
          <a:noFill/>
          <a:ln w="9525" cap="flat" cmpd="sng" algn="ctr">
            <a:solidFill>
              <a:srgbClr val="8C8C8C">
                <a:lumMod val="40000"/>
                <a:lumOff val="60000"/>
              </a:srgbClr>
            </a:solidFill>
            <a:prstDash val="dash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448E4D-77B0-4E83-83CA-58393AE3646B}"/>
              </a:ext>
            </a:extLst>
          </p:cNvPr>
          <p:cNvCxnSpPr/>
          <p:nvPr/>
        </p:nvCxnSpPr>
        <p:spPr>
          <a:xfrm>
            <a:off x="567722" y="5016918"/>
            <a:ext cx="10675838" cy="0"/>
          </a:xfrm>
          <a:prstGeom prst="line">
            <a:avLst/>
          </a:prstGeom>
          <a:noFill/>
          <a:ln w="9525" cap="flat" cmpd="sng" algn="ctr">
            <a:solidFill>
              <a:srgbClr val="8C8C8C">
                <a:lumMod val="40000"/>
                <a:lumOff val="60000"/>
              </a:srgbClr>
            </a:solidFill>
            <a:prstDash val="dash"/>
          </a:ln>
          <a:effectLst/>
        </p:spPr>
      </p:cxnSp>
      <p:sp>
        <p:nvSpPr>
          <p:cNvPr id="19" name="Freeform 899">
            <a:extLst>
              <a:ext uri="{FF2B5EF4-FFF2-40B4-BE49-F238E27FC236}">
                <a16:creationId xmlns:a16="http://schemas.microsoft.com/office/drawing/2014/main" id="{384E8B35-3BB2-43F0-8BA1-156D67AE33D6}"/>
              </a:ext>
            </a:extLst>
          </p:cNvPr>
          <p:cNvSpPr>
            <a:spLocks noEditPoints="1"/>
          </p:cNvSpPr>
          <p:nvPr/>
        </p:nvSpPr>
        <p:spPr bwMode="auto">
          <a:xfrm>
            <a:off x="977520" y="3840603"/>
            <a:ext cx="768096" cy="768096"/>
          </a:xfrm>
          <a:custGeom>
            <a:avLst/>
            <a:gdLst>
              <a:gd name="T0" fmla="*/ 138 w 512"/>
              <a:gd name="T1" fmla="*/ 160 h 512"/>
              <a:gd name="T2" fmla="*/ 341 w 512"/>
              <a:gd name="T3" fmla="*/ 160 h 512"/>
              <a:gd name="T4" fmla="*/ 341 w 512"/>
              <a:gd name="T5" fmla="*/ 212 h 512"/>
              <a:gd name="T6" fmla="*/ 236 w 512"/>
              <a:gd name="T7" fmla="*/ 304 h 512"/>
              <a:gd name="T8" fmla="*/ 189 w 512"/>
              <a:gd name="T9" fmla="*/ 249 h 512"/>
              <a:gd name="T10" fmla="*/ 174 w 512"/>
              <a:gd name="T11" fmla="*/ 247 h 512"/>
              <a:gd name="T12" fmla="*/ 173 w 512"/>
              <a:gd name="T13" fmla="*/ 263 h 512"/>
              <a:gd name="T14" fmla="*/ 226 w 512"/>
              <a:gd name="T15" fmla="*/ 327 h 512"/>
              <a:gd name="T16" fmla="*/ 226 w 512"/>
              <a:gd name="T17" fmla="*/ 327 h 512"/>
              <a:gd name="T18" fmla="*/ 234 w 512"/>
              <a:gd name="T19" fmla="*/ 330 h 512"/>
              <a:gd name="T20" fmla="*/ 241 w 512"/>
              <a:gd name="T21" fmla="*/ 328 h 512"/>
              <a:gd name="T22" fmla="*/ 341 w 512"/>
              <a:gd name="T23" fmla="*/ 241 h 512"/>
              <a:gd name="T24" fmla="*/ 341 w 512"/>
              <a:gd name="T25" fmla="*/ 362 h 512"/>
              <a:gd name="T26" fmla="*/ 138 w 512"/>
              <a:gd name="T27" fmla="*/ 362 h 512"/>
              <a:gd name="T28" fmla="*/ 138 w 512"/>
              <a:gd name="T29" fmla="*/ 160 h 512"/>
              <a:gd name="T30" fmla="*/ 512 w 512"/>
              <a:gd name="T31" fmla="*/ 256 h 512"/>
              <a:gd name="T32" fmla="*/ 256 w 512"/>
              <a:gd name="T33" fmla="*/ 512 h 512"/>
              <a:gd name="T34" fmla="*/ 0 w 512"/>
              <a:gd name="T35" fmla="*/ 256 h 512"/>
              <a:gd name="T36" fmla="*/ 256 w 512"/>
              <a:gd name="T37" fmla="*/ 0 h 512"/>
              <a:gd name="T38" fmla="*/ 512 w 512"/>
              <a:gd name="T39" fmla="*/ 256 h 512"/>
              <a:gd name="T40" fmla="*/ 413 w 512"/>
              <a:gd name="T41" fmla="*/ 163 h 512"/>
              <a:gd name="T42" fmla="*/ 398 w 512"/>
              <a:gd name="T43" fmla="*/ 162 h 512"/>
              <a:gd name="T44" fmla="*/ 362 w 512"/>
              <a:gd name="T45" fmla="*/ 193 h 512"/>
              <a:gd name="T46" fmla="*/ 362 w 512"/>
              <a:gd name="T47" fmla="*/ 149 h 512"/>
              <a:gd name="T48" fmla="*/ 352 w 512"/>
              <a:gd name="T49" fmla="*/ 138 h 512"/>
              <a:gd name="T50" fmla="*/ 128 w 512"/>
              <a:gd name="T51" fmla="*/ 138 h 512"/>
              <a:gd name="T52" fmla="*/ 117 w 512"/>
              <a:gd name="T53" fmla="*/ 149 h 512"/>
              <a:gd name="T54" fmla="*/ 117 w 512"/>
              <a:gd name="T55" fmla="*/ 373 h 512"/>
              <a:gd name="T56" fmla="*/ 128 w 512"/>
              <a:gd name="T57" fmla="*/ 384 h 512"/>
              <a:gd name="T58" fmla="*/ 352 w 512"/>
              <a:gd name="T59" fmla="*/ 384 h 512"/>
              <a:gd name="T60" fmla="*/ 362 w 512"/>
              <a:gd name="T61" fmla="*/ 373 h 512"/>
              <a:gd name="T62" fmla="*/ 362 w 512"/>
              <a:gd name="T63" fmla="*/ 222 h 512"/>
              <a:gd name="T64" fmla="*/ 412 w 512"/>
              <a:gd name="T65" fmla="*/ 178 h 512"/>
              <a:gd name="T66" fmla="*/ 413 w 512"/>
              <a:gd name="T67" fmla="*/ 163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12" h="512">
                <a:moveTo>
                  <a:pt x="138" y="160"/>
                </a:moveTo>
                <a:cubicBezTo>
                  <a:pt x="341" y="160"/>
                  <a:pt x="341" y="160"/>
                  <a:pt x="341" y="160"/>
                </a:cubicBezTo>
                <a:cubicBezTo>
                  <a:pt x="341" y="212"/>
                  <a:pt x="341" y="212"/>
                  <a:pt x="341" y="212"/>
                </a:cubicBezTo>
                <a:cubicBezTo>
                  <a:pt x="236" y="304"/>
                  <a:pt x="236" y="304"/>
                  <a:pt x="236" y="304"/>
                </a:cubicBezTo>
                <a:cubicBezTo>
                  <a:pt x="189" y="249"/>
                  <a:pt x="189" y="249"/>
                  <a:pt x="189" y="249"/>
                </a:cubicBezTo>
                <a:cubicBezTo>
                  <a:pt x="185" y="244"/>
                  <a:pt x="179" y="244"/>
                  <a:pt x="174" y="247"/>
                </a:cubicBezTo>
                <a:cubicBezTo>
                  <a:pt x="170" y="251"/>
                  <a:pt x="169" y="258"/>
                  <a:pt x="173" y="263"/>
                </a:cubicBezTo>
                <a:cubicBezTo>
                  <a:pt x="226" y="327"/>
                  <a:pt x="226" y="327"/>
                  <a:pt x="226" y="327"/>
                </a:cubicBezTo>
                <a:cubicBezTo>
                  <a:pt x="226" y="327"/>
                  <a:pt x="226" y="327"/>
                  <a:pt x="226" y="327"/>
                </a:cubicBezTo>
                <a:cubicBezTo>
                  <a:pt x="228" y="329"/>
                  <a:pt x="231" y="330"/>
                  <a:pt x="234" y="330"/>
                </a:cubicBezTo>
                <a:cubicBezTo>
                  <a:pt x="237" y="330"/>
                  <a:pt x="239" y="329"/>
                  <a:pt x="241" y="328"/>
                </a:cubicBezTo>
                <a:cubicBezTo>
                  <a:pt x="341" y="241"/>
                  <a:pt x="341" y="241"/>
                  <a:pt x="341" y="241"/>
                </a:cubicBezTo>
                <a:cubicBezTo>
                  <a:pt x="341" y="362"/>
                  <a:pt x="341" y="362"/>
                  <a:pt x="341" y="362"/>
                </a:cubicBezTo>
                <a:cubicBezTo>
                  <a:pt x="138" y="362"/>
                  <a:pt x="138" y="362"/>
                  <a:pt x="138" y="362"/>
                </a:cubicBezTo>
                <a:lnTo>
                  <a:pt x="138" y="160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3" y="163"/>
                </a:moveTo>
                <a:cubicBezTo>
                  <a:pt x="409" y="159"/>
                  <a:pt x="402" y="158"/>
                  <a:pt x="398" y="162"/>
                </a:cubicBezTo>
                <a:cubicBezTo>
                  <a:pt x="362" y="193"/>
                  <a:pt x="362" y="193"/>
                  <a:pt x="362" y="193"/>
                </a:cubicBezTo>
                <a:cubicBezTo>
                  <a:pt x="362" y="149"/>
                  <a:pt x="362" y="149"/>
                  <a:pt x="362" y="149"/>
                </a:cubicBezTo>
                <a:cubicBezTo>
                  <a:pt x="362" y="143"/>
                  <a:pt x="358" y="138"/>
                  <a:pt x="352" y="138"/>
                </a:cubicBezTo>
                <a:cubicBezTo>
                  <a:pt x="128" y="138"/>
                  <a:pt x="128" y="138"/>
                  <a:pt x="128" y="138"/>
                </a:cubicBezTo>
                <a:cubicBezTo>
                  <a:pt x="122" y="138"/>
                  <a:pt x="117" y="143"/>
                  <a:pt x="117" y="149"/>
                </a:cubicBezTo>
                <a:cubicBezTo>
                  <a:pt x="117" y="373"/>
                  <a:pt x="117" y="373"/>
                  <a:pt x="117" y="373"/>
                </a:cubicBezTo>
                <a:cubicBezTo>
                  <a:pt x="117" y="379"/>
                  <a:pt x="122" y="384"/>
                  <a:pt x="128" y="384"/>
                </a:cubicBezTo>
                <a:cubicBezTo>
                  <a:pt x="352" y="384"/>
                  <a:pt x="352" y="384"/>
                  <a:pt x="352" y="384"/>
                </a:cubicBezTo>
                <a:cubicBezTo>
                  <a:pt x="358" y="384"/>
                  <a:pt x="362" y="379"/>
                  <a:pt x="362" y="373"/>
                </a:cubicBezTo>
                <a:cubicBezTo>
                  <a:pt x="362" y="222"/>
                  <a:pt x="362" y="222"/>
                  <a:pt x="362" y="222"/>
                </a:cubicBezTo>
                <a:cubicBezTo>
                  <a:pt x="412" y="178"/>
                  <a:pt x="412" y="178"/>
                  <a:pt x="412" y="178"/>
                </a:cubicBezTo>
                <a:cubicBezTo>
                  <a:pt x="416" y="174"/>
                  <a:pt x="417" y="168"/>
                  <a:pt x="413" y="163"/>
                </a:cubicBezTo>
                <a:close/>
              </a:path>
            </a:pathLst>
          </a:custGeom>
          <a:solidFill>
            <a:srgbClr val="2972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D191E9-DA26-4AB6-BEB7-AC17D2E63B1E}"/>
              </a:ext>
            </a:extLst>
          </p:cNvPr>
          <p:cNvGrpSpPr/>
          <p:nvPr/>
        </p:nvGrpSpPr>
        <p:grpSpPr>
          <a:xfrm>
            <a:off x="977520" y="2070731"/>
            <a:ext cx="10719432" cy="1077218"/>
            <a:chOff x="977520" y="1886059"/>
            <a:chExt cx="10719432" cy="10772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3E6385-03FC-4966-A412-9DBE3D0DB187}"/>
                </a:ext>
              </a:extLst>
            </p:cNvPr>
            <p:cNvSpPr txBox="1"/>
            <p:nvPr/>
          </p:nvSpPr>
          <p:spPr>
            <a:xfrm>
              <a:off x="2161636" y="1886059"/>
              <a:ext cx="953531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venir Book" panose="02000503020000020003"/>
                </a:rPr>
                <a:t>Statement layer: </a:t>
              </a:r>
              <a:r>
                <a:rPr lang="en-US" sz="2400" b="1" i="1" dirty="0">
                  <a:latin typeface="Avenir Book" panose="02000503020000020003"/>
                </a:rPr>
                <a:t>Recording</a:t>
              </a:r>
              <a:r>
                <a:rPr lang="en-US" sz="2400" b="1" dirty="0">
                  <a:latin typeface="Avenir Book" panose="02000503020000020003"/>
                </a:rPr>
                <a:t> measurement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venir Book" panose="02000503020000020003"/>
                </a:rPr>
                <a:t>Quantitative measurement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venir Book" panose="02000503020000020003"/>
                </a:rPr>
                <a:t>Existential measurement</a:t>
              </a:r>
            </a:p>
          </p:txBody>
        </p:sp>
        <p:sp>
          <p:nvSpPr>
            <p:cNvPr id="24" name="Freeform 124">
              <a:extLst>
                <a:ext uri="{FF2B5EF4-FFF2-40B4-BE49-F238E27FC236}">
                  <a16:creationId xmlns:a16="http://schemas.microsoft.com/office/drawing/2014/main" id="{52D6703A-4C0C-4B36-B139-FFB9F7B415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520" y="1979064"/>
              <a:ext cx="768096" cy="768096"/>
            </a:xfrm>
            <a:custGeom>
              <a:avLst/>
              <a:gdLst>
                <a:gd name="T0" fmla="*/ 0 w 512"/>
                <a:gd name="T1" fmla="*/ 256 h 512"/>
                <a:gd name="T2" fmla="*/ 512 w 512"/>
                <a:gd name="T3" fmla="*/ 256 h 512"/>
                <a:gd name="T4" fmla="*/ 237 w 512"/>
                <a:gd name="T5" fmla="*/ 342 h 512"/>
                <a:gd name="T6" fmla="*/ 206 w 512"/>
                <a:gd name="T7" fmla="*/ 372 h 512"/>
                <a:gd name="T8" fmla="*/ 198 w 512"/>
                <a:gd name="T9" fmla="*/ 372 h 512"/>
                <a:gd name="T10" fmla="*/ 167 w 512"/>
                <a:gd name="T11" fmla="*/ 342 h 512"/>
                <a:gd name="T12" fmla="*/ 182 w 512"/>
                <a:gd name="T13" fmla="*/ 327 h 512"/>
                <a:gd name="T14" fmla="*/ 192 w 512"/>
                <a:gd name="T15" fmla="*/ 149 h 512"/>
                <a:gd name="T16" fmla="*/ 213 w 512"/>
                <a:gd name="T17" fmla="*/ 149 h 512"/>
                <a:gd name="T18" fmla="*/ 222 w 512"/>
                <a:gd name="T19" fmla="*/ 327 h 512"/>
                <a:gd name="T20" fmla="*/ 237 w 512"/>
                <a:gd name="T21" fmla="*/ 342 h 512"/>
                <a:gd name="T22" fmla="*/ 266 w 512"/>
                <a:gd name="T23" fmla="*/ 373 h 512"/>
                <a:gd name="T24" fmla="*/ 266 w 512"/>
                <a:gd name="T25" fmla="*/ 352 h 512"/>
                <a:gd name="T26" fmla="*/ 288 w 512"/>
                <a:gd name="T27" fmla="*/ 362 h 512"/>
                <a:gd name="T28" fmla="*/ 298 w 512"/>
                <a:gd name="T29" fmla="*/ 330 h 512"/>
                <a:gd name="T30" fmla="*/ 256 w 512"/>
                <a:gd name="T31" fmla="*/ 320 h 512"/>
                <a:gd name="T32" fmla="*/ 298 w 512"/>
                <a:gd name="T33" fmla="*/ 309 h 512"/>
                <a:gd name="T34" fmla="*/ 298 w 512"/>
                <a:gd name="T35" fmla="*/ 330 h 512"/>
                <a:gd name="T36" fmla="*/ 266 w 512"/>
                <a:gd name="T37" fmla="*/ 288 h 512"/>
                <a:gd name="T38" fmla="*/ 266 w 512"/>
                <a:gd name="T39" fmla="*/ 266 h 512"/>
                <a:gd name="T40" fmla="*/ 330 w 512"/>
                <a:gd name="T41" fmla="*/ 277 h 512"/>
                <a:gd name="T42" fmla="*/ 341 w 512"/>
                <a:gd name="T43" fmla="*/ 245 h 512"/>
                <a:gd name="T44" fmla="*/ 256 w 512"/>
                <a:gd name="T45" fmla="*/ 234 h 512"/>
                <a:gd name="T46" fmla="*/ 341 w 512"/>
                <a:gd name="T47" fmla="*/ 224 h 512"/>
                <a:gd name="T48" fmla="*/ 341 w 512"/>
                <a:gd name="T49" fmla="*/ 245 h 512"/>
                <a:gd name="T50" fmla="*/ 266 w 512"/>
                <a:gd name="T51" fmla="*/ 202 h 512"/>
                <a:gd name="T52" fmla="*/ 266 w 512"/>
                <a:gd name="T53" fmla="*/ 181 h 512"/>
                <a:gd name="T54" fmla="*/ 373 w 512"/>
                <a:gd name="T55" fmla="*/ 192 h 512"/>
                <a:gd name="T56" fmla="*/ 378 w 512"/>
                <a:gd name="T57" fmla="*/ 160 h 512"/>
                <a:gd name="T58" fmla="*/ 256 w 512"/>
                <a:gd name="T59" fmla="*/ 149 h 512"/>
                <a:gd name="T60" fmla="*/ 378 w 512"/>
                <a:gd name="T61" fmla="*/ 138 h 512"/>
                <a:gd name="T62" fmla="*/ 378 w 512"/>
                <a:gd name="T63" fmla="*/ 16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37" y="342"/>
                  </a:moveTo>
                  <a:cubicBezTo>
                    <a:pt x="210" y="370"/>
                    <a:pt x="210" y="370"/>
                    <a:pt x="210" y="370"/>
                  </a:cubicBezTo>
                  <a:cubicBezTo>
                    <a:pt x="209" y="371"/>
                    <a:pt x="208" y="372"/>
                    <a:pt x="206" y="372"/>
                  </a:cubicBezTo>
                  <a:cubicBezTo>
                    <a:pt x="205" y="373"/>
                    <a:pt x="204" y="373"/>
                    <a:pt x="202" y="373"/>
                  </a:cubicBezTo>
                  <a:cubicBezTo>
                    <a:pt x="201" y="373"/>
                    <a:pt x="200" y="373"/>
                    <a:pt x="198" y="372"/>
                  </a:cubicBezTo>
                  <a:cubicBezTo>
                    <a:pt x="197" y="372"/>
                    <a:pt x="196" y="371"/>
                    <a:pt x="195" y="370"/>
                  </a:cubicBezTo>
                  <a:cubicBezTo>
                    <a:pt x="167" y="342"/>
                    <a:pt x="167" y="342"/>
                    <a:pt x="167" y="342"/>
                  </a:cubicBezTo>
                  <a:cubicBezTo>
                    <a:pt x="163" y="338"/>
                    <a:pt x="163" y="331"/>
                    <a:pt x="167" y="327"/>
                  </a:cubicBezTo>
                  <a:cubicBezTo>
                    <a:pt x="171" y="323"/>
                    <a:pt x="178" y="323"/>
                    <a:pt x="182" y="327"/>
                  </a:cubicBezTo>
                  <a:cubicBezTo>
                    <a:pt x="192" y="337"/>
                    <a:pt x="192" y="337"/>
                    <a:pt x="192" y="337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2" y="143"/>
                    <a:pt x="196" y="138"/>
                    <a:pt x="202" y="138"/>
                  </a:cubicBezTo>
                  <a:cubicBezTo>
                    <a:pt x="208" y="138"/>
                    <a:pt x="213" y="143"/>
                    <a:pt x="213" y="149"/>
                  </a:cubicBezTo>
                  <a:cubicBezTo>
                    <a:pt x="213" y="337"/>
                    <a:pt x="213" y="337"/>
                    <a:pt x="213" y="337"/>
                  </a:cubicBezTo>
                  <a:cubicBezTo>
                    <a:pt x="222" y="327"/>
                    <a:pt x="222" y="327"/>
                    <a:pt x="222" y="327"/>
                  </a:cubicBezTo>
                  <a:cubicBezTo>
                    <a:pt x="227" y="323"/>
                    <a:pt x="233" y="323"/>
                    <a:pt x="237" y="327"/>
                  </a:cubicBezTo>
                  <a:cubicBezTo>
                    <a:pt x="242" y="331"/>
                    <a:pt x="242" y="338"/>
                    <a:pt x="237" y="342"/>
                  </a:cubicBezTo>
                  <a:close/>
                  <a:moveTo>
                    <a:pt x="277" y="373"/>
                  </a:moveTo>
                  <a:cubicBezTo>
                    <a:pt x="266" y="373"/>
                    <a:pt x="266" y="373"/>
                    <a:pt x="266" y="373"/>
                  </a:cubicBezTo>
                  <a:cubicBezTo>
                    <a:pt x="260" y="373"/>
                    <a:pt x="256" y="368"/>
                    <a:pt x="256" y="362"/>
                  </a:cubicBezTo>
                  <a:cubicBezTo>
                    <a:pt x="256" y="356"/>
                    <a:pt x="260" y="352"/>
                    <a:pt x="266" y="352"/>
                  </a:cubicBezTo>
                  <a:cubicBezTo>
                    <a:pt x="277" y="352"/>
                    <a:pt x="277" y="352"/>
                    <a:pt x="277" y="352"/>
                  </a:cubicBezTo>
                  <a:cubicBezTo>
                    <a:pt x="283" y="352"/>
                    <a:pt x="288" y="356"/>
                    <a:pt x="288" y="362"/>
                  </a:cubicBezTo>
                  <a:cubicBezTo>
                    <a:pt x="288" y="368"/>
                    <a:pt x="283" y="373"/>
                    <a:pt x="277" y="373"/>
                  </a:cubicBezTo>
                  <a:close/>
                  <a:moveTo>
                    <a:pt x="298" y="330"/>
                  </a:moveTo>
                  <a:cubicBezTo>
                    <a:pt x="266" y="330"/>
                    <a:pt x="266" y="330"/>
                    <a:pt x="266" y="330"/>
                  </a:cubicBezTo>
                  <a:cubicBezTo>
                    <a:pt x="260" y="330"/>
                    <a:pt x="256" y="326"/>
                    <a:pt x="256" y="320"/>
                  </a:cubicBezTo>
                  <a:cubicBezTo>
                    <a:pt x="256" y="314"/>
                    <a:pt x="260" y="309"/>
                    <a:pt x="266" y="309"/>
                  </a:cubicBezTo>
                  <a:cubicBezTo>
                    <a:pt x="298" y="309"/>
                    <a:pt x="298" y="309"/>
                    <a:pt x="298" y="309"/>
                  </a:cubicBezTo>
                  <a:cubicBezTo>
                    <a:pt x="304" y="309"/>
                    <a:pt x="309" y="314"/>
                    <a:pt x="309" y="320"/>
                  </a:cubicBezTo>
                  <a:cubicBezTo>
                    <a:pt x="309" y="326"/>
                    <a:pt x="304" y="330"/>
                    <a:pt x="298" y="330"/>
                  </a:cubicBezTo>
                  <a:close/>
                  <a:moveTo>
                    <a:pt x="320" y="288"/>
                  </a:moveTo>
                  <a:cubicBezTo>
                    <a:pt x="266" y="288"/>
                    <a:pt x="266" y="288"/>
                    <a:pt x="266" y="288"/>
                  </a:cubicBezTo>
                  <a:cubicBezTo>
                    <a:pt x="260" y="288"/>
                    <a:pt x="256" y="283"/>
                    <a:pt x="256" y="277"/>
                  </a:cubicBezTo>
                  <a:cubicBezTo>
                    <a:pt x="256" y="271"/>
                    <a:pt x="260" y="266"/>
                    <a:pt x="266" y="266"/>
                  </a:cubicBezTo>
                  <a:cubicBezTo>
                    <a:pt x="320" y="266"/>
                    <a:pt x="320" y="266"/>
                    <a:pt x="320" y="266"/>
                  </a:cubicBezTo>
                  <a:cubicBezTo>
                    <a:pt x="326" y="266"/>
                    <a:pt x="330" y="271"/>
                    <a:pt x="330" y="277"/>
                  </a:cubicBezTo>
                  <a:cubicBezTo>
                    <a:pt x="330" y="283"/>
                    <a:pt x="326" y="288"/>
                    <a:pt x="320" y="288"/>
                  </a:cubicBezTo>
                  <a:close/>
                  <a:moveTo>
                    <a:pt x="341" y="245"/>
                  </a:moveTo>
                  <a:cubicBezTo>
                    <a:pt x="266" y="245"/>
                    <a:pt x="266" y="245"/>
                    <a:pt x="266" y="245"/>
                  </a:cubicBezTo>
                  <a:cubicBezTo>
                    <a:pt x="260" y="245"/>
                    <a:pt x="256" y="240"/>
                    <a:pt x="256" y="234"/>
                  </a:cubicBezTo>
                  <a:cubicBezTo>
                    <a:pt x="256" y="228"/>
                    <a:pt x="260" y="224"/>
                    <a:pt x="266" y="224"/>
                  </a:cubicBezTo>
                  <a:cubicBezTo>
                    <a:pt x="341" y="224"/>
                    <a:pt x="341" y="224"/>
                    <a:pt x="341" y="224"/>
                  </a:cubicBezTo>
                  <a:cubicBezTo>
                    <a:pt x="347" y="224"/>
                    <a:pt x="352" y="228"/>
                    <a:pt x="352" y="234"/>
                  </a:cubicBezTo>
                  <a:cubicBezTo>
                    <a:pt x="352" y="240"/>
                    <a:pt x="347" y="245"/>
                    <a:pt x="341" y="245"/>
                  </a:cubicBezTo>
                  <a:close/>
                  <a:moveTo>
                    <a:pt x="362" y="202"/>
                  </a:moveTo>
                  <a:cubicBezTo>
                    <a:pt x="266" y="202"/>
                    <a:pt x="266" y="202"/>
                    <a:pt x="266" y="202"/>
                  </a:cubicBezTo>
                  <a:cubicBezTo>
                    <a:pt x="260" y="202"/>
                    <a:pt x="256" y="198"/>
                    <a:pt x="256" y="192"/>
                  </a:cubicBezTo>
                  <a:cubicBezTo>
                    <a:pt x="256" y="186"/>
                    <a:pt x="260" y="181"/>
                    <a:pt x="266" y="181"/>
                  </a:cubicBezTo>
                  <a:cubicBezTo>
                    <a:pt x="362" y="181"/>
                    <a:pt x="362" y="181"/>
                    <a:pt x="362" y="181"/>
                  </a:cubicBezTo>
                  <a:cubicBezTo>
                    <a:pt x="368" y="181"/>
                    <a:pt x="373" y="186"/>
                    <a:pt x="373" y="192"/>
                  </a:cubicBezTo>
                  <a:cubicBezTo>
                    <a:pt x="373" y="198"/>
                    <a:pt x="368" y="202"/>
                    <a:pt x="362" y="202"/>
                  </a:cubicBezTo>
                  <a:close/>
                  <a:moveTo>
                    <a:pt x="378" y="160"/>
                  </a:moveTo>
                  <a:cubicBezTo>
                    <a:pt x="266" y="160"/>
                    <a:pt x="266" y="160"/>
                    <a:pt x="266" y="160"/>
                  </a:cubicBezTo>
                  <a:cubicBezTo>
                    <a:pt x="260" y="160"/>
                    <a:pt x="256" y="155"/>
                    <a:pt x="256" y="149"/>
                  </a:cubicBezTo>
                  <a:cubicBezTo>
                    <a:pt x="256" y="143"/>
                    <a:pt x="260" y="138"/>
                    <a:pt x="266" y="138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384" y="138"/>
                    <a:pt x="389" y="143"/>
                    <a:pt x="389" y="149"/>
                  </a:cubicBezTo>
                  <a:cubicBezTo>
                    <a:pt x="389" y="155"/>
                    <a:pt x="384" y="160"/>
                    <a:pt x="378" y="160"/>
                  </a:cubicBezTo>
                  <a:close/>
                </a:path>
              </a:pathLst>
            </a:custGeom>
            <a:solidFill>
              <a:srgbClr val="5DC2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C80342B-AA4C-4E2A-AC0D-B38462131C6C}"/>
              </a:ext>
            </a:extLst>
          </p:cNvPr>
          <p:cNvSpPr txBox="1"/>
          <p:nvPr/>
        </p:nvSpPr>
        <p:spPr>
          <a:xfrm>
            <a:off x="2255439" y="3532154"/>
            <a:ext cx="94666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venir Book" panose="02000503020000020003"/>
              </a:rPr>
              <a:t>Language and Definitional layers: Defining </a:t>
            </a:r>
            <a:r>
              <a:rPr lang="en-US" sz="2400" b="1" i="1" dirty="0">
                <a:latin typeface="Avenir Book" panose="02000503020000020003"/>
              </a:rPr>
              <a:t>what</a:t>
            </a:r>
            <a:r>
              <a:rPr lang="en-US" sz="2400" b="1" dirty="0">
                <a:latin typeface="Avenir Book" panose="02000503020000020003"/>
              </a:rPr>
              <a:t> is measured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/>
              </a:rPr>
              <a:t>Dot-blot hemorrhage of the retina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/>
              </a:rPr>
              <a:t>Type 1 diabetes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7B5135-07D8-46FE-87AA-B352D5760A0D}"/>
              </a:ext>
            </a:extLst>
          </p:cNvPr>
          <p:cNvGrpSpPr/>
          <p:nvPr/>
        </p:nvGrpSpPr>
        <p:grpSpPr>
          <a:xfrm>
            <a:off x="977520" y="5300682"/>
            <a:ext cx="10744580" cy="830997"/>
            <a:chOff x="977520" y="5300682"/>
            <a:chExt cx="10744580" cy="83099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40A1D3-5828-46D3-BD29-7FE1B9EB82FB}"/>
                </a:ext>
              </a:extLst>
            </p:cNvPr>
            <p:cNvSpPr txBox="1"/>
            <p:nvPr/>
          </p:nvSpPr>
          <p:spPr>
            <a:xfrm>
              <a:off x="2260182" y="5300682"/>
              <a:ext cx="94619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venir Book" panose="02000503020000020003"/>
                </a:rPr>
                <a:t>Measurement of absence needs to be removed from SOLOR sources to allow layers to address separate concerns</a:t>
              </a:r>
              <a:endParaRPr lang="en-US" sz="2400" dirty="0">
                <a:latin typeface="Avenir Book" panose="02000503020000020003"/>
              </a:endParaRPr>
            </a:p>
          </p:txBody>
        </p:sp>
        <p:sp>
          <p:nvSpPr>
            <p:cNvPr id="32" name="Freeform 1002">
              <a:extLst>
                <a:ext uri="{FF2B5EF4-FFF2-40B4-BE49-F238E27FC236}">
                  <a16:creationId xmlns:a16="http://schemas.microsoft.com/office/drawing/2014/main" id="{DD2B8604-9AFE-4FD8-B825-0B7FB0F97A6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77520" y="5361869"/>
              <a:ext cx="768096" cy="708621"/>
            </a:xfrm>
            <a:custGeom>
              <a:avLst/>
              <a:gdLst>
                <a:gd name="T0" fmla="*/ 151 w 512"/>
                <a:gd name="T1" fmla="*/ 166 h 512"/>
                <a:gd name="T2" fmla="*/ 346 w 512"/>
                <a:gd name="T3" fmla="*/ 362 h 512"/>
                <a:gd name="T4" fmla="*/ 256 w 512"/>
                <a:gd name="T5" fmla="*/ 395 h 512"/>
                <a:gd name="T6" fmla="*/ 117 w 512"/>
                <a:gd name="T7" fmla="*/ 256 h 512"/>
                <a:gd name="T8" fmla="*/ 151 w 512"/>
                <a:gd name="T9" fmla="*/ 166 h 512"/>
                <a:gd name="T10" fmla="*/ 256 w 512"/>
                <a:gd name="T11" fmla="*/ 118 h 512"/>
                <a:gd name="T12" fmla="*/ 166 w 512"/>
                <a:gd name="T13" fmla="*/ 151 h 512"/>
                <a:gd name="T14" fmla="*/ 361 w 512"/>
                <a:gd name="T15" fmla="*/ 346 h 512"/>
                <a:gd name="T16" fmla="*/ 395 w 512"/>
                <a:gd name="T17" fmla="*/ 256 h 512"/>
                <a:gd name="T18" fmla="*/ 256 w 512"/>
                <a:gd name="T19" fmla="*/ 118 h 512"/>
                <a:gd name="T20" fmla="*/ 512 w 512"/>
                <a:gd name="T21" fmla="*/ 256 h 512"/>
                <a:gd name="T22" fmla="*/ 256 w 512"/>
                <a:gd name="T23" fmla="*/ 512 h 512"/>
                <a:gd name="T24" fmla="*/ 0 w 512"/>
                <a:gd name="T25" fmla="*/ 256 h 512"/>
                <a:gd name="T26" fmla="*/ 256 w 512"/>
                <a:gd name="T27" fmla="*/ 0 h 512"/>
                <a:gd name="T28" fmla="*/ 512 w 512"/>
                <a:gd name="T29" fmla="*/ 256 h 512"/>
                <a:gd name="T30" fmla="*/ 416 w 512"/>
                <a:gd name="T31" fmla="*/ 256 h 512"/>
                <a:gd name="T32" fmla="*/ 256 w 512"/>
                <a:gd name="T33" fmla="*/ 96 h 512"/>
                <a:gd name="T34" fmla="*/ 96 w 512"/>
                <a:gd name="T35" fmla="*/ 256 h 512"/>
                <a:gd name="T36" fmla="*/ 256 w 512"/>
                <a:gd name="T37" fmla="*/ 416 h 512"/>
                <a:gd name="T38" fmla="*/ 416 w 512"/>
                <a:gd name="T39" fmla="*/ 25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2" h="512">
                  <a:moveTo>
                    <a:pt x="151" y="166"/>
                  </a:moveTo>
                  <a:cubicBezTo>
                    <a:pt x="346" y="362"/>
                    <a:pt x="346" y="362"/>
                    <a:pt x="346" y="362"/>
                  </a:cubicBezTo>
                  <a:cubicBezTo>
                    <a:pt x="322" y="382"/>
                    <a:pt x="290" y="395"/>
                    <a:pt x="256" y="395"/>
                  </a:cubicBezTo>
                  <a:cubicBezTo>
                    <a:pt x="180" y="395"/>
                    <a:pt x="117" y="333"/>
                    <a:pt x="117" y="256"/>
                  </a:cubicBezTo>
                  <a:cubicBezTo>
                    <a:pt x="117" y="222"/>
                    <a:pt x="130" y="190"/>
                    <a:pt x="151" y="166"/>
                  </a:cubicBezTo>
                  <a:close/>
                  <a:moveTo>
                    <a:pt x="256" y="118"/>
                  </a:moveTo>
                  <a:cubicBezTo>
                    <a:pt x="222" y="118"/>
                    <a:pt x="190" y="130"/>
                    <a:pt x="166" y="151"/>
                  </a:cubicBezTo>
                  <a:cubicBezTo>
                    <a:pt x="361" y="346"/>
                    <a:pt x="361" y="346"/>
                    <a:pt x="361" y="346"/>
                  </a:cubicBezTo>
                  <a:cubicBezTo>
                    <a:pt x="382" y="322"/>
                    <a:pt x="395" y="291"/>
                    <a:pt x="395" y="256"/>
                  </a:cubicBezTo>
                  <a:cubicBezTo>
                    <a:pt x="395" y="180"/>
                    <a:pt x="332" y="118"/>
                    <a:pt x="256" y="118"/>
                  </a:cubicBezTo>
                  <a:close/>
                  <a:moveTo>
                    <a:pt x="512" y="256"/>
                  </a:moveTo>
                  <a:cubicBezTo>
                    <a:pt x="512" y="398"/>
                    <a:pt x="397" y="512"/>
                    <a:pt x="256" y="512"/>
                  </a:cubicBezTo>
                  <a:cubicBezTo>
                    <a:pt x="115" y="512"/>
                    <a:pt x="0" y="398"/>
                    <a:pt x="0" y="256"/>
                  </a:cubicBezTo>
                  <a:cubicBezTo>
                    <a:pt x="0" y="115"/>
                    <a:pt x="115" y="0"/>
                    <a:pt x="256" y="0"/>
                  </a:cubicBezTo>
                  <a:cubicBezTo>
                    <a:pt x="397" y="0"/>
                    <a:pt x="512" y="115"/>
                    <a:pt x="512" y="256"/>
                  </a:cubicBezTo>
                  <a:close/>
                  <a:moveTo>
                    <a:pt x="416" y="256"/>
                  </a:moveTo>
                  <a:cubicBezTo>
                    <a:pt x="416" y="168"/>
                    <a:pt x="344" y="96"/>
                    <a:pt x="256" y="96"/>
                  </a:cubicBezTo>
                  <a:cubicBezTo>
                    <a:pt x="168" y="96"/>
                    <a:pt x="96" y="168"/>
                    <a:pt x="96" y="256"/>
                  </a:cubicBezTo>
                  <a:cubicBezTo>
                    <a:pt x="96" y="345"/>
                    <a:pt x="168" y="416"/>
                    <a:pt x="256" y="416"/>
                  </a:cubicBezTo>
                  <a:cubicBezTo>
                    <a:pt x="344" y="416"/>
                    <a:pt x="416" y="345"/>
                    <a:pt x="416" y="256"/>
                  </a:cubicBezTo>
                  <a:close/>
                </a:path>
              </a:pathLst>
            </a:custGeom>
            <a:solidFill>
              <a:srgbClr val="002A7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318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24BF-5CB3-5649-9898-F546B84E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98171"/>
            <a:ext cx="9104630" cy="1475905"/>
          </a:xfrm>
        </p:spPr>
        <p:txBody>
          <a:bodyPr/>
          <a:lstStyle/>
          <a:p>
            <a:r>
              <a:rPr lang="en-US" dirty="0"/>
              <a:t>ANF is about Statements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4941D-D6E1-D244-9419-CF01AFCC6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52638"/>
            <a:ext cx="8477613" cy="17071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ANF assumes coherence of language and definitional layers</a:t>
            </a:r>
          </a:p>
          <a:p>
            <a:r>
              <a:rPr lang="en-US" dirty="0">
                <a:solidFill>
                  <a:schemeClr val="bg1"/>
                </a:solidFill>
              </a:rPr>
              <a:t>ANF assumes a clean separation between the statement layer and the definitional and language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13668-698E-884F-B27F-BAAF22E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9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3FFC-EDAE-9D45-9055-F3312021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ANF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C1524-FD76-3641-9745-B76838A8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Don’t create a thousand models if one (or two) will do…</a:t>
            </a:r>
          </a:p>
          <a:p>
            <a:r>
              <a:rPr lang="en-US" dirty="0"/>
              <a:t>Ensure that the statement representation is:</a:t>
            </a:r>
          </a:p>
          <a:p>
            <a:pPr lvl="1"/>
            <a:r>
              <a:rPr lang="en-US" dirty="0"/>
              <a:t>Reproducible</a:t>
            </a:r>
          </a:p>
          <a:p>
            <a:pPr lvl="1"/>
            <a:r>
              <a:rPr lang="en-US" dirty="0"/>
              <a:t>Scalable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Simplicity</a:t>
            </a:r>
          </a:p>
          <a:p>
            <a:r>
              <a:rPr lang="en-US" b="1" dirty="0"/>
              <a:t>Reusability</a:t>
            </a:r>
          </a:p>
          <a:p>
            <a:r>
              <a:rPr lang="en-US" b="1" dirty="0"/>
              <a:t>Use case driven</a:t>
            </a:r>
          </a:p>
          <a:p>
            <a:pPr lvl="0"/>
            <a:r>
              <a:rPr lang="en-US" dirty="0"/>
              <a:t>Immutability</a:t>
            </a:r>
          </a:p>
          <a:p>
            <a:pPr lvl="0"/>
            <a:r>
              <a:rPr lang="en-US" dirty="0"/>
              <a:t>No False Dichotomies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D0706-708D-CD4A-8C59-88C17349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238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Deloitte US Color1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1163</Words>
  <Application>Microsoft Office PowerPoint</Application>
  <PresentationFormat>Widescreen</PresentationFormat>
  <Paragraphs>310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AppleColorEmoji</vt:lpstr>
      <vt:lpstr>Arial</vt:lpstr>
      <vt:lpstr>ArialUnicodeMS</vt:lpstr>
      <vt:lpstr>Avenir Book</vt:lpstr>
      <vt:lpstr>Avenir Heavy</vt:lpstr>
      <vt:lpstr>Avenir Medium</vt:lpstr>
      <vt:lpstr>Avenir Roman</vt:lpstr>
      <vt:lpstr>Calibri</vt:lpstr>
      <vt:lpstr>LucidaGrande</vt:lpstr>
      <vt:lpstr>1_Office Theme</vt:lpstr>
      <vt:lpstr>Analysis Normal Form </vt:lpstr>
      <vt:lpstr>The Promise</vt:lpstr>
      <vt:lpstr>Has the Promise Been Delivered?</vt:lpstr>
      <vt:lpstr>Architectural Separation of Concerns</vt:lpstr>
      <vt:lpstr>Semantic Interoperability Architecture</vt:lpstr>
      <vt:lpstr>What is Separation of Concerns?</vt:lpstr>
      <vt:lpstr>What are the Implications of  Separation of Concerns? </vt:lpstr>
      <vt:lpstr>ANF is about Statements </vt:lpstr>
      <vt:lpstr>ANF principles</vt:lpstr>
      <vt:lpstr>Clinical Input Form</vt:lpstr>
      <vt:lpstr>ANF vs CIF</vt:lpstr>
      <vt:lpstr>ANF Types</vt:lpstr>
      <vt:lpstr>Major model components</vt:lpstr>
      <vt:lpstr>ANF Structure</vt:lpstr>
      <vt:lpstr>Statement</vt:lpstr>
      <vt:lpstr>Circumstance</vt:lpstr>
      <vt:lpstr>Measurement</vt:lpstr>
      <vt:lpstr>Request for action – X-Ray Procedure</vt:lpstr>
      <vt:lpstr>Request for action – Medication Therapy</vt:lpstr>
      <vt:lpstr>Request for action – Medication Therapy</vt:lpstr>
      <vt:lpstr>Observation – Enumerated Value</vt:lpstr>
      <vt:lpstr>Observation – Enumerated Value</vt:lpstr>
      <vt:lpstr>Observation – Phenomenon</vt:lpstr>
      <vt:lpstr>False Dichotomies </vt:lpstr>
      <vt:lpstr>False Dichotomies </vt:lpstr>
      <vt:lpstr>Evolution </vt:lpstr>
      <vt:lpstr>Evolution </vt:lpstr>
      <vt:lpstr>Discussion</vt:lpstr>
      <vt:lpstr>APPENDIX</vt:lpstr>
      <vt:lpstr>Example Performance Clinical Statement – Blood Pressure Measurement</vt:lpstr>
      <vt:lpstr>PowerPoint Presentation</vt:lpstr>
      <vt:lpstr>Example Performance Clinical Statement – HL7 C-CDA Summary of Care</vt:lpstr>
      <vt:lpstr>Example Performance Clinical Statement – HL7 C-CDA Summary of Care</vt:lpstr>
      <vt:lpstr>Example KNART Clinical Statements – Atrial Fibrillation / Atrial Flutter Order Set </vt:lpstr>
      <vt:lpstr>Example KNART Clinical Statements – Atrial Fibrillation / Atrial Flutter Order Set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ONC</dc:title>
  <dc:creator>Keith Campbell</dc:creator>
  <cp:lastModifiedBy>Haake, Kirsten</cp:lastModifiedBy>
  <cp:revision>36</cp:revision>
  <dcterms:created xsi:type="dcterms:W3CDTF">2018-06-13T02:34:42Z</dcterms:created>
  <dcterms:modified xsi:type="dcterms:W3CDTF">2019-04-15T19:06:53Z</dcterms:modified>
</cp:coreProperties>
</file>