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3" r:id="rId1"/>
  </p:sldMasterIdLst>
  <p:notesMasterIdLst>
    <p:notesMasterId r:id="rId13"/>
  </p:notesMasterIdLst>
  <p:handoutMasterIdLst>
    <p:handoutMasterId r:id="rId14"/>
  </p:handoutMasterIdLst>
  <p:sldIdLst>
    <p:sldId id="1216" r:id="rId2"/>
    <p:sldId id="1228" r:id="rId3"/>
    <p:sldId id="627" r:id="rId4"/>
    <p:sldId id="1285" r:id="rId5"/>
    <p:sldId id="1286" r:id="rId6"/>
    <p:sldId id="1287" r:id="rId7"/>
    <p:sldId id="1288" r:id="rId8"/>
    <p:sldId id="1289" r:id="rId9"/>
    <p:sldId id="1224" r:id="rId10"/>
    <p:sldId id="1227" r:id="rId11"/>
    <p:sldId id="12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DMI" id="{79B2EF0E-84F9-4912-980A-D987AB12F4F6}">
          <p14:sldIdLst>
            <p14:sldId id="1216"/>
            <p14:sldId id="1228"/>
            <p14:sldId id="627"/>
            <p14:sldId id="1285"/>
            <p14:sldId id="1286"/>
            <p14:sldId id="1287"/>
            <p14:sldId id="1288"/>
            <p14:sldId id="1289"/>
            <p14:sldId id="1224"/>
            <p14:sldId id="1227"/>
            <p14:sldId id="12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96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Connelly, Sarah" initials="SC" lastIdx="20" clrIdx="1">
    <p:extLst>
      <p:ext uri="{19B8F6BF-5375-455C-9EA6-DF929625EA0E}">
        <p15:presenceInfo xmlns:p15="http://schemas.microsoft.com/office/powerpoint/2012/main" userId="Connelly, Sarah" providerId="None"/>
      </p:ext>
    </p:extLst>
  </p:cmAuthor>
  <p:cmAuthor id="3" name="susan Castillo" initials="sC" lastIdx="2" clrIdx="2"/>
  <p:cmAuthor id="4" name="Wang, Andy Chen" initials="ACW" lastIdx="42" clrIdx="3">
    <p:extLst>
      <p:ext uri="{19B8F6BF-5375-455C-9EA6-DF929625EA0E}">
        <p15:presenceInfo xmlns:p15="http://schemas.microsoft.com/office/powerpoint/2012/main" userId="Wang, Andy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C200"/>
    <a:srgbClr val="FFF2CC"/>
    <a:srgbClr val="0076FF"/>
    <a:srgbClr val="B4C6E7"/>
    <a:srgbClr val="F8CBAD"/>
    <a:srgbClr val="C6E0B4"/>
    <a:srgbClr val="FF8800"/>
    <a:srgbClr val="85BE21"/>
    <a:srgbClr val="217AA0"/>
    <a:srgbClr val="F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68" autoAdjust="0"/>
  </p:normalViewPr>
  <p:slideViewPr>
    <p:cSldViewPr snapToGrid="0">
      <p:cViewPr varScale="1">
        <p:scale>
          <a:sx n="85" d="100"/>
          <a:sy n="85" d="100"/>
        </p:scale>
        <p:origin x="1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89DA80-89A2-4E5F-B878-A2B000F55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785FE-DCAF-4BF3-A890-60D24B51A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6DAC-E5AA-4AEA-9200-196682C1EB3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D84A-A320-441D-BECD-E2F7D847F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514-0F3D-4926-8BF0-9C5B9CF1E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C032-4705-48DD-B04A-065FA3408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FB706-3D14-4F98-8C5D-05C6738AC3A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EA63-3CB8-4406-9D50-49514CF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C1CD-296D-4437-9C3B-FD597C83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FA5-3FAF-4B8F-AC62-38FD6579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CF0-BC6D-4DBE-BB5A-94AE785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3577-3693-4687-831E-55F9E416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4EA7-2FA3-4523-A0B9-7F9179B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21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030D-2A3B-412F-B25E-6B05899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903C-E885-4682-A17F-A716375F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58B8-FCCC-44EF-A139-08DC1EC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E05-D639-4AB9-BA39-A5315CB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A333-6F97-406C-BC36-CFCC25A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147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7778-2A65-428C-9E51-F1046A6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D399-7D93-47CC-B582-FEF7D61B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CA0C-F72F-491B-878D-65BBD6D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8766-A599-491C-910D-E0F524C8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0B21-146E-4531-AF82-71C42B6F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1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C636-8976-4F3C-A1B0-7EE04DF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9FC4-C8E2-48CD-B7D7-ABB45BD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A80F-4923-405A-B584-2D5530EE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FF-1337-49FB-A8AA-CE891C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F1F3-896E-4DC7-B930-B517520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FE3-8839-4813-983D-DD04BE7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DAA8-DD28-4B05-B384-6097F32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9E38-F9CE-4526-B060-7228901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2F7-179F-4FC5-8F33-8DFA6D41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A44C-8E53-4DDD-9012-2D47717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3AE4B-969B-4521-9899-CB701B72BC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12A-EE45-422D-A9A5-1FCEA3F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44C1-C3F4-465C-90CE-BCDC7366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B417-6697-4998-90A3-7989C368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1BF0-9F71-4028-8267-94A7077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E2BBE-053D-417B-8464-ED8E3E6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F8FA-AFFE-42C7-AD4D-A74272F2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62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986-D2ED-48AA-99C2-3A575C1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0ECF-6529-44CD-883C-B549AB1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836B-522E-49A3-A35B-6F187DBB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2B20-5B05-492B-AA89-9ACAC213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0BAB-DE1D-4BA4-ACA1-B334BD20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7A8A8-183A-46DA-BFFE-CD6B35A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AF0-DA9F-492D-B646-2E88A166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C6457-78F2-4DE3-B8B2-DFB04109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55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8E9-3929-4F18-838B-50739F8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D8A0-2B1C-4EA1-A6EF-1FC06790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20A5-3452-4696-9D7C-90B85DA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3F9C2-4DD0-43DD-A9EF-98A3657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C519-8FBD-4D8F-964A-856FA585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3467-0D89-4ADB-A534-234A23CA62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831C-7B5C-4DBB-AA39-AE691C9B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AD08-E87B-457C-8837-EEE2976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D7B1-EA59-4F88-954B-4C4A650A8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03E-BEF5-4D38-81A3-C9020CB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7531-9EAA-47B8-BD84-A68809F4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0468-8CE7-4EBB-9530-49A2B478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F657-D6C8-437E-97ED-85B365D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0AD1-E786-4342-946A-B90B5AF1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4C7B-CDFF-4482-A9D4-EE3724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8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AF91-7E74-46B8-9E62-F1DA4C5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ED75F-D7D4-425F-8FC1-8BC843E19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C7BF2-41C4-405C-A5EF-FAEE093B5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F913-500A-4827-AF9E-E8514247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90F-4B30-48B8-899C-72950B1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8E2B2-302C-49C5-886C-F8712A1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3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2C945-B02A-4C6E-B461-19C6E6F5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1B06-73F1-4E83-8F00-548FA62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C1E-440E-4DDF-8C6F-799D10AC5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D821-DDEE-4C00-A50A-FB28293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3507-6955-4F77-8B40-04EEFBEC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F5BF-C1E8-43D9-8EF0-2263DAD78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C1AF-C98F-4C55-B34E-9F22344D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429000"/>
            <a:ext cx="8432799" cy="14630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Interoperability Advances using the </a:t>
            </a:r>
            <a:r>
              <a:rPr lang="en-US" b="1" dirty="0" err="1"/>
              <a:t>Solor</a:t>
            </a:r>
            <a:r>
              <a:rPr lang="en-US" b="1" dirty="0"/>
              <a:t> 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4BFC2-BABE-4C58-A22F-793F61C1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620223" y="5317747"/>
            <a:ext cx="3916857" cy="1115356"/>
          </a:xfrm>
          <a:prstGeom prst="wedgeRoundRectCallout">
            <a:avLst>
              <a:gd name="adj1" fmla="val 68186"/>
              <a:gd name="adj2" fmla="val -24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8136" y="5819902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109213" y="3782633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5039184" y="5274795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973748" y="3309622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116215" y="4139301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745331" y="42489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1173672" y="5359338"/>
            <a:ext cx="2575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ANF statements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derived from assessment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questionnaire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214354" y="39781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Questionnaire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903535" y="3286106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246403" y="4525053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A615369E-FED9-4153-A31B-F0DBA805D929}"/>
              </a:ext>
            </a:extLst>
          </p:cNvPr>
          <p:cNvSpPr/>
          <p:nvPr/>
        </p:nvSpPr>
        <p:spPr>
          <a:xfrm rot="5400000">
            <a:off x="8488872" y="3262637"/>
            <a:ext cx="778210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05E0AC0C-4596-4DC1-AA7A-7369BD47DE04}"/>
              </a:ext>
            </a:extLst>
          </p:cNvPr>
          <p:cNvSpPr/>
          <p:nvPr/>
        </p:nvSpPr>
        <p:spPr>
          <a:xfrm>
            <a:off x="1379522" y="775093"/>
            <a:ext cx="1826236" cy="2177489"/>
          </a:xfrm>
          <a:prstGeom prst="flowChartInternalStorag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3EE5FB25-3518-4584-ABAA-A543E5CC4470}"/>
              </a:ext>
            </a:extLst>
          </p:cNvPr>
          <p:cNvSpPr/>
          <p:nvPr/>
        </p:nvSpPr>
        <p:spPr>
          <a:xfrm>
            <a:off x="7964859" y="806885"/>
            <a:ext cx="1826236" cy="2177489"/>
          </a:xfrm>
          <a:prstGeom prst="flowChartInternalStora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59F12F1-211D-4D1D-B5F0-65F4B9A9936B}"/>
              </a:ext>
            </a:extLst>
          </p:cNvPr>
          <p:cNvSpPr/>
          <p:nvPr/>
        </p:nvSpPr>
        <p:spPr>
          <a:xfrm>
            <a:off x="5039184" y="5062631"/>
            <a:ext cx="1400782" cy="685175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6EDBCFB-0AA1-4B12-81ED-5412CFDC2847}"/>
              </a:ext>
            </a:extLst>
          </p:cNvPr>
          <p:cNvSpPr/>
          <p:nvPr/>
        </p:nvSpPr>
        <p:spPr>
          <a:xfrm>
            <a:off x="6439966" y="5171037"/>
            <a:ext cx="502104" cy="1363876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53564C0-D576-448A-B93B-A0EB93C009F8}"/>
              </a:ext>
            </a:extLst>
          </p:cNvPr>
          <p:cNvSpPr/>
          <p:nvPr/>
        </p:nvSpPr>
        <p:spPr>
          <a:xfrm>
            <a:off x="7279466" y="5431078"/>
            <a:ext cx="3254422" cy="502154"/>
          </a:xfrm>
          <a:prstGeom prst="wedgeRoundRectCallout">
            <a:avLst>
              <a:gd name="adj1" fmla="val -62785"/>
              <a:gd name="adj2" fmla="val 17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FHIR API – using ANF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34968AD-F194-4D75-A27F-FE472D54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7" y="1149702"/>
            <a:ext cx="12192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8E0C2D-A48A-483B-9861-34844B7D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8" y="938842"/>
            <a:ext cx="1256799" cy="12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5123"/>
            <a:ext cx="2743200" cy="365125"/>
          </a:xfrm>
        </p:spPr>
        <p:txBody>
          <a:bodyPr/>
          <a:lstStyle/>
          <a:p>
            <a:fld id="{88B1D514-9158-7143-952E-69DC611F0F0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3647854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17509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2661508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3804655" y="396484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038936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7" y="444088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System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608457" y="5852869"/>
            <a:ext cx="118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Clinical  </a:t>
            </a:r>
          </a:p>
          <a:p>
            <a:r>
              <a:rPr lang="en-US" b="1" dirty="0"/>
              <a:t>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085525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047259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058994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4912761" y="4562258"/>
            <a:ext cx="1403747" cy="2882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5487744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D9D3532F-AF38-4B55-A2FB-C283F0C8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3" y="706113"/>
            <a:ext cx="1943100" cy="1943100"/>
          </a:xfrm>
          <a:prstGeom prst="rect">
            <a:avLst/>
          </a:prstGeom>
        </p:spPr>
      </p:pic>
      <p:pic>
        <p:nvPicPr>
          <p:cNvPr id="31" name="Picture 30" descr="A close up of a computer&#10;&#10;Description automatically generated">
            <a:extLst>
              <a:ext uri="{FF2B5EF4-FFF2-40B4-BE49-F238E27FC236}">
                <a16:creationId xmlns:a16="http://schemas.microsoft.com/office/drawing/2014/main" id="{590C87AD-183D-40F9-B571-AAAB9635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78" y="612684"/>
            <a:ext cx="1943100" cy="1943100"/>
          </a:xfrm>
          <a:prstGeom prst="rect">
            <a:avLst/>
          </a:prstGeom>
        </p:spPr>
      </p:pic>
      <p:pic>
        <p:nvPicPr>
          <p:cNvPr id="12" name="Picture 11" descr="A desktop computer monitor sitting on a desk&#10;&#10;Description automatically generated">
            <a:extLst>
              <a:ext uri="{FF2B5EF4-FFF2-40B4-BE49-F238E27FC236}">
                <a16:creationId xmlns:a16="http://schemas.microsoft.com/office/drawing/2014/main" id="{CA5D9CB0-207B-4F35-BACB-CFA1A2F2C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8" y="4087619"/>
            <a:ext cx="2152650" cy="1866900"/>
          </a:xfrm>
          <a:prstGeom prst="rect">
            <a:avLst/>
          </a:prstGeom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474EBF73-BBD4-4F98-91D6-AAB5957159CB}"/>
              </a:ext>
            </a:extLst>
          </p:cNvPr>
          <p:cNvSpPr/>
          <p:nvPr/>
        </p:nvSpPr>
        <p:spPr>
          <a:xfrm>
            <a:off x="3075854" y="1854306"/>
            <a:ext cx="4861915" cy="3289819"/>
          </a:xfrm>
          <a:prstGeom prst="cloudCallout">
            <a:avLst>
              <a:gd name="adj1" fmla="val 63"/>
              <a:gd name="adj2" fmla="val 68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A picture containing indoor, table, sitting&#10;&#10;Description automatically generated">
            <a:extLst>
              <a:ext uri="{FF2B5EF4-FFF2-40B4-BE49-F238E27FC236}">
                <a16:creationId xmlns:a16="http://schemas.microsoft.com/office/drawing/2014/main" id="{8E46B0B5-6B1D-4123-9DFE-D7347F0D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71" y="4996691"/>
            <a:ext cx="1400784" cy="1470140"/>
          </a:xfrm>
          <a:prstGeom prst="rect">
            <a:avLst/>
          </a:prstGeom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47F70F5E-5688-466C-8F57-BC0F3F143042}"/>
              </a:ext>
            </a:extLst>
          </p:cNvPr>
          <p:cNvSpPr/>
          <p:nvPr/>
        </p:nvSpPr>
        <p:spPr>
          <a:xfrm>
            <a:off x="3090425" y="5549198"/>
            <a:ext cx="1851226" cy="4021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DD904C-376E-4D64-A89A-B298E98A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Knowledge Architecture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D4AAD6E1-21B2-4EFF-BBE5-48BCADE0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32" y="1129145"/>
            <a:ext cx="8439834" cy="4599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83AB1-CE08-4674-AAD2-2DAAE360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C7D7B1-EA59-4F88-954B-4C4A650A8C8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CC83-7B9C-4BF7-A7F8-D0F0917F0F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36842" y="473352"/>
            <a:ext cx="5138412" cy="1522176"/>
          </a:xfrm>
        </p:spPr>
        <p:txBody>
          <a:bodyPr/>
          <a:lstStyle/>
          <a:p>
            <a:r>
              <a:rPr lang="en-US" sz="2000" dirty="0"/>
              <a:t>C</a:t>
            </a:r>
            <a:r>
              <a:rPr lang="en-US" sz="2000" dirty="0">
                <a:solidFill>
                  <a:schemeClr val="tx1"/>
                </a:solidFill>
              </a:rPr>
              <a:t>lean of concerns between layers</a:t>
            </a:r>
          </a:p>
          <a:p>
            <a:r>
              <a:rPr lang="en-US" sz="2000" dirty="0"/>
              <a:t>Each layer builds on the preceding layers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layer must be sufficient </a:t>
            </a:r>
            <a:r>
              <a:rPr lang="en-US" sz="2000" dirty="0"/>
              <a:t>to support the next one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5481848"/>
            <a:ext cx="711546" cy="1084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041393" y="2160812"/>
            <a:ext cx="5504283" cy="4223836"/>
          </a:xfrm>
          <a:prstGeom prst="wedgeRoundRectCallout">
            <a:avLst>
              <a:gd name="adj1" fmla="val -69955"/>
              <a:gd name="adj2" fmla="val 447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Common elements of interoperability such as object identity, versioning, modularity, exchange paradigms, and knowledge representation. It includes </a:t>
            </a:r>
          </a:p>
          <a:p>
            <a:pPr marL="342900" indent="-342900">
              <a:buAutoNum type="alphaLcParenR"/>
            </a:pPr>
            <a:r>
              <a:rPr lang="en-US" sz="1800" dirty="0"/>
              <a:t>the foundation and building blocks of the common model; </a:t>
            </a:r>
          </a:p>
          <a:p>
            <a:pPr marL="342900" indent="-342900">
              <a:buAutoNum type="alphaLcParenR"/>
            </a:pPr>
            <a:r>
              <a:rPr lang="en-US" sz="1800" dirty="0"/>
              <a:t>how the repeatable transformation process of disparate standards into the common model promotes interoperability with other environments; and </a:t>
            </a:r>
          </a:p>
          <a:p>
            <a:pPr marL="342900" indent="-342900">
              <a:buAutoNum type="alphaLcParenR"/>
            </a:pPr>
            <a:r>
              <a:rPr lang="en-US" sz="1800" dirty="0"/>
              <a:t>how the modules of the architecture are tightly version controlled over time. </a:t>
            </a:r>
          </a:p>
        </p:txBody>
      </p:sp>
    </p:spTree>
    <p:extLst>
      <p:ext uri="{BB962C8B-B14F-4D97-AF65-F5344CB8AC3E}">
        <p14:creationId xmlns:p14="http://schemas.microsoft.com/office/powerpoint/2010/main" val="803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5081738"/>
            <a:ext cx="711546" cy="148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572478" y="2147979"/>
            <a:ext cx="5138412" cy="3838154"/>
          </a:xfrm>
          <a:prstGeom prst="wedgeRoundRectCallout">
            <a:avLst>
              <a:gd name="adj1" fmla="val -87026"/>
              <a:gd name="adj2" fmla="val 3879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Structured sets of medical terms and codes that </a:t>
            </a:r>
            <a:r>
              <a:rPr lang="en-US" i="1" dirty="0"/>
              <a:t>define </a:t>
            </a:r>
            <a:r>
              <a:rPr lang="en-US" dirty="0"/>
              <a:t>concepts of interest, including descriptions, dialects, language, and semantic hierarchy. </a:t>
            </a:r>
          </a:p>
          <a:p>
            <a:r>
              <a:rPr lang="en-US" dirty="0"/>
              <a:t>It includes SNOMED CT, LOINC, RxNorm,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defines what valid codes or expressions may be used by higher level layers. 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7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4276862"/>
            <a:ext cx="711546" cy="2289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440275" y="1814490"/>
            <a:ext cx="5138412" cy="3838154"/>
          </a:xfrm>
          <a:prstGeom prst="wedgeRoundRectCallout">
            <a:avLst>
              <a:gd name="adj1" fmla="val -83167"/>
              <a:gd name="adj2" fmla="val 164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Defines how data elements are combined to create a statement. It reuses artifacts defined in the Terminology Knowledge layer.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standards-based clinical statements like ANF and CIMI belong in this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Statement models may be implemented using HL7 V2, CDA, FHIR,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3429000"/>
            <a:ext cx="711546" cy="3137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6440275" y="1814490"/>
            <a:ext cx="5138412" cy="3838154"/>
          </a:xfrm>
          <a:prstGeom prst="wedgeRoundRectCallout">
            <a:avLst>
              <a:gd name="adj1" fmla="val -80809"/>
              <a:gd name="adj2" fmla="val -713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Makes use of Terminology and Statement Knowledge  to specify </a:t>
            </a:r>
            <a:r>
              <a:rPr lang="en-US" sz="2000" i="1" dirty="0"/>
              <a:t>non-defining </a:t>
            </a:r>
            <a:r>
              <a:rPr lang="en-US" sz="2000" dirty="0"/>
              <a:t>facts that may be used by procedural knowledge algorithms based on relationships between data element.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It may be used to  indicate what symptoms may be associated with a disorder or what treatment is optimal for a condition.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4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39B-E379-45D6-B883-7BB0BEAE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961C-978A-4872-BF8A-DF7902A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3DA9D9-FA8D-42B1-AAFE-F25EEA6F1F38}"/>
              </a:ext>
            </a:extLst>
          </p:cNvPr>
          <p:cNvGrpSpPr/>
          <p:nvPr/>
        </p:nvGrpSpPr>
        <p:grpSpPr>
          <a:xfrm>
            <a:off x="838200" y="1970768"/>
            <a:ext cx="4160291" cy="4728291"/>
            <a:chOff x="1848084" y="2054228"/>
            <a:chExt cx="3394216" cy="38576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3AB30C-CE01-470C-9D9F-59732528606A}"/>
                </a:ext>
              </a:extLst>
            </p:cNvPr>
            <p:cNvGrpSpPr/>
            <p:nvPr/>
          </p:nvGrpSpPr>
          <p:grpSpPr>
            <a:xfrm>
              <a:off x="4513632" y="2054228"/>
              <a:ext cx="728668" cy="3857625"/>
              <a:chOff x="1032247" y="1885950"/>
              <a:chExt cx="728668" cy="3857625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CBE32665-EF06-41A9-9028-4B2CAE4E14E6}"/>
                  </a:ext>
                </a:extLst>
              </p:cNvPr>
              <p:cNvSpPr/>
              <p:nvPr/>
            </p:nvSpPr>
            <p:spPr>
              <a:xfrm>
                <a:off x="1032249" y="1885950"/>
                <a:ext cx="728662" cy="771525"/>
              </a:xfrm>
              <a:prstGeom prst="fram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P</a:t>
                </a:r>
              </a:p>
            </p:txBody>
          </p:sp>
          <p:sp>
            <p:nvSpPr>
              <p:cNvPr id="37" name="Frame 36">
                <a:extLst>
                  <a:ext uri="{FF2B5EF4-FFF2-40B4-BE49-F238E27FC236}">
                    <a16:creationId xmlns:a16="http://schemas.microsoft.com/office/drawing/2014/main" id="{2E0D0804-9D19-4C02-B7C5-EC61B5242284}"/>
                  </a:ext>
                </a:extLst>
              </p:cNvPr>
              <p:cNvSpPr/>
              <p:nvPr/>
            </p:nvSpPr>
            <p:spPr>
              <a:xfrm>
                <a:off x="1032247" y="2657475"/>
                <a:ext cx="728662" cy="771525"/>
              </a:xfrm>
              <a:prstGeom prst="fram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A</a:t>
                </a:r>
              </a:p>
            </p:txBody>
          </p:sp>
          <p:sp>
            <p:nvSpPr>
              <p:cNvPr id="38" name="Frame 37">
                <a:extLst>
                  <a:ext uri="{FF2B5EF4-FFF2-40B4-BE49-F238E27FC236}">
                    <a16:creationId xmlns:a16="http://schemas.microsoft.com/office/drawing/2014/main" id="{56B4BFFD-4C26-43CD-A23E-6681C55BE670}"/>
                  </a:ext>
                </a:extLst>
              </p:cNvPr>
              <p:cNvSpPr/>
              <p:nvPr/>
            </p:nvSpPr>
            <p:spPr>
              <a:xfrm>
                <a:off x="1032253" y="3429000"/>
                <a:ext cx="728662" cy="771525"/>
              </a:xfrm>
              <a:prstGeom prst="frame">
                <a:avLst/>
              </a:prstGeom>
              <a:solidFill>
                <a:srgbClr val="007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007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S</a:t>
                </a:r>
              </a:p>
            </p:txBody>
          </p:sp>
          <p:sp>
            <p:nvSpPr>
              <p:cNvPr id="39" name="Frame 38">
                <a:extLst>
                  <a:ext uri="{FF2B5EF4-FFF2-40B4-BE49-F238E27FC236}">
                    <a16:creationId xmlns:a16="http://schemas.microsoft.com/office/drawing/2014/main" id="{6AFF6592-D1E0-4F50-B95E-D7FA77F9C6F1}"/>
                  </a:ext>
                </a:extLst>
              </p:cNvPr>
              <p:cNvSpPr/>
              <p:nvPr/>
            </p:nvSpPr>
            <p:spPr>
              <a:xfrm>
                <a:off x="1032253" y="4200525"/>
                <a:ext cx="728662" cy="771525"/>
              </a:xfrm>
              <a:prstGeom prst="frame">
                <a:avLst/>
              </a:prstGeom>
              <a:solidFill>
                <a:srgbClr val="5DC2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 w="0"/>
                    <a:solidFill>
                      <a:srgbClr val="5DC2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</a:rPr>
                  <a:t>T</a:t>
                </a:r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83969158-80C6-43F4-BF1D-CF0CB2278217}"/>
                  </a:ext>
                </a:extLst>
              </p:cNvPr>
              <p:cNvSpPr/>
              <p:nvPr/>
            </p:nvSpPr>
            <p:spPr>
              <a:xfrm>
                <a:off x="1032253" y="4972050"/>
                <a:ext cx="728662" cy="771525"/>
              </a:xfrm>
              <a:prstGeom prst="frame">
                <a:avLst/>
              </a:prstGeom>
              <a:solidFill>
                <a:srgbClr val="93D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dirty="0">
                    <a:ln w="0"/>
                    <a:solidFill>
                      <a:srgbClr val="93D8FF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F</a:t>
                </a:r>
                <a:endParaRPr kumimoji="0" lang="en-US" sz="3600" b="0" i="0" u="none" strike="noStrike" kern="1200" cap="none" spc="0" normalizeH="0" baseline="0" noProof="0" dirty="0">
                  <a:ln w="0"/>
                  <a:solidFill>
                    <a:srgbClr val="93D8FF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6BD155-FED9-4EDF-BFC0-33FF365FEAF5}"/>
                </a:ext>
              </a:extLst>
            </p:cNvPr>
            <p:cNvSpPr txBox="1"/>
            <p:nvPr/>
          </p:nvSpPr>
          <p:spPr>
            <a:xfrm>
              <a:off x="1852849" y="459234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Terminology Knowledge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82D59E-D84D-41AC-988A-4BCFA83EE3F4}"/>
                </a:ext>
              </a:extLst>
            </p:cNvPr>
            <p:cNvSpPr txBox="1"/>
            <p:nvPr/>
          </p:nvSpPr>
          <p:spPr>
            <a:xfrm>
              <a:off x="1852848" y="531802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solidFill>
                    <a:schemeClr val="accent1"/>
                  </a:solidFill>
                  <a:effectLst/>
                  <a:uLnTx/>
                  <a:uFillTx/>
                </a:rPr>
                <a:t>Architectural Foundation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2E957F-3C46-4F73-9519-33B7389B709D}"/>
                </a:ext>
              </a:extLst>
            </p:cNvPr>
            <p:cNvSpPr txBox="1"/>
            <p:nvPr/>
          </p:nvSpPr>
          <p:spPr>
            <a:xfrm>
              <a:off x="1848085" y="3774976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FF"/>
                  </a:solidFill>
                  <a:effectLst/>
                  <a:uLnTx/>
                  <a:uFillTx/>
                </a:rPr>
                <a:t>Statement Model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BD21"/>
                  </a:solidFill>
                  <a:effectLst/>
                  <a:uLnTx/>
                  <a:uFillTx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882B-3920-4D5D-8DFF-9DFA1A3B9BF3}"/>
                </a:ext>
              </a:extLst>
            </p:cNvPr>
            <p:cNvSpPr txBox="1"/>
            <p:nvPr/>
          </p:nvSpPr>
          <p:spPr>
            <a:xfrm>
              <a:off x="1848085" y="2999381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2600"/>
                  </a:solidFill>
                  <a:effectLst/>
                  <a:uLnTx/>
                  <a:uFillTx/>
                </a:rPr>
                <a:t>Assertional Knowledge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207D72-CB68-4FB2-9C98-C3AE5093A379}"/>
                </a:ext>
              </a:extLst>
            </p:cNvPr>
            <p:cNvSpPr txBox="1"/>
            <p:nvPr/>
          </p:nvSpPr>
          <p:spPr>
            <a:xfrm>
              <a:off x="1848084" y="2225772"/>
              <a:ext cx="2634059" cy="32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A77"/>
                  </a:solidFill>
                  <a:effectLst/>
                  <a:uLnTx/>
                  <a:uFillTx/>
                </a:rPr>
                <a:t>Procedural Knowledge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C2E53653-B114-4B6B-8F1F-95E41F24479A}"/>
              </a:ext>
            </a:extLst>
          </p:cNvPr>
          <p:cNvSpPr/>
          <p:nvPr/>
        </p:nvSpPr>
        <p:spPr>
          <a:xfrm>
            <a:off x="126654" y="2750292"/>
            <a:ext cx="711546" cy="3838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FE942E-1747-46F7-A903-F83C99888DD9}"/>
              </a:ext>
            </a:extLst>
          </p:cNvPr>
          <p:cNvSpPr/>
          <p:nvPr/>
        </p:nvSpPr>
        <p:spPr>
          <a:xfrm>
            <a:off x="5894025" y="997348"/>
            <a:ext cx="5695680" cy="5591097"/>
          </a:xfrm>
          <a:prstGeom prst="wedgeRoundRectCallout">
            <a:avLst>
              <a:gd name="adj1" fmla="val -66943"/>
              <a:gd name="adj2" fmla="val -2171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 known as </a:t>
            </a:r>
            <a:r>
              <a:rPr lang="en-US" sz="1600" b="1" dirty="0"/>
              <a:t>imperative knowledge</a:t>
            </a:r>
            <a:r>
              <a:rPr lang="en-US" sz="1600" dirty="0"/>
              <a:t>, is the knowledge exercised in the performance of some task, such as determining a hypertension treatment plan by analyzing a combination of a patients ANF statements, and the available </a:t>
            </a:r>
            <a:r>
              <a:rPr lang="en-US" sz="1600" dirty="0" err="1"/>
              <a:t>Assertional</a:t>
            </a:r>
            <a:r>
              <a:rPr lang="en-US" sz="1600" dirty="0"/>
              <a:t>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Responsible for information about standard ways to carry out specific procedures as well as other procedural guidelines, e.g. treatment protocols for diseases and order sets focused on particular patient situations.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Along with </a:t>
            </a:r>
            <a:r>
              <a:rPr lang="en-US" sz="1600" dirty="0" err="1"/>
              <a:t>Assertional</a:t>
            </a:r>
            <a:r>
              <a:rPr lang="en-US" sz="1600" dirty="0"/>
              <a:t> Knowledge, enables clinical decision support, quality measurement, and supports patient safety.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relies on the architectural foundation and terminology layers, incorporates the statement model for information retrieval, and uses the </a:t>
            </a:r>
            <a:r>
              <a:rPr lang="en-US" sz="1600" dirty="0" err="1"/>
              <a:t>assertional</a:t>
            </a:r>
            <a:r>
              <a:rPr lang="en-US" sz="1600" dirty="0"/>
              <a:t>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clinical alert rules, reminders, etc. that trigger actions or recommend interventions.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06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DFF7-F7D1-4473-95EC-0DC78496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Knowledge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B3E69-8BC5-440F-B2BA-1F781C58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FE49D-3986-4E14-B348-B999E62A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7D8CA09-6241-4FB1-AF5E-6F353FA2E226}"/>
              </a:ext>
            </a:extLst>
          </p:cNvPr>
          <p:cNvSpPr/>
          <p:nvPr/>
        </p:nvSpPr>
        <p:spPr>
          <a:xfrm>
            <a:off x="3650370" y="255724"/>
            <a:ext cx="4332796" cy="502154"/>
          </a:xfrm>
          <a:prstGeom prst="wedgeRoundRectCallout">
            <a:avLst>
              <a:gd name="adj1" fmla="val 34904"/>
              <a:gd name="adj2" fmla="val 1141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1702EC9-E768-46AD-8DF9-BF3E7F6A6C8F}"/>
              </a:ext>
            </a:extLst>
          </p:cNvPr>
          <p:cNvSpPr/>
          <p:nvPr/>
        </p:nvSpPr>
        <p:spPr>
          <a:xfrm>
            <a:off x="3567277" y="152045"/>
            <a:ext cx="4332796" cy="502154"/>
          </a:xfrm>
          <a:prstGeom prst="wedgeRoundRectCallout">
            <a:avLst>
              <a:gd name="adj1" fmla="val -43675"/>
              <a:gd name="adj2" fmla="val 139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87732-8AA9-417F-AA21-1FE888C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514-9158-7143-952E-69DC611F0F0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48AB-DC16-436B-9FF2-23F95EFE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1" y="1237237"/>
            <a:ext cx="2970021" cy="202820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26FC5-656F-45C2-B479-2B12C309252F}"/>
              </a:ext>
            </a:extLst>
          </p:cNvPr>
          <p:cNvSpPr/>
          <p:nvPr/>
        </p:nvSpPr>
        <p:spPr>
          <a:xfrm>
            <a:off x="1011677" y="4319081"/>
            <a:ext cx="10680970" cy="35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0E4486-ECBC-40BC-94E4-E1BEAC6C9CD0}"/>
              </a:ext>
            </a:extLst>
          </p:cNvPr>
          <p:cNvSpPr/>
          <p:nvPr/>
        </p:nvSpPr>
        <p:spPr>
          <a:xfrm>
            <a:off x="4941651" y="5447489"/>
            <a:ext cx="1400783" cy="141051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 Repository  (FHIR API)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A5AEC-68CE-4E2E-8898-C0A17DBD54A6}"/>
              </a:ext>
            </a:extLst>
          </p:cNvPr>
          <p:cNvCxnSpPr>
            <a:cxnSpLocks/>
          </p:cNvCxnSpPr>
          <p:nvPr/>
        </p:nvCxnSpPr>
        <p:spPr>
          <a:xfrm>
            <a:off x="4036979" y="1921941"/>
            <a:ext cx="3054485" cy="0"/>
          </a:xfrm>
          <a:prstGeom prst="straightConnector1">
            <a:avLst/>
          </a:prstGeom>
          <a:ln w="57150"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B9ECFE46-AE6E-454E-B52A-660C960DB995}"/>
              </a:ext>
            </a:extLst>
          </p:cNvPr>
          <p:cNvSpPr/>
          <p:nvPr/>
        </p:nvSpPr>
        <p:spPr>
          <a:xfrm>
            <a:off x="8965100" y="5447482"/>
            <a:ext cx="1749279" cy="141051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F2608-E155-4F74-9691-D8FC6935C387}"/>
              </a:ext>
            </a:extLst>
          </p:cNvPr>
          <p:cNvSpPr txBox="1"/>
          <p:nvPr/>
        </p:nvSpPr>
        <p:spPr>
          <a:xfrm>
            <a:off x="4119883" y="1395287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Input/Display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6869C-D189-41B2-B1FF-8A5E14A09BB8}"/>
              </a:ext>
            </a:extLst>
          </p:cNvPr>
          <p:cNvSpPr txBox="1"/>
          <p:nvPr/>
        </p:nvSpPr>
        <p:spPr>
          <a:xfrm>
            <a:off x="3779522" y="3332735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resources/CDA docs/V2 messages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4D51F-09E8-4F8F-B7A6-DAABDA6F7E45}"/>
              </a:ext>
            </a:extLst>
          </p:cNvPr>
          <p:cNvSpPr txBox="1"/>
          <p:nvPr/>
        </p:nvSpPr>
        <p:spPr>
          <a:xfrm>
            <a:off x="4018679" y="4675749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resources/</a:t>
            </a:r>
            <a:br>
              <a:rPr lang="en-US" dirty="0"/>
            </a:br>
            <a:r>
              <a:rPr lang="en-US" dirty="0"/>
              <a:t>CDA docs/</a:t>
            </a:r>
            <a:br>
              <a:rPr lang="en-US" dirty="0"/>
            </a:br>
            <a:r>
              <a:rPr lang="en-US" dirty="0"/>
              <a:t>V2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97880-6D20-443F-A3F5-1BA991C07083}"/>
              </a:ext>
            </a:extLst>
          </p:cNvPr>
          <p:cNvSpPr txBox="1"/>
          <p:nvPr/>
        </p:nvSpPr>
        <p:spPr>
          <a:xfrm>
            <a:off x="6581561" y="5710163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FHIR ANF –based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714B1-5099-4E73-9C0D-FF3C15EC4927}"/>
              </a:ext>
            </a:extLst>
          </p:cNvPr>
          <p:cNvSpPr txBox="1"/>
          <p:nvPr/>
        </p:nvSpPr>
        <p:spPr>
          <a:xfrm>
            <a:off x="1663528" y="6953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1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82DB3-2788-476F-94C4-341A4F13AD3E}"/>
              </a:ext>
            </a:extLst>
          </p:cNvPr>
          <p:cNvSpPr txBox="1"/>
          <p:nvPr/>
        </p:nvSpPr>
        <p:spPr>
          <a:xfrm>
            <a:off x="3497970" y="140126"/>
            <a:ext cx="44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of standards-based clinical statement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B011D-13A9-466B-A59B-599510438298}"/>
              </a:ext>
            </a:extLst>
          </p:cNvPr>
          <p:cNvSpPr txBox="1"/>
          <p:nvPr/>
        </p:nvSpPr>
        <p:spPr>
          <a:xfrm>
            <a:off x="9370036" y="5707484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Clinical</a:t>
            </a:r>
            <a:br>
              <a:rPr lang="en-US" b="1" dirty="0"/>
            </a:br>
            <a:r>
              <a:rPr lang="en-US" b="1" dirty="0"/>
              <a:t> Decision </a:t>
            </a:r>
            <a:br>
              <a:rPr lang="en-US" b="1" dirty="0"/>
            </a:br>
            <a:r>
              <a:rPr lang="en-US" b="1" dirty="0"/>
              <a:t>Support</a:t>
            </a:r>
          </a:p>
        </p:txBody>
      </p:sp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5F5D18-618A-4684-9270-C868487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284" y="987138"/>
            <a:ext cx="3299130" cy="2386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4068E-6F1C-4DAD-B7F5-14D5E23B647B}"/>
              </a:ext>
            </a:extLst>
          </p:cNvPr>
          <p:cNvSpPr txBox="1"/>
          <p:nvPr/>
        </p:nvSpPr>
        <p:spPr>
          <a:xfrm>
            <a:off x="8540945" y="65457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EHR 2  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8F4501E-5D30-4A7F-ADE2-54AB6C2B40E2}"/>
              </a:ext>
            </a:extLst>
          </p:cNvPr>
          <p:cNvSpPr/>
          <p:nvPr/>
        </p:nvSpPr>
        <p:spPr>
          <a:xfrm>
            <a:off x="4417764" y="3756752"/>
            <a:ext cx="2247439" cy="366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AE7DEF2-A490-4421-8E9C-0A42511DE63D}"/>
              </a:ext>
            </a:extLst>
          </p:cNvPr>
          <p:cNvSpPr/>
          <p:nvPr/>
        </p:nvSpPr>
        <p:spPr>
          <a:xfrm rot="5400000">
            <a:off x="1701931" y="3718486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C434F8-4DCE-4F30-84EC-E7EFF44062FA}"/>
              </a:ext>
            </a:extLst>
          </p:cNvPr>
          <p:cNvSpPr/>
          <p:nvPr/>
        </p:nvSpPr>
        <p:spPr>
          <a:xfrm rot="5400000">
            <a:off x="8224849" y="373022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BEA43C6-1643-44A0-8488-C6DE5EC2580C}"/>
              </a:ext>
            </a:extLst>
          </p:cNvPr>
          <p:cNvSpPr/>
          <p:nvPr/>
        </p:nvSpPr>
        <p:spPr>
          <a:xfrm rot="5400000">
            <a:off x="5148867" y="5061501"/>
            <a:ext cx="986346" cy="214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9CD7983-D551-4F09-B458-B03A23C4D802}"/>
              </a:ext>
            </a:extLst>
          </p:cNvPr>
          <p:cNvSpPr/>
          <p:nvPr/>
        </p:nvSpPr>
        <p:spPr>
          <a:xfrm>
            <a:off x="6293507" y="6158971"/>
            <a:ext cx="2830564" cy="3651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Interoperability Advances using the Solor Knowledge Architecture</vt:lpstr>
      <vt:lpstr>Knowledge Architecture</vt:lpstr>
      <vt:lpstr>Knowledge Architecture</vt:lpstr>
      <vt:lpstr>Knowledge Architecture</vt:lpstr>
      <vt:lpstr>Knowledge Architecture</vt:lpstr>
      <vt:lpstr>Knowledge Architecture</vt:lpstr>
      <vt:lpstr>Knowledge Architecture</vt:lpstr>
      <vt:lpstr>Applied Knowledge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 Reference Model</dc:title>
  <dc:creator>Ioana Singureanu</dc:creator>
  <cp:lastModifiedBy>Ioana Singureanu</cp:lastModifiedBy>
  <cp:revision>8</cp:revision>
  <dcterms:created xsi:type="dcterms:W3CDTF">2019-08-02T19:23:40Z</dcterms:created>
  <dcterms:modified xsi:type="dcterms:W3CDTF">2019-11-19T05:46:25Z</dcterms:modified>
</cp:coreProperties>
</file>