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rraine Constabl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46886" autoAdjust="0"/>
    <p:restoredTop sz="86417" autoAdjust="0"/>
  </p:normalViewPr>
  <p:slideViewPr>
    <p:cSldViewPr snapToGrid="0">
      <p:cViewPr varScale="1">
        <p:scale>
          <a:sx n="88" d="100"/>
          <a:sy n="88" d="100"/>
        </p:scale>
        <p:origin x="-112" y="-776"/>
      </p:cViewPr>
      <p:guideLst>
        <p:guide orient="horz" pos="2160"/>
        <p:guide pos="3840"/>
      </p:guideLst>
    </p:cSldViewPr>
  </p:slideViewPr>
  <p:outlineViewPr>
    <p:cViewPr>
      <p:scale>
        <a:sx n="33" d="100"/>
        <a:sy n="33" d="100"/>
      </p:scale>
      <p:origin x="0" y="59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18-03-13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18-03-13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18-03-13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18-03-13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18-03-13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18-03-13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18-03-13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ehrnutrition@lists.hl7.org" TargetMode="External"/><Relationship Id="rId4" Type="http://schemas.openxmlformats.org/officeDocument/2006/relationships/hyperlink" Target="https://github.com/HL7/ENCPRS" TargetMode="External"/><Relationship Id="rId1" Type="http://schemas.openxmlformats.org/officeDocument/2006/relationships/slideLayout" Target="../slideLayouts/slideLayout2.xml"/><Relationship Id="rId2" Type="http://schemas.openxmlformats.org/officeDocument/2006/relationships/hyperlink" Target="http://wiki.hl7.org/index.php?title=Product_EHR_ENCPRS_FP%23Topics_and_Project_Lin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BBB46-9B1D-4DC6-A67B-34CC8506B3FC}"/>
              </a:ext>
            </a:extLst>
          </p:cNvPr>
          <p:cNvSpPr>
            <a:spLocks noGrp="1"/>
          </p:cNvSpPr>
          <p:nvPr>
            <p:ph type="ctrTitle"/>
          </p:nvPr>
        </p:nvSpPr>
        <p:spPr/>
        <p:txBody>
          <a:bodyPr/>
          <a:lstStyle/>
          <a:p>
            <a:r>
              <a:rPr lang="en-US" sz="3600" dirty="0"/>
              <a:t>Electronic Health Records –</a:t>
            </a:r>
            <a:br>
              <a:rPr lang="en-US" sz="3600" dirty="0"/>
            </a:br>
            <a:r>
              <a:rPr lang="en-US" sz="3600" dirty="0"/>
              <a:t>  Functional Profiles (EHR-FP)</a:t>
            </a:r>
          </a:p>
        </p:txBody>
      </p:sp>
      <p:sp>
        <p:nvSpPr>
          <p:cNvPr id="3" name="Subtitle 2">
            <a:extLst>
              <a:ext uri="{FF2B5EF4-FFF2-40B4-BE49-F238E27FC236}">
                <a16:creationId xmlns:a16="http://schemas.microsoft.com/office/drawing/2014/main" xmlns="" id="{0174393C-8F9D-472C-B911-5E4C877D6162}"/>
              </a:ext>
            </a:extLst>
          </p:cNvPr>
          <p:cNvSpPr>
            <a:spLocks noGrp="1"/>
          </p:cNvSpPr>
          <p:nvPr>
            <p:ph type="subTitle" idx="1"/>
          </p:nvPr>
        </p:nvSpPr>
        <p:spPr/>
        <p:txBody>
          <a:bodyPr/>
          <a:lstStyle/>
          <a:p>
            <a:r>
              <a:rPr lang="en-US" dirty="0"/>
              <a:t>Patrick e </a:t>
            </a:r>
            <a:r>
              <a:rPr lang="en-US" dirty="0" err="1"/>
              <a:t>loyd</a:t>
            </a:r>
            <a:endParaRPr lang="en-US" dirty="0"/>
          </a:p>
        </p:txBody>
      </p:sp>
    </p:spTree>
    <p:extLst>
      <p:ext uri="{BB962C8B-B14F-4D97-AF65-F5344CB8AC3E}">
        <p14:creationId xmlns:p14="http://schemas.microsoft.com/office/powerpoint/2010/main" val="395896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E0B0A2-34D4-49D0-8FA9-EB50BC3E3448}"/>
              </a:ext>
            </a:extLst>
          </p:cNvPr>
          <p:cNvSpPr>
            <a:spLocks noGrp="1"/>
          </p:cNvSpPr>
          <p:nvPr>
            <p:ph type="title"/>
          </p:nvPr>
        </p:nvSpPr>
        <p:spPr/>
        <p:txBody>
          <a:bodyPr/>
          <a:lstStyle/>
          <a:p>
            <a:r>
              <a:rPr lang="en-US" dirty="0"/>
              <a:t>EHR-FP – What are they?</a:t>
            </a:r>
          </a:p>
        </p:txBody>
      </p:sp>
      <p:sp>
        <p:nvSpPr>
          <p:cNvPr id="3" name="Content Placeholder 2">
            <a:extLst>
              <a:ext uri="{FF2B5EF4-FFF2-40B4-BE49-F238E27FC236}">
                <a16:creationId xmlns:a16="http://schemas.microsoft.com/office/drawing/2014/main" xmlns="" id="{B9FEA867-2E78-4B5E-A634-866AA4DA8CD5}"/>
              </a:ext>
            </a:extLst>
          </p:cNvPr>
          <p:cNvSpPr>
            <a:spLocks noGrp="1"/>
          </p:cNvSpPr>
          <p:nvPr>
            <p:ph sz="half" idx="1"/>
          </p:nvPr>
        </p:nvSpPr>
        <p:spPr>
          <a:xfrm>
            <a:off x="1103312" y="1581912"/>
            <a:ext cx="4396339" cy="4674427"/>
          </a:xfrm>
        </p:spPr>
        <p:txBody>
          <a:bodyPr/>
          <a:lstStyle/>
          <a:p>
            <a:r>
              <a:rPr lang="en-US" dirty="0"/>
              <a:t>EHRS-FM</a:t>
            </a:r>
          </a:p>
          <a:p>
            <a:r>
              <a:rPr lang="en-US" dirty="0"/>
              <a:t>Functions (Actions) and Criteria (Rules) necessary to declare that a particular software/system is able to perform as an Electronic Health Record</a:t>
            </a:r>
          </a:p>
          <a:p>
            <a:r>
              <a:rPr lang="en-US" dirty="0"/>
              <a:t>Current on Release 2.0.1</a:t>
            </a:r>
          </a:p>
        </p:txBody>
      </p:sp>
      <p:sp>
        <p:nvSpPr>
          <p:cNvPr id="4" name="Content Placeholder 3">
            <a:extLst>
              <a:ext uri="{FF2B5EF4-FFF2-40B4-BE49-F238E27FC236}">
                <a16:creationId xmlns:a16="http://schemas.microsoft.com/office/drawing/2014/main" xmlns="" id="{75E6C367-3ADD-41E9-BC1B-5C2CE059C003}"/>
              </a:ext>
            </a:extLst>
          </p:cNvPr>
          <p:cNvSpPr>
            <a:spLocks noGrp="1"/>
          </p:cNvSpPr>
          <p:nvPr>
            <p:ph sz="half" idx="2"/>
          </p:nvPr>
        </p:nvSpPr>
        <p:spPr>
          <a:xfrm>
            <a:off x="5654493" y="1581912"/>
            <a:ext cx="4396341" cy="4674425"/>
          </a:xfrm>
        </p:spPr>
        <p:txBody>
          <a:bodyPr/>
          <a:lstStyle/>
          <a:p>
            <a:r>
              <a:rPr lang="en-US" dirty="0"/>
              <a:t>ENCPRS-FP</a:t>
            </a:r>
          </a:p>
          <a:p>
            <a:r>
              <a:rPr lang="en-US" u="sng" dirty="0"/>
              <a:t>A “functional profile” is a subset (from EHRS-FM) of functions and criteria necessary to perform as a “Nutrition and Dietetics” system.</a:t>
            </a:r>
          </a:p>
          <a:p>
            <a:r>
              <a:rPr lang="en-US" dirty="0"/>
              <a:t>Some functions from the EHRS-FM are not necessary for Nutrition</a:t>
            </a:r>
          </a:p>
          <a:p>
            <a:r>
              <a:rPr lang="en-US" dirty="0"/>
              <a:t>Can add some specialized Nutrition functions (and criteria)</a:t>
            </a:r>
          </a:p>
          <a:p>
            <a:r>
              <a:rPr lang="en-US" dirty="0"/>
              <a:t>Can modify functions (and criteria) to include Nutrition</a:t>
            </a:r>
          </a:p>
          <a:p>
            <a:r>
              <a:rPr lang="en-US" dirty="0"/>
              <a:t>Updating spec to Release 2</a:t>
            </a:r>
          </a:p>
        </p:txBody>
      </p:sp>
    </p:spTree>
    <p:extLst>
      <p:ext uri="{BB962C8B-B14F-4D97-AF65-F5344CB8AC3E}">
        <p14:creationId xmlns:p14="http://schemas.microsoft.com/office/powerpoint/2010/main" val="156112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BB1B4-60E9-4D5F-9554-BB1D81B0DF5D}"/>
              </a:ext>
            </a:extLst>
          </p:cNvPr>
          <p:cNvSpPr>
            <a:spLocks noGrp="1"/>
          </p:cNvSpPr>
          <p:nvPr>
            <p:ph type="title"/>
          </p:nvPr>
        </p:nvSpPr>
        <p:spPr>
          <a:xfrm>
            <a:off x="646111" y="452718"/>
            <a:ext cx="9404723" cy="800010"/>
          </a:xfrm>
        </p:spPr>
        <p:txBody>
          <a:bodyPr/>
          <a:lstStyle/>
          <a:p>
            <a:r>
              <a:rPr lang="en-US" dirty="0"/>
              <a:t>What’s in the document?</a:t>
            </a:r>
          </a:p>
        </p:txBody>
      </p:sp>
      <p:sp>
        <p:nvSpPr>
          <p:cNvPr id="3" name="Content Placeholder 2">
            <a:extLst>
              <a:ext uri="{FF2B5EF4-FFF2-40B4-BE49-F238E27FC236}">
                <a16:creationId xmlns:a16="http://schemas.microsoft.com/office/drawing/2014/main" xmlns="" id="{7C21B3E6-306D-48DF-AABC-0501ACCB2493}"/>
              </a:ext>
            </a:extLst>
          </p:cNvPr>
          <p:cNvSpPr>
            <a:spLocks noGrp="1"/>
          </p:cNvSpPr>
          <p:nvPr>
            <p:ph idx="1"/>
          </p:nvPr>
        </p:nvSpPr>
        <p:spPr>
          <a:xfrm>
            <a:off x="1103312" y="1353312"/>
            <a:ext cx="8946541" cy="4895087"/>
          </a:xfrm>
        </p:spPr>
        <p:txBody>
          <a:bodyPr/>
          <a:lstStyle/>
          <a:p>
            <a:r>
              <a:rPr lang="en-US" dirty="0"/>
              <a:t>As of March 5, the R2 document includes sections in </a:t>
            </a:r>
            <a:r>
              <a:rPr lang="en-US" b="1" u="sng" dirty="0">
                <a:solidFill>
                  <a:srgbClr val="FF0000"/>
                </a:solidFill>
              </a:rPr>
              <a:t>RED</a:t>
            </a:r>
            <a:r>
              <a:rPr lang="en-US" dirty="0"/>
              <a:t>:</a:t>
            </a:r>
          </a:p>
          <a:p>
            <a:r>
              <a:rPr lang="en-US" dirty="0"/>
              <a:t>All Sections necessary for Nutrition for R2:</a:t>
            </a:r>
          </a:p>
          <a:p>
            <a:pPr lvl="1"/>
            <a:r>
              <a:rPr lang="en-US" b="1" u="sng" dirty="0">
                <a:solidFill>
                  <a:srgbClr val="FF0000"/>
                </a:solidFill>
              </a:rPr>
              <a:t>Overarching (was first part of Direct Care in R1)</a:t>
            </a:r>
          </a:p>
          <a:p>
            <a:pPr lvl="1"/>
            <a:r>
              <a:rPr lang="en-US" b="1" u="sng" dirty="0">
                <a:solidFill>
                  <a:srgbClr val="FF0000"/>
                </a:solidFill>
              </a:rPr>
              <a:t>Care Provision, partial entered (was most of Direct Care in R1)</a:t>
            </a:r>
          </a:p>
          <a:p>
            <a:pPr lvl="1"/>
            <a:r>
              <a:rPr lang="en-US" dirty="0"/>
              <a:t>Care Provision Support (was Direct Care Support)</a:t>
            </a:r>
          </a:p>
          <a:p>
            <a:pPr lvl="1"/>
            <a:r>
              <a:rPr lang="en-US" dirty="0"/>
              <a:t>Record Infrastructure (was part of Information Infrastructure)</a:t>
            </a:r>
          </a:p>
          <a:p>
            <a:pPr lvl="1"/>
            <a:r>
              <a:rPr lang="en-US" dirty="0"/>
              <a:t>Trust Infrastructure (was part of Information Infrastructure)</a:t>
            </a:r>
          </a:p>
          <a:p>
            <a:pPr lvl="1"/>
            <a:r>
              <a:rPr lang="en-US" dirty="0"/>
              <a:t>Not needed: Population Health, Administrative Support</a:t>
            </a:r>
          </a:p>
        </p:txBody>
      </p:sp>
    </p:spTree>
    <p:extLst>
      <p:ext uri="{BB962C8B-B14F-4D97-AF65-F5344CB8AC3E}">
        <p14:creationId xmlns:p14="http://schemas.microsoft.com/office/powerpoint/2010/main" val="295567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50AE0-E159-4614-8A7F-8640E925644C}"/>
              </a:ext>
            </a:extLst>
          </p:cNvPr>
          <p:cNvSpPr>
            <a:spLocks noGrp="1"/>
          </p:cNvSpPr>
          <p:nvPr>
            <p:ph type="title"/>
          </p:nvPr>
        </p:nvSpPr>
        <p:spPr>
          <a:xfrm>
            <a:off x="646111" y="452718"/>
            <a:ext cx="9404723" cy="745146"/>
          </a:xfrm>
        </p:spPr>
        <p:txBody>
          <a:bodyPr/>
          <a:lstStyle/>
          <a:p>
            <a:r>
              <a:rPr lang="en-US" dirty="0"/>
              <a:t>Function and Criteria Status</a:t>
            </a:r>
          </a:p>
        </p:txBody>
      </p:sp>
      <p:sp>
        <p:nvSpPr>
          <p:cNvPr id="3" name="Content Placeholder 2">
            <a:extLst>
              <a:ext uri="{FF2B5EF4-FFF2-40B4-BE49-F238E27FC236}">
                <a16:creationId xmlns:a16="http://schemas.microsoft.com/office/drawing/2014/main" xmlns="" id="{699E69EC-743B-42D2-B18A-935132672372}"/>
              </a:ext>
            </a:extLst>
          </p:cNvPr>
          <p:cNvSpPr>
            <a:spLocks noGrp="1"/>
          </p:cNvSpPr>
          <p:nvPr>
            <p:ph idx="1"/>
          </p:nvPr>
        </p:nvSpPr>
        <p:spPr>
          <a:xfrm>
            <a:off x="1103312" y="1280160"/>
            <a:ext cx="8946541" cy="4968239"/>
          </a:xfrm>
        </p:spPr>
        <p:txBody>
          <a:bodyPr/>
          <a:lstStyle/>
          <a:p>
            <a:r>
              <a:rPr lang="en-US" dirty="0"/>
              <a:t>The following changes happened between EHRS-FM R1 &amp; R2</a:t>
            </a:r>
          </a:p>
          <a:p>
            <a:pPr lvl="1"/>
            <a:r>
              <a:rPr lang="en-US" dirty="0"/>
              <a:t>Some functions/criteria were not changed (N/C)</a:t>
            </a:r>
          </a:p>
          <a:p>
            <a:pPr lvl="1"/>
            <a:r>
              <a:rPr lang="en-US" dirty="0"/>
              <a:t>Some functions/criteria were upgraded (SHOULD to SHALL)</a:t>
            </a:r>
          </a:p>
          <a:p>
            <a:pPr lvl="1"/>
            <a:r>
              <a:rPr lang="en-US" dirty="0"/>
              <a:t>Some functions/criteria were reworded (modified)</a:t>
            </a:r>
          </a:p>
          <a:p>
            <a:pPr lvl="1"/>
            <a:r>
              <a:rPr lang="en-US" dirty="0"/>
              <a:t>Some functions/criteria were split into two or more (modified)</a:t>
            </a:r>
          </a:p>
          <a:p>
            <a:pPr lvl="1"/>
            <a:r>
              <a:rPr lang="en-US" dirty="0"/>
              <a:t>Some functions/criteria were added (A)</a:t>
            </a:r>
          </a:p>
          <a:p>
            <a:r>
              <a:rPr lang="en-US" dirty="0"/>
              <a:t>In the functional profile, the status usually refers to differences between the base functional model and that functional profile (see next page as in our review document, we are using status differently to make the job of the review easier)</a:t>
            </a:r>
          </a:p>
          <a:p>
            <a:endParaRPr lang="en-US" dirty="0"/>
          </a:p>
        </p:txBody>
      </p:sp>
    </p:spTree>
    <p:extLst>
      <p:ext uri="{BB962C8B-B14F-4D97-AF65-F5344CB8AC3E}">
        <p14:creationId xmlns:p14="http://schemas.microsoft.com/office/powerpoint/2010/main" val="120768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50AE0-E159-4614-8A7F-8640E925644C}"/>
              </a:ext>
            </a:extLst>
          </p:cNvPr>
          <p:cNvSpPr>
            <a:spLocks noGrp="1"/>
          </p:cNvSpPr>
          <p:nvPr>
            <p:ph type="title"/>
          </p:nvPr>
        </p:nvSpPr>
        <p:spPr>
          <a:xfrm>
            <a:off x="646111" y="452718"/>
            <a:ext cx="9404723" cy="1348650"/>
          </a:xfrm>
        </p:spPr>
        <p:txBody>
          <a:bodyPr/>
          <a:lstStyle/>
          <a:p>
            <a:r>
              <a:rPr lang="en-US" sz="3600" dirty="0"/>
              <a:t>Function and Criteria Status – </a:t>
            </a:r>
            <a:br>
              <a:rPr lang="en-US" sz="3600" dirty="0"/>
            </a:br>
            <a:r>
              <a:rPr lang="en-US" sz="3600" dirty="0"/>
              <a:t>ENCPRS-FP R2</a:t>
            </a:r>
          </a:p>
        </p:txBody>
      </p:sp>
      <p:sp>
        <p:nvSpPr>
          <p:cNvPr id="3" name="Content Placeholder 2">
            <a:extLst>
              <a:ext uri="{FF2B5EF4-FFF2-40B4-BE49-F238E27FC236}">
                <a16:creationId xmlns:a16="http://schemas.microsoft.com/office/drawing/2014/main" xmlns="" id="{699E69EC-743B-42D2-B18A-935132672372}"/>
              </a:ext>
            </a:extLst>
          </p:cNvPr>
          <p:cNvSpPr>
            <a:spLocks noGrp="1"/>
          </p:cNvSpPr>
          <p:nvPr>
            <p:ph idx="1"/>
          </p:nvPr>
        </p:nvSpPr>
        <p:spPr>
          <a:xfrm>
            <a:off x="1103312" y="1801368"/>
            <a:ext cx="8946541" cy="4447031"/>
          </a:xfrm>
        </p:spPr>
        <p:txBody>
          <a:bodyPr>
            <a:normAutofit/>
          </a:bodyPr>
          <a:lstStyle/>
          <a:p>
            <a:r>
              <a:rPr lang="en-US" dirty="0"/>
              <a:t>However, in the ENCPRS R2 document, the change </a:t>
            </a:r>
            <a:r>
              <a:rPr lang="en-US" u="sng" dirty="0"/>
              <a:t>status</a:t>
            </a:r>
            <a:r>
              <a:rPr lang="en-US" dirty="0"/>
              <a:t> is about whether or not that item changed between ENCPRS R1 &amp; R2</a:t>
            </a:r>
          </a:p>
          <a:p>
            <a:pPr lvl="1"/>
            <a:r>
              <a:rPr lang="en-US" dirty="0"/>
              <a:t>Some functions/criteria were not changed (N/C)</a:t>
            </a:r>
          </a:p>
          <a:p>
            <a:pPr lvl="2"/>
            <a:r>
              <a:rPr lang="en-US" dirty="0"/>
              <a:t>So, there is no change in the usage of that item in ENCPRS R2</a:t>
            </a:r>
          </a:p>
          <a:p>
            <a:pPr lvl="1"/>
            <a:r>
              <a:rPr lang="en-US" dirty="0"/>
              <a:t>Some functions/criteria were upgraded (SHOULD to SHALL)</a:t>
            </a:r>
          </a:p>
          <a:p>
            <a:pPr lvl="2"/>
            <a:r>
              <a:rPr lang="en-US" dirty="0"/>
              <a:t>In many cases, ENCPRS R1 didn’t include SHOULD or MAY, so the change between R1 &amp; R2 is to ‘</a:t>
            </a:r>
            <a:r>
              <a:rPr lang="en-US" dirty="0" err="1"/>
              <a:t>A’dd</a:t>
            </a:r>
            <a:r>
              <a:rPr lang="en-US" dirty="0"/>
              <a:t> the item to ENCPRS R2</a:t>
            </a:r>
          </a:p>
          <a:p>
            <a:pPr lvl="1"/>
            <a:r>
              <a:rPr lang="en-US" dirty="0"/>
              <a:t>Some functions/criteria were reworded (modified)</a:t>
            </a:r>
          </a:p>
          <a:p>
            <a:pPr lvl="2"/>
            <a:r>
              <a:rPr lang="en-US" dirty="0"/>
              <a:t>Expect to roll-forward modified items from EHRS-FM R2 into ENCPRS R2</a:t>
            </a:r>
          </a:p>
          <a:p>
            <a:pPr lvl="1"/>
            <a:r>
              <a:rPr lang="en-US" dirty="0"/>
              <a:t>Some functions/criteria were split into two or more (modified)</a:t>
            </a:r>
          </a:p>
          <a:p>
            <a:pPr lvl="2"/>
            <a:r>
              <a:rPr lang="en-US" dirty="0"/>
              <a:t>Expect to roll-forward modified items from EHRS-FM R2 into ENCPRS R2</a:t>
            </a:r>
          </a:p>
          <a:p>
            <a:pPr lvl="1"/>
            <a:endParaRPr lang="en-US" dirty="0"/>
          </a:p>
          <a:p>
            <a:endParaRPr lang="en-US" dirty="0"/>
          </a:p>
        </p:txBody>
      </p:sp>
    </p:spTree>
    <p:extLst>
      <p:ext uri="{BB962C8B-B14F-4D97-AF65-F5344CB8AC3E}">
        <p14:creationId xmlns:p14="http://schemas.microsoft.com/office/powerpoint/2010/main" val="206300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E2014-33BF-4135-AFE4-AB15E896DC6A}"/>
              </a:ext>
            </a:extLst>
          </p:cNvPr>
          <p:cNvSpPr>
            <a:spLocks noGrp="1"/>
          </p:cNvSpPr>
          <p:nvPr>
            <p:ph type="title"/>
          </p:nvPr>
        </p:nvSpPr>
        <p:spPr>
          <a:xfrm>
            <a:off x="646111" y="452718"/>
            <a:ext cx="9404723" cy="726858"/>
          </a:xfrm>
        </p:spPr>
        <p:txBody>
          <a:bodyPr/>
          <a:lstStyle/>
          <a:p>
            <a:r>
              <a:rPr lang="en-US" dirty="0"/>
              <a:t>What to look for</a:t>
            </a:r>
          </a:p>
        </p:txBody>
      </p:sp>
      <p:sp>
        <p:nvSpPr>
          <p:cNvPr id="3" name="Content Placeholder 2">
            <a:extLst>
              <a:ext uri="{FF2B5EF4-FFF2-40B4-BE49-F238E27FC236}">
                <a16:creationId xmlns:a16="http://schemas.microsoft.com/office/drawing/2014/main" xmlns="" id="{E9147DA2-BA31-4F57-91D8-018FE5CA98D6}"/>
              </a:ext>
            </a:extLst>
          </p:cNvPr>
          <p:cNvSpPr>
            <a:spLocks noGrp="1"/>
          </p:cNvSpPr>
          <p:nvPr>
            <p:ph idx="1"/>
          </p:nvPr>
        </p:nvSpPr>
        <p:spPr>
          <a:xfrm>
            <a:off x="1103312" y="1271016"/>
            <a:ext cx="8946541" cy="4977383"/>
          </a:xfrm>
        </p:spPr>
        <p:txBody>
          <a:bodyPr>
            <a:normAutofit lnSpcReduction="10000"/>
          </a:bodyPr>
          <a:lstStyle/>
          <a:p>
            <a:r>
              <a:rPr lang="en-US" dirty="0"/>
              <a:t>If the function/criteria </a:t>
            </a:r>
            <a:r>
              <a:rPr lang="en-US" b="1" dirty="0"/>
              <a:t>hasn’t changed (status ‘N/C’)</a:t>
            </a:r>
            <a:r>
              <a:rPr lang="en-US" dirty="0"/>
              <a:t>, little value in re-reviewing</a:t>
            </a:r>
          </a:p>
          <a:p>
            <a:pPr lvl="1"/>
            <a:r>
              <a:rPr lang="en-US" dirty="0"/>
              <a:t>Example from EHRS-FM R1 (DC.1.2#1) and EHRS-FM R2 (CP.1.1#1)</a:t>
            </a:r>
          </a:p>
          <a:p>
            <a:pPr lvl="2"/>
            <a:r>
              <a:rPr lang="en-US" dirty="0"/>
              <a:t>1.  The system SHALL provide the ability to capture, update and present current patient history including pertinent positive and negative elements.</a:t>
            </a:r>
          </a:p>
          <a:p>
            <a:pPr lvl="2"/>
            <a:r>
              <a:rPr lang="en-US" dirty="0"/>
              <a:t>Nothing has changed.  Wording exactly same.  This criteria would have been checked during the balloting of ENCPRS-FP R1.</a:t>
            </a:r>
          </a:p>
          <a:p>
            <a:r>
              <a:rPr lang="en-US" dirty="0"/>
              <a:t>If the function/criteria is </a:t>
            </a:r>
            <a:r>
              <a:rPr lang="en-US" b="1" dirty="0"/>
              <a:t>new (status ‘A’)</a:t>
            </a:r>
            <a:r>
              <a:rPr lang="en-US" dirty="0"/>
              <a:t>, </a:t>
            </a:r>
            <a:r>
              <a:rPr lang="en-US" u="sng" dirty="0"/>
              <a:t>check carefully</a:t>
            </a:r>
          </a:p>
          <a:p>
            <a:pPr lvl="1"/>
            <a:r>
              <a:rPr lang="en-US" dirty="0"/>
              <a:t>Example from ENCPRS-FP R2 (CP.1.1#15)</a:t>
            </a:r>
          </a:p>
          <a:p>
            <a:pPr lvl="2"/>
            <a:r>
              <a:rPr lang="en-US" dirty="0"/>
              <a:t>15. The system SHOULD capture and present food and nutrition related history including past diet history/orders, food and nutrient intake, herbal or dietary supplement use, food allergies, knowledge/beliefs/attitudes, behavior, physical activity and function, anthropometric measurements, nutrition diagnoses, nutrition interventions and monitoring results. </a:t>
            </a:r>
          </a:p>
          <a:p>
            <a:pPr lvl="2"/>
            <a:r>
              <a:rPr lang="en-US" dirty="0"/>
              <a:t>This is nutrition-specific and has been added to the Nutrition functional profile.</a:t>
            </a:r>
          </a:p>
        </p:txBody>
      </p:sp>
    </p:spTree>
    <p:extLst>
      <p:ext uri="{BB962C8B-B14F-4D97-AF65-F5344CB8AC3E}">
        <p14:creationId xmlns:p14="http://schemas.microsoft.com/office/powerpoint/2010/main" val="312027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E2014-33BF-4135-AFE4-AB15E896DC6A}"/>
              </a:ext>
            </a:extLst>
          </p:cNvPr>
          <p:cNvSpPr>
            <a:spLocks noGrp="1"/>
          </p:cNvSpPr>
          <p:nvPr>
            <p:ph type="title"/>
          </p:nvPr>
        </p:nvSpPr>
        <p:spPr>
          <a:xfrm>
            <a:off x="646111" y="452718"/>
            <a:ext cx="9404723" cy="726858"/>
          </a:xfrm>
        </p:spPr>
        <p:txBody>
          <a:bodyPr/>
          <a:lstStyle/>
          <a:p>
            <a:r>
              <a:rPr lang="en-US" dirty="0"/>
              <a:t>What to look for</a:t>
            </a:r>
          </a:p>
        </p:txBody>
      </p:sp>
      <p:sp>
        <p:nvSpPr>
          <p:cNvPr id="3" name="Content Placeholder 2">
            <a:extLst>
              <a:ext uri="{FF2B5EF4-FFF2-40B4-BE49-F238E27FC236}">
                <a16:creationId xmlns:a16="http://schemas.microsoft.com/office/drawing/2014/main" xmlns="" id="{E9147DA2-BA31-4F57-91D8-018FE5CA98D6}"/>
              </a:ext>
            </a:extLst>
          </p:cNvPr>
          <p:cNvSpPr>
            <a:spLocks noGrp="1"/>
          </p:cNvSpPr>
          <p:nvPr>
            <p:ph idx="1"/>
          </p:nvPr>
        </p:nvSpPr>
        <p:spPr>
          <a:xfrm>
            <a:off x="1103312" y="1271016"/>
            <a:ext cx="8946541" cy="4977383"/>
          </a:xfrm>
        </p:spPr>
        <p:txBody>
          <a:bodyPr>
            <a:normAutofit/>
          </a:bodyPr>
          <a:lstStyle/>
          <a:p>
            <a:r>
              <a:rPr lang="en-US" dirty="0"/>
              <a:t>If the function/criteria is </a:t>
            </a:r>
            <a:r>
              <a:rPr lang="en-US" b="1" dirty="0"/>
              <a:t>modified (status ‘M’), </a:t>
            </a:r>
            <a:r>
              <a:rPr lang="en-US" u="sng" dirty="0"/>
              <a:t>check carefully</a:t>
            </a:r>
          </a:p>
          <a:p>
            <a:pPr lvl="1"/>
            <a:r>
              <a:rPr lang="en-US" dirty="0"/>
              <a:t>Example from EHRS-FM R1 - DC.1.4.1</a:t>
            </a:r>
          </a:p>
          <a:p>
            <a:pPr lvl="2"/>
            <a:r>
              <a:rPr lang="en-US" dirty="0"/>
              <a:t>4. The system </a:t>
            </a:r>
            <a:r>
              <a:rPr lang="en-US" b="1" dirty="0"/>
              <a:t>SHOULD </a:t>
            </a:r>
            <a:r>
              <a:rPr lang="en-US" dirty="0"/>
              <a:t>provide the ability to capture the severity of a reaction.</a:t>
            </a:r>
          </a:p>
          <a:p>
            <a:pPr lvl="1"/>
            <a:r>
              <a:rPr lang="en-US" u="sng" dirty="0"/>
              <a:t>In ENCPRS-FP R1</a:t>
            </a:r>
          </a:p>
          <a:p>
            <a:pPr lvl="2"/>
            <a:r>
              <a:rPr lang="en-US" dirty="0"/>
              <a:t>4. The system </a:t>
            </a:r>
            <a:r>
              <a:rPr lang="en-US" b="1" dirty="0"/>
              <a:t>SHOULD </a:t>
            </a:r>
            <a:r>
              <a:rPr lang="en-US" dirty="0"/>
              <a:t>provide the ability to capture the severity of an </a:t>
            </a:r>
            <a:r>
              <a:rPr lang="en-US" u="sng" dirty="0"/>
              <a:t>individual and specific </a:t>
            </a:r>
            <a:r>
              <a:rPr lang="en-US" dirty="0"/>
              <a:t>reaction.</a:t>
            </a:r>
            <a:endParaRPr lang="en-US" u="sng" dirty="0"/>
          </a:p>
          <a:p>
            <a:r>
              <a:rPr lang="en-US" dirty="0"/>
              <a:t>If the function/criteria is has only a </a:t>
            </a:r>
            <a:r>
              <a:rPr lang="en-US" b="1" dirty="0"/>
              <a:t>modified reference identifier (status ‘N/C R’)</a:t>
            </a:r>
            <a:r>
              <a:rPr lang="en-US" dirty="0"/>
              <a:t>, little value in re-reviewing</a:t>
            </a:r>
          </a:p>
          <a:p>
            <a:pPr lvl="1"/>
            <a:r>
              <a:rPr lang="en-US" dirty="0"/>
              <a:t>Example from EHRS-FM R2 – OV.1.1</a:t>
            </a:r>
          </a:p>
          <a:p>
            <a:pPr lvl="2"/>
            <a:r>
              <a:rPr lang="en-US" dirty="0"/>
              <a:t>1. The system SHALL conform to function CP.9.1 (Produce a Summary Record of Care).</a:t>
            </a:r>
          </a:p>
          <a:p>
            <a:pPr lvl="2"/>
            <a:r>
              <a:rPr lang="en-US" dirty="0"/>
              <a:t>This criteria is the same (semantically) as R1 except for updating the reference to CP.9.1 (was DC.1.1.4#1 and DC.1.1.4#2) and reworded.</a:t>
            </a:r>
          </a:p>
          <a:p>
            <a:endParaRPr lang="en-US" dirty="0"/>
          </a:p>
          <a:p>
            <a:pPr lvl="1"/>
            <a:endParaRPr lang="en-US" dirty="0"/>
          </a:p>
        </p:txBody>
      </p:sp>
    </p:spTree>
    <p:extLst>
      <p:ext uri="{BB962C8B-B14F-4D97-AF65-F5344CB8AC3E}">
        <p14:creationId xmlns:p14="http://schemas.microsoft.com/office/powerpoint/2010/main" val="179214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85D30-7C0D-43A5-926C-22B20D957830}"/>
              </a:ext>
            </a:extLst>
          </p:cNvPr>
          <p:cNvSpPr>
            <a:spLocks noGrp="1"/>
          </p:cNvSpPr>
          <p:nvPr>
            <p:ph type="title"/>
          </p:nvPr>
        </p:nvSpPr>
        <p:spPr>
          <a:xfrm>
            <a:off x="646111" y="452718"/>
            <a:ext cx="9404723" cy="790866"/>
          </a:xfrm>
        </p:spPr>
        <p:txBody>
          <a:bodyPr/>
          <a:lstStyle/>
          <a:p>
            <a:r>
              <a:rPr lang="en-US" dirty="0"/>
              <a:t>Comments/</a:t>
            </a:r>
            <a:r>
              <a:rPr lang="en-US" dirty="0" smtClean="0"/>
              <a:t>Feedback</a:t>
            </a:r>
            <a:endParaRPr lang="en-US" dirty="0"/>
          </a:p>
        </p:txBody>
      </p:sp>
      <p:sp>
        <p:nvSpPr>
          <p:cNvPr id="3" name="Content Placeholder 2">
            <a:extLst>
              <a:ext uri="{FF2B5EF4-FFF2-40B4-BE49-F238E27FC236}">
                <a16:creationId xmlns:a16="http://schemas.microsoft.com/office/drawing/2014/main" xmlns="" id="{AF6B5785-6D91-47B4-B177-448FEDF16778}"/>
              </a:ext>
            </a:extLst>
          </p:cNvPr>
          <p:cNvSpPr>
            <a:spLocks noGrp="1"/>
          </p:cNvSpPr>
          <p:nvPr>
            <p:ph idx="1"/>
          </p:nvPr>
        </p:nvSpPr>
        <p:spPr>
          <a:xfrm>
            <a:off x="1103312" y="1435608"/>
            <a:ext cx="8946541" cy="4812791"/>
          </a:xfrm>
        </p:spPr>
        <p:txBody>
          <a:bodyPr/>
          <a:lstStyle/>
          <a:p>
            <a:r>
              <a:rPr lang="en-US" dirty="0"/>
              <a:t>Use the feedback excel spreadsheet attached with the ENCPRS-FP R2 document.</a:t>
            </a:r>
          </a:p>
          <a:p>
            <a:r>
              <a:rPr lang="en-US" dirty="0"/>
              <a:t>Feedback due ‘before’ we review each item.  Note the schedule included in the ENCPRS-FP R2 document</a:t>
            </a:r>
          </a:p>
          <a:p>
            <a:r>
              <a:rPr lang="en-US" dirty="0"/>
              <a:t>There is a master issue log that all comments will be merged into for resolution (along with comments received last year</a:t>
            </a:r>
            <a:r>
              <a:rPr lang="en-US" dirty="0" smtClean="0"/>
              <a:t>)</a:t>
            </a:r>
          </a:p>
        </p:txBody>
      </p:sp>
    </p:spTree>
    <p:extLst>
      <p:ext uri="{BB962C8B-B14F-4D97-AF65-F5344CB8AC3E}">
        <p14:creationId xmlns:p14="http://schemas.microsoft.com/office/powerpoint/2010/main" val="57632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Resources</a:t>
            </a:r>
            <a:endParaRPr lang="en-US" dirty="0"/>
          </a:p>
        </p:txBody>
      </p:sp>
      <p:sp>
        <p:nvSpPr>
          <p:cNvPr id="3" name="Content Placeholder 2"/>
          <p:cNvSpPr>
            <a:spLocks noGrp="1"/>
          </p:cNvSpPr>
          <p:nvPr>
            <p:ph idx="1"/>
          </p:nvPr>
        </p:nvSpPr>
        <p:spPr/>
        <p:txBody>
          <a:bodyPr/>
          <a:lstStyle/>
          <a:p>
            <a:r>
              <a:rPr lang="en-US" dirty="0" smtClean="0"/>
              <a:t>Wiki page: </a:t>
            </a:r>
            <a:r>
              <a:rPr lang="en-US" dirty="0" smtClean="0">
                <a:hlinkClick r:id="rId2"/>
              </a:rPr>
              <a:t>http://wiki.hl7.org/index.php?title=Product_EHR_ENCPRS_FP#Topics_and_Project_Links</a:t>
            </a:r>
            <a:endParaRPr lang="en-US" dirty="0" smtClean="0"/>
          </a:p>
          <a:p>
            <a:r>
              <a:rPr lang="en-US" dirty="0" smtClean="0"/>
              <a:t>Listserv: </a:t>
            </a:r>
            <a:r>
              <a:rPr lang="en-US" dirty="0" smtClean="0">
                <a:hlinkClick r:id="rId3"/>
              </a:rPr>
              <a:t>ehrnutrition@lists.hl7.org</a:t>
            </a:r>
            <a:endParaRPr lang="en-US" dirty="0" smtClean="0"/>
          </a:p>
          <a:p>
            <a:r>
              <a:rPr lang="en-US" dirty="0" err="1" smtClean="0"/>
              <a:t>Github</a:t>
            </a:r>
            <a:r>
              <a:rPr lang="en-US" dirty="0" smtClean="0"/>
              <a:t> repository: </a:t>
            </a:r>
            <a:r>
              <a:rPr lang="en-US" dirty="0" smtClean="0">
                <a:hlinkClick r:id="rId4"/>
              </a:rPr>
              <a:t>https://github.com</a:t>
            </a:r>
            <a:r>
              <a:rPr lang="en-US" smtClean="0">
                <a:hlinkClick r:id="rId4"/>
              </a:rPr>
              <a:t>/HL7/ENCPRS</a:t>
            </a:r>
            <a:endParaRPr lang="en-US" smtClean="0"/>
          </a:p>
          <a:p>
            <a:endParaRPr lang="en-US" dirty="0"/>
          </a:p>
        </p:txBody>
      </p:sp>
    </p:spTree>
    <p:extLst>
      <p:ext uri="{BB962C8B-B14F-4D97-AF65-F5344CB8AC3E}">
        <p14:creationId xmlns:p14="http://schemas.microsoft.com/office/powerpoint/2010/main" val="95483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930</Words>
  <Application>Microsoft Macintosh PowerPoint</Application>
  <PresentationFormat>Custom</PresentationFormat>
  <Paragraphs>66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Electronic Health Records –   Functional Profiles (EHR-FP)</vt:lpstr>
      <vt:lpstr>EHR-FP – What are they?</vt:lpstr>
      <vt:lpstr>What’s in the document?</vt:lpstr>
      <vt:lpstr>Function and Criteria Status</vt:lpstr>
      <vt:lpstr>Function and Criteria Status –  ENCPRS-FP R2</vt:lpstr>
      <vt:lpstr>What to look for</vt:lpstr>
      <vt:lpstr>What to look for</vt:lpstr>
      <vt:lpstr>Comments/Feedback</vt:lpstr>
      <vt:lpstr>Project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Records –   Functional Profiles (EHR-FP)</dc:title>
  <dc:creator>Patrick Loyd</dc:creator>
  <cp:lastModifiedBy>Lorraine Constable</cp:lastModifiedBy>
  <cp:revision>14</cp:revision>
  <dcterms:created xsi:type="dcterms:W3CDTF">2018-03-05T16:46:04Z</dcterms:created>
  <dcterms:modified xsi:type="dcterms:W3CDTF">2018-03-13T17:51:52Z</dcterms:modified>
</cp:coreProperties>
</file>