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99"/>
  </p:normalViewPr>
  <p:slideViewPr>
    <p:cSldViewPr snapToGrid="0" snapToObjects="1">
      <p:cViewPr varScale="1">
        <p:scale>
          <a:sx n="95" d="100"/>
          <a:sy n="95" d="100"/>
        </p:scale>
        <p:origin x="20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3E7-E33E-034F-A015-DA30751464E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0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3E7-E33E-034F-A015-DA30751464E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6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3E7-E33E-034F-A015-DA30751464E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5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3E7-E33E-034F-A015-DA30751464E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1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3E7-E33E-034F-A015-DA30751464E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7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3E7-E33E-034F-A015-DA30751464E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6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3E7-E33E-034F-A015-DA30751464E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3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3E7-E33E-034F-A015-DA30751464E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3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3E7-E33E-034F-A015-DA30751464E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5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3E7-E33E-034F-A015-DA30751464E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2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3E7-E33E-034F-A015-DA30751464E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1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263E7-E33E-034F-A015-DA30751464E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2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470277" y="1688484"/>
            <a:ext cx="3951557" cy="4023360"/>
          </a:xfrm>
          <a:prstGeom prst="rect">
            <a:avLst/>
          </a:prstGeom>
          <a:solidFill>
            <a:schemeClr val="accent4">
              <a:lumMod val="20000"/>
              <a:lumOff val="8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534843" y="1688484"/>
            <a:ext cx="3951557" cy="4023360"/>
          </a:xfrm>
          <a:prstGeom prst="rect">
            <a:avLst/>
          </a:prstGeom>
          <a:solidFill>
            <a:schemeClr val="accent6">
              <a:lumMod val="20000"/>
              <a:lumOff val="8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044504" y="2880684"/>
            <a:ext cx="2460381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MedicationRequest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983750" y="4621490"/>
            <a:ext cx="2792435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MedicationAdministration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991813" y="2880684"/>
            <a:ext cx="2792434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MedicationDispense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3"/>
            <a:endCxn id="10" idx="1"/>
          </p:cNvCxnSpPr>
          <p:nvPr/>
        </p:nvCxnSpPr>
        <p:spPr>
          <a:xfrm>
            <a:off x="4504885" y="3326454"/>
            <a:ext cx="14869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87196" y="314435"/>
            <a:ext cx="839840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Figure 1: FHIR Medication Order and Fulfillment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34843" y="1759733"/>
            <a:ext cx="381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Representation of an order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86400" y="1788583"/>
            <a:ext cx="393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Representation of the fulfillment event as the direct result of an order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7379967" y="3772224"/>
            <a:ext cx="8063" cy="8704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19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486400" y="1688122"/>
            <a:ext cx="3951557" cy="4677953"/>
          </a:xfrm>
          <a:prstGeom prst="rect">
            <a:avLst/>
          </a:prstGeom>
          <a:solidFill>
            <a:schemeClr val="accent4">
              <a:lumMod val="20000"/>
              <a:lumOff val="8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534843" y="1688483"/>
            <a:ext cx="3951557" cy="4677953"/>
          </a:xfrm>
          <a:prstGeom prst="rect">
            <a:avLst/>
          </a:prstGeom>
          <a:solidFill>
            <a:schemeClr val="accent6">
              <a:lumMod val="20000"/>
              <a:lumOff val="8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116366" y="3758086"/>
            <a:ext cx="2792435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MedicationStatement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015555" y="5346361"/>
            <a:ext cx="2817133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System’s </a:t>
            </a:r>
            <a:r>
              <a:rPr lang="en-US" dirty="0"/>
              <a:t>M</a:t>
            </a:r>
            <a:r>
              <a:rPr lang="en-US" dirty="0" smtClean="0"/>
              <a:t>edication Orders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28" idx="3"/>
          </p:cNvCxnSpPr>
          <p:nvPr/>
        </p:nvCxnSpPr>
        <p:spPr>
          <a:xfrm flipH="1" flipV="1">
            <a:off x="4807989" y="3808411"/>
            <a:ext cx="1296028" cy="28084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54529" y="4573432"/>
            <a:ext cx="1261837" cy="121869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34843" y="1759733"/>
            <a:ext cx="381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Sources </a:t>
            </a:r>
            <a:r>
              <a:rPr lang="en-US" dirty="0" smtClean="0"/>
              <a:t>of information for MedicationStatement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86400" y="1788583"/>
            <a:ext cx="393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MedicationStatement - Record </a:t>
            </a:r>
            <a:r>
              <a:rPr lang="en-US" dirty="0"/>
              <a:t>for past present and future medications taken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015554" y="3362641"/>
            <a:ext cx="2792435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Related Person (e.g., spouse)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70098" y="540430"/>
            <a:ext cx="763260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/>
              <a:t>What MedicationStatement Represents</a:t>
            </a:r>
            <a:endParaRPr lang="en-US" sz="32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015555" y="2385218"/>
            <a:ext cx="2792435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Patient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031660" y="4359314"/>
            <a:ext cx="2792435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Practitioner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5" idx="3"/>
          </p:cNvCxnSpPr>
          <p:nvPr/>
        </p:nvCxnSpPr>
        <p:spPr>
          <a:xfrm flipH="1">
            <a:off x="4824095" y="4284114"/>
            <a:ext cx="1292271" cy="52097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820338" y="2804490"/>
            <a:ext cx="1296028" cy="103385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34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2709" y="759655"/>
            <a:ext cx="10761784" cy="14490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18915" y="3198640"/>
            <a:ext cx="2460381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Reported Medications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13472" y="4247613"/>
            <a:ext cx="2792435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Derived From Patient provided records*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813472" y="2451269"/>
            <a:ext cx="2792434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Directly reported by Patient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643715" y="1062702"/>
            <a:ext cx="2460381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Derived From the System’s MedicationRequest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49309" y="1062702"/>
            <a:ext cx="2460381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18915" y="1062702"/>
            <a:ext cx="2460381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MedicationStatement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3757245" y="1216085"/>
            <a:ext cx="4208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 smtClean="0"/>
              <a:t>=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7890802" y="1216085"/>
            <a:ext cx="4208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/>
              <a:t>+</a:t>
            </a:r>
          </a:p>
        </p:txBody>
      </p:sp>
      <p:cxnSp>
        <p:nvCxnSpPr>
          <p:cNvPr id="18" name="Straight Arrow Connector 17"/>
          <p:cNvCxnSpPr>
            <a:stCxn id="8" idx="3"/>
            <a:endCxn id="10" idx="1"/>
          </p:cNvCxnSpPr>
          <p:nvPr/>
        </p:nvCxnSpPr>
        <p:spPr>
          <a:xfrm flipV="1">
            <a:off x="3179296" y="2897039"/>
            <a:ext cx="2634176" cy="747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179296" y="3644410"/>
            <a:ext cx="2634176" cy="1048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6917200" y="3473165"/>
            <a:ext cx="97360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mtClean="0"/>
              <a:t>and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75582" y="5683347"/>
            <a:ext cx="904552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* Including: MedicationStatement, MedicationDispense, Claim, </a:t>
            </a:r>
            <a:r>
              <a:rPr lang="en-US" dirty="0" err="1" smtClean="0"/>
              <a:t>DiagnosticReport</a:t>
            </a:r>
            <a:r>
              <a:rPr lang="en-US" dirty="0" smtClean="0"/>
              <a:t>, Observation, </a:t>
            </a:r>
            <a:r>
              <a:rPr lang="en-US" dirty="0" err="1" smtClean="0"/>
              <a:t>QuestionnaireAnswer</a:t>
            </a:r>
            <a:r>
              <a:rPr lang="en-US" dirty="0" smtClean="0"/>
              <a:t>, Binary and Composition FHIR Resources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895977"/>
            <a:ext cx="763260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/>
              <a:t>What MedicationStatement Represents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4394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8205" y="915177"/>
            <a:ext cx="10761784" cy="4009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643715" y="1301857"/>
            <a:ext cx="2460381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MedicationX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749309" y="1617785"/>
            <a:ext cx="2460381" cy="211015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MedicationX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52331" y="2149151"/>
            <a:ext cx="2460381" cy="11348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MedicationX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RxNorm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3684122" y="2335048"/>
            <a:ext cx="56417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 smtClean="0"/>
              <a:t>or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7647543" y="2335049"/>
            <a:ext cx="75291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mtClean="0"/>
              <a:t>or</a:t>
            </a:r>
            <a:endParaRPr lang="en-US" sz="32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8643714" y="2960478"/>
            <a:ext cx="2460381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Medication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0"/>
          </p:cNvCxnSpPr>
          <p:nvPr/>
        </p:nvCxnSpPr>
        <p:spPr>
          <a:xfrm flipH="1" flipV="1">
            <a:off x="9873904" y="2165263"/>
            <a:ext cx="1" cy="79521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9993" y="4282784"/>
            <a:ext cx="1027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MedicationX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Medication, MedicationAdministration</a:t>
            </a:r>
            <a:r>
              <a:rPr lang="en-US" dirty="0" smtClean="0"/>
              <a:t>, MedicationDispense, MedicationRequest, </a:t>
            </a:r>
            <a:r>
              <a:rPr lang="en-US" dirty="0" err="1" smtClean="0"/>
              <a:t>MedicationStatement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867419" y="2588454"/>
            <a:ext cx="2243794" cy="821201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ontained Medication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5949097" y="2060729"/>
            <a:ext cx="19484" cy="54863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1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1699</TotalTime>
  <Words>127</Words>
  <Application>Microsoft Macintosh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26</cp:revision>
  <cp:lastPrinted>2017-03-06T18:57:17Z</cp:lastPrinted>
  <dcterms:created xsi:type="dcterms:W3CDTF">2017-02-21T16:37:19Z</dcterms:created>
  <dcterms:modified xsi:type="dcterms:W3CDTF">2017-03-27T23:08:01Z</dcterms:modified>
</cp:coreProperties>
</file>