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686" r:id="rId3"/>
    <p:sldId id="735" r:id="rId4"/>
    <p:sldId id="847" r:id="rId5"/>
    <p:sldId id="848" r:id="rId6"/>
    <p:sldId id="849" r:id="rId7"/>
    <p:sldId id="862" r:id="rId8"/>
    <p:sldId id="863" r:id="rId9"/>
    <p:sldId id="864" r:id="rId10"/>
    <p:sldId id="866" r:id="rId11"/>
    <p:sldId id="867" r:id="rId12"/>
    <p:sldId id="872" r:id="rId13"/>
    <p:sldId id="884" r:id="rId14"/>
    <p:sldId id="885" r:id="rId15"/>
    <p:sldId id="896" r:id="rId16"/>
    <p:sldId id="895" r:id="rId17"/>
    <p:sldId id="769" r:id="rId18"/>
    <p:sldId id="734" r:id="rId19"/>
    <p:sldId id="897" r:id="rId20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002B5E"/>
    <a:srgbClr val="004AA4"/>
    <a:srgbClr val="003D86"/>
    <a:srgbClr val="004496"/>
    <a:srgbClr val="6C89DA"/>
    <a:srgbClr val="A7CFFF"/>
    <a:srgbClr val="005AC8"/>
    <a:srgbClr val="8B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000" autoAdjust="0"/>
    <p:restoredTop sz="95232" autoAdjust="0"/>
  </p:normalViewPr>
  <p:slideViewPr>
    <p:cSldViewPr snapToGrid="0">
      <p:cViewPr varScale="1">
        <p:scale>
          <a:sx n="148" d="100"/>
          <a:sy n="148" d="100"/>
        </p:scale>
        <p:origin x="1233" y="5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9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2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B267BEA5-568B-4683-9B27-43E5329933B6}" type="datetime1">
              <a:rPr lang="en-US"/>
              <a:pPr>
                <a:defRPr/>
              </a:pPr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1FF63FD3-E510-46D6-A52E-97699B1C8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4A41349B-BC31-4F8A-8A77-3A8914BC2637}" type="datetime1">
              <a:rPr lang="en-US"/>
              <a:pPr>
                <a:defRPr/>
              </a:pPr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2" tIns="46586" rIns="93172" bIns="4658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61A674A3-7770-43EF-B958-CA0F1775D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27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6130" indent="-275434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0173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42433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8312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860B01C-3B99-41C8-99EB-36E6A07783A3}" type="slidenum">
              <a:rPr lang="en-US" sz="1300"/>
              <a:pPr/>
              <a:t>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696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Be sure to review the references and give a specific example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6130" indent="-275434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0173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42433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8312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57401FD-9536-4614-B039-5DE11258793B}" type="slidenum">
              <a:rPr lang="en-US" sz="1300"/>
              <a:pPr/>
              <a:t>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577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16130" indent="-275434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0173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42433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83128" indent="-220348" eaLnBrk="0" hangingPunct="0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00C48BA-94D1-4D57-8BCA-B7C2C10E2FD0}" type="slidenum">
              <a:rPr lang="en-US" altLang="en-US" sz="1300"/>
              <a:pPr/>
              <a:t>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7076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1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391716"/>
            <a:ext cx="7924800" cy="62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" y="1098947"/>
            <a:ext cx="7924800" cy="3456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59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25475" y="391716"/>
            <a:ext cx="7924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25475" y="1098947"/>
            <a:ext cx="79248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on text regions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4543426" y="4762501"/>
            <a:ext cx="44755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A257826D-C641-4357-B9C9-66FA06F0ED07}" type="slidenum">
              <a:rPr lang="en-US" sz="1400" smtClean="0">
                <a:solidFill>
                  <a:srgbClr val="002B5E"/>
                </a:solidFill>
                <a:latin typeface="Georgia" pitchFamily="18" charset="0"/>
              </a:rPr>
              <a:pPr>
                <a:defRPr/>
              </a:pPr>
              <a:t>‹#›</a:t>
            </a:fld>
            <a:endParaRPr lang="en-US" sz="1400">
              <a:solidFill>
                <a:srgbClr val="002B5E"/>
              </a:solidFill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B5E"/>
          </a:solidFill>
          <a:latin typeface="Avenir LT Std 55 Roman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buClr>
          <a:srgbClr val="002B5E"/>
        </a:buClr>
        <a:buChar char="•"/>
        <a:defRPr sz="3200">
          <a:solidFill>
            <a:srgbClr val="002B5E"/>
          </a:solidFill>
          <a:latin typeface="Avenir LT Std 65 Medium" pitchFamily="34" charset="0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–"/>
        <a:defRPr sz="2800">
          <a:solidFill>
            <a:srgbClr val="002B5E"/>
          </a:solidFill>
          <a:latin typeface="Avenir LT Std 65 Medium" pitchFamily="34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•"/>
        <a:defRPr sz="2400">
          <a:solidFill>
            <a:srgbClr val="002B5E"/>
          </a:solidFill>
          <a:latin typeface="Avenir LT Std 65 Medium" pitchFamily="34" charset="0"/>
          <a:ea typeface="MS PGothic" pitchFamily="34" charset="-128"/>
          <a:cs typeface="ＭＳ Ｐゴシック" pitchFamily="-104" charset="-128"/>
        </a:defRPr>
      </a:lvl3pPr>
      <a:lvl4pPr marL="1600200" indent="-22860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–"/>
        <a:defRPr sz="2000">
          <a:solidFill>
            <a:srgbClr val="002B5E"/>
          </a:solidFill>
          <a:latin typeface="Avenir LT Std 65 Medium" pitchFamily="34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0"/>
        </a:spcBef>
        <a:spcAft>
          <a:spcPts val="1200"/>
        </a:spcAft>
        <a:buClr>
          <a:srgbClr val="002B5E"/>
        </a:buClr>
        <a:buChar char="»"/>
        <a:defRPr sz="2000">
          <a:solidFill>
            <a:srgbClr val="002B5E"/>
          </a:solidFill>
          <a:latin typeface="Avenir LT Std 65 Medium" pitchFamily="34" charset="0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di-cds.org/warfarin-nsai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PDDI_C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087823" y="2816034"/>
            <a:ext cx="2817940" cy="366713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CDS Workgroup </a:t>
            </a:r>
          </a:p>
        </p:txBody>
      </p:sp>
      <p:sp>
        <p:nvSpPr>
          <p:cNvPr id="2053" name="TextBox 8"/>
          <p:cNvSpPr txBox="1">
            <a:spLocks noChangeArrowheads="1"/>
          </p:cNvSpPr>
          <p:nvPr/>
        </p:nvSpPr>
        <p:spPr bwMode="auto">
          <a:xfrm>
            <a:off x="2169696" y="3379184"/>
            <a:ext cx="5586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dirty="0">
                <a:cs typeface="Arial" pitchFamily="34" charset="0"/>
              </a:rPr>
              <a:t>	September,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7158" y="1542379"/>
            <a:ext cx="75841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 on the Implementation Guide for </a:t>
            </a:r>
          </a:p>
          <a:p>
            <a:r>
              <a:rPr lang="en-US" sz="3200" dirty="0"/>
              <a:t>Potential Drug-drug interaction CDS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Clinician-facing CDS</a:t>
            </a:r>
          </a:p>
          <a:p>
            <a:pPr lvl="1"/>
            <a:r>
              <a:rPr lang="en-US" dirty="0"/>
              <a:t>Early in the prescribing workflow</a:t>
            </a:r>
          </a:p>
          <a:p>
            <a:pPr lvl="2"/>
            <a:r>
              <a:rPr lang="en-US" dirty="0"/>
              <a:t>Less cognitive burden than at order-sign?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2832549"/>
            <a:ext cx="9144000" cy="17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Clinician-facing CDS</a:t>
            </a:r>
          </a:p>
          <a:p>
            <a:pPr lvl="1"/>
            <a:r>
              <a:rPr lang="en-US" dirty="0"/>
              <a:t>Last step in the prescribing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2655816"/>
            <a:ext cx="9144000" cy="17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316" y="79489"/>
            <a:ext cx="822651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Arial"/>
                <a:ea typeface="DejaVu Sans"/>
              </a:rPr>
              <a:t>Duplication between order-select and order-sign?</a:t>
            </a:r>
            <a:endParaRPr lang="en-US" sz="3600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" y="1403318"/>
            <a:ext cx="9144000" cy="17227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0584" y="3273179"/>
            <a:ext cx="2662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Warfarin - NSAIDs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456122" y="3273179"/>
            <a:ext cx="214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Warfarin - NSAIDs</a:t>
            </a:r>
            <a:endParaRPr lang="en-US" sz="2000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753035" y="4041802"/>
            <a:ext cx="983557" cy="53019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Alert!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883613" y="4041802"/>
            <a:ext cx="983557" cy="53019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Alert!</a:t>
            </a:r>
          </a:p>
        </p:txBody>
      </p:sp>
    </p:spTree>
    <p:extLst>
      <p:ext uri="{BB962C8B-B14F-4D97-AF65-F5344CB8AC3E}">
        <p14:creationId xmlns:p14="http://schemas.microsoft.com/office/powerpoint/2010/main" val="8332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66607" y="159826"/>
            <a:ext cx="8227169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Arial"/>
                <a:ea typeface="DejaVu Sans"/>
              </a:rPr>
              <a:t>Coordination order-select and order-sign </a:t>
            </a:r>
            <a:endParaRPr lang="en-US" sz="3200" spc="-1" dirty="0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95844" y="897992"/>
            <a:ext cx="8227169" cy="2981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91140" indent="-457200">
              <a:spcBef>
                <a:spcPts val="1029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latin typeface="Arial"/>
                <a:ea typeface="DejaVu Sans"/>
              </a:rPr>
              <a:t>Maintain some concept of state</a:t>
            </a:r>
            <a:endParaRPr lang="en-US" sz="2540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" y="1495526"/>
            <a:ext cx="9144000" cy="172278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722299" y="4211735"/>
            <a:ext cx="983557" cy="53019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Alert!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294357" y="4098541"/>
            <a:ext cx="2174580" cy="7392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Info card – alert suppressed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584" y="3431307"/>
            <a:ext cx="2662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Warfarin - NSAIDs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56122" y="3431307"/>
            <a:ext cx="2144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Warfarin - NSAIDs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61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Should the service filter all alerts automatically?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" y="1314100"/>
            <a:ext cx="7924800" cy="3456384"/>
          </a:xfrm>
        </p:spPr>
        <p:txBody>
          <a:bodyPr/>
          <a:lstStyle/>
          <a:p>
            <a:r>
              <a:rPr lang="en-US" sz="2400" dirty="0"/>
              <a:t>A CDS service MAY automatically cache order-select data and filter out all related order-sign card-responses</a:t>
            </a:r>
          </a:p>
          <a:p>
            <a:pPr lvl="1"/>
            <a:r>
              <a:rPr lang="en-US" sz="2400" dirty="0"/>
              <a:t>We don’t think this should be the </a:t>
            </a:r>
            <a:r>
              <a:rPr lang="en-US" sz="2400" i="1" dirty="0"/>
              <a:t>default</a:t>
            </a:r>
            <a:endParaRPr lang="en-US" sz="2400" dirty="0"/>
          </a:p>
          <a:p>
            <a:r>
              <a:rPr lang="en-US" sz="2400" dirty="0"/>
              <a:t>The default should be to have the EHR client set configuration options </a:t>
            </a:r>
          </a:p>
          <a:p>
            <a:pPr lvl="1"/>
            <a:r>
              <a:rPr lang="en-US" sz="2400" dirty="0"/>
              <a:t>Ensures that the clinical team that allows the service will have input in specifying its behavior</a:t>
            </a:r>
            <a:endParaRPr lang="en-US" sz="20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989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F628-A405-E861-D45B-8DAF0FE4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75" y="316146"/>
            <a:ext cx="7924800" cy="628650"/>
          </a:xfrm>
        </p:spPr>
        <p:txBody>
          <a:bodyPr/>
          <a:lstStyle/>
          <a:p>
            <a:r>
              <a:rPr lang="en-US" dirty="0"/>
              <a:t>IG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FD8C-F456-5DEC-393A-AF457BDE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75" y="1023377"/>
            <a:ext cx="7924800" cy="3456384"/>
          </a:xfrm>
        </p:spPr>
        <p:txBody>
          <a:bodyPr/>
          <a:lstStyle/>
          <a:p>
            <a:r>
              <a:rPr lang="en-US" sz="2800" dirty="0"/>
              <a:t>All Jira trackers have been resolved from the previous ballot for discussion (Fall 2020)</a:t>
            </a:r>
          </a:p>
          <a:p>
            <a:r>
              <a:rPr lang="en-US" sz="2800" dirty="0"/>
              <a:t>The IG is undergoing final revisions in preparation for ballot for STU in early 2023</a:t>
            </a:r>
          </a:p>
          <a:p>
            <a:pPr lvl="1"/>
            <a:r>
              <a:rPr lang="en-US" sz="2400" dirty="0"/>
              <a:t>Deployment is in process at one site</a:t>
            </a:r>
          </a:p>
          <a:p>
            <a:r>
              <a:rPr lang="en-US" sz="2800" dirty="0"/>
              <a:t>The PDDI CDS service has previously been tested at 2 </a:t>
            </a:r>
            <a:r>
              <a:rPr lang="en-US" sz="2800" dirty="0" err="1"/>
              <a:t>connectathons</a:t>
            </a:r>
            <a:endParaRPr lang="en-US" sz="2800" dirty="0"/>
          </a:p>
          <a:p>
            <a:pPr lvl="1"/>
            <a:r>
              <a:rPr lang="en-US" sz="2400" dirty="0"/>
              <a:t>Plan for one more in early 2023</a:t>
            </a:r>
          </a:p>
        </p:txBody>
      </p:sp>
    </p:spTree>
    <p:extLst>
      <p:ext uri="{BB962C8B-B14F-4D97-AF65-F5344CB8AC3E}">
        <p14:creationId xmlns:p14="http://schemas.microsoft.com/office/powerpoint/2010/main" val="95048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53088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49" y="206786"/>
            <a:ext cx="7924800" cy="47231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07" y="964527"/>
            <a:ext cx="8468940" cy="3456384"/>
          </a:xfrm>
        </p:spPr>
        <p:txBody>
          <a:bodyPr/>
          <a:lstStyle/>
          <a:p>
            <a:r>
              <a:rPr lang="en-US" sz="2400" dirty="0"/>
              <a:t>U18 HS027099, R01HS025984 and </a:t>
            </a:r>
            <a:r>
              <a:rPr lang="en" sz="2400" dirty="0"/>
              <a:t>R21HS023826 from the Agency for Healthcare Research and Quality</a:t>
            </a:r>
          </a:p>
          <a:p>
            <a:r>
              <a:rPr lang="en" sz="2400" dirty="0"/>
              <a:t>R01LM011838 and T15LM007059 from the National Library of Medicine</a:t>
            </a:r>
            <a:endParaRPr lang="en-US" sz="2400" dirty="0"/>
          </a:p>
          <a:p>
            <a:r>
              <a:rPr lang="en" sz="2400" dirty="0"/>
              <a:t>Dr. Daniel Malone, Dr. Philip Hansten, Dr. John Horn, Max Sibilla and many others.</a:t>
            </a:r>
          </a:p>
          <a:p>
            <a:r>
              <a:rPr lang="en" sz="2400" dirty="0"/>
              <a:t>The HL7 CDS Workgroup, and the W3C </a:t>
            </a:r>
            <a:r>
              <a:rPr lang="en-US" sz="2400" dirty="0"/>
              <a:t>Semantic Web in Health Care and Life Sciences Community Group 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17861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93596"/>
            <a:ext cx="7924800" cy="62865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75" y="969407"/>
            <a:ext cx="7924800" cy="34563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 you categorize the alerts?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from informational to critical? and how does that map to the CDS Hooks indicator?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you see a need for allowing site or even user level configuration of alerts based on that categorization?</a:t>
            </a:r>
          </a:p>
        </p:txBody>
      </p:sp>
    </p:spTree>
    <p:extLst>
      <p:ext uri="{BB962C8B-B14F-4D97-AF65-F5344CB8AC3E}">
        <p14:creationId xmlns:p14="http://schemas.microsoft.com/office/powerpoint/2010/main" val="30454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1BB4-EE5B-1315-3245-CB5975C3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D6E9-FA97-EE24-332A-173F793F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challenge is that this capability is currently provided by large vendors integrated directly into EHRs, rather than via CDS Hooks, so the key would be to involve knowledge vendors</a:t>
            </a:r>
          </a:p>
        </p:txBody>
      </p:sp>
    </p:spTree>
    <p:extLst>
      <p:ext uri="{BB962C8B-B14F-4D97-AF65-F5344CB8AC3E}">
        <p14:creationId xmlns:p14="http://schemas.microsoft.com/office/powerpoint/2010/main" val="9223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 myself or my spouse have any relevant financial relationships with commercial interests</a:t>
            </a:r>
          </a:p>
        </p:txBody>
      </p:sp>
    </p:spTree>
    <p:extLst>
      <p:ext uri="{BB962C8B-B14F-4D97-AF65-F5344CB8AC3E}">
        <p14:creationId xmlns:p14="http://schemas.microsoft.com/office/powerpoint/2010/main" val="376857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52336"/>
            <a:ext cx="8717280" cy="472314"/>
          </a:xfrm>
        </p:spPr>
        <p:txBody>
          <a:bodyPr/>
          <a:lstStyle/>
          <a:p>
            <a:r>
              <a:rPr lang="en-US" i="1" dirty="0"/>
              <a:t>Potential</a:t>
            </a:r>
            <a:r>
              <a:rPr lang="en-US" dirty="0"/>
              <a:t> drug-drug interactions (PDDIs)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439192"/>
            <a:ext cx="7924800" cy="3142167"/>
          </a:xfrm>
        </p:spPr>
        <p:txBody>
          <a:bodyPr/>
          <a:lstStyle/>
          <a:p>
            <a:r>
              <a:rPr lang="en-US" dirty="0"/>
              <a:t>Exposure two or more drugs that are known to interact</a:t>
            </a:r>
          </a:p>
          <a:p>
            <a:pPr lvl="1"/>
            <a:r>
              <a:rPr lang="en-US" dirty="0"/>
              <a:t>“potential” because exposure does not necessarily mean a clinically meaningful effect </a:t>
            </a:r>
          </a:p>
        </p:txBody>
      </p:sp>
    </p:spTree>
    <p:extLst>
      <p:ext uri="{BB962C8B-B14F-4D97-AF65-F5344CB8AC3E}">
        <p14:creationId xmlns:p14="http://schemas.microsoft.com/office/powerpoint/2010/main" val="26655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81940" y="57419"/>
            <a:ext cx="8694420" cy="506461"/>
          </a:xfrm>
        </p:spPr>
        <p:txBody>
          <a:bodyPr/>
          <a:lstStyle/>
          <a:p>
            <a:r>
              <a:rPr lang="en-US" sz="3200" dirty="0">
                <a:latin typeface="Avenir LT Std 55 Roman" charset="0"/>
              </a:rPr>
              <a:t>Does clinical decision support (CDS) work?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7160" y="563880"/>
            <a:ext cx="8930640" cy="3456384"/>
          </a:xfrm>
        </p:spPr>
        <p:txBody>
          <a:bodyPr/>
          <a:lstStyle/>
          <a:p>
            <a:r>
              <a:rPr lang="en-US" sz="2400" dirty="0">
                <a:latin typeface="Avenir LT Std 65 Medium" charset="0"/>
              </a:rPr>
              <a:t>Systems that provide PDDI alerts at the point of care often alert to PDDIs that have little potential clinical significance</a:t>
            </a:r>
          </a:p>
          <a:p>
            <a:pPr lvl="1"/>
            <a:r>
              <a:rPr lang="en-US" sz="2400" dirty="0">
                <a:latin typeface="Avenir LT Std 65 Medium" charset="0"/>
              </a:rPr>
              <a:t> frustrating clinicians </a:t>
            </a:r>
          </a:p>
          <a:p>
            <a:pPr lvl="2"/>
            <a:r>
              <a:rPr lang="en-US" sz="2000" dirty="0">
                <a:latin typeface="Avenir LT Std 65 Medium" charset="0"/>
              </a:rPr>
              <a:t>Clinicians override up to 90% of potential DDI alerts, primarily because clinicians do not consider the alerts to be relevant.</a:t>
            </a:r>
          </a:p>
          <a:p>
            <a:pPr lvl="1"/>
            <a:r>
              <a:rPr lang="en-US" sz="2400" dirty="0">
                <a:latin typeface="Avenir LT Std 65 Medium" charset="0"/>
              </a:rPr>
              <a:t>can lead to inappropriate responses</a:t>
            </a:r>
          </a:p>
          <a:p>
            <a:pPr lvl="2"/>
            <a:r>
              <a:rPr lang="en-US" sz="1800" dirty="0">
                <a:latin typeface="Avenir LT Std 65 Medium" charset="0"/>
              </a:rPr>
              <a:t>87.3% of high priority alerts were overridden in a 1-year sample of inpatient and outpatient data from a large academic health system.</a:t>
            </a:r>
          </a:p>
          <a:p>
            <a:pPr lvl="3"/>
            <a:r>
              <a:rPr lang="en-US" sz="1600" dirty="0">
                <a:latin typeface="Avenir LT Std 65 Medium" charset="0"/>
              </a:rPr>
              <a:t>less than half (45.4%) of the overrides were considered appropriate </a:t>
            </a:r>
            <a:endParaRPr lang="en-US" sz="1800" dirty="0">
              <a:latin typeface="Avenir LT Std 65 Medium" charset="0"/>
            </a:endParaRPr>
          </a:p>
          <a:p>
            <a:pPr marL="685800" lvl="2" indent="0">
              <a:buNone/>
            </a:pPr>
            <a:endParaRPr lang="en-US" sz="2000" dirty="0">
              <a:latin typeface="Avenir LT Std 65 Medium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" y="4187873"/>
            <a:ext cx="893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ea typeface="Arial" panose="020B0604020202020204" pitchFamily="34" charset="0"/>
              </a:rPr>
              <a:t>Edrees</a:t>
            </a:r>
            <a:r>
              <a:rPr lang="en-US" sz="900" dirty="0">
                <a:ea typeface="Arial" panose="020B0604020202020204" pitchFamily="34" charset="0"/>
              </a:rPr>
              <a:t> H, Amato MG, Wong A, </a:t>
            </a:r>
            <a:r>
              <a:rPr lang="en-US" sz="900" dirty="0" err="1">
                <a:ea typeface="Arial" panose="020B0604020202020204" pitchFamily="34" charset="0"/>
              </a:rPr>
              <a:t>Seger</a:t>
            </a:r>
            <a:r>
              <a:rPr lang="en-US" sz="900" dirty="0">
                <a:ea typeface="Arial" panose="020B0604020202020204" pitchFamily="34" charset="0"/>
              </a:rPr>
              <a:t> DL, Bates DW. High-priority drug-drug interaction clinical decision support overrides in a newly implemented commercial computerized provider order-entry system: Override appropriateness and adverse drug events. J Am Med Inform Assoc. 2020;27(6):893-900. doi:10.1093/</a:t>
            </a:r>
            <a:r>
              <a:rPr lang="en-US" sz="900" dirty="0" err="1">
                <a:ea typeface="Arial" panose="020B0604020202020204" pitchFamily="34" charset="0"/>
              </a:rPr>
              <a:t>jamia</a:t>
            </a:r>
            <a:r>
              <a:rPr lang="en-US" sz="900" dirty="0">
                <a:ea typeface="Arial" panose="020B0604020202020204" pitchFamily="34" charset="0"/>
              </a:rPr>
              <a:t>/ocaa034</a:t>
            </a:r>
          </a:p>
        </p:txBody>
      </p:sp>
    </p:spTree>
    <p:extLst>
      <p:ext uri="{BB962C8B-B14F-4D97-AF65-F5344CB8AC3E}">
        <p14:creationId xmlns:p14="http://schemas.microsoft.com/office/powerpoint/2010/main" val="360893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7315" y="113527"/>
            <a:ext cx="7924800" cy="429377"/>
          </a:xfrm>
        </p:spPr>
        <p:txBody>
          <a:bodyPr/>
          <a:lstStyle/>
          <a:p>
            <a:r>
              <a:rPr lang="en-US" altLang="en-US" dirty="0">
                <a:latin typeface="Avenir LT Std 55 Roman" charset="0"/>
              </a:rPr>
              <a:t>Key point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36051" y="764998"/>
            <a:ext cx="8507002" cy="34563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Avenir LT Std 65 Medium" charset="0"/>
              </a:rPr>
              <a:t>PDDI clinical decision support is currently sensitive but not precise </a:t>
            </a:r>
          </a:p>
          <a:p>
            <a:r>
              <a:rPr lang="en-US" altLang="en-US" sz="2400" dirty="0">
                <a:latin typeface="Avenir LT Std 65 Medium" charset="0"/>
              </a:rPr>
              <a:t>Alerts are more effective when they consider the specific patient context</a:t>
            </a:r>
          </a:p>
          <a:p>
            <a:pPr lvl="1"/>
            <a:r>
              <a:rPr lang="en-US" altLang="en-US" sz="2000" dirty="0">
                <a:latin typeface="Avenir LT Std 65 Medium" charset="0"/>
              </a:rPr>
              <a:t>Daniels </a:t>
            </a:r>
            <a:r>
              <a:rPr lang="en-US" altLang="en-US" sz="2000" i="1" dirty="0">
                <a:latin typeface="Avenir LT Std 65 Medium" charset="0"/>
              </a:rPr>
              <a:t>et al</a:t>
            </a:r>
            <a:r>
              <a:rPr lang="en-US" altLang="en-US" sz="2000" dirty="0">
                <a:latin typeface="Avenir LT Std 65 Medium" charset="0"/>
              </a:rPr>
              <a:t>. observed a reduction in the override rate from 93.9% to 46.8% after making nearly a third (30.2%) of DDI alerts more contextual and suppressing another 16.5% of alerts.</a:t>
            </a:r>
          </a:p>
          <a:p>
            <a:pPr lvl="1"/>
            <a:endParaRPr lang="en-US" altLang="en-US" sz="2400" dirty="0">
              <a:latin typeface="Avenir LT Std 65 Medium" charset="0"/>
            </a:endParaRPr>
          </a:p>
          <a:p>
            <a:pPr lvl="1"/>
            <a:endParaRPr lang="en-US" altLang="en-US" sz="2400" dirty="0">
              <a:latin typeface="Avenir LT Std 65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551" y="3916948"/>
            <a:ext cx="8793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a typeface="Arial" panose="020B0604020202020204" pitchFamily="34" charset="0"/>
              </a:rPr>
              <a:t>Daniels CC, </a:t>
            </a:r>
            <a:r>
              <a:rPr lang="en-US" sz="1200" dirty="0" err="1">
                <a:ea typeface="Arial" panose="020B0604020202020204" pitchFamily="34" charset="0"/>
              </a:rPr>
              <a:t>Burlison</a:t>
            </a:r>
            <a:r>
              <a:rPr lang="en-US" sz="1200" dirty="0">
                <a:ea typeface="Arial" panose="020B0604020202020204" pitchFamily="34" charset="0"/>
              </a:rPr>
              <a:t> JD, Baker DK, et al. Optimizing Drug-Drug Interaction Alerts Using a Multidimensional Approach. Pediatrics. 2019;143(3). doi:10.1542/peds.2017-4111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801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contextualized PDDI algorithm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See some examples on ddi-cds.org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dirty="0">
                <a:hlinkClick r:id="rId2"/>
              </a:rPr>
              <a:t>https://ddi-cds.org/warfarin-nsaids/</a:t>
            </a: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6115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97" y="152376"/>
            <a:ext cx="8717280" cy="628650"/>
          </a:xfrm>
        </p:spPr>
        <p:txBody>
          <a:bodyPr/>
          <a:lstStyle/>
          <a:p>
            <a:r>
              <a:rPr lang="en-US" sz="2800" dirty="0"/>
              <a:t>PDDI CDS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83" y="933249"/>
            <a:ext cx="8610089" cy="3456384"/>
          </a:xfrm>
        </p:spPr>
        <p:txBody>
          <a:bodyPr/>
          <a:lstStyle/>
          <a:p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An HL7 project within the CDS workgroup </a:t>
            </a:r>
          </a:p>
          <a:p>
            <a:pPr lvl="1"/>
            <a:r>
              <a:rPr lang="en-US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Create an </a:t>
            </a:r>
            <a:r>
              <a:rPr lang="en-US" sz="24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implementation guide that </a:t>
            </a:r>
            <a:r>
              <a:rPr lang="en-US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shows how to do meaningful PDDI CDS as a service:</a:t>
            </a:r>
          </a:p>
          <a:p>
            <a:pPr lvl="2"/>
            <a:r>
              <a:rPr lang="en-US" sz="20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The minimum information model for PDDIs, FHIR, CDS Hooks, and CQL</a:t>
            </a:r>
          </a:p>
          <a:p>
            <a:pPr lvl="1"/>
            <a:r>
              <a:rPr lang="en-US" sz="2400" dirty="0">
                <a:latin typeface="Arial" pitchFamily="-108" charset="0"/>
                <a:ea typeface="ＭＳ Ｐゴシック" pitchFamily="-108" charset="-128"/>
              </a:rPr>
              <a:t>Join us!</a:t>
            </a:r>
            <a:r>
              <a:rPr lang="en-US" dirty="0"/>
              <a:t> </a:t>
            </a:r>
          </a:p>
          <a:p>
            <a:pPr lvl="2"/>
            <a:r>
              <a:rPr lang="en-US" sz="2000" dirty="0">
                <a:hlinkClick r:id="rId2"/>
              </a:rPr>
              <a:t>https://confluence.hl7.org/display/CDS/PDDI+CDS</a:t>
            </a:r>
            <a:endParaRPr lang="en-US" sz="20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59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hooks?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patient-view</a:t>
            </a:r>
          </a:p>
          <a:p>
            <a:pPr lvl="1"/>
            <a:r>
              <a:rPr lang="en-US" dirty="0"/>
              <a:t>Clinician</a:t>
            </a:r>
          </a:p>
          <a:p>
            <a:pPr lvl="1"/>
            <a:r>
              <a:rPr lang="en-US" dirty="0"/>
              <a:t>Shared decision making</a:t>
            </a:r>
          </a:p>
          <a:p>
            <a:r>
              <a:rPr lang="en-US" dirty="0"/>
              <a:t>order-select, order-sign</a:t>
            </a:r>
          </a:p>
          <a:p>
            <a:pPr lvl="1"/>
            <a:r>
              <a:rPr lang="en-US" dirty="0"/>
              <a:t>Clinician </a:t>
            </a:r>
          </a:p>
        </p:txBody>
      </p:sp>
    </p:spTree>
    <p:extLst>
      <p:ext uri="{BB962C8B-B14F-4D97-AF65-F5344CB8AC3E}">
        <p14:creationId xmlns:p14="http://schemas.microsoft.com/office/powerpoint/2010/main" val="114562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patient-view</a:t>
            </a:r>
          </a:p>
          <a:p>
            <a:pPr lvl="1"/>
            <a:r>
              <a:rPr lang="en-US" dirty="0"/>
              <a:t>Short card summary of PDDIs</a:t>
            </a:r>
          </a:p>
          <a:p>
            <a:pPr lvl="2"/>
            <a:r>
              <a:rPr lang="en-US" dirty="0"/>
              <a:t>Can be actionable from the card</a:t>
            </a:r>
          </a:p>
          <a:p>
            <a:pPr lvl="1"/>
            <a:r>
              <a:rPr lang="en-US" dirty="0"/>
              <a:t>SMART App link</a:t>
            </a:r>
          </a:p>
          <a:p>
            <a:pPr lvl="2"/>
            <a:r>
              <a:rPr lang="en-US" dirty="0"/>
              <a:t>Many PDDI situations require clinician input to arrive at the appropriate action</a:t>
            </a:r>
          </a:p>
          <a:p>
            <a:pPr lvl="2"/>
            <a:r>
              <a:rPr lang="en-US" dirty="0"/>
              <a:t>Shared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80040002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55983</TotalTime>
  <Words>769</Words>
  <Application>Microsoft Office PowerPoint</Application>
  <PresentationFormat>On-screen Show (16:9)</PresentationFormat>
  <Paragraphs>91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LT Std 55 Roman</vt:lpstr>
      <vt:lpstr>Avenir LT Std 65 Medium</vt:lpstr>
      <vt:lpstr>Calibri</vt:lpstr>
      <vt:lpstr>Georgia</vt:lpstr>
      <vt:lpstr>Blank Presentation</vt:lpstr>
      <vt:lpstr>PowerPoint Presentation</vt:lpstr>
      <vt:lpstr>Disclosures</vt:lpstr>
      <vt:lpstr>Potential drug-drug interactions (PDDIs)</vt:lpstr>
      <vt:lpstr>Does clinical decision support (CDS) work?</vt:lpstr>
      <vt:lpstr>Key point</vt:lpstr>
      <vt:lpstr>What does a contextualized PDDI algorithm look like?</vt:lpstr>
      <vt:lpstr>PDDI CDS as a service</vt:lpstr>
      <vt:lpstr>Which hooks?</vt:lpstr>
      <vt:lpstr>Patient view</vt:lpstr>
      <vt:lpstr>order-select</vt:lpstr>
      <vt:lpstr>order-sign</vt:lpstr>
      <vt:lpstr>PowerPoint Presentation</vt:lpstr>
      <vt:lpstr>PowerPoint Presentation</vt:lpstr>
      <vt:lpstr>Should the service filter all alerts automatically? </vt:lpstr>
      <vt:lpstr>IG Status</vt:lpstr>
      <vt:lpstr>Discussion</vt:lpstr>
      <vt:lpstr>Acknowledgements</vt:lpstr>
      <vt:lpstr>Discussion</vt:lpstr>
      <vt:lpstr>Discussions Continued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Bryn</cp:lastModifiedBy>
  <cp:revision>2064</cp:revision>
  <cp:lastPrinted>2014-06-16T18:08:50Z</cp:lastPrinted>
  <dcterms:created xsi:type="dcterms:W3CDTF">2013-03-14T22:17:07Z</dcterms:created>
  <dcterms:modified xsi:type="dcterms:W3CDTF">2022-09-22T13:30:01Z</dcterms:modified>
</cp:coreProperties>
</file>