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-43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03056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E3796F7-BB7E-403D-BD61-5520520F5D50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9BA4-4A93-4F93-ADB5-3E99C7CED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5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l7.org/index.php?title=PDDI_CD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hl7.org/index.php?title=PDDI_CDS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66088" y="1059731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Contextualized Potential Drug-drug Interaction Clinical Decision Support Implementation Guide</a:t>
            </a:r>
            <a:br>
              <a:rPr lang="en-US" sz="4000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wiki.hl7.org/index.php?title=PDDI_CDS</a:t>
            </a:r>
            <a:endParaRPr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4950" y="3394000"/>
            <a:ext cx="6400800" cy="11970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May 12</a:t>
            </a:r>
            <a:r>
              <a:rPr lang="en-US" baseline="30000" dirty="0" smtClean="0">
                <a:solidFill>
                  <a:schemeClr val="tx1"/>
                </a:solidFill>
              </a:rPr>
              <a:t>th</a:t>
            </a:r>
            <a:r>
              <a:rPr lang="en-US" dirty="0" smtClean="0">
                <a:solidFill>
                  <a:schemeClr val="tx1"/>
                </a:solidFill>
              </a:rPr>
              <a:t> 2018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70375"/>
            <a:ext cx="8520600" cy="572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Goals for the fall </a:t>
            </a:r>
            <a:r>
              <a:rPr lang="en-US" dirty="0" err="1" smtClean="0">
                <a:solidFill>
                  <a:schemeClr val="tx1"/>
                </a:solidFill>
              </a:rPr>
              <a:t>Connectathon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11700" y="777825"/>
            <a:ext cx="8520600" cy="3709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Strike the right balance </a:t>
            </a:r>
            <a:r>
              <a:rPr lang="en-US" sz="2400" dirty="0">
                <a:solidFill>
                  <a:schemeClr val="tx1"/>
                </a:solidFill>
              </a:rPr>
              <a:t>between </a:t>
            </a:r>
            <a:r>
              <a:rPr lang="en-US" sz="2400" dirty="0" smtClean="0">
                <a:solidFill>
                  <a:schemeClr val="tx1"/>
                </a:solidFill>
              </a:rPr>
              <a:t>pre-fetch </a:t>
            </a:r>
            <a:r>
              <a:rPr lang="en-US" sz="2400" dirty="0">
                <a:solidFill>
                  <a:schemeClr val="tx1"/>
                </a:solidFill>
              </a:rPr>
              <a:t>templates vs on-demand request 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Another 80/20 rule because most PDDI CDS can be done with the medication information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Using </a:t>
            </a:r>
            <a:r>
              <a:rPr lang="en-US" sz="2400" dirty="0" err="1" smtClean="0">
                <a:solidFill>
                  <a:schemeClr val="tx1"/>
                </a:solidFill>
              </a:rPr>
              <a:t>DetectedIssue</a:t>
            </a:r>
            <a:r>
              <a:rPr lang="en-US" sz="2400" dirty="0" smtClean="0">
                <a:solidFill>
                  <a:schemeClr val="tx1"/>
                </a:solidFill>
              </a:rPr>
              <a:t> in a CDS Hooks response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Expressive, maps </a:t>
            </a:r>
            <a:r>
              <a:rPr lang="en-US" sz="2000" dirty="0">
                <a:solidFill>
                  <a:schemeClr val="tx1"/>
                </a:solidFill>
              </a:rPr>
              <a:t>well to the PDDI Min Info Model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>
                <a:solidFill>
                  <a:schemeClr val="tx1"/>
                </a:solidFill>
              </a:rPr>
              <a:t>and </a:t>
            </a:r>
            <a:r>
              <a:rPr lang="en-US" sz="2000" dirty="0" smtClean="0">
                <a:solidFill>
                  <a:schemeClr val="tx1"/>
                </a:solidFill>
              </a:rPr>
              <a:t>is storable </a:t>
            </a:r>
            <a:r>
              <a:rPr lang="en-US" sz="2000" dirty="0">
                <a:solidFill>
                  <a:schemeClr val="tx1"/>
                </a:solidFill>
              </a:rPr>
              <a:t>in the client EHR system for downstream decision </a:t>
            </a:r>
            <a:r>
              <a:rPr lang="en-US" sz="2000" dirty="0" smtClean="0">
                <a:solidFill>
                  <a:schemeClr val="tx1"/>
                </a:solidFill>
              </a:rPr>
              <a:t>support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Value set solution including any new extension(s)</a:t>
            </a:r>
          </a:p>
        </p:txBody>
      </p:sp>
    </p:spTree>
    <p:extLst>
      <p:ext uri="{BB962C8B-B14F-4D97-AF65-F5344CB8AC3E}">
        <p14:creationId xmlns:p14="http://schemas.microsoft.com/office/powerpoint/2010/main" val="799626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IG team housekeeping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HL7 Wiki: </a:t>
            </a:r>
            <a:r>
              <a:rPr lang="en-US" sz="2400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en-US" sz="2400" dirty="0" smtClean="0">
                <a:solidFill>
                  <a:schemeClr val="tx1"/>
                </a:solidFill>
                <a:hlinkClick r:id="rId2"/>
              </a:rPr>
              <a:t>wiki.hl7.org/index.php?title=PDDI_CDS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Has all meeting info and </a:t>
            </a:r>
            <a:r>
              <a:rPr lang="en-US" sz="2000" dirty="0" err="1" smtClean="0">
                <a:solidFill>
                  <a:schemeClr val="tx1"/>
                </a:solidFill>
              </a:rPr>
              <a:t>github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Next two meeting : 5/16 and 5/30 at noon Eastern US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67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on IG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Processes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Value sets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Questions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Goals for the fall </a:t>
            </a:r>
            <a:r>
              <a:rPr lang="en-US" sz="2400" dirty="0" err="1" smtClean="0">
                <a:solidFill>
                  <a:schemeClr val="tx1"/>
                </a:solidFill>
              </a:rPr>
              <a:t>Connectathon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IG team housekeeping</a:t>
            </a:r>
          </a:p>
        </p:txBody>
      </p:sp>
    </p:spTree>
    <p:extLst>
      <p:ext uri="{BB962C8B-B14F-4D97-AF65-F5344CB8AC3E}">
        <p14:creationId xmlns:p14="http://schemas.microsoft.com/office/powerpoint/2010/main" val="385013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CDS Hooks Request and Response FHIR resources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Summary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847318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33900" y="191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CDS Hooks Request and Response FHIR </a:t>
            </a:r>
            <a:r>
              <a:rPr lang="en-US" sz="2400" dirty="0" smtClean="0">
                <a:solidFill>
                  <a:schemeClr val="tx1"/>
                </a:solidFill>
              </a:rPr>
              <a:t>resources -</a:t>
            </a:r>
            <a:r>
              <a:rPr lang="en" sz="2400" dirty="0" smtClean="0"/>
              <a:t>1</a:t>
            </a:r>
            <a:endParaRPr sz="2400" dirty="0"/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200" y="1152475"/>
            <a:ext cx="607359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850" y="722400"/>
            <a:ext cx="7164300" cy="38940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59"/>
          <p:cNvSpPr txBox="1">
            <a:spLocks/>
          </p:cNvSpPr>
          <p:nvPr/>
        </p:nvSpPr>
        <p:spPr>
          <a:xfrm>
            <a:off x="133900" y="19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CDS Hooks Request and Response FHIR resources - </a:t>
            </a:r>
            <a:r>
              <a:rPr lang="en-US" sz="2400" dirty="0" smtClean="0"/>
              <a:t>2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900" y="153525"/>
            <a:ext cx="9010100" cy="49201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59"/>
          <p:cNvSpPr txBox="1">
            <a:spLocks/>
          </p:cNvSpPr>
          <p:nvPr/>
        </p:nvSpPr>
        <p:spPr>
          <a:xfrm>
            <a:off x="133900" y="19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CDS Hooks Request and Response FHIR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resources - 3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699" y="133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Summary of </a:t>
            </a:r>
            <a:r>
              <a:rPr lang="en-US" dirty="0" smtClean="0">
                <a:solidFill>
                  <a:schemeClr val="tx1"/>
                </a:solidFill>
              </a:rPr>
              <a:t>operations - 1</a:t>
            </a:r>
            <a:endParaRPr dirty="0"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" y="787400"/>
            <a:ext cx="7131050" cy="396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460" y="812800"/>
            <a:ext cx="1109380" cy="40230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581900" y="2317750"/>
            <a:ext cx="990600" cy="762000"/>
            <a:chOff x="7689850" y="2317750"/>
            <a:chExt cx="990600" cy="762000"/>
          </a:xfrm>
        </p:grpSpPr>
        <p:sp>
          <p:nvSpPr>
            <p:cNvPr id="5" name="Rectangle 4"/>
            <p:cNvSpPr/>
            <p:nvPr/>
          </p:nvSpPr>
          <p:spPr>
            <a:xfrm>
              <a:off x="7689850" y="2317750"/>
              <a:ext cx="990600" cy="762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96200" y="2340918"/>
              <a:ext cx="9284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 smtClean="0"/>
                <a:t>SMART </a:t>
              </a:r>
            </a:p>
            <a:p>
              <a:pPr algn="ctr"/>
              <a:r>
                <a:rPr lang="en-US" sz="900" b="1" dirty="0" smtClean="0"/>
                <a:t>Authorization</a:t>
              </a:r>
            </a:p>
            <a:p>
              <a:pPr algn="ctr"/>
              <a:r>
                <a:rPr lang="en-US" sz="900" b="1" dirty="0" smtClean="0"/>
                <a:t>and</a:t>
              </a:r>
            </a:p>
            <a:p>
              <a:pPr algn="ctr"/>
              <a:r>
                <a:rPr lang="en-US" sz="900" b="1" dirty="0" smtClean="0"/>
                <a:t>Pre-request</a:t>
              </a:r>
              <a:endParaRPr lang="en-US" sz="900" b="1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00" y="1381737"/>
            <a:ext cx="6218150" cy="36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77"/>
          <p:cNvSpPr txBox="1">
            <a:spLocks/>
          </p:cNvSpPr>
          <p:nvPr/>
        </p:nvSpPr>
        <p:spPr>
          <a:xfrm>
            <a:off x="311699" y="76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Summary of operations - 2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737350" y="2273962"/>
            <a:ext cx="990600" cy="762000"/>
            <a:chOff x="7689850" y="2317750"/>
            <a:chExt cx="990600" cy="762000"/>
          </a:xfrm>
        </p:grpSpPr>
        <p:sp>
          <p:nvSpPr>
            <p:cNvPr id="7" name="Rectangle 6"/>
            <p:cNvSpPr/>
            <p:nvPr/>
          </p:nvSpPr>
          <p:spPr>
            <a:xfrm>
              <a:off x="7689850" y="2317750"/>
              <a:ext cx="990600" cy="762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96200" y="2340918"/>
              <a:ext cx="9284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 smtClean="0"/>
                <a:t>SMART </a:t>
              </a:r>
            </a:p>
            <a:p>
              <a:pPr algn="ctr"/>
              <a:r>
                <a:rPr lang="en-US" sz="900" b="1" dirty="0" smtClean="0"/>
                <a:t>Authorization</a:t>
              </a:r>
            </a:p>
            <a:p>
              <a:pPr algn="ctr"/>
              <a:r>
                <a:rPr lang="en-US" sz="900" b="1" dirty="0" smtClean="0"/>
                <a:t>and</a:t>
              </a:r>
            </a:p>
            <a:p>
              <a:pPr algn="ctr"/>
              <a:r>
                <a:rPr lang="en-US" sz="900" b="1" dirty="0" smtClean="0"/>
                <a:t>Pre-request</a:t>
              </a:r>
              <a:endParaRPr lang="en-US" sz="900" b="1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454150" y="1129828"/>
            <a:ext cx="13965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Electronic health record</a:t>
            </a:r>
            <a:endParaRPr 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3994150" y="1135515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PDDI CDS Services</a:t>
            </a:r>
            <a:endParaRPr 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7104874" y="1129828"/>
            <a:ext cx="13965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Electronic health record</a:t>
            </a:r>
            <a:endParaRPr lang="en-US" sz="9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094" y="595418"/>
            <a:ext cx="932611" cy="7863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250" y="38099"/>
            <a:ext cx="8520600" cy="408125"/>
          </a:xfrm>
        </p:spPr>
        <p:txBody>
          <a:bodyPr/>
          <a:lstStyle/>
          <a:p>
            <a:r>
              <a:rPr lang="en-US" dirty="0" smtClean="0"/>
              <a:t>Value 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050" y="580975"/>
            <a:ext cx="8520600" cy="341640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Requirements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Meet  HL7 value set definition </a:t>
            </a:r>
            <a:r>
              <a:rPr lang="en-US" sz="2000" dirty="0" smtClean="0">
                <a:solidFill>
                  <a:schemeClr val="tx1"/>
                </a:solidFill>
              </a:rPr>
              <a:t>spec under ballot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PDDI-CDS IG is international in scope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Testing a solution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automation </a:t>
            </a:r>
            <a:r>
              <a:rPr lang="en-US" sz="2000" dirty="0">
                <a:solidFill>
                  <a:schemeClr val="tx1"/>
                </a:solidFill>
              </a:rPr>
              <a:t>of an initial value set followed by manual removal of items that are not </a:t>
            </a:r>
            <a:r>
              <a:rPr lang="en-US" sz="2000" dirty="0" smtClean="0">
                <a:solidFill>
                  <a:schemeClr val="tx1"/>
                </a:solidFill>
              </a:rPr>
              <a:t>relevant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Terminology agnostic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Any extension we end up needed will be broadly applicable to CDS use cases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75030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238</Words>
  <Application>Microsoft Office PowerPoint</Application>
  <PresentationFormat>On-screen Show (16:9)</PresentationFormat>
  <Paragraphs>46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Simple Light</vt:lpstr>
      <vt:lpstr>Contextualized Potential Drug-drug Interaction Clinical Decision Support Implementation Guide http://wiki.hl7.org/index.php?title=PDDI_CDS</vt:lpstr>
      <vt:lpstr>Update on IG progress</vt:lpstr>
      <vt:lpstr>Processes</vt:lpstr>
      <vt:lpstr>CDS Hooks Request and Response FHIR resources -1</vt:lpstr>
      <vt:lpstr>PowerPoint Presentation</vt:lpstr>
      <vt:lpstr>PowerPoint Presentation</vt:lpstr>
      <vt:lpstr>Summary of operations - 1</vt:lpstr>
      <vt:lpstr>PowerPoint Presentation</vt:lpstr>
      <vt:lpstr>Value sets</vt:lpstr>
      <vt:lpstr>Goals for the fall Connectathon</vt:lpstr>
      <vt:lpstr>IG team housekeeping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Contextualized Potential Drug-drug Interaction Clinical Decision Support Implementation Guide http://wiki.hl7.org/index.php?title=PDDI_CDS</dc:title>
  <dc:creator>Boyce, Richard David</dc:creator>
  <cp:lastModifiedBy>Boyce, Richard David</cp:lastModifiedBy>
  <cp:revision>9</cp:revision>
  <dcterms:modified xsi:type="dcterms:W3CDTF">2018-05-17T13:55:59Z</dcterms:modified>
</cp:coreProperties>
</file>