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6" r:id="rId4"/>
    <p:sldId id="258" r:id="rId5"/>
    <p:sldId id="267" r:id="rId6"/>
    <p:sldId id="262" r:id="rId7"/>
    <p:sldId id="26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8"/>
    <p:restoredTop sz="84474"/>
  </p:normalViewPr>
  <p:slideViewPr>
    <p:cSldViewPr snapToGrid="0" snapToObjects="1">
      <p:cViewPr varScale="1">
        <p:scale>
          <a:sx n="173" d="100"/>
          <a:sy n="173" d="100"/>
        </p:scale>
        <p:origin x="208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9998B-665C-2C4D-AC7E-1723DB6ABB75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ED830-7BC6-6A40-A43A-B87C0C2D6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2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Suggested to just require an id and have the </a:t>
            </a:r>
            <a:r>
              <a:rPr lang="en-US" dirty="0" err="1"/>
              <a:t>DetectedIssue</a:t>
            </a:r>
            <a:r>
              <a:rPr lang="en-US" dirty="0"/>
              <a:t> reference that. There was a discussion about what happens if the order is canceled and if that documentation is needed. I think it goes back to providing rationale for saving </a:t>
            </a:r>
            <a:r>
              <a:rPr lang="en-US" dirty="0" err="1"/>
              <a:t>DetectedIssue</a:t>
            </a:r>
            <a:r>
              <a:rPr lang="en-US" dirty="0"/>
              <a:t> in the IG.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ED830-7BC6-6A40-A43A-B87C0C2D66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1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F0F8-289D-A549-8928-63E94B87B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33D38-ED01-3B45-8295-79AF49FEB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1CAF6-6C5B-9A4C-805C-045B60A3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2D6-AEA0-FB40-9708-C944CB2E1F16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4931E-5E7E-1549-8D2E-2068A300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B8F71-546F-0D47-B1F4-44F282E6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4EE-4059-2243-943D-BA543539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8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D95E-B2DC-F649-B7F9-5266DEA1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B4307-D05F-1345-B080-7401CF74C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A148-E335-CD49-ACF1-E72366F1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2D6-AEA0-FB40-9708-C944CB2E1F16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BC2A7-0B73-C94A-A903-7FAC3E2B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F3B78-1751-EF43-9BBD-D77C1F41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4EE-4059-2243-943D-BA543539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6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DB262-34F5-D14A-88CA-E12D43E69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506F3-FCDA-3842-8EDB-3615B1548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44607-42AF-1340-BA56-295AAC14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2D6-AEA0-FB40-9708-C944CB2E1F16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460B5-064D-C044-BBFD-A4E203BF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C000-3A12-BE46-9579-1D79338F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4EE-4059-2243-943D-BA543539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2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E021-FC34-0340-BBC3-70A4337E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AFF5-82EE-E749-944B-D826C9303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2CD9F-BEC4-0740-90E2-5CEB5C3E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2D6-AEA0-FB40-9708-C944CB2E1F16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F42E3-887F-644E-A90D-5E2BE792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80A75-27EA-2943-AFBB-BC58F74D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4EE-4059-2243-943D-BA543539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6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2CAF-4C89-9446-8228-B867CB01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2242B-7AF4-1C4A-85C6-78C9274B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5FF54-4D97-524E-97B9-B4D04C70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2D6-AEA0-FB40-9708-C944CB2E1F16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EA4C9-3E9E-4544-8DA0-2A70A5DB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72EBD-C7C4-1F47-9BE4-D9FFC85D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4EE-4059-2243-943D-BA543539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7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479E-D808-5440-986D-507FCBFC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2EE0-4C00-6A4D-B801-046ADBF53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8C9BE-EABB-1F40-9CAD-E302D4292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3E630-156E-714F-A214-EF244336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2D6-AEA0-FB40-9708-C944CB2E1F16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61758-9094-864F-878F-40774396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6CA8D-4A1F-904A-9739-35EBC859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4EE-4059-2243-943D-BA543539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8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E4A2-6090-7C4C-86CF-37AAF1A4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10060-DA3A-3342-B3FF-156C9A36E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8ACCF-D222-3941-9578-8689242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B2DD5-763B-B74F-B3CE-8FBC36798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936DD-87E4-6349-BBEE-017701716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CB4A9-CB1A-F248-94CF-24CF6344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2D6-AEA0-FB40-9708-C944CB2E1F16}" type="datetimeFigureOut">
              <a:rPr lang="en-US" smtClean="0"/>
              <a:t>4/3/19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3D54B-018D-E443-9AA7-4A18BA1A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7ABCD-0450-FD4C-9210-EB24BE926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4EE-4059-2243-943D-BA543539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EB38-B02A-1645-8FC9-6E4A6062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210D51-382B-5749-B3C8-535ACEA1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2D6-AEA0-FB40-9708-C944CB2E1F16}" type="datetimeFigureOut">
              <a:rPr lang="en-US" smtClean="0"/>
              <a:t>4/3/19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7776B-FA7E-F243-8AFE-1E16DAB8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E61DB-07AF-E34E-A44D-207C066D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4EE-4059-2243-943D-BA543539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8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31CC7-EEAD-C54E-90B6-C0C8CF15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2D6-AEA0-FB40-9708-C944CB2E1F16}" type="datetimeFigureOut">
              <a:rPr lang="en-US" smtClean="0"/>
              <a:t>4/3/19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C5AA1-60DE-DA44-99E3-D215D6C4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B0643-06AC-3447-BC55-520B8E04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4EE-4059-2243-943D-BA543539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1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0720-FE5E-FE48-B3AE-2DBA219E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F500-F218-324B-9D35-FC12B316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16DBA-1778-7E41-A0F2-21013447F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C34AE-A3C5-F047-A5AA-50F088FB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2D6-AEA0-FB40-9708-C944CB2E1F16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ECD8A-0C05-614F-9241-1D0F8E6E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1CD2F-1DE7-B54E-A5CC-E03B99AD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4EE-4059-2243-943D-BA543539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2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1A33-B0ED-7C4C-A7C8-F9BF450A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A207D-92CE-004B-AD1B-0929B109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C573A-A3AE-D741-B31B-B7128C06D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B91B9-44F5-5545-B6A2-2EE87397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52D6-AEA0-FB40-9708-C944CB2E1F16}" type="datetimeFigureOut">
              <a:rPr lang="en-US" smtClean="0"/>
              <a:t>4/3/19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EE24B-7D32-1546-AEC6-A1D3BE0F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13B24-2795-184E-894D-2DA8A4E0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794EE-4059-2243-943D-BA543539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3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A7275-9564-614A-B0FF-43E5F54A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FBDB3-E442-2945-AF6D-C59532069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1F86-6962-2E46-BAB0-7D316FCA4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52D6-AEA0-FB40-9708-C944CB2E1F16}" type="datetimeFigureOut">
              <a:rPr lang="en-US" smtClean="0"/>
              <a:t>4/3/19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92293-59C7-4640-BF5D-3160613B7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21069-12AD-F746-BE47-425FA7357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794EE-4059-2243-943D-BA543539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EAC8-D95C-7B44-9DEB-D137E2DF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D5A9E-76C1-484F-9C0E-962B49F6E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421"/>
            <a:ext cx="10515600" cy="472754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ID for </a:t>
            </a:r>
            <a:r>
              <a:rPr lang="en-US" i="1" dirty="0"/>
              <a:t>draft</a:t>
            </a:r>
            <a:r>
              <a:rPr lang="en-US" dirty="0"/>
              <a:t> </a:t>
            </a:r>
            <a:r>
              <a:rPr lang="en-US" dirty="0" err="1"/>
              <a:t>MedicationRequest</a:t>
            </a:r>
            <a:r>
              <a:rPr lang="en-US" dirty="0"/>
              <a:t> at order-select </a:t>
            </a:r>
          </a:p>
          <a:p>
            <a:pPr lvl="1"/>
            <a:r>
              <a:rPr lang="en-US" dirty="0"/>
              <a:t>Is the EHR creating or asking the server to create a FHIR resource at order initiation? Is it reasonable to expect the EHR to generate a resource on order initiation? If not, are we accepting other data structures than FHIR (e.g., CDA)? What about resource versioning?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 for service-generated </a:t>
            </a:r>
            <a:r>
              <a:rPr lang="en-US" dirty="0" err="1"/>
              <a:t>DetectedIssue</a:t>
            </a:r>
            <a:r>
              <a:rPr lang="en-US" dirty="0"/>
              <a:t> resource</a:t>
            </a:r>
          </a:p>
          <a:p>
            <a:pPr lvl="1"/>
            <a:r>
              <a:rPr lang="en-US" dirty="0"/>
              <a:t>GUID and use “create” in response for EHR/FHIR server to generate </a:t>
            </a:r>
            <a:r>
              <a:rPr lang="en-US" dirty="0" err="1"/>
              <a:t>DetectedIssue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Referencing </a:t>
            </a:r>
            <a:r>
              <a:rPr lang="en-US" i="1" dirty="0"/>
              <a:t>draft</a:t>
            </a:r>
            <a:r>
              <a:rPr lang="en-US" dirty="0"/>
              <a:t> </a:t>
            </a:r>
            <a:r>
              <a:rPr lang="en-US" dirty="0" err="1"/>
              <a:t>MedicationRequest</a:t>
            </a:r>
            <a:r>
              <a:rPr lang="en-US" dirty="0"/>
              <a:t> in </a:t>
            </a:r>
            <a:r>
              <a:rPr lang="en-US" dirty="0" err="1"/>
              <a:t>DetectedIssue</a:t>
            </a:r>
            <a:r>
              <a:rPr lang="en-US" dirty="0"/>
              <a:t> with Contained resource</a:t>
            </a:r>
          </a:p>
          <a:p>
            <a:pPr lvl="1"/>
            <a:r>
              <a:rPr lang="en-US" dirty="0" err="1"/>
              <a:t>DetectedIssue</a:t>
            </a:r>
            <a:r>
              <a:rPr lang="en-US" dirty="0"/>
              <a:t>/implicated only has reference without extension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Passing </a:t>
            </a:r>
            <a:r>
              <a:rPr lang="en-US" dirty="0" err="1"/>
              <a:t>DetectedIssue</a:t>
            </a:r>
            <a:r>
              <a:rPr lang="en-US" dirty="0"/>
              <a:t> at order-sign for service processing</a:t>
            </a:r>
          </a:p>
          <a:p>
            <a:pPr lvl="1"/>
            <a:r>
              <a:rPr lang="en-US" dirty="0"/>
              <a:t>Service suggesting actions based on </a:t>
            </a:r>
            <a:r>
              <a:rPr lang="en-US" dirty="0" err="1"/>
              <a:t>DetectedIssue</a:t>
            </a:r>
            <a:r>
              <a:rPr lang="en-US" dirty="0"/>
              <a:t>/mitigation/actions taken by clinician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53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571B-EF44-9F48-B51A-17F6A184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Contained continued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35D0D-BE1F-9248-A752-1BEFD27796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11285" y="1422366"/>
            <a:ext cx="11517549" cy="222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/>
              <a:t>Accomplishes: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Allows </a:t>
            </a:r>
            <a:r>
              <a:rPr lang="en-US" sz="1800" dirty="0" err="1"/>
              <a:t>DetectedIssue</a:t>
            </a:r>
            <a:r>
              <a:rPr lang="en-US" sz="1800" dirty="0"/>
              <a:t>/implicated/reference to be used without extension</a:t>
            </a:r>
          </a:p>
          <a:p>
            <a:pPr marL="342900" indent="-342900"/>
            <a:r>
              <a:rPr lang="en-US" sz="1800" dirty="0"/>
              <a:t>Allows </a:t>
            </a:r>
            <a:r>
              <a:rPr lang="en-US" sz="1800" dirty="0" err="1"/>
              <a:t>DetectedIssue</a:t>
            </a:r>
            <a:r>
              <a:rPr lang="en-US" sz="1800" dirty="0"/>
              <a:t> to retain state of resource/information when it was generated. This may not be the way the resource was intended to be used if there is a referenceable FHIR resource. For example, if the initiated order was canceled there may not be a way to reference that order if it wasn’t in the </a:t>
            </a:r>
            <a:r>
              <a:rPr lang="en-US" sz="1800" dirty="0" err="1"/>
              <a:t>DetectedIssue</a:t>
            </a:r>
            <a:r>
              <a:rPr lang="en-US" sz="1800" dirty="0"/>
              <a:t> contained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May allow EHR to send whatever it has (e.g., CDA) if the process is not to create a FHIR resource when initiating order. But this conflicts with CDS Hooks spec.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5D0B2A-B44E-754F-98A4-F9C6CAFD7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4" y="3858334"/>
            <a:ext cx="6349133" cy="2237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36AE17-2E4B-DA4B-8644-1FD57F62E1D4}"/>
              </a:ext>
            </a:extLst>
          </p:cNvPr>
          <p:cNvSpPr txBox="1"/>
          <p:nvPr/>
        </p:nvSpPr>
        <p:spPr>
          <a:xfrm>
            <a:off x="46304" y="3305821"/>
            <a:ext cx="589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Lloyd: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93FB6-B43D-DD4C-A034-D6053F8A8438}"/>
              </a:ext>
            </a:extLst>
          </p:cNvPr>
          <p:cNvSpPr txBox="1"/>
          <p:nvPr/>
        </p:nvSpPr>
        <p:spPr>
          <a:xfrm>
            <a:off x="6498077" y="3505727"/>
            <a:ext cx="420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/>
              <a:t>Hay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C4B5F9-7AD1-D44A-990E-A5FB89E0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815" y="3858334"/>
            <a:ext cx="5763638" cy="13593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2B1D2F-EE52-E443-A195-0FBA1B0C9053}"/>
              </a:ext>
            </a:extLst>
          </p:cNvPr>
          <p:cNvSpPr/>
          <p:nvPr/>
        </p:nvSpPr>
        <p:spPr>
          <a:xfrm>
            <a:off x="6498077" y="5819143"/>
            <a:ext cx="3910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fhirblog.com</a:t>
            </a:r>
            <a:r>
              <a:rPr lang="en-US" sz="1200" dirty="0"/>
              <a:t>/2013/10/10/</a:t>
            </a:r>
            <a:r>
              <a:rPr lang="en-US" sz="1200" dirty="0" err="1"/>
              <a:t>fhir</a:t>
            </a:r>
            <a:r>
              <a:rPr lang="en-US" sz="1200" dirty="0"/>
              <a:t>-contained-resources/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6C8A6-4255-B94F-B1A7-B31060EA2053}"/>
              </a:ext>
            </a:extLst>
          </p:cNvPr>
          <p:cNvSpPr/>
          <p:nvPr/>
        </p:nvSpPr>
        <p:spPr>
          <a:xfrm>
            <a:off x="6498077" y="6371419"/>
            <a:ext cx="49107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http://www.hl7.org/implement/standards/</a:t>
            </a:r>
            <a:r>
              <a:rPr lang="en-US" sz="1200" dirty="0" err="1"/>
              <a:t>fhir</a:t>
            </a:r>
            <a:r>
              <a:rPr lang="en-US" sz="1200" dirty="0"/>
              <a:t>/</a:t>
            </a:r>
            <a:r>
              <a:rPr lang="en-US" sz="1200" dirty="0" err="1"/>
              <a:t>references.html#contained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5528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0FD5-CDB3-0642-90D8-BB76C577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4ACE-C321-2E4C-8862-0E7639913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At order-select, what type of resource and minimum information can be expected for medication orders?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should a </a:t>
            </a:r>
            <a:r>
              <a:rPr lang="en-US" dirty="0" err="1"/>
              <a:t>DetectedIssue</a:t>
            </a:r>
            <a:r>
              <a:rPr lang="en-US" dirty="0"/>
              <a:t> resource be created, modified, and passed between the EHR and service?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should a draft resource in the request context be referenced in response resource?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35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6CD0-88B7-0B45-AB9F-99663CEA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200" dirty="0"/>
              <a:t>At order-select, what type of resource and minimum information can be expected for medication orders?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93C4E-D3C2-0E4E-9CD0-830F8C63D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FHIR resource generated at initiation of process (e.g., </a:t>
            </a:r>
            <a:r>
              <a:rPr lang="en-US" dirty="0" err="1"/>
              <a:t>MedicationRequest</a:t>
            </a:r>
            <a:r>
              <a:rPr lang="en-US" dirty="0"/>
              <a:t> when open CPOE)</a:t>
            </a:r>
          </a:p>
          <a:p>
            <a:endParaRPr lang="en-US" dirty="0"/>
          </a:p>
          <a:p>
            <a:r>
              <a:rPr lang="en-US" dirty="0" err="1"/>
              <a:t>MedicationRequest</a:t>
            </a:r>
            <a:r>
              <a:rPr lang="en-US" dirty="0"/>
              <a:t> (minimum content) – draft status, local id, </a:t>
            </a:r>
            <a:r>
              <a:rPr lang="en-US" dirty="0" err="1"/>
              <a:t>medicationCodeableConcept</a:t>
            </a:r>
            <a:r>
              <a:rPr lang="en-US" dirty="0"/>
              <a:t>…(more?)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33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E515-F1EA-D74E-8B25-1F2AEE33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0587"/>
            <a:ext cx="3218234" cy="640101"/>
          </a:xfrm>
        </p:spPr>
        <p:txBody>
          <a:bodyPr>
            <a:normAutofit/>
          </a:bodyPr>
          <a:lstStyle/>
          <a:p>
            <a:r>
              <a:rPr lang="en-US" sz="2400" dirty="0"/>
              <a:t>order-select – context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EDF244-0668-754F-96DB-B716785C9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915" y="1778236"/>
            <a:ext cx="7381638" cy="3873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8E7BE7-EB0A-E845-830B-9D067DB87D7B}"/>
              </a:ext>
            </a:extLst>
          </p:cNvPr>
          <p:cNvSpPr txBox="1"/>
          <p:nvPr/>
        </p:nvSpPr>
        <p:spPr>
          <a:xfrm>
            <a:off x="8822987" y="1887166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MedicationRequest</a:t>
            </a:r>
            <a:r>
              <a:rPr lang="en-US" dirty="0"/>
              <a:t> draft assigned a local id (e.g., 103).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EHR populates </a:t>
            </a:r>
            <a:r>
              <a:rPr lang="en-US" i="1" dirty="0"/>
              <a:t>selections</a:t>
            </a:r>
            <a:r>
              <a:rPr lang="en-US" dirty="0"/>
              <a:t> element with </a:t>
            </a:r>
            <a:r>
              <a:rPr lang="en-US" dirty="0" err="1"/>
              <a:t>MedicationRequest</a:t>
            </a:r>
            <a:r>
              <a:rPr lang="en-US" dirty="0"/>
              <a:t> currently in process?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Or, do we want the service to process all draft orders?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9F0DF2-BE1C-2A42-8768-27C78BB2DE6B}"/>
              </a:ext>
            </a:extLst>
          </p:cNvPr>
          <p:cNvSpPr txBox="1">
            <a:spLocks/>
          </p:cNvSpPr>
          <p:nvPr/>
        </p:nvSpPr>
        <p:spPr>
          <a:xfrm>
            <a:off x="838200" y="450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/>
            </a:pPr>
            <a:r>
              <a:rPr lang="en-US" sz="3200" dirty="0"/>
              <a:t>At order-select, what type of resource and minimum information can be expected for medication orders?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392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453A-B6EA-4F44-9D30-EBC80078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2. How should a </a:t>
            </a:r>
            <a:r>
              <a:rPr lang="en-US" sz="3200" dirty="0" err="1"/>
              <a:t>DetectedIssue</a:t>
            </a:r>
            <a:r>
              <a:rPr lang="en-US" sz="3200" dirty="0"/>
              <a:t> resource be created, modified, and passed between the EHR and service?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1E1B-97B8-AA49-9A4C-24127B224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Propose:</a:t>
            </a:r>
          </a:p>
          <a:p>
            <a:r>
              <a:rPr lang="en-US" dirty="0"/>
              <a:t>order-select response Card [suggestion/actions(</a:t>
            </a:r>
            <a:r>
              <a:rPr lang="en-US" i="1" dirty="0"/>
              <a:t>create</a:t>
            </a:r>
            <a:r>
              <a:rPr lang="en-US" dirty="0"/>
              <a:t>)/resource/</a:t>
            </a:r>
            <a:r>
              <a:rPr lang="en-US" dirty="0" err="1"/>
              <a:t>DetectedIssue</a:t>
            </a:r>
            <a:r>
              <a:rPr lang="en-US" dirty="0"/>
              <a:t>]</a:t>
            </a:r>
          </a:p>
          <a:p>
            <a:r>
              <a:rPr lang="en-US" dirty="0" err="1"/>
              <a:t>DetectedIssue</a:t>
            </a:r>
            <a:r>
              <a:rPr lang="en-US" dirty="0"/>
              <a:t> with id=GUID and implicated medications (i.e., one or more from context and prefetch). GUID replaced with FHIR id when resource is generated after order-select response.</a:t>
            </a:r>
          </a:p>
          <a:p>
            <a:r>
              <a:rPr lang="en-US" dirty="0"/>
              <a:t>How do we specify, within the hooks spec, to create a </a:t>
            </a:r>
            <a:r>
              <a:rPr lang="en-US" dirty="0" err="1"/>
              <a:t>DetectedIssue</a:t>
            </a:r>
            <a:r>
              <a:rPr lang="en-US" dirty="0"/>
              <a:t> if it is available, not based on clinician action? (gap in Hooks spec)</a:t>
            </a:r>
          </a:p>
          <a:p>
            <a:r>
              <a:rPr lang="en-US" dirty="0"/>
              <a:t>EHR modifies mitigation/action of </a:t>
            </a:r>
            <a:r>
              <a:rPr lang="en-US" dirty="0" err="1"/>
              <a:t>DetectedIssue</a:t>
            </a:r>
            <a:r>
              <a:rPr lang="en-US" dirty="0"/>
              <a:t> based on clinician action to suggestion/action of card response.</a:t>
            </a:r>
          </a:p>
          <a:p>
            <a:r>
              <a:rPr lang="en-US" dirty="0" err="1"/>
              <a:t>DetectedIssue</a:t>
            </a:r>
            <a:r>
              <a:rPr lang="en-US" dirty="0"/>
              <a:t> passed in context of order-sign request.</a:t>
            </a:r>
          </a:p>
          <a:p>
            <a:r>
              <a:rPr lang="en-US" dirty="0"/>
              <a:t>order-sign response Card now use </a:t>
            </a:r>
            <a:r>
              <a:rPr lang="en-US" i="1" dirty="0"/>
              <a:t>update</a:t>
            </a:r>
            <a:r>
              <a:rPr lang="en-US" dirty="0"/>
              <a:t> instead of create for </a:t>
            </a:r>
            <a:r>
              <a:rPr lang="en-US" dirty="0" err="1"/>
              <a:t>DetectedIssue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7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1BC3-4BE0-DF41-94B1-55F4A5B5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56" y="1779504"/>
            <a:ext cx="2686457" cy="610918"/>
          </a:xfrm>
        </p:spPr>
        <p:txBody>
          <a:bodyPr>
            <a:normAutofit/>
          </a:bodyPr>
          <a:lstStyle/>
          <a:p>
            <a:r>
              <a:rPr lang="en-US" sz="2400" dirty="0"/>
              <a:t>order-sign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C93DB2-E9A3-D74A-A236-3D945E4CB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519" y="2430340"/>
            <a:ext cx="7868502" cy="3602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4C3E7F-00A9-0949-87AF-0DD88F0344D4}"/>
              </a:ext>
            </a:extLst>
          </p:cNvPr>
          <p:cNvSpPr txBox="1"/>
          <p:nvPr/>
        </p:nvSpPr>
        <p:spPr>
          <a:xfrm>
            <a:off x="8667344" y="720129"/>
            <a:ext cx="33289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 err="1"/>
              <a:t>DetectedIssue</a:t>
            </a:r>
            <a:r>
              <a:rPr lang="en-US" sz="1400" dirty="0"/>
              <a:t> resource in Context?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Not specified in spec bundle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Depends if/when server or EHR assigns id the resource is stored</a:t>
            </a:r>
          </a:p>
          <a:p>
            <a:pPr algn="l"/>
            <a:r>
              <a:rPr lang="en-US" sz="1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C9DE5-75FF-2241-9A18-1B401B3A0C9E}"/>
              </a:ext>
            </a:extLst>
          </p:cNvPr>
          <p:cNvSpPr txBox="1"/>
          <p:nvPr/>
        </p:nvSpPr>
        <p:spPr>
          <a:xfrm>
            <a:off x="8667344" y="2242677"/>
            <a:ext cx="3328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Service needs to process </a:t>
            </a:r>
            <a:r>
              <a:rPr lang="en-US" sz="1400" dirty="0" err="1"/>
              <a:t>DetectedIssue</a:t>
            </a:r>
            <a:r>
              <a:rPr lang="en-US" sz="1400" dirty="0"/>
              <a:t>/implicated against all context orders </a:t>
            </a:r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Service needs to provide different information or no information based on </a:t>
            </a:r>
            <a:r>
              <a:rPr lang="en-US" sz="1400" dirty="0" err="1"/>
              <a:t>DetectedIssue</a:t>
            </a:r>
            <a:r>
              <a:rPr lang="en-US" sz="1400" dirty="0"/>
              <a:t>/mitigation/action at order-select.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D1E17-2B12-1F4B-86C7-0DD485B728AD}"/>
              </a:ext>
            </a:extLst>
          </p:cNvPr>
          <p:cNvSpPr txBox="1"/>
          <p:nvPr/>
        </p:nvSpPr>
        <p:spPr>
          <a:xfrm>
            <a:off x="8064231" y="4687491"/>
            <a:ext cx="39320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Example:</a:t>
            </a:r>
          </a:p>
          <a:p>
            <a:pPr algn="l"/>
            <a:r>
              <a:rPr lang="en-US" sz="1200" dirty="0"/>
              <a:t>If (</a:t>
            </a:r>
            <a:r>
              <a:rPr lang="en-US" sz="1200" dirty="0" err="1"/>
              <a:t>DetecedIssue</a:t>
            </a:r>
            <a:r>
              <a:rPr lang="en-US" sz="1200" dirty="0"/>
              <a:t>/implicated = Request/context/</a:t>
            </a:r>
            <a:r>
              <a:rPr lang="en-US" sz="1200" dirty="0" err="1"/>
              <a:t>MedicationRequest</a:t>
            </a:r>
            <a:r>
              <a:rPr lang="en-US" sz="1200" dirty="0"/>
              <a:t>)</a:t>
            </a:r>
          </a:p>
          <a:p>
            <a:pPr algn="l"/>
            <a:r>
              <a:rPr lang="en-US" sz="1200" dirty="0"/>
              <a:t>	then process </a:t>
            </a:r>
            <a:r>
              <a:rPr lang="en-US" sz="1200" dirty="0" err="1"/>
              <a:t>DetectedIssue</a:t>
            </a:r>
            <a:r>
              <a:rPr lang="en-US" sz="1200" dirty="0"/>
              <a:t>/mitigation</a:t>
            </a:r>
          </a:p>
          <a:p>
            <a:pPr algn="l"/>
            <a:r>
              <a:rPr lang="en-US" sz="1200" dirty="0"/>
              <a:t>else if (</a:t>
            </a:r>
            <a:r>
              <a:rPr lang="en-US" sz="1200" dirty="0" err="1"/>
              <a:t>DetecedIssue</a:t>
            </a:r>
            <a:r>
              <a:rPr lang="en-US" sz="1200" dirty="0"/>
              <a:t>/mitigation/action = canceled order)</a:t>
            </a:r>
          </a:p>
          <a:p>
            <a:pPr algn="l"/>
            <a:r>
              <a:rPr lang="en-US" sz="1200" dirty="0"/>
              <a:t>	then use “create“ in response action for final </a:t>
            </a:r>
            <a:r>
              <a:rPr lang="en-US" sz="1200" dirty="0" err="1"/>
              <a:t>DetectedIssue</a:t>
            </a:r>
            <a:r>
              <a:rPr lang="en-US" sz="1200" dirty="0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3FBA0C-4272-C04F-BA5A-CA56283376D5}"/>
              </a:ext>
            </a:extLst>
          </p:cNvPr>
          <p:cNvSpPr txBox="1">
            <a:spLocks/>
          </p:cNvSpPr>
          <p:nvPr/>
        </p:nvSpPr>
        <p:spPr>
          <a:xfrm>
            <a:off x="638784" y="1080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2. How should a </a:t>
            </a:r>
            <a:r>
              <a:rPr lang="en-US" sz="3200" dirty="0" err="1"/>
              <a:t>DetectedIssue</a:t>
            </a:r>
            <a:r>
              <a:rPr lang="en-US" sz="3200" dirty="0"/>
              <a:t> resource be created, modified, and passed between the EHR and service?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802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6921-08B7-1249-9AEE-ED943A42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3. How should a draft resource in the request context be referenced in response resource?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CC18F-FB32-4549-98E7-A4D690D9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Propose:</a:t>
            </a:r>
          </a:p>
          <a:p>
            <a:endParaRPr lang="en-US" dirty="0"/>
          </a:p>
          <a:p>
            <a:r>
              <a:rPr lang="en-US" dirty="0"/>
              <a:t>Use contained resource in </a:t>
            </a:r>
            <a:r>
              <a:rPr lang="en-US" dirty="0" err="1"/>
              <a:t>DetectedIssue</a:t>
            </a:r>
            <a:r>
              <a:rPr lang="en-US" dirty="0"/>
              <a:t> to hold the </a:t>
            </a:r>
            <a:r>
              <a:rPr lang="en-US" dirty="0" err="1"/>
              <a:t>MedicationRequest</a:t>
            </a:r>
            <a:r>
              <a:rPr lang="en-US" dirty="0"/>
              <a:t> draft from context of order-select request</a:t>
            </a:r>
          </a:p>
          <a:p>
            <a:endParaRPr lang="en-US" dirty="0"/>
          </a:p>
          <a:p>
            <a:r>
              <a:rPr lang="en-US" dirty="0" err="1"/>
              <a:t>DetectedIssue</a:t>
            </a:r>
            <a:r>
              <a:rPr lang="en-US" dirty="0"/>
              <a:t>/implicated(Reference) </a:t>
            </a:r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dirty="0" err="1"/>
              <a:t>DetectedIssue</a:t>
            </a:r>
            <a:r>
              <a:rPr lang="en-US" dirty="0"/>
              <a:t> modified from draft to final after order-sign response, change implicated reference from contained to local or global FHIR id.</a:t>
            </a:r>
          </a:p>
        </p:txBody>
      </p:sp>
    </p:spTree>
    <p:extLst>
      <p:ext uri="{BB962C8B-B14F-4D97-AF65-F5344CB8AC3E}">
        <p14:creationId xmlns:p14="http://schemas.microsoft.com/office/powerpoint/2010/main" val="634199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2E7F-AB53-F440-982B-2D5D9916A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00" y="1404992"/>
            <a:ext cx="2517843" cy="795743"/>
          </a:xfrm>
        </p:spPr>
        <p:txBody>
          <a:bodyPr>
            <a:normAutofit/>
          </a:bodyPr>
          <a:lstStyle/>
          <a:p>
            <a:r>
              <a:rPr lang="en-US" sz="2400" dirty="0" err="1"/>
              <a:t>DetectedIssue</a:t>
            </a:r>
            <a:endParaRPr lang="en-US" sz="2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9EBF73-E86E-934F-A15B-DEBB940E7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644" y="2016551"/>
            <a:ext cx="7942694" cy="4250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5E5285-F486-A043-86F0-FC599A77AA98}"/>
              </a:ext>
            </a:extLst>
          </p:cNvPr>
          <p:cNvSpPr txBox="1"/>
          <p:nvPr/>
        </p:nvSpPr>
        <p:spPr>
          <a:xfrm>
            <a:off x="7976680" y="1674674"/>
            <a:ext cx="3906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contained resource to pass draft </a:t>
            </a:r>
            <a:r>
              <a:rPr lang="en-US" dirty="0" err="1"/>
              <a:t>MedicationRequest</a:t>
            </a:r>
            <a:r>
              <a:rPr lang="en-US" dirty="0"/>
              <a:t> (id : 103) resource back to EHR and to reference </a:t>
            </a:r>
            <a:r>
              <a:rPr lang="en-US" dirty="0" err="1"/>
              <a:t>MedicationRequest</a:t>
            </a:r>
            <a:r>
              <a:rPr lang="en-US" dirty="0"/>
              <a:t> (103) in </a:t>
            </a:r>
            <a:r>
              <a:rPr lang="en-US" dirty="0" err="1"/>
              <a:t>DetectedIssue</a:t>
            </a:r>
            <a:r>
              <a:rPr lang="en-US" dirty="0"/>
              <a:t>/implicated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98011E-F456-F64C-A610-8ABD3784C8FC}"/>
              </a:ext>
            </a:extLst>
          </p:cNvPr>
          <p:cNvCxnSpPr>
            <a:cxnSpLocks/>
          </p:cNvCxnSpPr>
          <p:nvPr/>
        </p:nvCxnSpPr>
        <p:spPr>
          <a:xfrm flipH="1">
            <a:off x="6444344" y="1538754"/>
            <a:ext cx="447471" cy="797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976FF9-8DED-8D43-98BC-C8389D70A7F8}"/>
              </a:ext>
            </a:extLst>
          </p:cNvPr>
          <p:cNvCxnSpPr>
            <a:cxnSpLocks/>
          </p:cNvCxnSpPr>
          <p:nvPr/>
        </p:nvCxnSpPr>
        <p:spPr>
          <a:xfrm flipV="1">
            <a:off x="2156993" y="4498930"/>
            <a:ext cx="282103" cy="1877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5D81580F-981C-C44C-976F-4048D23148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3. How should a draft resource in the request context be referenced in response resource?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493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76D1BC-E316-A744-A504-E531DD74B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55" y="183238"/>
            <a:ext cx="8284843" cy="6491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A1C87-AD3A-E242-AE58-FBAB97B7A741}"/>
              </a:ext>
            </a:extLst>
          </p:cNvPr>
          <p:cNvSpPr txBox="1"/>
          <p:nvPr/>
        </p:nvSpPr>
        <p:spPr>
          <a:xfrm>
            <a:off x="8462098" y="2197893"/>
            <a:ext cx="35732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resourceType</a:t>
            </a:r>
            <a:r>
              <a:rPr lang="en-US" sz="1400" dirty="0"/>
              <a:t> : </a:t>
            </a:r>
            <a:r>
              <a:rPr lang="en-US" sz="1400" dirty="0" err="1"/>
              <a:t>DetectedIssue</a:t>
            </a:r>
            <a:endParaRPr lang="en-US" sz="1400" dirty="0"/>
          </a:p>
          <a:p>
            <a:r>
              <a:rPr lang="en-US" sz="1400" dirty="0"/>
              <a:t>      contained : [</a:t>
            </a:r>
            <a:r>
              <a:rPr lang="en-US" sz="1400" dirty="0" err="1"/>
              <a:t>MedicationRequest</a:t>
            </a:r>
            <a:endParaRPr lang="en-US" sz="1400" dirty="0"/>
          </a:p>
          <a:p>
            <a:r>
              <a:rPr lang="en-US" sz="1400" dirty="0"/>
              <a:t>           id : 103]</a:t>
            </a:r>
          </a:p>
          <a:p>
            <a:r>
              <a:rPr lang="en-US" sz="1400" dirty="0"/>
              <a:t>       asserter : </a:t>
            </a:r>
          </a:p>
          <a:p>
            <a:r>
              <a:rPr lang="en-US" sz="1400" dirty="0"/>
              <a:t>           reference : #103</a:t>
            </a:r>
          </a:p>
          <a:p>
            <a:endParaRPr lang="en-US" sz="1400" dirty="0"/>
          </a:p>
          <a:p>
            <a:r>
              <a:rPr lang="en-US" sz="1400" dirty="0"/>
              <a:t>       implicated</a:t>
            </a:r>
          </a:p>
          <a:p>
            <a:r>
              <a:rPr lang="en-US" sz="1400" dirty="0"/>
              <a:t>           reference : #103 (contained reference)</a:t>
            </a:r>
          </a:p>
          <a:p>
            <a:r>
              <a:rPr lang="en-US" sz="1400" dirty="0"/>
              <a:t>           display : naproxen 500 mg tablet</a:t>
            </a:r>
          </a:p>
          <a:p>
            <a:r>
              <a:rPr lang="en-US" sz="1400" dirty="0"/>
              <a:t>           reference : global id (</a:t>
            </a:r>
            <a:r>
              <a:rPr lang="en-US" sz="1400" dirty="0" err="1"/>
              <a:t>url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display : warfarin 5 mg tablet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94AE1-F63F-474B-9669-62A0C9E1BBCB}"/>
              </a:ext>
            </a:extLst>
          </p:cNvPr>
          <p:cNvSpPr txBox="1"/>
          <p:nvPr/>
        </p:nvSpPr>
        <p:spPr>
          <a:xfrm>
            <a:off x="9798622" y="51134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07947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3757</TotalTime>
  <Words>864</Words>
  <Application>Microsoft Macintosh PowerPoint</Application>
  <PresentationFormat>Widescreen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Concepts</vt:lpstr>
      <vt:lpstr>Questions:</vt:lpstr>
      <vt:lpstr>At order-select, what type of resource and minimum information can be expected for medication orders? </vt:lpstr>
      <vt:lpstr>order-select – context</vt:lpstr>
      <vt:lpstr>2. How should a DetectedIssue resource be created, modified, and passed between the EHR and service? </vt:lpstr>
      <vt:lpstr>order-sign</vt:lpstr>
      <vt:lpstr>3. How should a draft resource in the request context be referenced in response resource? </vt:lpstr>
      <vt:lpstr>DetectedIssue</vt:lpstr>
      <vt:lpstr>PowerPoint Presentation</vt:lpstr>
      <vt:lpstr>Contained continued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Reese</dc:creator>
  <cp:lastModifiedBy>Thomas Reese</cp:lastModifiedBy>
  <cp:revision>33</cp:revision>
  <dcterms:created xsi:type="dcterms:W3CDTF">2019-03-19T00:14:30Z</dcterms:created>
  <dcterms:modified xsi:type="dcterms:W3CDTF">2019-04-03T18:05:34Z</dcterms:modified>
</cp:coreProperties>
</file>