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66" r:id="rId6"/>
    <p:sldId id="267" r:id="rId7"/>
    <p:sldId id="268" r:id="rId8"/>
    <p:sldId id="269" r:id="rId9"/>
    <p:sldId id="261" r:id="rId10"/>
    <p:sldId id="285" r:id="rId11"/>
    <p:sldId id="260" r:id="rId12"/>
    <p:sldId id="286" r:id="rId13"/>
    <p:sldId id="265" r:id="rId14"/>
    <p:sldId id="270" r:id="rId15"/>
    <p:sldId id="287" r:id="rId16"/>
    <p:sldId id="288" r:id="rId17"/>
    <p:sldId id="291" r:id="rId18"/>
    <p:sldId id="292" r:id="rId19"/>
    <p:sldId id="290" r:id="rId20"/>
    <p:sldId id="294" r:id="rId21"/>
    <p:sldId id="296" r:id="rId22"/>
    <p:sldId id="298" r:id="rId23"/>
    <p:sldId id="295" r:id="rId24"/>
    <p:sldId id="293" r:id="rId25"/>
    <p:sldId id="283" r:id="rId26"/>
    <p:sldId id="299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02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3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D8802-683A-426B-8B8B-D3FA58CE1B52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F7CC-2761-4EEE-835D-C61EB897A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0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F7CC-2761-4EEE-835D-C61EB897A2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7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F7CC-2761-4EEE-835D-C61EB897A2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2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8E8BB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3F42-909E-42E8-BDB9-C42787CF0C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8E8BB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8E8BB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8642" y="250316"/>
            <a:ext cx="496671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8E8BB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284" y="1157427"/>
            <a:ext cx="8647430" cy="3392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hyperlink" Target="NUL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a59jt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L7/PDDI-CDS.g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186" y="792906"/>
            <a:ext cx="7444105" cy="203664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ctr">
              <a:lnSpc>
                <a:spcPct val="102800"/>
              </a:lnSpc>
              <a:spcBef>
                <a:spcPts val="204"/>
              </a:spcBef>
            </a:pPr>
            <a:r>
              <a:rPr lang="en-US" sz="3200" spc="-10" dirty="0" smtClean="0"/>
              <a:t>Update on </a:t>
            </a:r>
            <a:r>
              <a:rPr lang="en-US" sz="3200" spc="-10" dirty="0" smtClean="0"/>
              <a:t>Development of </a:t>
            </a:r>
            <a:r>
              <a:rPr lang="en-US" sz="3200" spc="-10" dirty="0" smtClean="0"/>
              <a:t>the Implementation Guide </a:t>
            </a:r>
            <a:r>
              <a:rPr lang="en-US" sz="3200" spc="-5" dirty="0" smtClean="0"/>
              <a:t>Potential </a:t>
            </a:r>
            <a:r>
              <a:rPr lang="en-US" sz="3200" spc="-5" dirty="0"/>
              <a:t>Drug-Drug Interaction (PDDI) Clinical Decision Support (CDS)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497583" y="2910967"/>
            <a:ext cx="6363335" cy="87280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78435" marR="111760" algn="ctr">
              <a:lnSpc>
                <a:spcPct val="80000"/>
              </a:lnSpc>
              <a:spcBef>
                <a:spcPts val="585"/>
              </a:spcBef>
            </a:pPr>
            <a:r>
              <a:rPr lang="en-US" sz="3200" dirty="0" smtClean="0">
                <a:latin typeface="Calibri"/>
                <a:cs typeface="Calibri"/>
              </a:rPr>
              <a:t>HL7 CDS Workgroup Meeting 9/18/19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304800" y="57150"/>
            <a:ext cx="883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5" dirty="0" smtClean="0"/>
              <a:t>PDDI CDS Service – Response Information Model</a:t>
            </a:r>
            <a:endParaRPr sz="3200" spc="-10" dirty="0"/>
          </a:p>
        </p:txBody>
      </p:sp>
      <p:sp>
        <p:nvSpPr>
          <p:cNvPr id="7" name="object 4"/>
          <p:cNvSpPr txBox="1"/>
          <p:nvPr/>
        </p:nvSpPr>
        <p:spPr>
          <a:xfrm>
            <a:off x="6011487" y="4629150"/>
            <a:ext cx="311727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 invalidUrl="https:///"/>
              </a:rPr>
              <a:t>https</a:t>
            </a:r>
            <a:r>
              <a:rPr sz="2000" u="heavy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 invalidUrl="https:///"/>
              </a:rPr>
              <a:t>://</a:t>
            </a:r>
            <a:r>
              <a:rPr lang="en-US" sz="2000" u="heavy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w3id.org/hclscg/pddi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90550"/>
            <a:ext cx="8312728" cy="45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3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51815"/>
            <a:ext cx="6848856" cy="4881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5718464" y="4629150"/>
            <a:ext cx="311727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 invalidUrl="https:///"/>
              </a:rPr>
              <a:t>https</a:t>
            </a:r>
            <a:r>
              <a:rPr sz="2000" u="heavy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 invalidUrl="https:///"/>
              </a:rPr>
              <a:t>://</a:t>
            </a:r>
            <a:r>
              <a:rPr lang="en-US" sz="2000" u="heavy" spc="-1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w3id.org/hclscg/pddi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6200" y="175487"/>
            <a:ext cx="90678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5" dirty="0" smtClean="0"/>
              <a:t>PDDI CDS Service – Cards + Information Model </a:t>
            </a:r>
            <a:endParaRPr sz="3600" spc="-1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3950"/>
            <a:ext cx="6103513" cy="2667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51548" y="1276350"/>
            <a:ext cx="231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 drugs involved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1548" y="1649492"/>
            <a:ext cx="222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Clinical consequences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51548" y="2253734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1548" y="197381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Serious?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51548" y="2888218"/>
            <a:ext cx="256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Classification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51548" y="3284220"/>
            <a:ext cx="226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Recommended Action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943600" y="1504950"/>
            <a:ext cx="609600" cy="140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66800" y="1870948"/>
            <a:ext cx="5486400" cy="287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19800" y="2088118"/>
            <a:ext cx="593648" cy="165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19800" y="2439948"/>
            <a:ext cx="674317" cy="75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438400" y="3085981"/>
            <a:ext cx="4249975" cy="171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38800" y="3456444"/>
            <a:ext cx="968906" cy="47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14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62600" y="1428750"/>
            <a:ext cx="2750185" cy="32454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431800" indent="-342900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high-level,  domai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-spec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fic 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query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language</a:t>
            </a:r>
            <a:endParaRPr sz="2400" dirty="0">
              <a:latin typeface="Calibri"/>
              <a:cs typeface="Calibri"/>
            </a:endParaRPr>
          </a:p>
          <a:p>
            <a:pPr marL="355600" marR="202565" indent="-342900">
              <a:lnSpc>
                <a:spcPts val="23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can represent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 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PDDI</a:t>
            </a:r>
            <a:r>
              <a:rPr sz="24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  <a:p>
            <a:pPr marL="355600" marR="90805" indent="-342900">
              <a:lnSpc>
                <a:spcPct val="8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combining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rules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to 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describe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 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available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data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3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supports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different 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models –</a:t>
            </a:r>
            <a:r>
              <a:rPr sz="2400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FHIR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704" y="1428750"/>
            <a:ext cx="4965896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76200" y="175487"/>
            <a:ext cx="90678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5" dirty="0" smtClean="0"/>
              <a:t>PDDI CDS Service – Knowledge Representation: Clinical Quality Language (CQL)</a:t>
            </a:r>
            <a:endParaRPr sz="3200"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33350"/>
            <a:ext cx="76961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5" dirty="0"/>
              <a:t>PDDI CDS </a:t>
            </a:r>
            <a:r>
              <a:rPr lang="en-US" spc="-15" dirty="0" smtClean="0"/>
              <a:t>Service: </a:t>
            </a:r>
            <a:r>
              <a:rPr spc="-15" dirty="0" smtClean="0"/>
              <a:t>CQL</a:t>
            </a:r>
            <a:r>
              <a:rPr spc="-80" dirty="0" smtClean="0"/>
              <a:t> </a:t>
            </a:r>
            <a:r>
              <a:rPr dirty="0"/>
              <a:t>Engine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3990" y="1217167"/>
            <a:ext cx="2035810" cy="3342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668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PlanDefinition</a:t>
            </a:r>
            <a:r>
              <a:rPr sz="1600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and 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Library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resources  are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loaded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from 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FHIR</a:t>
            </a:r>
            <a:r>
              <a:rPr sz="16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  <a:p>
            <a:pPr marL="355600" marR="7366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CQL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logic in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the  Library resource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is 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decoded</a:t>
            </a:r>
            <a:endParaRPr sz="1600">
              <a:latin typeface="Calibri"/>
              <a:cs typeface="Calibri"/>
            </a:endParaRPr>
          </a:p>
          <a:p>
            <a:pPr marL="355600" marR="247015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evaluated by</a:t>
            </a:r>
            <a:r>
              <a:rPr sz="16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CQL 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engine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CDS Response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Cards  are generated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and 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returned to the 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client.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1182624"/>
            <a:ext cx="5689092" cy="3404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24000" y="3105150"/>
            <a:ext cx="1143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order-select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7397"/>
            <a:ext cx="8610600" cy="553998"/>
          </a:xfrm>
        </p:spPr>
        <p:txBody>
          <a:bodyPr/>
          <a:lstStyle/>
          <a:p>
            <a:r>
              <a:rPr lang="en-US" sz="3600" dirty="0" smtClean="0"/>
              <a:t>PDDI CDS Implementation Guide - Status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47750"/>
            <a:ext cx="8647430" cy="372409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Spring 2018 – Project start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Fall 2018 – First ballot for comments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Used CDS Hooks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medication-prescribe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Distinguished “basic” and “advanced” CDS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Basic – CDS at order signing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Advanced – CDS at both order selection and order signing with the CDS service</a:t>
            </a:r>
            <a:r>
              <a:rPr lang="en-US" sz="3000" i="1" dirty="0" smtClean="0"/>
              <a:t> tracking state</a:t>
            </a:r>
            <a:r>
              <a:rPr lang="en-US" sz="3000" dirty="0"/>
              <a:t> </a:t>
            </a:r>
            <a:r>
              <a:rPr lang="en-US" sz="3000" dirty="0" smtClean="0"/>
              <a:t>to avoid </a:t>
            </a:r>
            <a:r>
              <a:rPr lang="en-US" sz="3000" i="1" dirty="0" smtClean="0"/>
              <a:t>duplicate alerts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1506604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9144000" cy="516888"/>
          </a:xfrm>
        </p:spPr>
        <p:txBody>
          <a:bodyPr/>
          <a:lstStyle/>
          <a:p>
            <a:r>
              <a:rPr lang="en-US" sz="3600" dirty="0" smtClean="0"/>
              <a:t>PDDI CDS Implementation Guide – Status Cont.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95350"/>
            <a:ext cx="8418830" cy="18466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Spring 2019 – CDS Hooks 1.0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New CDS Hooks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order-select </a:t>
            </a:r>
            <a:r>
              <a:rPr lang="en-US" sz="2800" dirty="0" smtClean="0">
                <a:cs typeface="Courier New" panose="02070309020205020404" pitchFamily="49" charset="0"/>
              </a:rPr>
              <a:t>and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order-sign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The draft IG updated to refer to these hooks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93313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24223"/>
            <a:ext cx="7467600" cy="694927"/>
          </a:xfrm>
        </p:spPr>
        <p:txBody>
          <a:bodyPr/>
          <a:lstStyle/>
          <a:p>
            <a:r>
              <a:rPr lang="en-US" dirty="0" smtClean="0"/>
              <a:t>PDDI CDS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order-select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8519" r="42500" b="30740"/>
          <a:stretch/>
        </p:blipFill>
        <p:spPr>
          <a:xfrm>
            <a:off x="1776761" y="742950"/>
            <a:ext cx="6898888" cy="4419600"/>
          </a:xfrm>
          <a:prstGeom prst="rect">
            <a:avLst/>
          </a:prstGeom>
        </p:spPr>
      </p:pic>
      <p:sp>
        <p:nvSpPr>
          <p:cNvPr id="6" name="Curved Right Arrow 5"/>
          <p:cNvSpPr/>
          <p:nvPr/>
        </p:nvSpPr>
        <p:spPr>
          <a:xfrm>
            <a:off x="1411001" y="234315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0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24223"/>
            <a:ext cx="7467600" cy="677108"/>
          </a:xfrm>
        </p:spPr>
        <p:txBody>
          <a:bodyPr/>
          <a:lstStyle/>
          <a:p>
            <a:r>
              <a:rPr lang="en-US" dirty="0" smtClean="0"/>
              <a:t>PDDI CDS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order-sign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8519" r="48333" b="36666"/>
          <a:stretch/>
        </p:blipFill>
        <p:spPr>
          <a:xfrm>
            <a:off x="1676400" y="971550"/>
            <a:ext cx="6019800" cy="390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7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9144000" cy="516888"/>
          </a:xfrm>
        </p:spPr>
        <p:txBody>
          <a:bodyPr/>
          <a:lstStyle/>
          <a:p>
            <a:r>
              <a:rPr lang="en-US" sz="3600" dirty="0" smtClean="0"/>
              <a:t>PDDI CDS Implementation Guide – Status Cont.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95350"/>
            <a:ext cx="8418830" cy="372409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Summer 2019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Decision to move away from having the CDS service retain state to avoid duplicate alerts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The IG updated to remove “basic” and “advanced”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Implication – EHRs will need some way to handle duplicate alerts between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order-select</a:t>
            </a:r>
            <a:r>
              <a:rPr lang="en-US" sz="30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order-sign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8442" y="2134492"/>
            <a:ext cx="2110798" cy="1318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2266950"/>
            <a:ext cx="3742944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0" y="128576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 smtClean="0"/>
              <a:t>Potential </a:t>
            </a:r>
            <a:r>
              <a:rPr spc="-5" dirty="0" smtClean="0"/>
              <a:t>Drug </a:t>
            </a:r>
            <a:r>
              <a:rPr dirty="0"/>
              <a:t>- </a:t>
            </a:r>
            <a:r>
              <a:rPr spc="-5" dirty="0"/>
              <a:t>Drug</a:t>
            </a:r>
            <a:r>
              <a:rPr spc="-50" dirty="0"/>
              <a:t> </a:t>
            </a:r>
            <a:r>
              <a:rPr spc="-15" dirty="0"/>
              <a:t>Interactions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836" y="1209250"/>
            <a:ext cx="604088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… </a:t>
            </a:r>
            <a:r>
              <a:rPr sz="2200" spc="-15" dirty="0">
                <a:solidFill>
                  <a:srgbClr val="001F5F"/>
                </a:solidFill>
                <a:latin typeface="Calibri"/>
                <a:cs typeface="Calibri"/>
              </a:rPr>
              <a:t>can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2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rgbClr val="001F5F"/>
                </a:solidFill>
                <a:latin typeface="Calibri"/>
                <a:cs typeface="Calibri"/>
              </a:rPr>
              <a:t>mitigated</a:t>
            </a:r>
            <a:r>
              <a:rPr lang="en-US" sz="2200" spc="-15" dirty="0" smtClean="0">
                <a:solidFill>
                  <a:srgbClr val="001F5F"/>
                </a:solidFill>
                <a:latin typeface="Calibri"/>
                <a:cs typeface="Calibri"/>
              </a:rPr>
              <a:t>  </a:t>
            </a:r>
            <a:r>
              <a:rPr sz="2200" spc="-10" dirty="0" smtClean="0">
                <a:solidFill>
                  <a:srgbClr val="001F5F"/>
                </a:solidFill>
                <a:latin typeface="Calibri"/>
                <a:cs typeface="Calibri"/>
              </a:rPr>
              <a:t>by </a:t>
            </a:r>
            <a:r>
              <a:rPr lang="en-US" sz="2200" spc="-10" dirty="0" smtClean="0">
                <a:solidFill>
                  <a:srgbClr val="001F5F"/>
                </a:solidFill>
                <a:latin typeface="Calibri"/>
                <a:cs typeface="Calibri"/>
              </a:rPr>
              <a:t>clinical decision support (</a:t>
            </a:r>
            <a:r>
              <a:rPr sz="2200" dirty="0" smtClean="0">
                <a:solidFill>
                  <a:srgbClr val="001F5F"/>
                </a:solidFill>
                <a:latin typeface="Calibri"/>
                <a:cs typeface="Calibri"/>
              </a:rPr>
              <a:t>CDS</a:t>
            </a:r>
            <a:r>
              <a:rPr lang="en-US" sz="2200" dirty="0" smtClean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81571" y="3364991"/>
            <a:ext cx="1680972" cy="1679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54239" y="4394708"/>
            <a:ext cx="111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y  </a:t>
            </a:r>
            <a:r>
              <a:rPr sz="1800" spc="-10" dirty="0">
                <a:latin typeface="Calibri"/>
                <a:cs typeface="Calibri"/>
              </a:rPr>
              <a:t>filtered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20996" y="3102864"/>
            <a:ext cx="1103376" cy="1101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75123" y="4303267"/>
            <a:ext cx="1922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presented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at appropriate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1571" y="1179146"/>
            <a:ext cx="244144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relevant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</a:rPr>
              <a:t>reference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20996" y="1784631"/>
            <a:ext cx="848868" cy="838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9144000" cy="553998"/>
          </a:xfrm>
        </p:spPr>
        <p:txBody>
          <a:bodyPr/>
          <a:lstStyle/>
          <a:p>
            <a:r>
              <a:rPr lang="en-US" sz="3600" dirty="0" smtClean="0"/>
              <a:t>One Possible Solution to Avoid Duplicate Alerts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95350"/>
            <a:ext cx="8418830" cy="338554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n-lt"/>
                <a:cs typeface="Courier New" panose="02070309020205020404" pitchFamily="49" charset="0"/>
              </a:rPr>
              <a:t>The CDS Service references the component of the knowledge artifact that has triggered a card response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 smtClean="0">
                <a:cs typeface="Courier New" panose="02070309020205020404" pitchFamily="49" charset="0"/>
              </a:rPr>
              <a:t>E.g., a URI link provided in the Link array of the card response</a:t>
            </a:r>
            <a:endParaRPr lang="en-US" sz="2600" dirty="0" smtClean="0">
              <a:latin typeface="+mn-lt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n-lt"/>
                <a:cs typeface="Courier New" panose="02070309020205020404" pitchFamily="49" charset="0"/>
              </a:rPr>
              <a:t>The client EHR stores the knowledge artifact component reference at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order-select</a:t>
            </a:r>
            <a:endParaRPr lang="en-US" sz="2800" dirty="0" smtClean="0">
              <a:latin typeface="+mn-lt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n-lt"/>
                <a:cs typeface="Courier New" panose="02070309020205020404" pitchFamily="49" charset="0"/>
              </a:rPr>
              <a:t>The client EHR filters out cards that reference the same knowledge artifact component at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order-sign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5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41753" y="1143931"/>
            <a:ext cx="5473447" cy="2570819"/>
            <a:chOff x="762000" y="610531"/>
            <a:chExt cx="5473447" cy="25708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895350"/>
              <a:ext cx="3920459" cy="210359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4922" y="1428750"/>
              <a:ext cx="532878" cy="52351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2939" y="1885950"/>
              <a:ext cx="1522508" cy="91377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276600" y="2190750"/>
              <a:ext cx="1405859" cy="9906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1582932">
              <a:off x="3855468" y="610531"/>
              <a:ext cx="1062745" cy="760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5761" y="112752"/>
            <a:ext cx="8702039" cy="553998"/>
          </a:xfrm>
        </p:spPr>
        <p:txBody>
          <a:bodyPr/>
          <a:lstStyle/>
          <a:p>
            <a:r>
              <a:rPr lang="en-US" sz="3600" dirty="0" smtClean="0"/>
              <a:t>Possible Solution – warfarin-NSAIDs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1876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2" t="14445" r="8649" b="11482"/>
          <a:stretch/>
        </p:blipFill>
        <p:spPr>
          <a:xfrm>
            <a:off x="76200" y="605234"/>
            <a:ext cx="7315200" cy="448111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733800" y="2571750"/>
            <a:ext cx="5191518" cy="2438400"/>
            <a:chOff x="762000" y="610531"/>
            <a:chExt cx="5473447" cy="25708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895350"/>
              <a:ext cx="3920459" cy="210359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922" y="1428750"/>
              <a:ext cx="532878" cy="52351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2939" y="1885950"/>
              <a:ext cx="1522508" cy="91377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276600" y="2190750"/>
              <a:ext cx="1405859" cy="9906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1582932">
              <a:off x="3855468" y="610531"/>
              <a:ext cx="1062745" cy="760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942006" y="2136154"/>
            <a:ext cx="225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Knowledge artifact component reference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943600" y="2038350"/>
            <a:ext cx="2209800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3990" y="1657350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65761" y="57150"/>
            <a:ext cx="8702039" cy="553998"/>
          </a:xfrm>
        </p:spPr>
        <p:txBody>
          <a:bodyPr/>
          <a:lstStyle/>
          <a:p>
            <a:r>
              <a:rPr lang="en-US" sz="3600" dirty="0" smtClean="0"/>
              <a:t>Possible Solution – warfarin-NSAIDs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942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" t="11851" r="19884" b="27778"/>
          <a:stretch/>
        </p:blipFill>
        <p:spPr>
          <a:xfrm>
            <a:off x="762000" y="1581150"/>
            <a:ext cx="7334250" cy="33528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5761" y="57150"/>
            <a:ext cx="8702039" cy="553998"/>
          </a:xfrm>
        </p:spPr>
        <p:txBody>
          <a:bodyPr/>
          <a:lstStyle/>
          <a:p>
            <a:r>
              <a:rPr lang="en-US" sz="3600" dirty="0" smtClean="0"/>
              <a:t>Possible Solution – warfarin-NSAIDs Example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905009"/>
            <a:ext cx="534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CDS Hooks card response to order-select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228724" y="4171950"/>
            <a:ext cx="700087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3489751"/>
            <a:ext cx="225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Knowledge artifact component reference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2978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9144000" cy="516888"/>
          </a:xfrm>
        </p:spPr>
        <p:txBody>
          <a:bodyPr/>
          <a:lstStyle/>
          <a:p>
            <a:r>
              <a:rPr lang="en-US" sz="3600" dirty="0" smtClean="0"/>
              <a:t>PDDI CDS Implementation Guide – Status Cont.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19150"/>
            <a:ext cx="8418830" cy="418576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Fall 2019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Discussion at the </a:t>
            </a:r>
            <a:r>
              <a:rPr lang="en-US" sz="3000" dirty="0" err="1" smtClean="0"/>
              <a:t>Connectathon</a:t>
            </a:r>
            <a:endParaRPr lang="en-US" sz="3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/>
              <a:t>H</a:t>
            </a:r>
            <a:r>
              <a:rPr lang="en-US" sz="3000" dirty="0" smtClean="0"/>
              <a:t>ow do EHRs currently handle potential duplicate alerts between the selecting and signing steps of an ordering workflow?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tinyurl.com/yxa59jtt</a:t>
            </a:r>
            <a:r>
              <a:rPr lang="en-US" sz="2800" dirty="0" smtClean="0"/>
              <a:t> </a:t>
            </a:r>
            <a:endParaRPr lang="en-US" sz="30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Alternative ways of handling potential alert duplications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An active discussion for Hooks 1.1</a:t>
            </a:r>
          </a:p>
        </p:txBody>
      </p:sp>
    </p:spTree>
    <p:extLst>
      <p:ext uri="{BB962C8B-B14F-4D97-AF65-F5344CB8AC3E}">
        <p14:creationId xmlns:p14="http://schemas.microsoft.com/office/powerpoint/2010/main" val="3671492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9144000" cy="553998"/>
          </a:xfrm>
        </p:spPr>
        <p:txBody>
          <a:bodyPr/>
          <a:lstStyle/>
          <a:p>
            <a:r>
              <a:rPr lang="en-US" sz="3600" dirty="0" smtClean="0"/>
              <a:t>PDDI CDS Implementation Guide – Next Steps</a:t>
            </a:r>
            <a:endParaRPr lang="en-US" sz="36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1000" y="895350"/>
            <a:ext cx="8418830" cy="37548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Fall/Winter 2019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Finish revising the draft IG with a recommended solution for referencing knowledge artifact components within Hooks 1.0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Determine usefulness for </a:t>
            </a:r>
            <a:r>
              <a:rPr lang="en-US" sz="3000" dirty="0" err="1" smtClean="0"/>
              <a:t>DetectedIssue</a:t>
            </a:r>
            <a:r>
              <a:rPr lang="en-US" sz="3000" dirty="0" smtClean="0"/>
              <a:t>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Spring 2020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Ballot the IG for comment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038350"/>
            <a:ext cx="4966715" cy="696594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7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647" y="1511552"/>
            <a:ext cx="3966972" cy="2683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8600" y="1200150"/>
            <a:ext cx="4912995" cy="261225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800" spc="-5" dirty="0" smtClean="0">
                <a:solidFill>
                  <a:srgbClr val="001F5F"/>
                </a:solidFill>
                <a:latin typeface="Calibri"/>
                <a:cs typeface="Calibri"/>
              </a:rPr>
              <a:t>o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broadly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accepted</a:t>
            </a:r>
            <a:r>
              <a:rPr sz="28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 smtClean="0">
                <a:solidFill>
                  <a:srgbClr val="001F5F"/>
                </a:solidFill>
                <a:latin typeface="Calibri"/>
                <a:cs typeface="Calibri"/>
              </a:rPr>
              <a:t>standards</a:t>
            </a:r>
            <a:endParaRPr lang="en-US" sz="2800" dirty="0">
              <a:latin typeface="Calibri"/>
              <a:cs typeface="Calibri"/>
            </a:endParaRPr>
          </a:p>
          <a:p>
            <a:pPr marL="812800" lvl="1" indent="-342900"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20" dirty="0" smtClean="0">
                <a:solidFill>
                  <a:srgbClr val="001F5F"/>
                </a:solidFill>
                <a:latin typeface="Calibri"/>
                <a:cs typeface="Calibri"/>
              </a:rPr>
              <a:t>Authoring</a:t>
            </a:r>
          </a:p>
          <a:p>
            <a:pPr marL="812800" lvl="1" indent="-342900"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20" dirty="0" smtClean="0">
                <a:solidFill>
                  <a:srgbClr val="001F5F"/>
                </a:solidFill>
                <a:latin typeface="Calibri"/>
                <a:cs typeface="Calibri"/>
              </a:rPr>
              <a:t>Implementation</a:t>
            </a:r>
          </a:p>
          <a:p>
            <a:pPr marL="812800" lvl="1" indent="-342900"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20" dirty="0" smtClean="0">
                <a:solidFill>
                  <a:srgbClr val="001F5F"/>
                </a:solidFill>
                <a:latin typeface="Calibri"/>
                <a:cs typeface="Calibri"/>
              </a:rPr>
              <a:t>Sharing</a:t>
            </a:r>
          </a:p>
          <a:p>
            <a:pPr marL="812800" lvl="1" indent="-342900"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800" spc="-20" dirty="0" smtClean="0">
              <a:solidFill>
                <a:srgbClr val="001F5F"/>
              </a:solidFill>
              <a:latin typeface="Calibri"/>
              <a:cs typeface="Calibri"/>
            </a:endParaRPr>
          </a:p>
        </p:txBody>
      </p:sp>
      <p:sp>
        <p:nvSpPr>
          <p:cNvPr id="6" name="object 4"/>
          <p:cNvSpPr txBox="1">
            <a:spLocks noGrp="1"/>
          </p:cNvSpPr>
          <p:nvPr>
            <p:ph type="title"/>
          </p:nvPr>
        </p:nvSpPr>
        <p:spPr>
          <a:xfrm>
            <a:off x="381000" y="128576"/>
            <a:ext cx="8610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 smtClean="0"/>
              <a:t>Potential </a:t>
            </a:r>
            <a:r>
              <a:rPr spc="-5" dirty="0" smtClean="0"/>
              <a:t>Drug </a:t>
            </a:r>
            <a:r>
              <a:rPr dirty="0"/>
              <a:t>- </a:t>
            </a:r>
            <a:r>
              <a:rPr spc="-5" dirty="0"/>
              <a:t>Drug</a:t>
            </a:r>
            <a:r>
              <a:rPr spc="-50" dirty="0"/>
              <a:t> </a:t>
            </a:r>
            <a:r>
              <a:rPr spc="-15" dirty="0" smtClean="0"/>
              <a:t>Interaction</a:t>
            </a:r>
            <a:r>
              <a:rPr lang="en-US" spc="-15" dirty="0" smtClean="0"/>
              <a:t> CDS</a:t>
            </a:r>
            <a:endParaRPr spc="-1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2963" r="5833"/>
          <a:stretch/>
        </p:blipFill>
        <p:spPr>
          <a:xfrm>
            <a:off x="533400" y="133350"/>
            <a:ext cx="7924800" cy="4476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3400" y="4705350"/>
            <a:ext cx="376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https://github.com/HL7/PDDI-CDS.git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610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dirty="0" smtClean="0"/>
              <a:t>PDD CDS - </a:t>
            </a:r>
            <a:r>
              <a:rPr sz="4000" dirty="0" smtClean="0"/>
              <a:t>Services </a:t>
            </a:r>
            <a:r>
              <a:rPr sz="4000" dirty="0"/>
              <a:t>Based</a:t>
            </a:r>
            <a:r>
              <a:rPr sz="4000" spc="-60" dirty="0"/>
              <a:t> </a:t>
            </a:r>
            <a:r>
              <a:rPr sz="4000" spc="-2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520" y="1165352"/>
            <a:ext cx="4196080" cy="31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194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CDS Service: near real-time</a:t>
            </a:r>
            <a:r>
              <a:rPr sz="18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support</a:t>
            </a:r>
            <a:endParaRPr sz="1800" dirty="0">
              <a:latin typeface="Calibri"/>
              <a:cs typeface="Calibri"/>
            </a:endParaRPr>
          </a:p>
          <a:p>
            <a:pPr marL="355600">
              <a:lnSpc>
                <a:spcPts val="1945"/>
              </a:lnSpc>
            </a:pP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remote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 smtClean="0">
                <a:solidFill>
                  <a:srgbClr val="001F5F"/>
                </a:solidFill>
                <a:latin typeface="Calibri"/>
                <a:cs typeface="Calibri"/>
              </a:rPr>
              <a:t>services</a:t>
            </a:r>
            <a:endParaRPr lang="en-US" sz="1800" dirty="0" smtClean="0">
              <a:solidFill>
                <a:srgbClr val="001F5F"/>
              </a:solidFill>
              <a:latin typeface="Calibri"/>
              <a:cs typeface="Calibri"/>
            </a:endParaRPr>
          </a:p>
          <a:p>
            <a:pPr marL="355600">
              <a:lnSpc>
                <a:spcPts val="1945"/>
              </a:lnSpc>
            </a:pP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Context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based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CDS</a:t>
            </a:r>
            <a:endParaRPr sz="1800" dirty="0">
              <a:latin typeface="Calibri"/>
              <a:cs typeface="Calibri"/>
            </a:endParaRPr>
          </a:p>
          <a:p>
            <a:pPr marL="756285" marR="349885" lvl="1" indent="-286385">
              <a:lnSpc>
                <a:spcPts val="154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1600" b="1" spc="-10" dirty="0" smtClean="0">
                <a:solidFill>
                  <a:srgbClr val="001F5F"/>
                </a:solidFill>
                <a:latin typeface="Calibri"/>
                <a:cs typeface="Calibri"/>
              </a:rPr>
              <a:t>order</a:t>
            </a:r>
            <a:r>
              <a:rPr sz="1600" b="1" spc="-10" dirty="0" smtClean="0">
                <a:solidFill>
                  <a:srgbClr val="001F5F"/>
                </a:solidFill>
                <a:latin typeface="Calibri"/>
                <a:cs typeface="Calibri"/>
              </a:rPr>
              <a:t>-select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endParaRPr lang="en-US" sz="1600" spc="-10" dirty="0" smtClean="0">
              <a:solidFill>
                <a:srgbClr val="001F5F"/>
              </a:solidFill>
              <a:latin typeface="Calibri"/>
              <a:cs typeface="Calibri"/>
            </a:endParaRPr>
          </a:p>
          <a:p>
            <a:pPr marL="927100" marR="349885" lvl="2">
              <a:lnSpc>
                <a:spcPts val="1540"/>
              </a:lnSpc>
              <a:spcBef>
                <a:spcPts val="375"/>
              </a:spcBef>
              <a:tabLst>
                <a:tab pos="756285" algn="l"/>
                <a:tab pos="756920" algn="l"/>
              </a:tabLst>
            </a:pPr>
            <a:r>
              <a:rPr sz="1600" spc="-10" dirty="0" smtClean="0">
                <a:solidFill>
                  <a:srgbClr val="001F5F"/>
                </a:solidFill>
                <a:latin typeface="Calibri"/>
                <a:cs typeface="Calibri"/>
              </a:rPr>
              <a:t>at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time </a:t>
            </a:r>
            <a:r>
              <a:rPr lang="en-US" sz="1600" spc="-5" dirty="0" smtClean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lang="en-US" sz="1600" spc="-10" dirty="0" smtClean="0">
                <a:solidFill>
                  <a:srgbClr val="001F5F"/>
                </a:solidFill>
                <a:latin typeface="Calibri"/>
                <a:cs typeface="Calibri"/>
              </a:rPr>
              <a:t>order </a:t>
            </a:r>
            <a:r>
              <a:rPr sz="1600" spc="-10" dirty="0" smtClean="0">
                <a:solidFill>
                  <a:srgbClr val="001F5F"/>
                </a:solidFill>
                <a:latin typeface="Calibri"/>
                <a:cs typeface="Calibri"/>
              </a:rPr>
              <a:t>selecti</a:t>
            </a:r>
            <a:r>
              <a:rPr lang="en-US" sz="1600" spc="-10" dirty="0" smtClean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endParaRPr sz="1600" dirty="0">
              <a:latin typeface="Calibri"/>
              <a:cs typeface="Calibri"/>
            </a:endParaRPr>
          </a:p>
          <a:p>
            <a:pPr marL="756285" lvl="1" indent="-286385">
              <a:lnSpc>
                <a:spcPts val="173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1600" b="1" spc="-10" dirty="0" smtClean="0">
                <a:solidFill>
                  <a:srgbClr val="001F5F"/>
                </a:solidFill>
                <a:latin typeface="Calibri"/>
                <a:cs typeface="Calibri"/>
              </a:rPr>
              <a:t>order-sign</a:t>
            </a:r>
            <a:r>
              <a:rPr sz="1600" spc="-10" dirty="0" smtClean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endParaRPr lang="en-US" sz="1600" spc="-10" dirty="0" smtClean="0">
              <a:solidFill>
                <a:srgbClr val="001F5F"/>
              </a:solidFill>
              <a:latin typeface="Calibri"/>
              <a:cs typeface="Calibri"/>
            </a:endParaRPr>
          </a:p>
          <a:p>
            <a:pPr marL="927100" lvl="2">
              <a:lnSpc>
                <a:spcPts val="1730"/>
              </a:lnSpc>
              <a:spcBef>
                <a:spcPts val="10"/>
              </a:spcBef>
              <a:tabLst>
                <a:tab pos="756285" algn="l"/>
                <a:tab pos="756920" algn="l"/>
              </a:tabLst>
            </a:pPr>
            <a:r>
              <a:rPr sz="1600" spc="-10" dirty="0" smtClean="0">
                <a:solidFill>
                  <a:srgbClr val="001F5F"/>
                </a:solidFill>
                <a:latin typeface="Calibri"/>
                <a:cs typeface="Calibri"/>
              </a:rPr>
              <a:t>at</a:t>
            </a:r>
            <a:r>
              <a:rPr sz="1600" spc="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1600" spc="10" dirty="0" smtClean="0">
                <a:solidFill>
                  <a:srgbClr val="001F5F"/>
                </a:solidFill>
                <a:latin typeface="Calibri"/>
                <a:cs typeface="Calibri"/>
              </a:rPr>
              <a:t>the time of </a:t>
            </a:r>
            <a:r>
              <a:rPr sz="1600" spc="-15" dirty="0" smtClean="0">
                <a:solidFill>
                  <a:srgbClr val="001F5F"/>
                </a:solidFill>
                <a:latin typeface="Calibri"/>
                <a:cs typeface="Calibri"/>
              </a:rPr>
              <a:t>order</a:t>
            </a:r>
            <a:r>
              <a:rPr lang="en-US" sz="1600" spc="-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 smtClean="0">
                <a:solidFill>
                  <a:srgbClr val="001F5F"/>
                </a:solidFill>
                <a:latin typeface="Calibri"/>
                <a:cs typeface="Calibri"/>
              </a:rPr>
              <a:t>authorization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Basic</a:t>
            </a:r>
            <a:r>
              <a:rPr sz="1800" spc="-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actions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registering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CDS</a:t>
            </a:r>
            <a:r>
              <a:rPr sz="16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services,</a:t>
            </a:r>
            <a:endParaRPr sz="1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calling those</a:t>
            </a:r>
            <a:r>
              <a:rPr sz="16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services,</a:t>
            </a:r>
            <a:endParaRPr sz="1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receiving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response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16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1F5F"/>
                </a:solidFill>
                <a:latin typeface="Calibri"/>
                <a:cs typeface="Calibri"/>
              </a:rPr>
              <a:t>cards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1175003"/>
            <a:ext cx="4032504" cy="3415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3409950"/>
            <a:ext cx="13196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order-select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28576"/>
            <a:ext cx="681710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 smtClean="0"/>
              <a:t>PDDI </a:t>
            </a:r>
            <a:r>
              <a:rPr spc="-5" dirty="0" smtClean="0"/>
              <a:t>CDS </a:t>
            </a:r>
            <a:r>
              <a:rPr spc="-5" dirty="0"/>
              <a:t>Service</a:t>
            </a:r>
            <a:r>
              <a:rPr spc="-50" dirty="0"/>
              <a:t> </a:t>
            </a:r>
            <a:r>
              <a:rPr lang="en-US" spc="-50" dirty="0" smtClean="0"/>
              <a:t>- </a:t>
            </a:r>
            <a:r>
              <a:rPr spc="-10" dirty="0" smtClean="0"/>
              <a:t>Discovery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971550"/>
            <a:ext cx="6858000" cy="400045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Discovery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Endpoint (CDS Services)</a:t>
            </a:r>
            <a:r>
              <a:rPr sz="24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812800" lvl="1" indent="-342900"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Hosted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stable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endpoint,</a:t>
            </a:r>
            <a:r>
              <a:rPr sz="24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i.e.</a:t>
            </a:r>
            <a:endParaRPr sz="2400" dirty="0">
              <a:latin typeface="Calibri"/>
              <a:cs typeface="Calibri"/>
            </a:endParaRPr>
          </a:p>
          <a:p>
            <a:pPr marL="1213485" lvl="2" indent="-286385">
              <a:spcBef>
                <a:spcPts val="3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baseUrl}/cds-services</a:t>
            </a:r>
            <a:endParaRPr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allows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EHR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to discover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all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available</a:t>
            </a:r>
            <a:r>
              <a:rPr sz="24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CDS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services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{baseUrl}/</a:t>
            </a:r>
            <a:r>
              <a:rPr spc="-5" dirty="0" err="1" smtClean="0">
                <a:solidFill>
                  <a:srgbClr val="001F5F"/>
                </a:solidFill>
                <a:latin typeface="Calibri"/>
                <a:cs typeface="Calibri"/>
              </a:rPr>
              <a:t>cds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-services/warfarin-</a:t>
            </a:r>
            <a:r>
              <a:rPr spc="-5" dirty="0" err="1" smtClean="0">
                <a:solidFill>
                  <a:srgbClr val="001F5F"/>
                </a:solidFill>
                <a:latin typeface="Calibri"/>
                <a:cs typeface="Calibri"/>
              </a:rPr>
              <a:t>nsaids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pc="-5" dirty="0" err="1" smtClean="0">
                <a:solidFill>
                  <a:srgbClr val="001F5F"/>
                </a:solidFill>
                <a:latin typeface="Calibri"/>
                <a:cs typeface="Calibri"/>
              </a:rPr>
              <a:t>cds</a:t>
            </a:r>
            <a:r>
              <a:rPr lang="en-US" spc="-5" dirty="0" smtClean="0">
                <a:solidFill>
                  <a:srgbClr val="001F5F"/>
                </a:solidFill>
                <a:latin typeface="Calibri"/>
                <a:cs typeface="Calibri"/>
              </a:rPr>
              <a:t>-select</a:t>
            </a:r>
            <a:endParaRPr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{baseUrl}/</a:t>
            </a:r>
            <a:r>
              <a:rPr spc="-5" dirty="0" err="1" smtClean="0">
                <a:solidFill>
                  <a:srgbClr val="001F5F"/>
                </a:solidFill>
                <a:latin typeface="Calibri"/>
                <a:cs typeface="Calibri"/>
              </a:rPr>
              <a:t>cds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-services/</a:t>
            </a:r>
            <a:r>
              <a:rPr lang="en-US" spc="-5" dirty="0" smtClean="0">
                <a:solidFill>
                  <a:srgbClr val="001F5F"/>
                </a:solidFill>
                <a:cs typeface="Calibri"/>
              </a:rPr>
              <a:t>warfarin-</a:t>
            </a:r>
            <a:r>
              <a:rPr lang="en-US" spc="-5" dirty="0" err="1" smtClean="0">
                <a:solidFill>
                  <a:srgbClr val="001F5F"/>
                </a:solidFill>
                <a:cs typeface="Calibri"/>
              </a:rPr>
              <a:t>nsaids</a:t>
            </a:r>
            <a:r>
              <a:rPr lang="en-US" spc="-5" dirty="0" smtClean="0">
                <a:solidFill>
                  <a:srgbClr val="001F5F"/>
                </a:solidFill>
                <a:cs typeface="Calibri"/>
              </a:rPr>
              <a:t>-</a:t>
            </a:r>
            <a:r>
              <a:rPr lang="en-US" spc="-5" dirty="0" err="1" smtClean="0">
                <a:solidFill>
                  <a:srgbClr val="001F5F"/>
                </a:solidFill>
                <a:cs typeface="Calibri"/>
              </a:rPr>
              <a:t>cds</a:t>
            </a:r>
            <a:r>
              <a:rPr lang="en-US" spc="-5" dirty="0" smtClean="0">
                <a:solidFill>
                  <a:srgbClr val="001F5F"/>
                </a:solidFill>
                <a:cs typeface="Calibri"/>
              </a:rPr>
              <a:t>-sign</a:t>
            </a:r>
            <a:endParaRPr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 smtClean="0">
                <a:solidFill>
                  <a:srgbClr val="001F5F"/>
                </a:solidFill>
                <a:latin typeface="Calibri"/>
                <a:cs typeface="Calibri"/>
              </a:rPr>
              <a:t>Each </a:t>
            </a:r>
            <a:r>
              <a:rPr sz="2400" spc="-5" dirty="0" smtClean="0">
                <a:solidFill>
                  <a:srgbClr val="001F5F"/>
                </a:solidFill>
                <a:latin typeface="Calibri"/>
                <a:cs typeface="Calibri"/>
              </a:rPr>
              <a:t>service</a:t>
            </a:r>
            <a:r>
              <a:rPr sz="2400" spc="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001F5F"/>
                </a:solidFill>
                <a:latin typeface="Calibri"/>
                <a:cs typeface="Calibri"/>
              </a:rPr>
              <a:t>contains:</a:t>
            </a:r>
            <a:endParaRPr sz="24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Description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of the </a:t>
            </a: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service</a:t>
            </a:r>
            <a:endParaRPr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When </a:t>
            </a: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should be</a:t>
            </a:r>
            <a:r>
              <a:rPr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1F5F"/>
                </a:solidFill>
                <a:latin typeface="Calibri"/>
                <a:cs typeface="Calibri"/>
              </a:rPr>
              <a:t>invoked</a:t>
            </a:r>
            <a:endParaRPr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Any data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requested to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5" dirty="0" err="1" smtClean="0">
                <a:solidFill>
                  <a:srgbClr val="001F5F"/>
                </a:solidFill>
                <a:latin typeface="Calibri"/>
                <a:cs typeface="Calibri"/>
              </a:rPr>
              <a:t>prefetched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86" y="204776"/>
            <a:ext cx="874331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5" dirty="0" smtClean="0"/>
              <a:t>PDDI CDS Service – Mechanism: </a:t>
            </a:r>
            <a:r>
              <a:rPr sz="3600" spc="-5" dirty="0" smtClean="0"/>
              <a:t>CDS</a:t>
            </a:r>
            <a:r>
              <a:rPr sz="3600" spc="-85" dirty="0" smtClean="0"/>
              <a:t> </a:t>
            </a:r>
            <a:r>
              <a:rPr sz="3600" spc="-10" dirty="0"/>
              <a:t>Hooks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5017135" marR="389255" indent="-457200">
              <a:lnSpc>
                <a:spcPct val="80000"/>
              </a:lnSpc>
              <a:spcBef>
                <a:spcPts val="585"/>
              </a:spcBef>
              <a:buAutoNum type="arabicParenR"/>
              <a:tabLst>
                <a:tab pos="5016500" algn="l"/>
                <a:tab pos="5017135" algn="l"/>
              </a:tabLst>
            </a:pPr>
            <a:r>
              <a:rPr dirty="0"/>
              <a:t>User activity inside the </a:t>
            </a:r>
            <a:r>
              <a:rPr spc="-5" dirty="0"/>
              <a:t>EHR  triggers </a:t>
            </a:r>
            <a:r>
              <a:rPr dirty="0"/>
              <a:t>CDS </a:t>
            </a:r>
            <a:r>
              <a:rPr spc="-10" dirty="0"/>
              <a:t>hooks </a:t>
            </a:r>
            <a:r>
              <a:rPr dirty="0"/>
              <a:t>in</a:t>
            </a:r>
            <a:r>
              <a:rPr spc="-75" dirty="0"/>
              <a:t> </a:t>
            </a:r>
            <a:r>
              <a:rPr spc="-5" dirty="0"/>
              <a:t>real-time.</a:t>
            </a:r>
          </a:p>
          <a:p>
            <a:pPr marL="5017135" marR="173355" indent="-457200">
              <a:lnSpc>
                <a:spcPts val="1920"/>
              </a:lnSpc>
              <a:spcBef>
                <a:spcPts val="465"/>
              </a:spcBef>
              <a:buAutoNum type="arabicParenR"/>
              <a:tabLst>
                <a:tab pos="5016500" algn="l"/>
                <a:tab pos="5017135" algn="l"/>
              </a:tabLst>
            </a:pPr>
            <a:r>
              <a:rPr dirty="0"/>
              <a:t>When a triggering activity</a:t>
            </a:r>
            <a:r>
              <a:rPr spc="-95" dirty="0"/>
              <a:t> </a:t>
            </a:r>
            <a:r>
              <a:rPr spc="-10" dirty="0"/>
              <a:t>occurs,  </a:t>
            </a:r>
            <a:r>
              <a:rPr dirty="0"/>
              <a:t>the EHR </a:t>
            </a:r>
            <a:r>
              <a:rPr spc="-5" dirty="0"/>
              <a:t>notifies </a:t>
            </a:r>
            <a:r>
              <a:rPr dirty="0"/>
              <a:t>each </a:t>
            </a:r>
            <a:r>
              <a:rPr spc="-5" dirty="0"/>
              <a:t>CDS </a:t>
            </a:r>
            <a:r>
              <a:rPr dirty="0"/>
              <a:t>service  </a:t>
            </a:r>
            <a:r>
              <a:rPr spc="-10" dirty="0"/>
              <a:t>registered </a:t>
            </a:r>
            <a:r>
              <a:rPr spc="-15" dirty="0"/>
              <a:t>for </a:t>
            </a:r>
            <a:r>
              <a:rPr dirty="0"/>
              <a:t>the </a:t>
            </a:r>
            <a:r>
              <a:rPr spc="-15" dirty="0"/>
              <a:t>activity. </a:t>
            </a:r>
            <a:r>
              <a:rPr spc="-10" dirty="0"/>
              <a:t>Each  </a:t>
            </a:r>
            <a:r>
              <a:rPr dirty="0"/>
              <a:t>service</a:t>
            </a:r>
            <a:r>
              <a:rPr spc="5" dirty="0"/>
              <a:t> </a:t>
            </a:r>
            <a:r>
              <a:rPr spc="-5" dirty="0"/>
              <a:t>gets:</a:t>
            </a:r>
          </a:p>
          <a:p>
            <a:pPr marL="5417820" marR="254635" lvl="1" indent="-457200">
              <a:lnSpc>
                <a:spcPct val="80000"/>
              </a:lnSpc>
              <a:spcBef>
                <a:spcPts val="459"/>
              </a:spcBef>
              <a:buFont typeface="Arial"/>
              <a:buChar char="•"/>
              <a:tabLst>
                <a:tab pos="5417820" algn="l"/>
                <a:tab pos="5418455" algn="l"/>
              </a:tabLst>
            </a:pP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context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parameter: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basic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details 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about the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EHR</a:t>
            </a:r>
            <a:endParaRPr sz="1800" dirty="0">
              <a:latin typeface="Calibri"/>
              <a:cs typeface="Calibri"/>
            </a:endParaRPr>
          </a:p>
          <a:p>
            <a:pPr marL="5417820" marR="92710" lvl="1" indent="-457200">
              <a:lnSpc>
                <a:spcPts val="1730"/>
              </a:lnSpc>
              <a:spcBef>
                <a:spcPts val="415"/>
              </a:spcBef>
              <a:buFont typeface="Arial"/>
              <a:buChar char="•"/>
              <a:tabLst>
                <a:tab pos="5417820" algn="l"/>
                <a:tab pos="5418455" algn="l"/>
              </a:tabLst>
            </a:pP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prefect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template parameter: 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service-specific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18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required</a:t>
            </a:r>
            <a:endParaRPr sz="1800" dirty="0">
              <a:latin typeface="Calibri"/>
              <a:cs typeface="Calibri"/>
            </a:endParaRPr>
          </a:p>
          <a:p>
            <a:pPr marL="5017135" marR="5080" indent="-457200">
              <a:lnSpc>
                <a:spcPct val="80000"/>
              </a:lnSpc>
              <a:spcBef>
                <a:spcPts val="484"/>
              </a:spcBef>
              <a:buAutoNum type="arabicParenR"/>
              <a:tabLst>
                <a:tab pos="5016500" algn="l"/>
                <a:tab pos="5017135" algn="l"/>
              </a:tabLst>
            </a:pPr>
            <a:r>
              <a:rPr spc="-10" dirty="0"/>
              <a:t>Each </a:t>
            </a:r>
            <a:r>
              <a:rPr dirty="0"/>
              <a:t>CDS service </a:t>
            </a:r>
            <a:r>
              <a:rPr spc="-5" dirty="0"/>
              <a:t>can </a:t>
            </a:r>
            <a:r>
              <a:rPr spc="-10" dirty="0"/>
              <a:t>return any  </a:t>
            </a:r>
            <a:r>
              <a:rPr dirty="0"/>
              <a:t>number </a:t>
            </a:r>
            <a:r>
              <a:rPr spc="-5" dirty="0"/>
              <a:t>of </a:t>
            </a:r>
            <a:r>
              <a:rPr spc="-10" dirty="0"/>
              <a:t>cards </a:t>
            </a:r>
            <a:r>
              <a:rPr dirty="0"/>
              <a:t>in </a:t>
            </a:r>
            <a:r>
              <a:rPr spc="-5" dirty="0"/>
              <a:t>response </a:t>
            </a:r>
            <a:r>
              <a:rPr spc="-15" dirty="0"/>
              <a:t>to </a:t>
            </a:r>
            <a:r>
              <a:rPr dirty="0"/>
              <a:t>the  </a:t>
            </a:r>
            <a:r>
              <a:rPr spc="-5" dirty="0"/>
              <a:t>hook.</a:t>
            </a:r>
          </a:p>
        </p:txBody>
      </p:sp>
      <p:sp>
        <p:nvSpPr>
          <p:cNvPr id="4" name="object 4"/>
          <p:cNvSpPr/>
          <p:nvPr/>
        </p:nvSpPr>
        <p:spPr>
          <a:xfrm>
            <a:off x="539495" y="1175003"/>
            <a:ext cx="4032504" cy="3415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24000" y="3105150"/>
            <a:ext cx="1143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order-select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69965" y="1276350"/>
            <a:ext cx="2924810" cy="293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hen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a service is  </a:t>
            </a:r>
            <a:r>
              <a:rPr spc="-15" dirty="0">
                <a:solidFill>
                  <a:srgbClr val="001F5F"/>
                </a:solidFill>
                <a:latin typeface="Calibri"/>
                <a:cs typeface="Calibri"/>
              </a:rPr>
              <a:t>invoked,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request  contains</a:t>
            </a:r>
            <a:r>
              <a:rPr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pre-queried  data,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called </a:t>
            </a:r>
            <a:r>
              <a:rPr lang="en-US" spc="-5" dirty="0" smtClean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pc="-15" dirty="0" err="1" smtClean="0">
                <a:solidFill>
                  <a:srgbClr val="001F5F"/>
                </a:solidFill>
                <a:latin typeface="Calibri"/>
                <a:cs typeface="Calibri"/>
              </a:rPr>
              <a:t>prefetch</a:t>
            </a:r>
            <a:r>
              <a:rPr lang="en-US" spc="-15" dirty="0" smtClean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endParaRPr dirty="0">
              <a:latin typeface="Calibri"/>
              <a:cs typeface="Calibri"/>
            </a:endParaRPr>
          </a:p>
          <a:p>
            <a:pPr marL="355600" marR="13335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dirty="0" smtClean="0">
              <a:solidFill>
                <a:srgbClr val="001F5F"/>
              </a:solidFill>
              <a:latin typeface="Calibri"/>
              <a:cs typeface="Calibri"/>
            </a:endParaRPr>
          </a:p>
          <a:p>
            <a:pPr marL="355600" marR="13335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355600" marR="13335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If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CDS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service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does not receive </a:t>
            </a:r>
            <a:r>
              <a:rPr spc="-20" dirty="0" err="1" smtClean="0">
                <a:solidFill>
                  <a:srgbClr val="001F5F"/>
                </a:solidFill>
                <a:latin typeface="Calibri"/>
                <a:cs typeface="Calibri"/>
              </a:rPr>
              <a:t>prefetch</a:t>
            </a:r>
            <a:r>
              <a:rPr spc="-2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pc="-10" dirty="0" smtClean="0">
                <a:solidFill>
                  <a:srgbClr val="001F5F"/>
                </a:solidFill>
                <a:latin typeface="Calibri"/>
                <a:cs typeface="Calibri"/>
              </a:rPr>
              <a:t>request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,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it will query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EHR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FHIR </a:t>
            </a:r>
            <a:r>
              <a:rPr spc="-10" dirty="0" smtClean="0">
                <a:solidFill>
                  <a:srgbClr val="001F5F"/>
                </a:solidFill>
                <a:latin typeface="Calibri"/>
                <a:cs typeface="Calibri"/>
              </a:rPr>
              <a:t>Server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170432"/>
            <a:ext cx="5689092" cy="3404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838200" y="133350"/>
            <a:ext cx="7948467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5" dirty="0" smtClean="0"/>
              <a:t>PDDI CDS Service – Data Model: FHIR</a:t>
            </a:r>
            <a:endParaRPr sz="3600" spc="-1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105150"/>
            <a:ext cx="1143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order-select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6200" y="175487"/>
            <a:ext cx="90678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5" dirty="0" smtClean="0"/>
              <a:t>PDDI CDS Service – Response: CDS Hooks Cards</a:t>
            </a:r>
            <a:endParaRPr sz="3600" spc="-1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" y="1047750"/>
            <a:ext cx="8544918" cy="373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752</Words>
  <Application>Microsoft Office PowerPoint</Application>
  <PresentationFormat>On-screen Show (16:9)</PresentationFormat>
  <Paragraphs>121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Office Theme</vt:lpstr>
      <vt:lpstr>Update on Development of the Implementation Guide Potential Drug-Drug Interaction (PDDI) Clinical Decision Support (CDS)</vt:lpstr>
      <vt:lpstr>Potential Drug - Drug Interactions</vt:lpstr>
      <vt:lpstr>Potential Drug - Drug Interaction CDS</vt:lpstr>
      <vt:lpstr>PowerPoint Presentation</vt:lpstr>
      <vt:lpstr>PDD CDS - Services Based Architecture</vt:lpstr>
      <vt:lpstr>PDDI CDS Service - Discovery</vt:lpstr>
      <vt:lpstr>PDDI CDS Service – Mechanism: CDS Hooks</vt:lpstr>
      <vt:lpstr>PDDI CDS Service – Data Model: FHIR</vt:lpstr>
      <vt:lpstr>PDDI CDS Service – Response: CDS Hooks Cards</vt:lpstr>
      <vt:lpstr>PDDI CDS Service – Response Information Model</vt:lpstr>
      <vt:lpstr>PowerPoint Presentation</vt:lpstr>
      <vt:lpstr>PDDI CDS Service – Cards + Information Model </vt:lpstr>
      <vt:lpstr>PDDI CDS Service – Knowledge Representation: Clinical Quality Language (CQL)</vt:lpstr>
      <vt:lpstr>PDDI CDS Service: CQL Engine</vt:lpstr>
      <vt:lpstr>PDDI CDS Implementation Guide - Status</vt:lpstr>
      <vt:lpstr>PDDI CDS Implementation Guide – Status Cont.</vt:lpstr>
      <vt:lpstr>PDDI CDS - order-select </vt:lpstr>
      <vt:lpstr>PDDI CDS - order-sign</vt:lpstr>
      <vt:lpstr>PDDI CDS Implementation Guide – Status Cont.</vt:lpstr>
      <vt:lpstr>One Possible Solution to Avoid Duplicate Alerts</vt:lpstr>
      <vt:lpstr>Possible Solution – warfarin-NSAIDs Example</vt:lpstr>
      <vt:lpstr>Possible Solution – warfarin-NSAIDs Example</vt:lpstr>
      <vt:lpstr>Possible Solution – warfarin-NSAIDs Example</vt:lpstr>
      <vt:lpstr>PDDI CDS Implementation Guide – Status Cont.</vt:lpstr>
      <vt:lpstr>PDDI CDS Implementation Guide – Next Steps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Oya Beyan</dc:creator>
  <cp:lastModifiedBy>Boyce, Richard David</cp:lastModifiedBy>
  <cp:revision>74</cp:revision>
  <dcterms:created xsi:type="dcterms:W3CDTF">2019-09-18T13:58:35Z</dcterms:created>
  <dcterms:modified xsi:type="dcterms:W3CDTF">2019-09-18T17:25:41Z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2019-09-18T00:00:00Z</vt:filetime>
  </property>
</Properties>
</file>