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686" r:id="rId3"/>
    <p:sldId id="735" r:id="rId4"/>
    <p:sldId id="736" r:id="rId5"/>
    <p:sldId id="738" r:id="rId6"/>
    <p:sldId id="746" r:id="rId7"/>
    <p:sldId id="748" r:id="rId8"/>
    <p:sldId id="747" r:id="rId9"/>
    <p:sldId id="745" r:id="rId10"/>
    <p:sldId id="737" r:id="rId11"/>
    <p:sldId id="749" r:id="rId12"/>
    <p:sldId id="750" r:id="rId13"/>
    <p:sldId id="751" r:id="rId14"/>
    <p:sldId id="742" r:id="rId15"/>
    <p:sldId id="743" r:id="rId16"/>
    <p:sldId id="744" r:id="rId17"/>
    <p:sldId id="752" r:id="rId18"/>
    <p:sldId id="753" r:id="rId19"/>
    <p:sldId id="760" r:id="rId20"/>
    <p:sldId id="754" r:id="rId21"/>
    <p:sldId id="755" r:id="rId22"/>
    <p:sldId id="756" r:id="rId23"/>
    <p:sldId id="758" r:id="rId24"/>
    <p:sldId id="757" r:id="rId25"/>
    <p:sldId id="741" r:id="rId26"/>
    <p:sldId id="762" r:id="rId27"/>
    <p:sldId id="764" r:id="rId28"/>
    <p:sldId id="763" r:id="rId29"/>
    <p:sldId id="770" r:id="rId30"/>
    <p:sldId id="759" r:id="rId31"/>
    <p:sldId id="766" r:id="rId32"/>
    <p:sldId id="767" r:id="rId33"/>
    <p:sldId id="765" r:id="rId34"/>
    <p:sldId id="768" r:id="rId35"/>
    <p:sldId id="778" r:id="rId36"/>
    <p:sldId id="771" r:id="rId37"/>
    <p:sldId id="772" r:id="rId38"/>
    <p:sldId id="773" r:id="rId39"/>
    <p:sldId id="774" r:id="rId40"/>
    <p:sldId id="775" r:id="rId41"/>
    <p:sldId id="777" r:id="rId42"/>
    <p:sldId id="776" r:id="rId43"/>
    <p:sldId id="734" r:id="rId44"/>
    <p:sldId id="769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AA4"/>
    <a:srgbClr val="002B5E"/>
    <a:srgbClr val="003D86"/>
    <a:srgbClr val="004496"/>
    <a:srgbClr val="6C89DA"/>
    <a:srgbClr val="A7CFFF"/>
    <a:srgbClr val="005AC8"/>
    <a:srgbClr val="8B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 autoAdjust="0"/>
    <p:restoredTop sz="95232" autoAdjust="0"/>
  </p:normalViewPr>
  <p:slideViewPr>
    <p:cSldViewPr snapToGrid="0">
      <p:cViewPr varScale="1">
        <p:scale>
          <a:sx n="93" d="100"/>
          <a:sy n="93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malone:Dropbox:malone:Power%20Point%20Presentations:Saverno%20AMIA%20paper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Sensitivity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8E0DE"/>
              </a:solidFill>
            </c:spPr>
          </c:dPt>
          <c:dPt>
            <c:idx val="1"/>
            <c:invertIfNegative val="0"/>
            <c:bubble3D val="0"/>
            <c:spPr>
              <a:solidFill>
                <a:srgbClr val="440CE4"/>
              </a:solidFill>
            </c:spPr>
          </c:dPt>
          <c:dPt>
            <c:idx val="2"/>
            <c:invertIfNegative val="0"/>
            <c:bubble3D val="0"/>
            <c:spPr>
              <a:solidFill>
                <a:srgbClr val="D420CD"/>
              </a:solidFill>
            </c:spPr>
          </c:dPt>
          <c:dPt>
            <c:idx val="3"/>
            <c:invertIfNegative val="0"/>
            <c:bubble3D val="0"/>
            <c:spPr>
              <a:solidFill>
                <a:srgbClr val="A85811"/>
              </a:solidFill>
            </c:spPr>
          </c:dPt>
          <c:dPt>
            <c:idx val="4"/>
            <c:invertIfNegative val="0"/>
            <c:bubble3D val="0"/>
            <c:spPr>
              <a:solidFill>
                <a:srgbClr val="C42331"/>
              </a:solidFill>
            </c:spPr>
          </c:dPt>
          <c:dPt>
            <c:idx val="5"/>
            <c:invertIfNegative val="0"/>
            <c:bubble3D val="0"/>
            <c:spPr>
              <a:solidFill>
                <a:srgbClr val="2FB82F"/>
              </a:solidFill>
            </c:spPr>
          </c:dPt>
          <c:dPt>
            <c:idx val="6"/>
            <c:invertIfNegative val="0"/>
            <c:bubble3D val="0"/>
            <c:spPr>
              <a:solidFill>
                <a:srgbClr val="20ADAD"/>
              </a:solidFill>
            </c:spPr>
          </c:dPt>
          <c:dPt>
            <c:idx val="7"/>
            <c:invertIfNegative val="0"/>
            <c:bubble3D val="0"/>
            <c:spPr>
              <a:solidFill>
                <a:srgbClr val="000090"/>
              </a:solidFill>
            </c:spPr>
          </c:dPt>
          <c:dPt>
            <c:idx val="8"/>
            <c:invertIfNegative val="0"/>
            <c:bubble3D val="0"/>
            <c:spPr>
              <a:solidFill>
                <a:srgbClr val="3366FF"/>
              </a:solidFill>
            </c:spPr>
          </c:dPt>
          <c:dPt>
            <c:idx val="9"/>
            <c:invertIfNegative val="0"/>
            <c:bubble3D val="0"/>
            <c:spPr>
              <a:solidFill>
                <a:srgbClr val="0080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11"/>
            <c:invertIfNegative val="0"/>
            <c:bubble3D val="0"/>
            <c:spPr>
              <a:solidFill>
                <a:srgbClr val="FF6600"/>
              </a:solidFill>
            </c:spPr>
          </c:dPt>
          <c:dPt>
            <c:idx val="12"/>
            <c:invertIfNegative val="0"/>
            <c:bubble3D val="0"/>
            <c:spPr>
              <a:solidFill>
                <a:srgbClr val="FF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Sheet1!$B$3:$B$15</c:f>
              <c:strCache>
                <c:ptCount val="13"/>
                <c:pt idx="0">
                  <c:v>Carbamazepine + clarithromycin</c:v>
                </c:pt>
                <c:pt idx="1">
                  <c:v>Digoxin + amiodarone</c:v>
                </c:pt>
                <c:pt idx="2">
                  <c:v>Digoxin + clarithromycin</c:v>
                </c:pt>
                <c:pt idx="3">
                  <c:v>Digoxin + itraconazole</c:v>
                </c:pt>
                <c:pt idx="4">
                  <c:v>Nitroglycerin + sildenafil</c:v>
                </c:pt>
                <c:pt idx="5">
                  <c:v>Simvastain + itraconazole</c:v>
                </c:pt>
                <c:pt idx="6">
                  <c:v>Simvastatin + amiodarone</c:v>
                </c:pt>
                <c:pt idx="7">
                  <c:v>Simvastatin + gemfibrozil</c:v>
                </c:pt>
                <c:pt idx="8">
                  <c:v>Warfarin + amiodarone</c:v>
                </c:pt>
                <c:pt idx="9">
                  <c:v>Warfarin + fluconazole</c:v>
                </c:pt>
                <c:pt idx="10">
                  <c:v>Warfarin + gemfibrozil</c:v>
                </c:pt>
                <c:pt idx="11">
                  <c:v>Warfarin + naproxen</c:v>
                </c:pt>
                <c:pt idx="12">
                  <c:v>Warfarin + sulfamethoxazole/trimethoprim</c:v>
                </c:pt>
              </c:strCache>
            </c:strRef>
          </c:cat>
          <c:val>
            <c:numRef>
              <c:f>Sheet1!$C$3:$C$15</c:f>
              <c:numCache>
                <c:formatCode>0%</c:formatCode>
                <c:ptCount val="13"/>
                <c:pt idx="0">
                  <c:v>0.89</c:v>
                </c:pt>
                <c:pt idx="1">
                  <c:v>0.86</c:v>
                </c:pt>
                <c:pt idx="2">
                  <c:v>0.88</c:v>
                </c:pt>
                <c:pt idx="3">
                  <c:v>0.45</c:v>
                </c:pt>
                <c:pt idx="4">
                  <c:v>0.81</c:v>
                </c:pt>
                <c:pt idx="5">
                  <c:v>0.9</c:v>
                </c:pt>
                <c:pt idx="6">
                  <c:v>0.75</c:v>
                </c:pt>
                <c:pt idx="7">
                  <c:v>0.84</c:v>
                </c:pt>
                <c:pt idx="8">
                  <c:v>0.87</c:v>
                </c:pt>
                <c:pt idx="9">
                  <c:v>0.83</c:v>
                </c:pt>
                <c:pt idx="10">
                  <c:v>0.8</c:v>
                </c:pt>
                <c:pt idx="11">
                  <c:v>0.7</c:v>
                </c:pt>
                <c:pt idx="12">
                  <c:v>0.75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6770432"/>
        <c:axId val="36223232"/>
      </c:barChart>
      <c:catAx>
        <c:axId val="6677043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6223232"/>
        <c:crosses val="autoZero"/>
        <c:auto val="1"/>
        <c:lblAlgn val="ctr"/>
        <c:lblOffset val="100"/>
        <c:noMultiLvlLbl val="0"/>
      </c:catAx>
      <c:valAx>
        <c:axId val="3622323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667704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B267BEA5-568B-4683-9B27-43E5329933B6}" type="datetime1">
              <a:rPr lang="en-US"/>
              <a:pPr>
                <a:defRPr/>
              </a:pPr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1FF63FD3-E510-46D6-A52E-97699B1C8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4A41349B-BC31-4F8A-8A77-3A8914BC2637}" type="datetime1">
              <a:rPr lang="en-US"/>
              <a:pPr>
                <a:defRPr/>
              </a:pPr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2" tIns="46586" rIns="93172" bIns="4658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61A674A3-7770-43EF-B958-CA0F1775D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27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lterskluwer.com/Pages/Home.aspx" TargetMode="External"/><Relationship Id="rId3" Type="http://schemas.openxmlformats.org/officeDocument/2006/relationships/hyperlink" Target="http://www.ahrq.gov/" TargetMode="External"/><Relationship Id="rId7" Type="http://schemas.openxmlformats.org/officeDocument/2006/relationships/hyperlink" Target="http://www.truvenhealth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fdbhealth.com/" TargetMode="External"/><Relationship Id="rId5" Type="http://schemas.openxmlformats.org/officeDocument/2006/relationships/hyperlink" Target="http://www.epocrates.com/" TargetMode="External"/><Relationship Id="rId4" Type="http://schemas.openxmlformats.org/officeDocument/2006/relationships/hyperlink" Target="http://www.cerner.com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lterskluwer.com/Pages/Home.aspx" TargetMode="External"/><Relationship Id="rId3" Type="http://schemas.openxmlformats.org/officeDocument/2006/relationships/hyperlink" Target="http://www.ahrq.gov/" TargetMode="External"/><Relationship Id="rId7" Type="http://schemas.openxmlformats.org/officeDocument/2006/relationships/hyperlink" Target="http://www.truvenhealth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fdbhealth.com/" TargetMode="External"/><Relationship Id="rId5" Type="http://schemas.openxmlformats.org/officeDocument/2006/relationships/hyperlink" Target="http://www.epocrates.com/" TargetMode="External"/><Relationship Id="rId4" Type="http://schemas.openxmlformats.org/officeDocument/2006/relationships/hyperlink" Target="http://www.cerner.com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lterskluwer.com/Pages/Home.aspx" TargetMode="External"/><Relationship Id="rId3" Type="http://schemas.openxmlformats.org/officeDocument/2006/relationships/hyperlink" Target="http://www.ahrq.gov/" TargetMode="External"/><Relationship Id="rId7" Type="http://schemas.openxmlformats.org/officeDocument/2006/relationships/hyperlink" Target="http://www.truvenhealth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fdbhealth.com/" TargetMode="External"/><Relationship Id="rId5" Type="http://schemas.openxmlformats.org/officeDocument/2006/relationships/hyperlink" Target="http://www.epocrates.com/" TargetMode="External"/><Relationship Id="rId4" Type="http://schemas.openxmlformats.org/officeDocument/2006/relationships/hyperlink" Target="http://www.cerner.com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 am very privileged to have been invited to speak at your seminar. I would like to thank Dr. Lang</a:t>
            </a:r>
            <a:r>
              <a:rPr lang="en-US" baseline="0" dirty="0" smtClean="0"/>
              <a:t> Li</a:t>
            </a:r>
            <a:r>
              <a:rPr lang="en-US" dirty="0" smtClean="0"/>
              <a:t> for inviting me and all those who have helped arrange my visit. </a:t>
            </a:r>
          </a:p>
          <a:p>
            <a:endParaRPr lang="en-US" dirty="0" smtClean="0"/>
          </a:p>
          <a:p>
            <a:r>
              <a:rPr lang="en-US" dirty="0" smtClean="0"/>
              <a:t>The title of my talk is….</a:t>
            </a:r>
          </a:p>
          <a:p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6130" indent="-275434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0173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42433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8312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860B01C-3B99-41C8-99EB-36E6A07783A3}" type="slidenum">
              <a:rPr lang="en-US" sz="1300"/>
              <a:pPr/>
              <a:t>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696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defTabSz="465887">
              <a:defRPr/>
            </a:pPr>
            <a:r>
              <a:rPr lang="en-US" dirty="0" smtClean="0"/>
              <a:t>ePocrates Rx Formulary, Lexi-Drugs Platinum, mobileMICROMEDEX, and Tarascon ePharmacopoeia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0B8C-96AB-3F4B-988A-4018F0FD1D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 sure to review the references and give a specific example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6130" indent="-275434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0173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42433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8312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57401FD-9536-4614-B039-5DE11258793B}" type="slidenum">
              <a:rPr lang="en-US" sz="1300"/>
              <a:pPr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This conference series is supported in part by grant #1R13HS021826-01 from the US HHS </a:t>
            </a:r>
            <a:r>
              <a:rPr lang="en-US" dirty="0">
                <a:hlinkClick r:id="rId3"/>
              </a:rPr>
              <a:t>Agency for Healthcare Research and Quality (AHRQ)</a:t>
            </a:r>
            <a:r>
              <a:rPr lang="en-US" dirty="0"/>
              <a:t>. AHRQ’s goals are to promote effective, appropriate, high quality health care; increase access to care; and improve the way health services </a:t>
            </a:r>
            <a:br>
              <a:rPr lang="en-US" dirty="0"/>
            </a:br>
            <a:r>
              <a:rPr lang="en-US" dirty="0"/>
              <a:t>are organized, delivered, and financed.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also wish to thank the following companies for their generous support and commitment to the aims of this project.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              </a:t>
            </a:r>
            <a:r>
              <a:rPr lang="en-US" dirty="0">
                <a:hlinkClick r:id="rId4"/>
              </a:rPr>
              <a:t>Cerner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5"/>
              </a:rPr>
              <a:t>Epocrates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6"/>
              </a:rPr>
              <a:t>First Databank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7"/>
              </a:rPr>
              <a:t>Truven Health Analytics </a:t>
            </a:r>
            <a:r>
              <a:rPr lang="en-US" dirty="0"/>
              <a:t>              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          </a:t>
            </a:r>
            <a:r>
              <a:rPr lang="en-US" dirty="0">
                <a:hlinkClick r:id="rId8"/>
              </a:rPr>
              <a:t>Wolters Kluwer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A671E-AC13-FF48-9544-1E304D2830A8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This conference series is supported in part by grant #1R13HS021826-01 from the US HHS </a:t>
            </a:r>
            <a:r>
              <a:rPr lang="en-US" dirty="0">
                <a:hlinkClick r:id="rId3"/>
              </a:rPr>
              <a:t>Agency for Healthcare Research and Quality (AHRQ)</a:t>
            </a:r>
            <a:r>
              <a:rPr lang="en-US" dirty="0"/>
              <a:t>. AHRQ’s goals are to promote effective, appropriate, high quality health care; increase access to care; and improve the way health services </a:t>
            </a:r>
            <a:br>
              <a:rPr lang="en-US" dirty="0"/>
            </a:br>
            <a:r>
              <a:rPr lang="en-US" dirty="0"/>
              <a:t>are organized, delivered, and financed.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also wish to thank the following companies for their generous support and commitment to the aims of this project.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              </a:t>
            </a:r>
            <a:r>
              <a:rPr lang="en-US" dirty="0">
                <a:hlinkClick r:id="rId4"/>
              </a:rPr>
              <a:t>Cerner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5"/>
              </a:rPr>
              <a:t>Epocrates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6"/>
              </a:rPr>
              <a:t>First Databank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7"/>
              </a:rPr>
              <a:t>Truven Health Analytics </a:t>
            </a:r>
            <a:r>
              <a:rPr lang="en-US" dirty="0"/>
              <a:t>              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          </a:t>
            </a:r>
            <a:r>
              <a:rPr lang="en-US" dirty="0">
                <a:hlinkClick r:id="rId8"/>
              </a:rPr>
              <a:t>Wolters Kluwer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A671E-AC13-FF48-9544-1E304D2830A8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This conference series is supported in part by grant #1R13HS021826-01 from the US HHS </a:t>
            </a:r>
            <a:r>
              <a:rPr lang="en-US" dirty="0">
                <a:hlinkClick r:id="rId3"/>
              </a:rPr>
              <a:t>Agency for Healthcare Research and Quality (AHRQ)</a:t>
            </a:r>
            <a:r>
              <a:rPr lang="en-US" dirty="0"/>
              <a:t>. AHRQ’s goals are to promote effective, appropriate, high quality health care; increase access to care; and improve the way health services </a:t>
            </a:r>
            <a:br>
              <a:rPr lang="en-US" dirty="0"/>
            </a:br>
            <a:r>
              <a:rPr lang="en-US" dirty="0"/>
              <a:t>are organized, delivered, and financed.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also wish to thank the following companies for their generous support and commitment to the aims of this project.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              </a:t>
            </a:r>
            <a:r>
              <a:rPr lang="en-US" dirty="0">
                <a:hlinkClick r:id="rId4"/>
              </a:rPr>
              <a:t>Cerner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5"/>
              </a:rPr>
              <a:t>Epocrates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6"/>
              </a:rPr>
              <a:t>First Databank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        </a:t>
            </a:r>
            <a:r>
              <a:rPr lang="en-US" dirty="0">
                <a:hlinkClick r:id="rId7"/>
              </a:rPr>
              <a:t>Truven Health Analytics </a:t>
            </a:r>
            <a:r>
              <a:rPr lang="en-US" dirty="0"/>
              <a:t>              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          </a:t>
            </a:r>
            <a:r>
              <a:rPr lang="en-US" dirty="0">
                <a:hlinkClick r:id="rId8"/>
              </a:rPr>
              <a:t>Wolters Kluwer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A671E-AC13-FF48-9544-1E304D2830A8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6130" indent="-275434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0173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42433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8312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4AC6F05-FBFB-4E9B-9E16-A85B7E8FFA88}" type="slidenum">
              <a:rPr lang="en-US" sz="1300"/>
              <a:pPr/>
              <a:t>17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1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522288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" y="1465263"/>
            <a:ext cx="7924800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2FA235-69A8-B748-A286-5AF5533A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pictur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9137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5475" y="522288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465263"/>
            <a:ext cx="79248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on text regions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5950" y="6373813"/>
            <a:ext cx="3049588" cy="3048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1400" b="1" smtClean="0">
                <a:solidFill>
                  <a:srgbClr val="002B5E"/>
                </a:solidFill>
                <a:latin typeface="Georgia" pitchFamily="18" charset="0"/>
              </a:rPr>
              <a:t>Biomedical Informatics</a:t>
            </a: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4543425" y="6350000"/>
            <a:ext cx="447675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A257826D-C641-4357-B9C9-66FA06F0ED07}" type="slidenum">
              <a:rPr lang="en-US" sz="1400" smtClean="0">
                <a:solidFill>
                  <a:srgbClr val="002B5E"/>
                </a:solidFill>
                <a:latin typeface="Georgia" pitchFamily="18" charset="0"/>
              </a:rPr>
              <a:pPr>
                <a:defRPr/>
              </a:pPr>
              <a:t>‹#›</a:t>
            </a:fld>
            <a:endParaRPr lang="en-US" sz="1400" smtClean="0">
              <a:solidFill>
                <a:srgbClr val="002B5E"/>
              </a:solidFill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buClr>
          <a:srgbClr val="002B5E"/>
        </a:buClr>
        <a:buChar char="•"/>
        <a:defRPr sz="3200">
          <a:solidFill>
            <a:srgbClr val="002B5E"/>
          </a:solidFill>
          <a:latin typeface="Avenir LT Std 65 Medium" pitchFamily="34" charset="0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–"/>
        <a:defRPr sz="2800">
          <a:solidFill>
            <a:srgbClr val="002B5E"/>
          </a:solidFill>
          <a:latin typeface="Avenir LT Std 65 Medium" pitchFamily="34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•"/>
        <a:defRPr sz="2400">
          <a:solidFill>
            <a:srgbClr val="002B5E"/>
          </a:solidFill>
          <a:latin typeface="Avenir LT Std 65 Medium" pitchFamily="34" charset="0"/>
          <a:ea typeface="MS PGothic" pitchFamily="34" charset="-128"/>
          <a:cs typeface="ＭＳ Ｐゴシック" pitchFamily="-104" charset="-128"/>
        </a:defRPr>
      </a:lvl3pPr>
      <a:lvl4pPr marL="1600200" indent="-22860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–"/>
        <a:defRPr sz="2000">
          <a:solidFill>
            <a:srgbClr val="002B5E"/>
          </a:solidFill>
          <a:latin typeface="Avenir LT Std 65 Medium" pitchFamily="34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»"/>
        <a:defRPr sz="2000">
          <a:solidFill>
            <a:srgbClr val="002B5E"/>
          </a:solidFill>
          <a:latin typeface="Avenir LT Std 65 Medium" pitchFamily="34" charset="0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mi-pitt/docker-iDIA-Rules" TargetMode="External"/><Relationship Id="rId2" Type="http://schemas.openxmlformats.org/officeDocument/2006/relationships/hyperlink" Target="https://github.com/dbmi-pitt/iDIA_Rul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RPK67" TargetMode="External"/><Relationship Id="rId2" Type="http://schemas.openxmlformats.org/officeDocument/2006/relationships/hyperlink" Target="https://goo.gl/1hWJV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mi-pitt/iDIA_Ru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bmi-pitt/iDIA_Rules/tree/master/src/main/resources/rules_complet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7ndVC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mi-pitt/iDIA_Rules/tree/master/src/main/resources/rules_complete" TargetMode="External"/><Relationship Id="rId2" Type="http://schemas.openxmlformats.org/officeDocument/2006/relationships/hyperlink" Target="https://github.com/dbmi-pitt/iDIA_Ru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mi-pitt/iDIA_Rule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title-sli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 txBox="1">
            <a:spLocks noChangeArrowheads="1"/>
          </p:cNvSpPr>
          <p:nvPr/>
        </p:nvSpPr>
        <p:spPr bwMode="auto">
          <a:xfrm>
            <a:off x="136856" y="3173742"/>
            <a:ext cx="617696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Avenir LT Std 55 Roman" charset="0"/>
              </a:rPr>
              <a:t>Toward Sharable Individualized Drug Interaction Alerts</a:t>
            </a:r>
            <a:endParaRPr lang="en-US" sz="4000" b="1" dirty="0">
              <a:solidFill>
                <a:schemeClr val="bg1"/>
              </a:solidFill>
              <a:latin typeface="Avenir LT Std 55 Roman" charset="0"/>
            </a:endParaRPr>
          </a:p>
          <a:p>
            <a:pPr eaLnBrk="1" hangingPunct="1"/>
            <a:endParaRPr lang="en-US" sz="4000" b="1" i="1" dirty="0" smtClean="0">
              <a:solidFill>
                <a:schemeClr val="bg1"/>
              </a:solidFill>
              <a:latin typeface="Avenir LT Std 55 Roman" charset="0"/>
            </a:endParaRPr>
          </a:p>
          <a:p>
            <a:pPr eaLnBrk="1" hangingPunct="1"/>
            <a:endParaRPr lang="en-US" sz="900" b="1" dirty="0">
              <a:solidFill>
                <a:schemeClr val="bg1"/>
              </a:solidFill>
              <a:latin typeface="Avenir LT Std 55 Roman" charset="0"/>
            </a:endParaRPr>
          </a:p>
          <a:p>
            <a:pPr eaLnBrk="1" hangingPunct="1"/>
            <a:endParaRPr lang="en-US" b="1" i="1" dirty="0">
              <a:solidFill>
                <a:schemeClr val="bg1"/>
              </a:solidFill>
              <a:latin typeface="Avenir LT Std 55 Roman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9011" y="3581526"/>
            <a:ext cx="7011987" cy="488950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Richard D. Boyce, PhD</a:t>
            </a:r>
          </a:p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 of Pittsburgh</a:t>
            </a:r>
          </a:p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n-US" sz="2200" dirty="0" smtClean="0">
                <a:solidFill>
                  <a:schemeClr val="bg1"/>
                </a:solidFill>
                <a:latin typeface="Avenir LT Std 65 Medium" charset="0"/>
              </a:rPr>
              <a:t/>
            </a:r>
            <a:br>
              <a:rPr lang="en-US" sz="2200" dirty="0" smtClean="0">
                <a:solidFill>
                  <a:schemeClr val="bg1"/>
                </a:solidFill>
                <a:latin typeface="Avenir LT Std 65 Medium" charset="0"/>
              </a:rPr>
            </a:br>
            <a:endParaRPr lang="en-US" sz="2200" dirty="0" smtClean="0">
              <a:solidFill>
                <a:schemeClr val="bg1"/>
              </a:solidFill>
              <a:latin typeface="Avenir LT Std 65 Medium" charset="0"/>
            </a:endParaRPr>
          </a:p>
        </p:txBody>
      </p:sp>
      <p:sp>
        <p:nvSpPr>
          <p:cNvPr id="2053" name="TextBox 8"/>
          <p:cNvSpPr txBox="1">
            <a:spLocks noChangeArrowheads="1"/>
          </p:cNvSpPr>
          <p:nvPr/>
        </p:nvSpPr>
        <p:spPr bwMode="auto">
          <a:xfrm>
            <a:off x="509011" y="4480990"/>
            <a:ext cx="4687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cs typeface="Arial" pitchFamily="34" charset="0"/>
              </a:rPr>
              <a:t>OHDSI Community Call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 pitchFamily="34" charset="0"/>
              </a:rPr>
              <a:t>July 18</a:t>
            </a:r>
            <a:r>
              <a:rPr lang="en-US" sz="1800" baseline="30000" dirty="0" smtClean="0">
                <a:solidFill>
                  <a:schemeClr val="bg1"/>
                </a:solidFill>
                <a:cs typeface="Arial" pitchFamily="34" charset="0"/>
              </a:rPr>
              <a:t>th </a:t>
            </a:r>
            <a:r>
              <a:rPr lang="en-US" sz="1800" dirty="0" smtClean="0">
                <a:solidFill>
                  <a:schemeClr val="bg1"/>
                </a:solidFill>
                <a:cs typeface="Arial" pitchFamily="34" charset="0"/>
              </a:rPr>
              <a:t> 2017</a:t>
            </a:r>
            <a:endParaRPr 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83" y="172970"/>
            <a:ext cx="8717280" cy="838200"/>
          </a:xfrm>
        </p:spPr>
        <p:txBody>
          <a:bodyPr/>
          <a:lstStyle/>
          <a:p>
            <a:r>
              <a:rPr lang="en-US" dirty="0" smtClean="0"/>
              <a:t>Ongoing efforts to improve PDDI decision support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53" y="1218684"/>
            <a:ext cx="8717280" cy="4608512"/>
          </a:xfrm>
        </p:spPr>
        <p:txBody>
          <a:bodyPr/>
          <a:lstStyle/>
          <a:p>
            <a:r>
              <a:rPr lang="en-US" dirty="0" smtClean="0"/>
              <a:t>Dr. Daniel Malone (U of Arizona) has led two multi-stakeholder </a:t>
            </a:r>
            <a:r>
              <a:rPr lang="en-US" dirty="0"/>
              <a:t>conference series </a:t>
            </a:r>
            <a:r>
              <a:rPr lang="en-US" dirty="0" smtClean="0"/>
              <a:t>focused on how to address PDDI alert specificity</a:t>
            </a:r>
          </a:p>
          <a:p>
            <a:pPr lvl="1"/>
            <a:r>
              <a:rPr lang="en-US" dirty="0" smtClean="0"/>
              <a:t>Both funded </a:t>
            </a:r>
            <a:r>
              <a:rPr lang="en-US" dirty="0"/>
              <a:t>by the United States Agency for Healthcare Research and Quality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-20295" y="3806766"/>
            <a:ext cx="9374654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Hines LE, Malone DC, Murphy JE. Recommendations for Generating, Evaluating, and Implementing Drug-Drug Interaction Evidence. </a:t>
            </a:r>
            <a:r>
              <a:rPr lang="en-US" sz="1400" i="1" dirty="0"/>
              <a:t>Pharmacotherapy: The Journal of Human Pharmacology and Drug Therapy</a:t>
            </a:r>
            <a:r>
              <a:rPr lang="en-US" sz="1400" dirty="0"/>
              <a:t>. 2012;32(4):304–313. </a:t>
            </a:r>
            <a:r>
              <a:rPr lang="en-US" sz="1400" dirty="0" smtClean="0"/>
              <a:t>doi:10.1002/j.1875-9114.2012.01024.x</a:t>
            </a:r>
          </a:p>
          <a:p>
            <a:pPr>
              <a:spcBef>
                <a:spcPts val="200"/>
              </a:spcBef>
            </a:pPr>
            <a:r>
              <a:rPr lang="en-US" sz="1400" dirty="0" err="1"/>
              <a:t>Scheife</a:t>
            </a:r>
            <a:r>
              <a:rPr lang="en-US" sz="1400" dirty="0"/>
              <a:t> RT, Hines LE, Boyce RD, et al. Consensus recommendations for systematic evaluation of drug-drug interaction evidence for clinical decision support. </a:t>
            </a:r>
            <a:r>
              <a:rPr lang="en-US" sz="1400" i="1" dirty="0"/>
              <a:t>Drug </a:t>
            </a:r>
            <a:r>
              <a:rPr lang="en-US" sz="1400" i="1" dirty="0" err="1"/>
              <a:t>Saf</a:t>
            </a:r>
            <a:r>
              <a:rPr lang="en-US" sz="1400" dirty="0"/>
              <a:t>. 2015;38(2):197-206. doi:10.1007/s40264-014-0262-8</a:t>
            </a:r>
            <a:r>
              <a:rPr lang="en-US" sz="1400" dirty="0" smtClean="0"/>
              <a:t>.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Payne TH, Hines LE, Chan RC, et al. Recommendations to improve the usability of drug-drug interaction clinical decision support alerts. </a:t>
            </a:r>
            <a:r>
              <a:rPr lang="en-US" sz="1400" i="1" dirty="0"/>
              <a:t>J Am Med Inform Assoc</a:t>
            </a:r>
            <a:r>
              <a:rPr lang="en-US" sz="1400" dirty="0"/>
              <a:t>. 2015;22(6):1243-1250. doi:10.1093/</a:t>
            </a:r>
            <a:r>
              <a:rPr lang="en-US" sz="1400" dirty="0" err="1"/>
              <a:t>jamia</a:t>
            </a:r>
            <a:r>
              <a:rPr lang="en-US" sz="1400" dirty="0"/>
              <a:t>/ocv011</a:t>
            </a:r>
            <a:r>
              <a:rPr lang="en-US" sz="1400" dirty="0" smtClean="0"/>
              <a:t>.</a:t>
            </a:r>
          </a:p>
          <a:p>
            <a:pPr>
              <a:spcBef>
                <a:spcPts val="200"/>
              </a:spcBef>
            </a:pPr>
            <a:r>
              <a:rPr lang="en-US" sz="1400" dirty="0" err="1"/>
              <a:t>Tilson</a:t>
            </a:r>
            <a:r>
              <a:rPr lang="en-US" sz="1400" dirty="0"/>
              <a:t> H, Hines LE, McEvoy G, Weinstein DM, </a:t>
            </a:r>
            <a:r>
              <a:rPr lang="en-US" sz="1400" dirty="0" err="1"/>
              <a:t>Hansten</a:t>
            </a:r>
            <a:r>
              <a:rPr lang="en-US" sz="1400" dirty="0"/>
              <a:t> PD, </a:t>
            </a:r>
            <a:r>
              <a:rPr lang="en-US" sz="1400" dirty="0" err="1"/>
              <a:t>Matuszewski</a:t>
            </a:r>
            <a:r>
              <a:rPr lang="en-US" sz="1400" dirty="0"/>
              <a:t> K, le Comte M, </a:t>
            </a:r>
            <a:r>
              <a:rPr lang="en-US" sz="1400" dirty="0" err="1"/>
              <a:t>Higby</a:t>
            </a:r>
            <a:r>
              <a:rPr lang="en-US" sz="1400" dirty="0"/>
              <a:t>-Baker S, Hanlon JT, </a:t>
            </a:r>
            <a:r>
              <a:rPr lang="en-US" sz="1400" dirty="0" err="1"/>
              <a:t>Pezzullo</a:t>
            </a:r>
            <a:r>
              <a:rPr lang="en-US" sz="1400" dirty="0"/>
              <a:t> L, </a:t>
            </a:r>
            <a:r>
              <a:rPr lang="en-US" sz="1400" dirty="0" err="1"/>
              <a:t>Vieson</a:t>
            </a:r>
            <a:r>
              <a:rPr lang="en-US" sz="1400" dirty="0"/>
              <a:t> K, </a:t>
            </a:r>
            <a:r>
              <a:rPr lang="en-US" sz="1400" dirty="0" err="1"/>
              <a:t>Helwig</a:t>
            </a:r>
            <a:r>
              <a:rPr lang="en-US" sz="1400" dirty="0"/>
              <a:t> AL, Huang SM, </a:t>
            </a:r>
            <a:r>
              <a:rPr lang="en-US" sz="1400" dirty="0" err="1"/>
              <a:t>Perre</a:t>
            </a:r>
            <a:r>
              <a:rPr lang="en-US" sz="1400" dirty="0"/>
              <a:t> A, Bates DW, </a:t>
            </a:r>
            <a:r>
              <a:rPr lang="en-US" sz="1400" dirty="0" err="1"/>
              <a:t>Poikonen</a:t>
            </a:r>
            <a:r>
              <a:rPr lang="en-US" sz="1400" dirty="0"/>
              <a:t> J, </a:t>
            </a:r>
            <a:r>
              <a:rPr lang="en-US" sz="1400" dirty="0" err="1"/>
              <a:t>Wittie</a:t>
            </a:r>
            <a:r>
              <a:rPr lang="en-US" sz="1400" dirty="0"/>
              <a:t> MA, Grizzle AJ, Brown M, Malone DC. Recommendations for selecting drug-drug interactions for clinical decision support. Am J Health </a:t>
            </a:r>
            <a:r>
              <a:rPr lang="en-US" sz="1400" dirty="0" err="1"/>
              <a:t>Syst</a:t>
            </a:r>
            <a:r>
              <a:rPr lang="en-US" sz="1400" dirty="0"/>
              <a:t> Pharm. 2016 Apr 15;73(8):576-85. </a:t>
            </a:r>
            <a:r>
              <a:rPr lang="en-US" sz="1400" dirty="0" err="1"/>
              <a:t>doi</a:t>
            </a:r>
            <a:r>
              <a:rPr lang="en-US" sz="1400" dirty="0"/>
              <a:t>: 10.2146/ajhp150565. PubMed PMID: 27045070; PubMed Central PMCID: PMC5064943.</a:t>
            </a:r>
          </a:p>
        </p:txBody>
      </p:sp>
    </p:spTree>
    <p:extLst>
      <p:ext uri="{BB962C8B-B14F-4D97-AF65-F5344CB8AC3E}">
        <p14:creationId xmlns:p14="http://schemas.microsoft.com/office/powerpoint/2010/main" val="9346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24"/>
            <a:ext cx="8229600" cy="7806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Three outcomes </a:t>
            </a:r>
            <a:r>
              <a:rPr lang="en-US" dirty="0" smtClean="0"/>
              <a:t>of the conference series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2" y="1111330"/>
            <a:ext cx="9052560" cy="5029200"/>
          </a:xfrm>
        </p:spPr>
        <p:txBody>
          <a:bodyPr>
            <a:noAutofit/>
          </a:bodyPr>
          <a:lstStyle/>
          <a:p>
            <a:pPr marL="514350" indent="-514350">
              <a:buFont typeface="Arial" charset="0"/>
              <a:buChar char="•"/>
              <a:defRPr/>
            </a:pPr>
            <a:r>
              <a:rPr lang="en-US" dirty="0" smtClean="0"/>
              <a:t>Develop </a:t>
            </a:r>
            <a:r>
              <a:rPr lang="en-US" dirty="0"/>
              <a:t>guidelines for systematic appraisal of </a:t>
            </a:r>
            <a:r>
              <a:rPr lang="en-US" dirty="0" smtClean="0"/>
              <a:t>PDDI evidence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025" y="2368963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/>
              <a:t>Scheife</a:t>
            </a:r>
            <a:r>
              <a:rPr lang="en-US" sz="1800" dirty="0" smtClean="0"/>
              <a:t> </a:t>
            </a:r>
            <a:r>
              <a:rPr lang="en-US" sz="1800" dirty="0"/>
              <a:t>RT, Hines LE, Boyce RD, et al. Consensus recommendations for systematic evaluation of drug-drug interaction evidence for clinical decision support. </a:t>
            </a:r>
            <a:r>
              <a:rPr lang="en-US" sz="1800" i="1" dirty="0"/>
              <a:t>Drug </a:t>
            </a:r>
            <a:r>
              <a:rPr lang="en-US" sz="1800" i="1" dirty="0" err="1"/>
              <a:t>Saf</a:t>
            </a:r>
            <a:r>
              <a:rPr lang="en-US" sz="1800" dirty="0"/>
              <a:t>. 2015;38(2):197-206. doi:10.1007/s40264-014-0262-8</a:t>
            </a:r>
          </a:p>
        </p:txBody>
      </p:sp>
    </p:spTree>
    <p:extLst>
      <p:ext uri="{BB962C8B-B14F-4D97-AF65-F5344CB8AC3E}">
        <p14:creationId xmlns:p14="http://schemas.microsoft.com/office/powerpoint/2010/main" val="6788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020"/>
            <a:ext cx="8229600" cy="780685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</a:t>
            </a:r>
            <a:r>
              <a:rPr lang="en-US" dirty="0" smtClean="0"/>
              <a:t>outcomes of </a:t>
            </a:r>
            <a:r>
              <a:rPr lang="en-US" dirty="0"/>
              <a:t>the conference </a:t>
            </a:r>
            <a:r>
              <a:rPr lang="en-US" dirty="0" smtClean="0"/>
              <a:t>series 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2" y="1111330"/>
            <a:ext cx="9052560" cy="5029200"/>
          </a:xfrm>
        </p:spPr>
        <p:txBody>
          <a:bodyPr>
            <a:noAutofit/>
          </a:bodyPr>
          <a:lstStyle/>
          <a:p>
            <a:pPr marL="514350" indent="-514350">
              <a:buFont typeface="Arial"/>
              <a:buChar char="•"/>
              <a:defRPr/>
            </a:pPr>
            <a:r>
              <a:rPr lang="en-US" dirty="0" smtClean="0"/>
              <a:t>Identify </a:t>
            </a:r>
            <a:r>
              <a:rPr lang="en-US" dirty="0"/>
              <a:t>a process for determining the most relevant P</a:t>
            </a:r>
            <a:r>
              <a:rPr lang="en-US" dirty="0" smtClean="0"/>
              <a:t>DDIs &amp; approaches to reduce </a:t>
            </a:r>
            <a:r>
              <a:rPr lang="en-US" dirty="0"/>
              <a:t>alert </a:t>
            </a:r>
            <a:r>
              <a:rPr lang="en-US" dirty="0" smtClean="0"/>
              <a:t>fatigue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847" y="2799899"/>
            <a:ext cx="8522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dirty="0" err="1" smtClean="0"/>
              <a:t>Tilson</a:t>
            </a:r>
            <a:r>
              <a:rPr lang="en-US" sz="1800" dirty="0" smtClean="0"/>
              <a:t> </a:t>
            </a:r>
            <a:r>
              <a:rPr lang="en-US" sz="1800" dirty="0"/>
              <a:t>H, Hines LE, McEvoy G, Weinstein DM, </a:t>
            </a:r>
            <a:r>
              <a:rPr lang="en-US" sz="1800" dirty="0" err="1"/>
              <a:t>Hansten</a:t>
            </a:r>
            <a:r>
              <a:rPr lang="en-US" sz="1800" dirty="0"/>
              <a:t> PD, </a:t>
            </a:r>
            <a:r>
              <a:rPr lang="en-US" sz="1800" dirty="0" err="1"/>
              <a:t>Matuszewski</a:t>
            </a:r>
            <a:r>
              <a:rPr lang="en-US" sz="1800" dirty="0"/>
              <a:t> K, le Comte M, </a:t>
            </a:r>
            <a:r>
              <a:rPr lang="en-US" sz="1800" dirty="0" err="1"/>
              <a:t>Higby</a:t>
            </a:r>
            <a:r>
              <a:rPr lang="en-US" sz="1800" dirty="0"/>
              <a:t>-Baker S, Hanlon JT, </a:t>
            </a:r>
            <a:r>
              <a:rPr lang="en-US" sz="1800" dirty="0" err="1"/>
              <a:t>Pezzullo</a:t>
            </a:r>
            <a:r>
              <a:rPr lang="en-US" sz="1800" dirty="0"/>
              <a:t> L, </a:t>
            </a:r>
            <a:r>
              <a:rPr lang="en-US" sz="1800" dirty="0" err="1"/>
              <a:t>Vieson</a:t>
            </a:r>
            <a:r>
              <a:rPr lang="en-US" sz="1800" dirty="0"/>
              <a:t> K, </a:t>
            </a:r>
            <a:r>
              <a:rPr lang="en-US" sz="1800" dirty="0" err="1"/>
              <a:t>Helwig</a:t>
            </a:r>
            <a:r>
              <a:rPr lang="en-US" sz="1800" dirty="0"/>
              <a:t> AL, Huang SM, </a:t>
            </a:r>
            <a:r>
              <a:rPr lang="en-US" sz="1800" dirty="0" err="1"/>
              <a:t>Perre</a:t>
            </a:r>
            <a:r>
              <a:rPr lang="en-US" sz="1800" dirty="0"/>
              <a:t> A, Bates DW, </a:t>
            </a:r>
            <a:r>
              <a:rPr lang="en-US" sz="1800" dirty="0" err="1"/>
              <a:t>Poikonen</a:t>
            </a:r>
            <a:r>
              <a:rPr lang="en-US" sz="1800" dirty="0"/>
              <a:t> J, </a:t>
            </a:r>
            <a:r>
              <a:rPr lang="en-US" sz="1800" dirty="0" err="1"/>
              <a:t>Wittie</a:t>
            </a:r>
            <a:r>
              <a:rPr lang="en-US" sz="1800" dirty="0"/>
              <a:t> MA, Grizzle AJ, Brown M, Malone DC. Recommendations for selecting drug-drug interactions for clinical decision support. Am J Health </a:t>
            </a:r>
            <a:r>
              <a:rPr lang="en-US" sz="1800" dirty="0" err="1"/>
              <a:t>Syst</a:t>
            </a:r>
            <a:r>
              <a:rPr lang="en-US" sz="1800" dirty="0"/>
              <a:t> Pharm. 2016 Apr 15;73(8):576-85. </a:t>
            </a:r>
            <a:r>
              <a:rPr lang="en-US" sz="1800" dirty="0" err="1"/>
              <a:t>doi</a:t>
            </a:r>
            <a:r>
              <a:rPr lang="en-US" sz="1800" dirty="0"/>
              <a:t>: 10.2146/ajhp150565. PubMed PMID: 27045070; PubMed Central PMCID: PMC5064943.</a:t>
            </a:r>
          </a:p>
        </p:txBody>
      </p:sp>
    </p:spTree>
    <p:extLst>
      <p:ext uri="{BB962C8B-B14F-4D97-AF65-F5344CB8AC3E}">
        <p14:creationId xmlns:p14="http://schemas.microsoft.com/office/powerpoint/2010/main" val="3379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24"/>
            <a:ext cx="8229600" cy="780685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</a:t>
            </a:r>
            <a:r>
              <a:rPr lang="en-US" dirty="0" smtClean="0"/>
              <a:t>outcomes of </a:t>
            </a:r>
            <a:r>
              <a:rPr lang="en-US" dirty="0"/>
              <a:t>the conference </a:t>
            </a:r>
            <a:r>
              <a:rPr lang="en-US" dirty="0" smtClean="0"/>
              <a:t>series cont.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2" y="1111330"/>
            <a:ext cx="9052560" cy="5029200"/>
          </a:xfrm>
        </p:spPr>
        <p:txBody>
          <a:bodyPr>
            <a:noAutofit/>
          </a:bodyPr>
          <a:lstStyle/>
          <a:p>
            <a:pPr marL="914400" lvl="1" indent="-514350">
              <a:buFont typeface="Arial"/>
              <a:buChar char="•"/>
              <a:defRPr/>
            </a:pPr>
            <a:r>
              <a:rPr lang="en-US" dirty="0" smtClean="0"/>
              <a:t>Establish </a:t>
            </a:r>
            <a:r>
              <a:rPr lang="en-US" dirty="0"/>
              <a:t>preferred strategies for presenting </a:t>
            </a:r>
            <a:r>
              <a:rPr lang="en-US" dirty="0" smtClean="0"/>
              <a:t>PDDI alerts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551" y="2614963"/>
            <a:ext cx="8522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dirty="0" smtClean="0"/>
              <a:t>Payne </a:t>
            </a:r>
            <a:r>
              <a:rPr lang="en-US" sz="1800" dirty="0"/>
              <a:t>TH, Hines LE, Chan RC, et al. Recommendations to improve the usability of drug-drug interaction clinical decision support alerts. </a:t>
            </a:r>
            <a:r>
              <a:rPr lang="en-US" sz="1800" i="1" dirty="0"/>
              <a:t>J Am Med Inform Assoc</a:t>
            </a:r>
            <a:r>
              <a:rPr lang="en-US" sz="1800" dirty="0"/>
              <a:t>. 2015;22(6):1243-1250. doi:10.1093/</a:t>
            </a:r>
            <a:r>
              <a:rPr lang="en-US" sz="1800" dirty="0" err="1"/>
              <a:t>jamia</a:t>
            </a:r>
            <a:r>
              <a:rPr lang="en-US" sz="1800" dirty="0"/>
              <a:t>/ocv011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4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35" y="192088"/>
            <a:ext cx="8717280" cy="838200"/>
          </a:xfrm>
        </p:spPr>
        <p:txBody>
          <a:bodyPr/>
          <a:lstStyle/>
          <a:p>
            <a:r>
              <a:rPr lang="en-US" dirty="0" smtClean="0"/>
              <a:t>What information should be present in a PDDI alert?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54" y="1248687"/>
            <a:ext cx="8269663" cy="1203088"/>
          </a:xfrm>
        </p:spPr>
        <p:txBody>
          <a:bodyPr/>
          <a:lstStyle/>
          <a:p>
            <a:pPr marL="0" indent="0">
              <a:buNone/>
            </a:pPr>
            <a:endParaRPr lang="en-US" sz="3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7947" y="1711226"/>
            <a:ext cx="42791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  <a:latin typeface="Avenir LT Std 65 Medium"/>
              </a:rPr>
              <a:t>drugs involved,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rgbClr val="002B5E"/>
              </a:solidFill>
              <a:latin typeface="Avenir LT Std 65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  <a:latin typeface="Avenir LT Std 65 Medium"/>
              </a:rPr>
              <a:t>seriousness,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rgbClr val="002B5E"/>
              </a:solidFill>
              <a:latin typeface="Avenir LT Std 65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  <a:latin typeface="Avenir LT Std 65 Medium"/>
              </a:rPr>
              <a:t>clinical consequences,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rgbClr val="002B5E"/>
              </a:solidFill>
              <a:latin typeface="Avenir LT Std 65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  <a:latin typeface="Avenir LT Std 65 Medium"/>
              </a:rPr>
              <a:t>mechanism of the interaction, </a:t>
            </a:r>
            <a:endParaRPr lang="en-US" sz="2800" dirty="0" smtClean="0">
              <a:solidFill>
                <a:srgbClr val="002B5E"/>
              </a:solidFill>
              <a:latin typeface="Avenir LT Std 65 Medium"/>
            </a:endParaRPr>
          </a:p>
          <a:p>
            <a:endParaRPr lang="en-US" sz="2800" dirty="0" smtClean="0">
              <a:solidFill>
                <a:srgbClr val="002B5E"/>
              </a:solidFill>
              <a:latin typeface="Avenir LT Std 65 Medium"/>
            </a:endParaRPr>
          </a:p>
          <a:p>
            <a:endParaRPr lang="en-US" sz="2800" dirty="0">
              <a:solidFill>
                <a:srgbClr val="002B5E"/>
              </a:solidFill>
              <a:latin typeface="Avenir LT Std 65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007" y="1711226"/>
            <a:ext cx="4305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</a:rPr>
              <a:t>contextual information/modifying factors</a:t>
            </a:r>
            <a:r>
              <a:rPr lang="en-US" sz="2800" i="1" dirty="0">
                <a:solidFill>
                  <a:srgbClr val="002B5E"/>
                </a:solidFill>
              </a:rPr>
              <a:t>, </a:t>
            </a:r>
            <a:endParaRPr lang="en-US" sz="2800" i="1" dirty="0" smtClean="0">
              <a:solidFill>
                <a:srgbClr val="002B5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B5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2B5E"/>
                </a:solidFill>
              </a:rPr>
              <a:t>recommended action(s), </a:t>
            </a:r>
            <a:r>
              <a:rPr lang="en-US" sz="2800" dirty="0">
                <a:solidFill>
                  <a:srgbClr val="002B5E"/>
                </a:solidFill>
              </a:rPr>
              <a:t>and </a:t>
            </a:r>
            <a:endParaRPr lang="en-US" sz="2800" dirty="0" smtClean="0">
              <a:solidFill>
                <a:srgbClr val="002B5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B5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2B5E"/>
                </a:solidFill>
              </a:rPr>
              <a:t>evidence</a:t>
            </a:r>
            <a:endParaRPr lang="en-US" sz="2800" dirty="0">
              <a:solidFill>
                <a:srgbClr val="002B5E"/>
              </a:solidFill>
            </a:endParaRPr>
          </a:p>
          <a:p>
            <a:endParaRPr lang="en-US" sz="2800" dirty="0">
              <a:solidFill>
                <a:srgbClr val="002B5E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902" y="5798453"/>
            <a:ext cx="88473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Payne TH, Hines LE, Chan RC, Hartman S,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Kapusnik-Uner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J, Russ AL, Chaffee BW, Hartman C,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Tamis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V,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Galbreth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B, Glassman PA,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Phansalkar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S, van der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Sijs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H,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Gephart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SM, Mann G, Strasberg HR, Grizzle AJ, Brown M,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Kuperman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GJ, Steiner C,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Sullins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A, Ryan H,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Wittie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MA, Malone DC. Recommendations to improve the usability of drug-drug interaction clinical decision support alerts. J Am Med Inform Assoc. 2015 Nov;22(6):1243-50.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10.1093/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jamia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/ocv011.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Epub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2015 Mar 30. Review. PubMed PMID: 25829460.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" y="217488"/>
            <a:ext cx="8717280" cy="838200"/>
          </a:xfrm>
        </p:spPr>
        <p:txBody>
          <a:bodyPr/>
          <a:lstStyle/>
          <a:p>
            <a:r>
              <a:rPr lang="en-US" dirty="0" smtClean="0"/>
              <a:t> A deeper dive into PDDI decision support information needs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35" y="1350963"/>
            <a:ext cx="8717280" cy="4608512"/>
          </a:xfrm>
        </p:spPr>
        <p:txBody>
          <a:bodyPr/>
          <a:lstStyle/>
          <a:p>
            <a:r>
              <a:rPr lang="en-US" dirty="0" smtClean="0"/>
              <a:t>Review and synthesis of:</a:t>
            </a:r>
            <a:endParaRPr lang="en-US" dirty="0"/>
          </a:p>
          <a:p>
            <a:pPr lvl="1"/>
            <a:r>
              <a:rPr lang="en-US" dirty="0" smtClean="0"/>
              <a:t>77 </a:t>
            </a:r>
            <a:r>
              <a:rPr lang="en-US" dirty="0"/>
              <a:t>journal </a:t>
            </a:r>
            <a:r>
              <a:rPr lang="en-US" dirty="0" smtClean="0"/>
              <a:t>articles</a:t>
            </a:r>
            <a:endParaRPr lang="en-US" dirty="0"/>
          </a:p>
          <a:p>
            <a:pPr lvl="1"/>
            <a:r>
              <a:rPr lang="en-US" dirty="0" smtClean="0"/>
              <a:t>4 white papers from the AHRQ-funded PDDI </a:t>
            </a:r>
            <a:r>
              <a:rPr lang="en-US" dirty="0"/>
              <a:t>Working </a:t>
            </a:r>
            <a:r>
              <a:rPr lang="en-US" dirty="0" smtClean="0"/>
              <a:t>Groups</a:t>
            </a:r>
            <a:endParaRPr lang="en-US" dirty="0"/>
          </a:p>
          <a:p>
            <a:pPr lvl="1"/>
            <a:r>
              <a:rPr lang="en-US" dirty="0"/>
              <a:t>6</a:t>
            </a:r>
            <a:r>
              <a:rPr lang="en-US" dirty="0" smtClean="0"/>
              <a:t> semi-structured interviews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85" y="4551785"/>
            <a:ext cx="8909535" cy="10250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Romagnoli KM, Nelson SD, Hines L, </a:t>
            </a:r>
            <a:r>
              <a:rPr lang="en-US" sz="1600" dirty="0" err="1"/>
              <a:t>Empey</a:t>
            </a:r>
            <a:r>
              <a:rPr lang="en-US" sz="1600" dirty="0"/>
              <a:t> P, Boyce RD, </a:t>
            </a:r>
            <a:r>
              <a:rPr lang="en-US" sz="1600" dirty="0" err="1"/>
              <a:t>Hochheiser</a:t>
            </a:r>
            <a:r>
              <a:rPr lang="en-US" sz="1600" dirty="0"/>
              <a:t> H. Information needs for making clinical recommendations about potential drug-drug interactions: a synthesis of literature review and interviews. </a:t>
            </a:r>
            <a:r>
              <a:rPr lang="en-US" sz="1600" i="1" dirty="0"/>
              <a:t>BMC Med Inform </a:t>
            </a:r>
            <a:r>
              <a:rPr lang="en-US" sz="1600" i="1" dirty="0" err="1"/>
              <a:t>Decis</a:t>
            </a:r>
            <a:r>
              <a:rPr lang="en-US" sz="1600" i="1" dirty="0"/>
              <a:t> </a:t>
            </a:r>
            <a:r>
              <a:rPr lang="en-US" sz="1600" i="1" dirty="0" err="1"/>
              <a:t>Mak</a:t>
            </a:r>
            <a:r>
              <a:rPr lang="en-US" sz="1600" dirty="0"/>
              <a:t>. 2017;17(1):21. doi:10.1186/s12911-017-0419-3</a:t>
            </a:r>
          </a:p>
        </p:txBody>
      </p:sp>
    </p:spTree>
    <p:extLst>
      <p:ext uri="{BB962C8B-B14F-4D97-AF65-F5344CB8AC3E}">
        <p14:creationId xmlns:p14="http://schemas.microsoft.com/office/powerpoint/2010/main" val="29100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22" y="55012"/>
            <a:ext cx="8235026" cy="629752"/>
          </a:xfrm>
        </p:spPr>
        <p:txBody>
          <a:bodyPr/>
          <a:lstStyle/>
          <a:p>
            <a:r>
              <a:rPr lang="en-US" dirty="0" smtClean="0"/>
              <a:t>Information needs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661" y="770231"/>
            <a:ext cx="335540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Drug </a:t>
            </a:r>
            <a:r>
              <a:rPr lang="en-US" b="1" i="1" dirty="0" smtClean="0"/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Pharmacology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Mechanism of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Formulation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Timing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35521" y="2064093"/>
            <a:ext cx="40350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Evidence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Study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Reporting information (e.g., funding agency)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Causality assessment (case reports)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5" y="4555363"/>
            <a:ext cx="30540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Clinical </a:t>
            </a:r>
            <a:r>
              <a:rPr lang="en-US" b="1" i="1" dirty="0" smtClean="0"/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Seriousness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Severity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Time of onset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Manageability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75142" y="785162"/>
            <a:ext cx="30652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Consequences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Adverse effect(s)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Reversibility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Frequency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Modifying and mitigating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8142" y="4173594"/>
            <a:ext cx="29999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Monitor, change drugs, modify strength, adjust timing, </a:t>
            </a:r>
            <a:r>
              <a:rPr lang="en-US" i="1" dirty="0" err="1" smtClean="0"/>
              <a:t>etc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Strength of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222250"/>
            <a:ext cx="8450263" cy="765175"/>
          </a:xfrm>
        </p:spPr>
        <p:txBody>
          <a:bodyPr/>
          <a:lstStyle/>
          <a:p>
            <a:r>
              <a:rPr lang="en-US" dirty="0" smtClean="0">
                <a:latin typeface="Avenir LT Std 55 Roman" charset="0"/>
              </a:rPr>
              <a:t>Where does the information come from?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338" y="1449388"/>
            <a:ext cx="2062162" cy="455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Pre-market studies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41713" y="1449388"/>
            <a:ext cx="2082800" cy="401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Post-market studies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200" y="3795713"/>
            <a:ext cx="1724025" cy="401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Product labeling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23825" y="2586038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Reported in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192213" y="1905000"/>
            <a:ext cx="0" cy="1890713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754813" y="1449388"/>
            <a:ext cx="201930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Clinical experience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200" y="3170238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Scientific literature</a:t>
            </a:r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1997075" y="2144713"/>
            <a:ext cx="1531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Rarely reported in</a:t>
            </a:r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4981575" y="2481263"/>
            <a:ext cx="1531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Rarely reported in</a:t>
            </a:r>
          </a:p>
        </p:txBody>
      </p:sp>
      <p:cxnSp>
        <p:nvCxnSpPr>
          <p:cNvPr id="15" name="Straight Arrow Connector 14"/>
          <p:cNvCxnSpPr>
            <a:stCxn id="5" idx="2"/>
            <a:endCxn id="12" idx="0"/>
          </p:cNvCxnSpPr>
          <p:nvPr/>
        </p:nvCxnSpPr>
        <p:spPr>
          <a:xfrm>
            <a:off x="4583113" y="1851025"/>
            <a:ext cx="1587" cy="1319213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3548063" y="2709863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Reported in</a:t>
            </a:r>
          </a:p>
        </p:txBody>
      </p:sp>
      <p:cxnSp>
        <p:nvCxnSpPr>
          <p:cNvPr id="17" name="Straight Arrow Connector 16"/>
          <p:cNvCxnSpPr>
            <a:stCxn id="4" idx="2"/>
            <a:endCxn id="12" idx="1"/>
          </p:cNvCxnSpPr>
          <p:nvPr/>
        </p:nvCxnSpPr>
        <p:spPr>
          <a:xfrm>
            <a:off x="1192213" y="1905000"/>
            <a:ext cx="2439987" cy="153193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2" idx="3"/>
          </p:cNvCxnSpPr>
          <p:nvPr/>
        </p:nvCxnSpPr>
        <p:spPr>
          <a:xfrm flipH="1">
            <a:off x="5537200" y="1878013"/>
            <a:ext cx="2227263" cy="1558925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6" idx="3"/>
          </p:cNvCxnSpPr>
          <p:nvPr/>
        </p:nvCxnSpPr>
        <p:spPr>
          <a:xfrm rot="5400000">
            <a:off x="3850481" y="81757"/>
            <a:ext cx="2117725" cy="5710238"/>
          </a:xfrm>
          <a:prstGeom prst="bentConnector2">
            <a:avLst/>
          </a:prstGeom>
          <a:ln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6232525" y="3468688"/>
            <a:ext cx="1531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Rarely reported in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86038" y="4695825"/>
            <a:ext cx="3997325" cy="2016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Drug Compendia  </a:t>
            </a:r>
            <a:r>
              <a:rPr lang="en-US" sz="1600" b="1" dirty="0">
                <a:solidFill>
                  <a:schemeClr val="tx1"/>
                </a:solidFill>
              </a:rPr>
              <a:t>synthesize PDDI evidence into knowledge</a:t>
            </a:r>
            <a:r>
              <a:rPr lang="en-US" sz="1600" dirty="0">
                <a:solidFill>
                  <a:schemeClr val="tx1"/>
                </a:solidFill>
              </a:rPr>
              <a:t> but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May fail to include important PDDIs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Often disagree about PDDI evidence and seriousness ranking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May include numerous PDDIs with little evidence for liability reasons</a:t>
            </a:r>
          </a:p>
        </p:txBody>
      </p:sp>
      <p:cxnSp>
        <p:nvCxnSpPr>
          <p:cNvPr id="22" name="Straight Arrow Connector 21"/>
          <p:cNvCxnSpPr>
            <a:stCxn id="6" idx="2"/>
            <a:endCxn id="21" idx="0"/>
          </p:cNvCxnSpPr>
          <p:nvPr/>
        </p:nvCxnSpPr>
        <p:spPr>
          <a:xfrm>
            <a:off x="1192213" y="4197350"/>
            <a:ext cx="3392487" cy="49847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4584700" y="3703638"/>
            <a:ext cx="0" cy="992187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Rectangle 23"/>
          <p:cNvSpPr>
            <a:spLocks noChangeArrowheads="1"/>
          </p:cNvSpPr>
          <p:nvPr/>
        </p:nvSpPr>
        <p:spPr bwMode="auto">
          <a:xfrm>
            <a:off x="1457325" y="4387850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Source for</a:t>
            </a:r>
          </a:p>
        </p:txBody>
      </p:sp>
      <p:sp>
        <p:nvSpPr>
          <p:cNvPr id="16406" name="Rectangle 24"/>
          <p:cNvSpPr>
            <a:spLocks noChangeArrowheads="1"/>
          </p:cNvSpPr>
          <p:nvPr/>
        </p:nvSpPr>
        <p:spPr bwMode="auto">
          <a:xfrm>
            <a:off x="4603750" y="4197350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Source for</a:t>
            </a:r>
          </a:p>
        </p:txBody>
      </p:sp>
      <p:cxnSp>
        <p:nvCxnSpPr>
          <p:cNvPr id="84" name="Straight Arrow Connector 83"/>
          <p:cNvCxnSpPr>
            <a:stCxn id="5" idx="2"/>
            <a:endCxn id="6" idx="0"/>
          </p:cNvCxnSpPr>
          <p:nvPr/>
        </p:nvCxnSpPr>
        <p:spPr>
          <a:xfrm flipH="1">
            <a:off x="1192213" y="1851025"/>
            <a:ext cx="3390900" cy="19446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92403" y="166419"/>
            <a:ext cx="8329679" cy="5794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venir LT Std 55 Roman" charset="0"/>
              </a:rPr>
              <a:t>The potential role for large scale evidence generation</a:t>
            </a:r>
          </a:p>
        </p:txBody>
      </p:sp>
      <p:cxnSp>
        <p:nvCxnSpPr>
          <p:cNvPr id="5" name="Straight Arrow Connector 4"/>
          <p:cNvCxnSpPr>
            <a:stCxn id="19" idx="2"/>
            <a:endCxn id="8" idx="0"/>
          </p:cNvCxnSpPr>
          <p:nvPr/>
        </p:nvCxnSpPr>
        <p:spPr>
          <a:xfrm>
            <a:off x="1105694" y="1774825"/>
            <a:ext cx="1064419" cy="806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87575" y="1114425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Product labeling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2588" y="1486489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Scientific literature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8300" y="2581275"/>
            <a:ext cx="3603625" cy="8001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 framework for representing </a:t>
            </a:r>
            <a:r>
              <a:rPr lang="en-US" sz="1600" dirty="0" smtClean="0">
                <a:solidFill>
                  <a:schemeClr val="tx1"/>
                </a:solidFill>
              </a:rPr>
              <a:t>PDDI evidence and supporting its synthesis into decision support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72075" y="2574925"/>
            <a:ext cx="2773363" cy="7858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Evidence </a:t>
            </a:r>
            <a:r>
              <a:rPr lang="en-US" sz="1600" b="1" dirty="0">
                <a:solidFill>
                  <a:schemeClr val="tx1"/>
                </a:solidFill>
              </a:rPr>
              <a:t>generation </a:t>
            </a:r>
            <a:r>
              <a:rPr lang="en-US" sz="1600" b="1" dirty="0" smtClean="0">
                <a:solidFill>
                  <a:schemeClr val="tx1"/>
                </a:solidFill>
              </a:rPr>
              <a:t>using observational data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71925" y="3295650"/>
            <a:ext cx="1208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4013200" y="3295650"/>
            <a:ext cx="1155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400" b="1" dirty="0"/>
              <a:t>Semantic annotation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76688" y="2728913"/>
            <a:ext cx="1168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3721100" y="2217738"/>
            <a:ext cx="16652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400" b="1"/>
              <a:t>High priority PDDIs for research</a:t>
            </a:r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2170113" y="2019889"/>
            <a:ext cx="2974975" cy="561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2170113" y="1647825"/>
            <a:ext cx="969962" cy="933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5400000">
            <a:off x="1715294" y="3537744"/>
            <a:ext cx="685800" cy="484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5260975" y="4367213"/>
            <a:ext cx="3306763" cy="2444750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</a:rPr>
              <a:t>Reduced risk of a PDDI medication error!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194" y="1241425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Clinical experience</a:t>
            </a:r>
          </a:p>
        </p:txBody>
      </p:sp>
      <p:sp>
        <p:nvSpPr>
          <p:cNvPr id="20" name="Bent Arrow 19"/>
          <p:cNvSpPr/>
          <p:nvPr/>
        </p:nvSpPr>
        <p:spPr>
          <a:xfrm flipH="1">
            <a:off x="6203168" y="1423381"/>
            <a:ext cx="990600" cy="10636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7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1175" y="4198938"/>
            <a:ext cx="3581400" cy="533400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Sharable individualized PDDI decision support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500" y="4903788"/>
            <a:ext cx="4379913" cy="15494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/>
              <a:t>Expected benefits: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/>
              <a:t>More </a:t>
            </a:r>
            <a:r>
              <a:rPr lang="en-US" sz="1600" b="1" dirty="0"/>
              <a:t>complete</a:t>
            </a:r>
            <a:r>
              <a:rPr lang="en-US" sz="1600" dirty="0"/>
              <a:t> and </a:t>
            </a:r>
            <a:r>
              <a:rPr lang="en-US" sz="1600" b="1" dirty="0"/>
              <a:t>accurate</a:t>
            </a:r>
            <a:r>
              <a:rPr lang="en-US" sz="1600" dirty="0"/>
              <a:t> PDDI evidence</a:t>
            </a:r>
            <a:endParaRPr lang="en-US" sz="1600" b="1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b="1" dirty="0"/>
              <a:t>Better informed </a:t>
            </a:r>
            <a:r>
              <a:rPr lang="en-US" sz="1600" dirty="0"/>
              <a:t>pharmacists and other clinicians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/>
              <a:t>More </a:t>
            </a:r>
            <a:r>
              <a:rPr lang="en-US" sz="1600" b="1" dirty="0"/>
              <a:t>effective</a:t>
            </a:r>
            <a:r>
              <a:rPr lang="en-US" sz="1600" dirty="0"/>
              <a:t> PDDI alerting and decisions support systems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4564063" y="5570538"/>
            <a:ext cx="669925" cy="485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513" grpId="0"/>
      <p:bldP spid="21515" grpId="0"/>
      <p:bldP spid="17" grpId="0" animBg="1"/>
      <p:bldP spid="18" grpId="0" animBg="1"/>
      <p:bldP spid="19" grpId="0" animBg="1"/>
      <p:bldP spid="21" grpId="0" animBg="1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Neither myself or my spouse have any relevant </a:t>
            </a:r>
            <a:r>
              <a:rPr lang="en-US" dirty="0"/>
              <a:t>financial relationships with commercial interests</a:t>
            </a:r>
          </a:p>
        </p:txBody>
      </p:sp>
    </p:spTree>
    <p:extLst>
      <p:ext uri="{BB962C8B-B14F-4D97-AF65-F5344CB8AC3E}">
        <p14:creationId xmlns:p14="http://schemas.microsoft.com/office/powerpoint/2010/main" val="37685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46" y="729259"/>
            <a:ext cx="7924800" cy="629752"/>
          </a:xfrm>
        </p:spPr>
        <p:txBody>
          <a:bodyPr/>
          <a:lstStyle/>
          <a:p>
            <a:r>
              <a:rPr lang="en-US" dirty="0"/>
              <a:t>Individualized Drug Interaction Alerts (</a:t>
            </a:r>
            <a:r>
              <a:rPr lang="en-US" dirty="0" err="1"/>
              <a:t>iDIA</a:t>
            </a:r>
            <a:r>
              <a:rPr lang="en-US" dirty="0"/>
              <a:t>, AHRQ : HS023826)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70" y="1738274"/>
            <a:ext cx="8717280" cy="5069363"/>
          </a:xfrm>
        </p:spPr>
        <p:txBody>
          <a:bodyPr/>
          <a:lstStyle/>
          <a:p>
            <a:pPr lvl="1"/>
            <a:r>
              <a:rPr lang="en-US" dirty="0" smtClean="0"/>
              <a:t>Develop </a:t>
            </a:r>
            <a:r>
              <a:rPr lang="en-US" dirty="0"/>
              <a:t>computable evidence-based clinical algorithms </a:t>
            </a:r>
            <a:endParaRPr lang="en-US" dirty="0" smtClean="0"/>
          </a:p>
          <a:p>
            <a:pPr lvl="2"/>
            <a:r>
              <a:rPr lang="en-US" dirty="0" smtClean="0"/>
              <a:t>consider </a:t>
            </a:r>
            <a:r>
              <a:rPr lang="en-US" dirty="0"/>
              <a:t>each patient’s electronic health record information </a:t>
            </a:r>
            <a:endParaRPr lang="en-US" dirty="0" smtClean="0"/>
          </a:p>
          <a:p>
            <a:pPr lvl="2"/>
            <a:r>
              <a:rPr lang="en-US" dirty="0" smtClean="0"/>
              <a:t>provide </a:t>
            </a:r>
            <a:r>
              <a:rPr lang="en-US" dirty="0"/>
              <a:t>a clinician with actionable information </a:t>
            </a:r>
            <a:endParaRPr lang="en-US" dirty="0" smtClean="0"/>
          </a:p>
          <a:p>
            <a:pPr lvl="2"/>
            <a:r>
              <a:rPr lang="en-US" dirty="0" smtClean="0"/>
              <a:t>tailored </a:t>
            </a:r>
            <a:r>
              <a:rPr lang="en-US" dirty="0"/>
              <a:t>to the specific context</a:t>
            </a:r>
          </a:p>
        </p:txBody>
      </p:sp>
    </p:spTree>
    <p:extLst>
      <p:ext uri="{BB962C8B-B14F-4D97-AF65-F5344CB8AC3E}">
        <p14:creationId xmlns:p14="http://schemas.microsoft.com/office/powerpoint/2010/main" val="13570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28" y="256844"/>
            <a:ext cx="6687632" cy="51525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5240029"/>
            <a:ext cx="4379913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smtClean="0"/>
              <a:t>Acronyms: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 smtClean="0"/>
              <a:t>DCM – Daniel C. Malone, </a:t>
            </a:r>
            <a:r>
              <a:rPr lang="en-US" sz="1400" dirty="0" err="1" smtClean="0"/>
              <a:t>RPh</a:t>
            </a:r>
            <a:r>
              <a:rPr lang="en-US" sz="1400" dirty="0" smtClean="0"/>
              <a:t>, PhD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 smtClean="0"/>
              <a:t>AVR – Andrew V. Romero, </a:t>
            </a:r>
            <a:r>
              <a:rPr lang="en-US" sz="1400" dirty="0" err="1" smtClean="0"/>
              <a:t>PharmD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 smtClean="0"/>
              <a:t>JRH – John R. Horn, </a:t>
            </a:r>
            <a:r>
              <a:rPr lang="en-US" sz="1400" dirty="0" err="1" smtClean="0"/>
              <a:t>PharmD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 smtClean="0"/>
              <a:t>PDH – Philip </a:t>
            </a:r>
            <a:r>
              <a:rPr lang="en-US" sz="1400" dirty="0" err="1" smtClean="0"/>
              <a:t>Hansten</a:t>
            </a:r>
            <a:r>
              <a:rPr lang="en-US" sz="1400" dirty="0" smtClean="0"/>
              <a:t>, </a:t>
            </a:r>
            <a:r>
              <a:rPr lang="en-US" sz="1400" dirty="0" err="1" smtClean="0"/>
              <a:t>PharmD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 smtClean="0"/>
              <a:t>RDB – Richard D. Boyce, PhD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 smtClean="0"/>
              <a:t>SCR – Samuel C. Rosko, 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609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200798"/>
            <a:ext cx="7924800" cy="762000"/>
          </a:xfrm>
        </p:spPr>
        <p:txBody>
          <a:bodyPr/>
          <a:lstStyle/>
          <a:p>
            <a:r>
              <a:rPr lang="en-US" dirty="0"/>
              <a:t>Methods </a:t>
            </a:r>
            <a:r>
              <a:rPr lang="en-US" dirty="0" smtClean="0"/>
              <a:t>– Identifying frequent PDDI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35" y="1465263"/>
            <a:ext cx="8717280" cy="4608512"/>
          </a:xfrm>
        </p:spPr>
        <p:txBody>
          <a:bodyPr/>
          <a:lstStyle/>
          <a:p>
            <a:pPr marL="457200" lvl="0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100" dirty="0"/>
              <a:t>Data collected at the University of Arizona Medical Center over </a:t>
            </a:r>
            <a:r>
              <a:rPr lang="en-US" sz="3100" dirty="0" smtClean="0"/>
              <a:t>90 </a:t>
            </a:r>
            <a:r>
              <a:rPr lang="en-US" sz="3100" dirty="0"/>
              <a:t>days</a:t>
            </a:r>
          </a:p>
          <a:p>
            <a: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457200" lvl="0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100" dirty="0"/>
              <a:t>Goal: Identify the most frequently overridden DDI pairs</a:t>
            </a:r>
          </a:p>
          <a:p>
            <a:pPr marL="914400" lvl="1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100" dirty="0"/>
              <a:t>Specifically, those with drug and patient- specific factors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316808"/>
            <a:ext cx="7924800" cy="838200"/>
          </a:xfrm>
        </p:spPr>
        <p:txBody>
          <a:bodyPr/>
          <a:lstStyle/>
          <a:p>
            <a:r>
              <a:rPr lang="en" dirty="0"/>
              <a:t>Methods - Clinical Algorithm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35" y="1372797"/>
            <a:ext cx="8717280" cy="4608512"/>
          </a:xfrm>
        </p:spPr>
        <p:txBody>
          <a:bodyPr/>
          <a:lstStyle/>
          <a:p>
            <a: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Primary literature review </a:t>
            </a:r>
            <a:endParaRPr lang="en-US" dirty="0" smtClean="0"/>
          </a:p>
          <a:p>
            <a:pPr marL="85725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 smtClean="0"/>
              <a:t>identify </a:t>
            </a:r>
            <a:r>
              <a:rPr lang="en-US" dirty="0"/>
              <a:t>drug- and patient-specific factors that could alter the </a:t>
            </a:r>
            <a:r>
              <a:rPr lang="en-US" dirty="0" smtClean="0"/>
              <a:t>potential clinical impact of exposure to a PDDI </a:t>
            </a:r>
            <a:endParaRPr lang="en-US" dirty="0"/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 smtClean="0"/>
              <a:t>Clinical </a:t>
            </a:r>
            <a:r>
              <a:rPr lang="en-US" dirty="0"/>
              <a:t>algorithms were developed in the form of decision </a:t>
            </a:r>
            <a:r>
              <a:rPr lang="en-US" dirty="0" smtClean="0"/>
              <a:t>trees </a:t>
            </a: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 smtClean="0"/>
              <a:t>Implemented in two sharable ways:</a:t>
            </a:r>
          </a:p>
          <a:p>
            <a:pPr marL="85725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 smtClean="0"/>
              <a:t>FOL Rules </a:t>
            </a:r>
          </a:p>
          <a:p>
            <a:pPr marL="85725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 smtClean="0"/>
              <a:t>Computable cohort definitions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90524"/>
            <a:ext cx="7924800" cy="762000"/>
          </a:xfrm>
        </p:spPr>
        <p:txBody>
          <a:bodyPr/>
          <a:lstStyle/>
          <a:p>
            <a:r>
              <a:rPr lang="en-US" dirty="0" smtClean="0"/>
              <a:t>Results - frequent </a:t>
            </a:r>
            <a:r>
              <a:rPr lang="en-US" dirty="0"/>
              <a:t>PDDI alerts</a:t>
            </a:r>
          </a:p>
        </p:txBody>
      </p:sp>
      <p:graphicFrame>
        <p:nvGraphicFramePr>
          <p:cNvPr id="4" name="Shape 135"/>
          <p:cNvGraphicFramePr/>
          <p:nvPr>
            <p:extLst>
              <p:ext uri="{D42A27DB-BD31-4B8C-83A1-F6EECF244321}">
                <p14:modId xmlns:p14="http://schemas.microsoft.com/office/powerpoint/2010/main" val="3455166550"/>
              </p:ext>
            </p:extLst>
          </p:nvPr>
        </p:nvGraphicFramePr>
        <p:xfrm>
          <a:off x="491740" y="2425961"/>
          <a:ext cx="7918775" cy="42428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2825"/>
                <a:gridCol w="1566350"/>
                <a:gridCol w="2639600"/>
              </a:tblGrid>
              <a:tr h="349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Potential Drug-Drug Interaction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Severity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 # Overridden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 Opioids / Fluconazole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4835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Warfarin / Salicylates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2842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KCL / K-sparing Diuretics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2545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Immunosuppressants / Azoles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2306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Amiodarone / QT Prolonging Agents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1739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Clonidine / Beta-Blockers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1476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Warfarin / SSRIs; SNRIs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1473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Ceftriaxone / Calcium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1387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Metoclopramide / Antipsychotics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1358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Epinephrine / Beta-Blockers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1095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Warfarin / NSAIDs</a:t>
                      </a: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Severe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342</a:t>
                      </a: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0605" y="1208405"/>
            <a:ext cx="8717280" cy="4608512"/>
          </a:xfrm>
        </p:spPr>
        <p:txBody>
          <a:bodyPr/>
          <a:lstStyle/>
          <a:p>
            <a:r>
              <a:rPr lang="en-US" sz="2800" dirty="0" smtClean="0"/>
              <a:t>Selected 11 PDDIs to focus on and developed decision trees for all of them</a:t>
            </a:r>
          </a:p>
        </p:txBody>
      </p:sp>
    </p:spTree>
    <p:extLst>
      <p:ext uri="{BB962C8B-B14F-4D97-AF65-F5344CB8AC3E}">
        <p14:creationId xmlns:p14="http://schemas.microsoft.com/office/powerpoint/2010/main" val="15910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" y="182533"/>
            <a:ext cx="8717280" cy="572502"/>
          </a:xfrm>
        </p:spPr>
        <p:txBody>
          <a:bodyPr/>
          <a:lstStyle/>
          <a:p>
            <a:r>
              <a:rPr lang="en-US" dirty="0" smtClean="0"/>
              <a:t>Results – Clinical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81" y="877507"/>
            <a:ext cx="8717280" cy="4608512"/>
          </a:xfrm>
        </p:spPr>
        <p:txBody>
          <a:bodyPr/>
          <a:lstStyle/>
          <a:p>
            <a:r>
              <a:rPr lang="en-US" sz="2800" dirty="0" smtClean="0"/>
              <a:t>11 algorithms implemented as Drools rules</a:t>
            </a:r>
          </a:p>
          <a:p>
            <a:pPr lvl="1"/>
            <a:r>
              <a:rPr lang="en-US" sz="2400" dirty="0" smtClean="0"/>
              <a:t>running against a simulated patient population stored in the OHDSI common data model</a:t>
            </a:r>
          </a:p>
          <a:p>
            <a:pPr lvl="2"/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github.com/dbmi-pitt/iDIA_Rules</a:t>
            </a:r>
            <a:r>
              <a:rPr lang="en-US" sz="2000" u="sng" dirty="0" smtClean="0"/>
              <a:t> 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D</a:t>
            </a:r>
            <a:r>
              <a:rPr lang="en-US" sz="2400" dirty="0" smtClean="0"/>
              <a:t>ocker version of the whole stack</a:t>
            </a:r>
          </a:p>
          <a:p>
            <a:pPr lvl="2"/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smtClean="0">
                <a:hlinkClick r:id="rId3"/>
              </a:rPr>
              <a:t>github.com/dbmi-pitt/docker-iDIA-Rules</a:t>
            </a:r>
            <a:r>
              <a:rPr lang="en-US" sz="2000" u="sng" dirty="0" smtClean="0"/>
              <a:t> </a:t>
            </a:r>
          </a:p>
          <a:p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 smtClean="0"/>
              <a:t>computable cohort descriptions implemented using </a:t>
            </a:r>
            <a:r>
              <a:rPr lang="en-US" sz="2800" dirty="0" smtClean="0"/>
              <a:t>Atlas</a:t>
            </a:r>
          </a:p>
          <a:p>
            <a:pPr lvl="1"/>
            <a:r>
              <a:rPr lang="en-US" sz="2400" dirty="0" smtClean="0"/>
              <a:t>warfarin – NSAIDS</a:t>
            </a:r>
          </a:p>
          <a:p>
            <a:pPr lvl="1"/>
            <a:r>
              <a:rPr lang="en-US" sz="2400" dirty="0" smtClean="0"/>
              <a:t>potassium - potassium-sparing diuretics</a:t>
            </a:r>
          </a:p>
          <a:p>
            <a:pPr lvl="1"/>
            <a:r>
              <a:rPr lang="en-US" sz="2400" dirty="0" err="1" smtClean="0"/>
              <a:t>immunosuppressants</a:t>
            </a:r>
            <a:r>
              <a:rPr lang="en-US" sz="2400" dirty="0" smtClean="0"/>
              <a:t> – azole-antifungals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75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265434"/>
            <a:ext cx="7924800" cy="838200"/>
          </a:xfrm>
        </p:spPr>
        <p:txBody>
          <a:bodyPr/>
          <a:lstStyle/>
          <a:p>
            <a:r>
              <a:rPr lang="en-US" dirty="0" smtClean="0"/>
              <a:t>A walk-through example of the rules and cohort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Warfarin + NSAIDS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81" y="0"/>
            <a:ext cx="5637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81" y="0"/>
            <a:ext cx="5637038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4643919" y="380144"/>
            <a:ext cx="575353" cy="164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796319" y="553092"/>
            <a:ext cx="575353" cy="164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86169" y="1518848"/>
            <a:ext cx="523048" cy="164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8235" y="1724328"/>
            <a:ext cx="575353" cy="164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36438" y="2823673"/>
            <a:ext cx="268406" cy="164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8423" y="3029165"/>
            <a:ext cx="842375" cy="164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06898" y="4316721"/>
            <a:ext cx="632888" cy="198908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42536" y="5352836"/>
            <a:ext cx="1426406" cy="60446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15173" y="5352836"/>
            <a:ext cx="1395573" cy="60446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7704" y="129031"/>
            <a:ext cx="272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Develop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concept sets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71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concept set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goo.gl/1hWJVT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See them all here: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goo.gl/eRPK67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Examples in Atlas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drug-drug </a:t>
            </a:r>
            <a:r>
              <a:rPr lang="en-US" dirty="0"/>
              <a:t>i</a:t>
            </a:r>
            <a:r>
              <a:rPr lang="en-US" dirty="0" smtClean="0"/>
              <a:t>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xposure </a:t>
            </a:r>
            <a:r>
              <a:rPr lang="en-US" dirty="0"/>
              <a:t>two or more drugs that are known to </a:t>
            </a:r>
            <a:r>
              <a:rPr lang="en-US" dirty="0" smtClean="0"/>
              <a:t>interact</a:t>
            </a:r>
          </a:p>
          <a:p>
            <a:pPr lvl="1"/>
            <a:r>
              <a:rPr lang="en-US" dirty="0" smtClean="0"/>
              <a:t>“potential” because exposure does not necessarily mean a clinically meaningful effect </a:t>
            </a:r>
          </a:p>
          <a:p>
            <a:pPr lvl="2"/>
            <a:r>
              <a:rPr lang="en-US" dirty="0" smtClean="0"/>
              <a:t>Example: Fluconazole – simvastatin</a:t>
            </a:r>
          </a:p>
          <a:p>
            <a:pPr lvl="3"/>
            <a:r>
              <a:rPr lang="en-US" dirty="0" smtClean="0"/>
              <a:t>Known pharmacokinetic interaction – inhibition of CYP3A4 metabolism</a:t>
            </a:r>
          </a:p>
          <a:p>
            <a:pPr lvl="3"/>
            <a:r>
              <a:rPr lang="en-US" dirty="0" smtClean="0"/>
              <a:t>Might not be meaningful for the patient at low doses of fluconazole (≤ </a:t>
            </a:r>
            <a:r>
              <a:rPr lang="en-US" dirty="0"/>
              <a:t>200 </a:t>
            </a:r>
            <a:r>
              <a:rPr lang="en-US" dirty="0" smtClean="0"/>
              <a:t>mg/day)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81" y="0"/>
            <a:ext cx="563703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7704" y="129031"/>
            <a:ext cx="272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Write modular rules for each branch point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53503" y="2722652"/>
            <a:ext cx="1426406" cy="60446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47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381875" cy="838200"/>
          </a:xfrm>
        </p:spPr>
        <p:txBody>
          <a:bodyPr/>
          <a:lstStyle/>
          <a:p>
            <a:pPr marL="1016000" indent="-1016000" algn="just"/>
            <a:r>
              <a:rPr lang="en-US" altLang="en-US" dirty="0" smtClean="0"/>
              <a:t>Basics of Rule Writing - lingo</a:t>
            </a:r>
            <a:endParaRPr lang="en-US" altLang="en-US" sz="29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1676400"/>
            <a:ext cx="45720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400" dirty="0">
                <a:latin typeface="+mn-lt"/>
              </a:rPr>
              <a:t>IF   A    =&gt;  B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52600" y="1524000"/>
            <a:ext cx="7059613" cy="1371600"/>
            <a:chOff x="1752600" y="1524000"/>
            <a:chExt cx="7059241" cy="1371600"/>
          </a:xfrm>
        </p:grpSpPr>
        <p:sp>
          <p:nvSpPr>
            <p:cNvPr id="7" name="Flowchart: Alternate Process 6"/>
            <p:cNvSpPr/>
            <p:nvPr/>
          </p:nvSpPr>
          <p:spPr bwMode="auto">
            <a:xfrm>
              <a:off x="1752600" y="1524000"/>
              <a:ext cx="5181327" cy="1371600"/>
            </a:xfrm>
            <a:prstGeom prst="flowChartAlternateProcess">
              <a:avLst/>
            </a:prstGeom>
            <a:noFill/>
            <a:ln w="571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7362" name="TextBox 7"/>
            <p:cNvSpPr txBox="1">
              <a:spLocks noChangeArrowheads="1"/>
            </p:cNvSpPr>
            <p:nvPr/>
          </p:nvSpPr>
          <p:spPr bwMode="auto">
            <a:xfrm>
              <a:off x="7162800" y="1828800"/>
              <a:ext cx="164904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latin typeface="Times New Roman" pitchFamily="18" charset="0"/>
                </a:rPr>
                <a:t>Rule,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latin typeface="Times New Roman" pitchFamily="18" charset="0"/>
                </a:rPr>
                <a:t>Production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905000" y="1676400"/>
            <a:ext cx="1981200" cy="2170113"/>
            <a:chOff x="1905000" y="1676400"/>
            <a:chExt cx="1981200" cy="2170331"/>
          </a:xfrm>
        </p:grpSpPr>
        <p:sp>
          <p:nvSpPr>
            <p:cNvPr id="57359" name="TextBox 14"/>
            <p:cNvSpPr txBox="1">
              <a:spLocks noChangeArrowheads="1"/>
            </p:cNvSpPr>
            <p:nvPr/>
          </p:nvSpPr>
          <p:spPr bwMode="auto">
            <a:xfrm>
              <a:off x="2209800" y="3200400"/>
              <a:ext cx="1143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solidFill>
                    <a:srgbClr val="FF0000"/>
                  </a:solidFill>
                  <a:cs typeface="Arial" charset="0"/>
                </a:rPr>
                <a:t>LHS</a:t>
              </a:r>
            </a:p>
          </p:txBody>
        </p:sp>
        <p:sp>
          <p:nvSpPr>
            <p:cNvPr id="57360" name="Rounded Rectangle 18"/>
            <p:cNvSpPr>
              <a:spLocks noChangeArrowheads="1"/>
            </p:cNvSpPr>
            <p:nvPr/>
          </p:nvSpPr>
          <p:spPr bwMode="auto">
            <a:xfrm>
              <a:off x="1905000" y="1676400"/>
              <a:ext cx="1981200" cy="1066800"/>
            </a:xfrm>
            <a:prstGeom prst="roundRect">
              <a:avLst>
                <a:gd name="adj" fmla="val 16667"/>
              </a:avLst>
            </a:prstGeom>
            <a:noFill/>
            <a:ln w="539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267200" y="1676400"/>
            <a:ext cx="2286000" cy="2093913"/>
            <a:chOff x="4267200" y="1676400"/>
            <a:chExt cx="2286000" cy="2094131"/>
          </a:xfrm>
        </p:grpSpPr>
        <p:sp>
          <p:nvSpPr>
            <p:cNvPr id="57357" name="TextBox 15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1295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solidFill>
                    <a:srgbClr val="FFCC66"/>
                  </a:solidFill>
                  <a:cs typeface="Arial" charset="0"/>
                </a:rPr>
                <a:t>RHS</a:t>
              </a:r>
            </a:p>
          </p:txBody>
        </p:sp>
        <p:sp>
          <p:nvSpPr>
            <p:cNvPr id="57358" name="Rounded Rectangle 19"/>
            <p:cNvSpPr>
              <a:spLocks noChangeArrowheads="1"/>
            </p:cNvSpPr>
            <p:nvPr/>
          </p:nvSpPr>
          <p:spPr bwMode="auto">
            <a:xfrm>
              <a:off x="4267200" y="1676400"/>
              <a:ext cx="2286000" cy="1066800"/>
            </a:xfrm>
            <a:prstGeom prst="roundRect">
              <a:avLst>
                <a:gd name="adj" fmla="val 16667"/>
              </a:avLst>
            </a:prstGeom>
            <a:noFill/>
            <a:ln w="53975" algn="ctr">
              <a:solidFill>
                <a:srgbClr val="FF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133600" y="1828800"/>
            <a:ext cx="1981200" cy="4148138"/>
            <a:chOff x="2133600" y="1828800"/>
            <a:chExt cx="1981200" cy="4148496"/>
          </a:xfrm>
        </p:grpSpPr>
        <p:sp>
          <p:nvSpPr>
            <p:cNvPr id="57355" name="Rounded Rectangle 22"/>
            <p:cNvSpPr>
              <a:spLocks noChangeArrowheads="1"/>
            </p:cNvSpPr>
            <p:nvPr/>
          </p:nvSpPr>
          <p:spPr bwMode="auto">
            <a:xfrm>
              <a:off x="2971800" y="1828800"/>
              <a:ext cx="685800" cy="762000"/>
            </a:xfrm>
            <a:prstGeom prst="roundRect">
              <a:avLst>
                <a:gd name="adj" fmla="val 16667"/>
              </a:avLst>
            </a:prstGeom>
            <a:noFill/>
            <a:ln w="60325" algn="ctr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3600" y="4038791"/>
              <a:ext cx="1981200" cy="19385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+mn-lt"/>
                </a:rPr>
                <a:t>premises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+mn-lt"/>
                </a:rPr>
                <a:t>predicates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+mn-lt"/>
                </a:rPr>
                <a:t>patterns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+mn-lt"/>
                </a:rPr>
                <a:t>conditions</a:t>
              </a:r>
            </a:p>
            <a:p>
              <a:pPr>
                <a:defRPr/>
              </a:pPr>
              <a:endParaRPr lang="en-US" b="1" dirty="0">
                <a:solidFill>
                  <a:srgbClr val="00B050"/>
                </a:solidFill>
                <a:latin typeface="+mn-lt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876800" y="1828800"/>
            <a:ext cx="2362200" cy="3040063"/>
            <a:chOff x="4876800" y="1828800"/>
            <a:chExt cx="2362200" cy="3040797"/>
          </a:xfrm>
        </p:grpSpPr>
        <p:sp>
          <p:nvSpPr>
            <p:cNvPr id="57353" name="Rounded Rectangle 23"/>
            <p:cNvSpPr>
              <a:spLocks noChangeArrowheads="1"/>
            </p:cNvSpPr>
            <p:nvPr/>
          </p:nvSpPr>
          <p:spPr bwMode="auto">
            <a:xfrm>
              <a:off x="5410200" y="1828800"/>
              <a:ext cx="685800" cy="762000"/>
            </a:xfrm>
            <a:prstGeom prst="roundRect">
              <a:avLst>
                <a:gd name="adj" fmla="val 16667"/>
              </a:avLst>
            </a:prstGeom>
            <a:noFill/>
            <a:ln w="60325" algn="ctr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76800" y="4039134"/>
              <a:ext cx="2362200" cy="8304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7030A0"/>
                  </a:solidFill>
                  <a:latin typeface="+mn-lt"/>
                </a:rPr>
                <a:t>conclusions</a:t>
              </a:r>
            </a:p>
            <a:p>
              <a:pPr>
                <a:defRPr/>
              </a:pPr>
              <a:r>
                <a:rPr lang="en-US" b="1" dirty="0">
                  <a:solidFill>
                    <a:srgbClr val="7030A0"/>
                  </a:solidFill>
                  <a:latin typeface="+mn-lt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7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81" y="0"/>
            <a:ext cx="563703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7704" y="129031"/>
            <a:ext cx="272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Write modular rules for each branch point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53503" y="2722652"/>
            <a:ext cx="1426406" cy="60446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8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493"/>
            <a:ext cx="9144000" cy="48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0144" y="262595"/>
            <a:ext cx="870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3: Test the rules against simulated patients</a:t>
            </a:r>
            <a:endParaRPr lang="en-US" b="1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703104" y="808109"/>
            <a:ext cx="3179586" cy="202844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OHDSI CDM +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Standard Vocabulary + </a:t>
            </a:r>
            <a:r>
              <a:rPr lang="en-US" sz="2000" b="1" dirty="0" err="1" smtClean="0">
                <a:solidFill>
                  <a:schemeClr val="tx1"/>
                </a:solidFill>
              </a:rPr>
              <a:t>WebAPI</a:t>
            </a:r>
            <a:r>
              <a:rPr lang="en-US" sz="2000" b="1" dirty="0" smtClean="0">
                <a:solidFill>
                  <a:schemeClr val="tx1"/>
                </a:solidFill>
              </a:rPr>
              <a:t> Schema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936287" y="3147006"/>
            <a:ext cx="4016320" cy="67496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Decision support algorithms implemented in Drools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64" y="4787740"/>
            <a:ext cx="1957388" cy="127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1532431" y="4219708"/>
            <a:ext cx="3167316" cy="4610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Controller application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4" y="1298785"/>
            <a:ext cx="1957388" cy="127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Up Arrow 12"/>
          <p:cNvSpPr/>
          <p:nvPr/>
        </p:nvSpPr>
        <p:spPr>
          <a:xfrm rot="5400000">
            <a:off x="2850189" y="1452140"/>
            <a:ext cx="660863" cy="88946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00" y="2593573"/>
            <a:ext cx="3057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Load DE-</a:t>
            </a:r>
            <a:r>
              <a:rPr lang="en-US" sz="1800" b="1" dirty="0" err="1" smtClean="0"/>
              <a:t>SynPUF</a:t>
            </a:r>
            <a:endParaRPr lang="en-US" sz="1800" b="1" dirty="0" smtClean="0"/>
          </a:p>
          <a:p>
            <a:pPr algn="ctr"/>
            <a:r>
              <a:rPr lang="en-US" sz="1800" b="1" dirty="0" smtClean="0"/>
              <a:t>Load other simulated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0757" y="1352600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Multiple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Postgresql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Oracle</a:t>
            </a:r>
            <a:endParaRPr lang="en-US" sz="1800" b="1" dirty="0"/>
          </a:p>
        </p:txBody>
      </p:sp>
      <p:sp>
        <p:nvSpPr>
          <p:cNvPr id="16" name="Bent Arrow 15"/>
          <p:cNvSpPr/>
          <p:nvPr/>
        </p:nvSpPr>
        <p:spPr>
          <a:xfrm rot="5400000" flipV="1">
            <a:off x="2999617" y="3315432"/>
            <a:ext cx="719477" cy="859252"/>
          </a:xfrm>
          <a:prstGeom prst="bentArrow">
            <a:avLst>
              <a:gd name="adj1" fmla="val 25000"/>
              <a:gd name="adj2" fmla="val 25000"/>
              <a:gd name="adj3" fmla="val 31818"/>
              <a:gd name="adj4" fmla="val 386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4255" y="5224704"/>
            <a:ext cx="3275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Design and validate rules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5035" y="4080553"/>
            <a:ext cx="1537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Java-based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Drools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Hibernate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-796852" y="6104311"/>
            <a:ext cx="10780538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1800" u="sng" dirty="0">
                <a:solidFill>
                  <a:srgbClr val="004AA4"/>
                </a:solidFill>
                <a:hlinkClick r:id="rId3"/>
              </a:rPr>
              <a:t>https://github.com/dbmi-pitt/iDIA_Rules</a:t>
            </a:r>
            <a:r>
              <a:rPr lang="en-US" sz="1800" u="sng" dirty="0"/>
              <a:t> </a:t>
            </a:r>
            <a:endParaRPr lang="en-US" sz="1800" u="sng" dirty="0" smtClean="0"/>
          </a:p>
          <a:p>
            <a:pPr lvl="2"/>
            <a:r>
              <a:rPr lang="en-US" sz="1800" u="sng" dirty="0">
                <a:hlinkClick r:id="rId4"/>
              </a:rPr>
              <a:t>https://</a:t>
            </a:r>
            <a:r>
              <a:rPr lang="en-US" sz="1800" u="sng" dirty="0" smtClean="0">
                <a:hlinkClick r:id="rId4"/>
              </a:rPr>
              <a:t>github.com/dbmi-pitt/iDIA_Rules/tree/master/src/main/resources/rules_complete</a:t>
            </a:r>
            <a:r>
              <a:rPr lang="en-US" sz="1800" u="sng" dirty="0" smtClean="0"/>
              <a:t> 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27628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tooling for loading simulated patients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goo.gl/7ndVCk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0144" y="262595"/>
            <a:ext cx="870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4: Implement computable cohort definitions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-796852" y="6104311"/>
            <a:ext cx="10780538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1800" u="sng" dirty="0">
                <a:solidFill>
                  <a:srgbClr val="004AA4"/>
                </a:solidFill>
                <a:hlinkClick r:id="rId2"/>
              </a:rPr>
              <a:t>https://github.com/dbmi-pitt/iDIA_Rules</a:t>
            </a:r>
            <a:r>
              <a:rPr lang="en-US" sz="1800" u="sng" dirty="0"/>
              <a:t> </a:t>
            </a:r>
            <a:endParaRPr lang="en-US" sz="1800" u="sng" dirty="0" smtClean="0"/>
          </a:p>
          <a:p>
            <a:pPr lvl="2"/>
            <a:r>
              <a:rPr lang="en-US" sz="1800" u="sng" dirty="0">
                <a:hlinkClick r:id="rId3"/>
              </a:rPr>
              <a:t>https://</a:t>
            </a:r>
            <a:r>
              <a:rPr lang="en-US" sz="1800" u="sng" dirty="0" smtClean="0">
                <a:hlinkClick r:id="rId3"/>
              </a:rPr>
              <a:t>github.com/dbmi-pitt/iDIA_Rules/tree/master/src/main/resources/rules_complete</a:t>
            </a:r>
            <a:r>
              <a:rPr lang="en-US" sz="1800" u="sng" dirty="0" smtClean="0"/>
              <a:t> </a:t>
            </a:r>
            <a:endParaRPr lang="en-US" sz="1800" u="sng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3949682" y="794354"/>
            <a:ext cx="3179586" cy="184404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OHDSI CDM +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Standard Vocabulary + </a:t>
            </a:r>
            <a:r>
              <a:rPr lang="en-US" sz="2000" b="1" dirty="0" err="1" smtClean="0">
                <a:solidFill>
                  <a:schemeClr val="tx1"/>
                </a:solidFill>
              </a:rPr>
              <a:t>WebAPI</a:t>
            </a:r>
            <a:r>
              <a:rPr lang="en-US" sz="2000" b="1" dirty="0" smtClean="0">
                <a:solidFill>
                  <a:schemeClr val="tx1"/>
                </a:solidFill>
              </a:rPr>
              <a:t> Schema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4565636" y="2883602"/>
            <a:ext cx="1703312" cy="67496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Web API (REST)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569" y="4613391"/>
            <a:ext cx="1957388" cy="127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lowchart: Process 21"/>
          <p:cNvSpPr/>
          <p:nvPr/>
        </p:nvSpPr>
        <p:spPr>
          <a:xfrm>
            <a:off x="2158177" y="3924506"/>
            <a:ext cx="2879378" cy="4610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Web Applications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2" y="774811"/>
            <a:ext cx="1957388" cy="127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Up Arrow 23"/>
          <p:cNvSpPr/>
          <p:nvPr/>
        </p:nvSpPr>
        <p:spPr>
          <a:xfrm rot="5400000">
            <a:off x="3096765" y="1298030"/>
            <a:ext cx="660863" cy="88946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48" y="2244257"/>
            <a:ext cx="3057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Load DE-</a:t>
            </a:r>
            <a:r>
              <a:rPr lang="en-US" sz="1800" b="1" dirty="0" err="1" smtClean="0"/>
              <a:t>SynPUF</a:t>
            </a:r>
            <a:endParaRPr lang="en-US" sz="1800" b="1" dirty="0" smtClean="0"/>
          </a:p>
          <a:p>
            <a:pPr algn="ctr"/>
            <a:r>
              <a:rPr lang="en-US" sz="1800" b="1" dirty="0" smtClean="0"/>
              <a:t>Load other simulated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0998" y="3954844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OHDSI Atlas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55141" y="117794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Multiple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Postgresql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Oracle</a:t>
            </a:r>
            <a:endParaRPr lang="en-US" sz="1800" b="1" dirty="0"/>
          </a:p>
        </p:txBody>
      </p:sp>
      <p:sp>
        <p:nvSpPr>
          <p:cNvPr id="28" name="Bent Arrow 27"/>
          <p:cNvSpPr/>
          <p:nvPr/>
        </p:nvSpPr>
        <p:spPr>
          <a:xfrm rot="5400000" flipV="1">
            <a:off x="3562390" y="3020229"/>
            <a:ext cx="719477" cy="859252"/>
          </a:xfrm>
          <a:prstGeom prst="bentArrow">
            <a:avLst>
              <a:gd name="adj1" fmla="val 25000"/>
              <a:gd name="adj2" fmla="val 25000"/>
              <a:gd name="adj3" fmla="val 31818"/>
              <a:gd name="adj4" fmla="val 386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8333" y="4937518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Implement concept sets</a:t>
            </a:r>
          </a:p>
          <a:p>
            <a:pPr algn="ctr"/>
            <a:r>
              <a:rPr lang="en-US" sz="1800" b="1" dirty="0" smtClean="0"/>
              <a:t>Implement cohort definitions</a:t>
            </a:r>
          </a:p>
        </p:txBody>
      </p:sp>
    </p:spTree>
    <p:extLst>
      <p:ext uri="{BB962C8B-B14F-4D97-AF65-F5344CB8AC3E}">
        <p14:creationId xmlns:p14="http://schemas.microsoft.com/office/powerpoint/2010/main" val="22750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81" y="0"/>
            <a:ext cx="563703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7704" y="129031"/>
            <a:ext cx="272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Write modular rules for each branch point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70617" y="5363110"/>
            <a:ext cx="1426406" cy="60446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0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3634"/>
            <a:ext cx="7924800" cy="629752"/>
          </a:xfrm>
        </p:spPr>
        <p:txBody>
          <a:bodyPr/>
          <a:lstStyle/>
          <a:p>
            <a:r>
              <a:rPr lang="en-US" dirty="0" smtClean="0"/>
              <a:t>Clues about the frequency of 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1" y="1002933"/>
            <a:ext cx="8717280" cy="4608512"/>
          </a:xfrm>
        </p:spPr>
        <p:txBody>
          <a:bodyPr/>
          <a:lstStyle/>
          <a:p>
            <a:r>
              <a:rPr lang="en-US" dirty="0"/>
              <a:t>Clinically important events </a:t>
            </a:r>
            <a:r>
              <a:rPr lang="en-US" dirty="0" smtClean="0"/>
              <a:t>attributable to drug-drug interactions [1]:</a:t>
            </a:r>
          </a:p>
          <a:p>
            <a:pPr lvl="1"/>
            <a:r>
              <a:rPr lang="en-US" dirty="0" smtClean="0"/>
              <a:t>5.3</a:t>
            </a:r>
            <a:r>
              <a:rPr lang="en-US" dirty="0"/>
              <a:t>% - 14.3% of </a:t>
            </a:r>
            <a:r>
              <a:rPr lang="en-US" dirty="0" smtClean="0"/>
              <a:t>inpatients</a:t>
            </a:r>
          </a:p>
          <a:p>
            <a:pPr lvl="1"/>
            <a:r>
              <a:rPr lang="en-US" dirty="0"/>
              <a:t>231,000 </a:t>
            </a:r>
            <a:r>
              <a:rPr lang="en-US" dirty="0" smtClean="0"/>
              <a:t>US emergency </a:t>
            </a:r>
            <a:r>
              <a:rPr lang="en-US" dirty="0"/>
              <a:t>department visits </a:t>
            </a:r>
            <a:endParaRPr lang="en-US" dirty="0" smtClean="0"/>
          </a:p>
          <a:p>
            <a:r>
              <a:rPr lang="en-US" dirty="0" smtClean="0"/>
              <a:t>Hospital </a:t>
            </a:r>
            <a:r>
              <a:rPr lang="en-US" dirty="0"/>
              <a:t>admissions associated with an adverse drug </a:t>
            </a:r>
            <a:r>
              <a:rPr lang="en-US" dirty="0" smtClean="0"/>
              <a:t>event attributable </a:t>
            </a:r>
            <a:r>
              <a:rPr lang="en-US" dirty="0"/>
              <a:t>to drug-drug </a:t>
            </a:r>
            <a:r>
              <a:rPr lang="en-US" dirty="0" smtClean="0"/>
              <a:t>interactions [2]:</a:t>
            </a:r>
          </a:p>
          <a:p>
            <a:pPr lvl="1"/>
            <a:r>
              <a:rPr lang="en-US" dirty="0"/>
              <a:t>22.2% </a:t>
            </a:r>
            <a:r>
              <a:rPr lang="en-US" dirty="0" smtClean="0"/>
              <a:t> </a:t>
            </a:r>
            <a:r>
              <a:rPr lang="en-US" dirty="0"/>
              <a:t>(interquartile range 16.6 - 36.0%)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547" y="5526789"/>
            <a:ext cx="8909535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 smtClean="0"/>
              <a:t>Magro</a:t>
            </a:r>
            <a:r>
              <a:rPr lang="en-US" sz="1400" dirty="0" smtClean="0"/>
              <a:t> </a:t>
            </a:r>
            <a:r>
              <a:rPr lang="en-US" sz="1400" dirty="0"/>
              <a:t>L, Moretti U, Leone R. Epidemiology and characteristics of adverse drug reactions caused by drug-drug interactions. </a:t>
            </a:r>
            <a:r>
              <a:rPr lang="en-US" sz="1400" i="1" dirty="0"/>
              <a:t>Expert </a:t>
            </a:r>
            <a:r>
              <a:rPr lang="en-US" sz="1400" i="1" dirty="0" err="1"/>
              <a:t>Opin</a:t>
            </a:r>
            <a:r>
              <a:rPr lang="en-US" sz="1400" i="1" dirty="0"/>
              <a:t> Drug </a:t>
            </a:r>
            <a:r>
              <a:rPr lang="en-US" sz="1400" i="1" dirty="0" err="1"/>
              <a:t>Saf</a:t>
            </a:r>
            <a:r>
              <a:rPr lang="en-US" sz="1400" dirty="0"/>
              <a:t>. 2012;11(1):83-94. </a:t>
            </a:r>
            <a:r>
              <a:rPr lang="en-US" sz="1400" dirty="0" smtClean="0"/>
              <a:t>doi:10.1517/14740338.2012.631910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Dechanont</a:t>
            </a:r>
            <a:r>
              <a:rPr lang="en-US" sz="1400" dirty="0"/>
              <a:t> S, </a:t>
            </a:r>
            <a:r>
              <a:rPr lang="en-US" sz="1400" dirty="0" err="1"/>
              <a:t>Maphanta</a:t>
            </a:r>
            <a:r>
              <a:rPr lang="en-US" sz="1400" dirty="0"/>
              <a:t> S, </a:t>
            </a:r>
            <a:r>
              <a:rPr lang="en-US" sz="1400" dirty="0" err="1"/>
              <a:t>Butthum</a:t>
            </a:r>
            <a:r>
              <a:rPr lang="en-US" sz="1400" dirty="0"/>
              <a:t> B, </a:t>
            </a:r>
            <a:r>
              <a:rPr lang="en-US" sz="1400" dirty="0" err="1"/>
              <a:t>Kongkaew</a:t>
            </a:r>
            <a:r>
              <a:rPr lang="en-US" sz="1400" dirty="0"/>
              <a:t> C. Hospital admissions/visits associated with drug-drug interactions: a systematic review and meta-analysis. </a:t>
            </a:r>
            <a:r>
              <a:rPr lang="en-US" sz="1400" dirty="0" err="1"/>
              <a:t>Pharmacoepidemiol</a:t>
            </a:r>
            <a:r>
              <a:rPr lang="en-US" sz="1400" dirty="0"/>
              <a:t> Drug </a:t>
            </a:r>
            <a:r>
              <a:rPr lang="en-US" sz="1400" dirty="0" err="1"/>
              <a:t>Saf</a:t>
            </a:r>
            <a:r>
              <a:rPr lang="en-US" sz="1400" dirty="0"/>
              <a:t>. 2014;23(5):489-497. doi:10.1002/pds.3592.</a:t>
            </a:r>
          </a:p>
        </p:txBody>
      </p:sp>
    </p:spTree>
    <p:extLst>
      <p:ext uri="{BB962C8B-B14F-4D97-AF65-F5344CB8AC3E}">
        <p14:creationId xmlns:p14="http://schemas.microsoft.com/office/powerpoint/2010/main" val="30049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297079"/>
            <a:ext cx="7924800" cy="692727"/>
          </a:xfrm>
        </p:spPr>
        <p:txBody>
          <a:bodyPr/>
          <a:lstStyle/>
          <a:p>
            <a:r>
              <a:rPr lang="en-US" dirty="0" smtClean="0"/>
              <a:t>Code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" y="1177587"/>
            <a:ext cx="7924800" cy="4608512"/>
          </a:xfrm>
        </p:spPr>
        <p:txBody>
          <a:bodyPr/>
          <a:lstStyle/>
          <a:p>
            <a:r>
              <a:rPr lang="en-US" u="sng" dirty="0">
                <a:solidFill>
                  <a:srgbClr val="004AA4"/>
                </a:solidFill>
                <a:hlinkClick r:id="rId2"/>
              </a:rPr>
              <a:t>https://</a:t>
            </a:r>
            <a:r>
              <a:rPr lang="en-US" u="sng" dirty="0" smtClean="0">
                <a:solidFill>
                  <a:srgbClr val="004AA4"/>
                </a:solidFill>
                <a:hlinkClick r:id="rId2"/>
              </a:rPr>
              <a:t>github.com/dbmi-pitt/iDIA_Rules</a:t>
            </a:r>
            <a:r>
              <a:rPr lang="en-US" u="sng" dirty="0" smtClean="0">
                <a:solidFill>
                  <a:srgbClr val="004AA4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92403" y="166419"/>
            <a:ext cx="8329679" cy="5794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venir LT Std 55 Roman" charset="0"/>
              </a:rPr>
              <a:t>The potential role for large scale evidence generation</a:t>
            </a:r>
          </a:p>
        </p:txBody>
      </p:sp>
      <p:cxnSp>
        <p:nvCxnSpPr>
          <p:cNvPr id="5" name="Straight Arrow Connector 4"/>
          <p:cNvCxnSpPr>
            <a:stCxn id="19" idx="2"/>
            <a:endCxn id="8" idx="0"/>
          </p:cNvCxnSpPr>
          <p:nvPr/>
        </p:nvCxnSpPr>
        <p:spPr>
          <a:xfrm>
            <a:off x="1105694" y="1774825"/>
            <a:ext cx="1064419" cy="806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87575" y="1114425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Product labeling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2588" y="1486489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Scientific literature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8300" y="2581275"/>
            <a:ext cx="3603625" cy="8001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 framework for representing </a:t>
            </a:r>
            <a:r>
              <a:rPr lang="en-US" sz="1600" dirty="0" smtClean="0">
                <a:solidFill>
                  <a:schemeClr val="tx1"/>
                </a:solidFill>
              </a:rPr>
              <a:t>PDDI evidence and supporting its synthesis into decision support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72075" y="2574925"/>
            <a:ext cx="2773363" cy="7858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Evidence </a:t>
            </a:r>
            <a:r>
              <a:rPr lang="en-US" sz="1600" b="1" dirty="0">
                <a:solidFill>
                  <a:schemeClr val="tx1"/>
                </a:solidFill>
              </a:rPr>
              <a:t>generation </a:t>
            </a:r>
            <a:r>
              <a:rPr lang="en-US" sz="1600" b="1" dirty="0" smtClean="0">
                <a:solidFill>
                  <a:schemeClr val="tx1"/>
                </a:solidFill>
              </a:rPr>
              <a:t>using observational data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71925" y="3295650"/>
            <a:ext cx="1208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4013200" y="3295650"/>
            <a:ext cx="1155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400" b="1" dirty="0"/>
              <a:t>Semantic annotation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76688" y="2728913"/>
            <a:ext cx="1168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3721100" y="2217738"/>
            <a:ext cx="16652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400" b="1"/>
              <a:t>High priority PDDIs for research</a:t>
            </a:r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2170113" y="2019889"/>
            <a:ext cx="2974975" cy="561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2170113" y="1647825"/>
            <a:ext cx="969962" cy="933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5400000">
            <a:off x="1715294" y="3537744"/>
            <a:ext cx="685800" cy="484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5260975" y="4367213"/>
            <a:ext cx="3306763" cy="2444750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</a:rPr>
              <a:t>Reduced risk of a PDDI medication error!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194" y="1241425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Clinical experience</a:t>
            </a:r>
          </a:p>
        </p:txBody>
      </p:sp>
      <p:sp>
        <p:nvSpPr>
          <p:cNvPr id="20" name="Bent Arrow 19"/>
          <p:cNvSpPr/>
          <p:nvPr/>
        </p:nvSpPr>
        <p:spPr>
          <a:xfrm flipH="1">
            <a:off x="6203168" y="1423381"/>
            <a:ext cx="990600" cy="10636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7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1175" y="4198938"/>
            <a:ext cx="3581400" cy="533400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Sharable individualized PDDI decision support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500" y="4903788"/>
            <a:ext cx="4379913" cy="15494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/>
              <a:t>Expected benefits: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/>
              <a:t>More </a:t>
            </a:r>
            <a:r>
              <a:rPr lang="en-US" sz="1600" b="1" dirty="0"/>
              <a:t>complete</a:t>
            </a:r>
            <a:r>
              <a:rPr lang="en-US" sz="1600" dirty="0"/>
              <a:t> and </a:t>
            </a:r>
            <a:r>
              <a:rPr lang="en-US" sz="1600" b="1" dirty="0"/>
              <a:t>accurate</a:t>
            </a:r>
            <a:r>
              <a:rPr lang="en-US" sz="1600" dirty="0"/>
              <a:t> PDDI evidence</a:t>
            </a:r>
            <a:endParaRPr lang="en-US" sz="1600" b="1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b="1" dirty="0"/>
              <a:t>Better informed </a:t>
            </a:r>
            <a:r>
              <a:rPr lang="en-US" sz="1600" dirty="0"/>
              <a:t>pharmacists and other clinicians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/>
              <a:t>More </a:t>
            </a:r>
            <a:r>
              <a:rPr lang="en-US" sz="1600" b="1" dirty="0"/>
              <a:t>effective</a:t>
            </a:r>
            <a:r>
              <a:rPr lang="en-US" sz="1600" dirty="0"/>
              <a:t> PDDI alerting and decisions support systems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4564063" y="5570538"/>
            <a:ext cx="669925" cy="485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513" grpId="0"/>
      <p:bldP spid="21515" grpId="0"/>
      <p:bldP spid="17" grpId="0" animBg="1"/>
      <p:bldP spid="18" grpId="0" animBg="1"/>
      <p:bldP spid="19" grpId="0" animBg="1"/>
      <p:bldP spid="21" grpId="0" animBg="1"/>
      <p:bldP spid="22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297079"/>
            <a:ext cx="7924800" cy="692727"/>
          </a:xfrm>
        </p:spPr>
        <p:txBody>
          <a:bodyPr/>
          <a:lstStyle/>
          <a:p>
            <a:r>
              <a:rPr lang="en-US" dirty="0" smtClean="0"/>
              <a:t>Possible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" y="1177587"/>
            <a:ext cx="7924800" cy="4608512"/>
          </a:xfrm>
        </p:spPr>
        <p:txBody>
          <a:bodyPr/>
          <a:lstStyle/>
          <a:p>
            <a:r>
              <a:rPr lang="en-US" dirty="0" smtClean="0"/>
              <a:t>An OHDSI work group?</a:t>
            </a:r>
          </a:p>
          <a:p>
            <a:pPr lvl="1"/>
            <a:r>
              <a:rPr lang="en-US" dirty="0" smtClean="0"/>
              <a:t>Where possible, test the ability of the algorithms to distinguish risk</a:t>
            </a:r>
          </a:p>
          <a:p>
            <a:endParaRPr lang="en-US" dirty="0"/>
          </a:p>
          <a:p>
            <a:pPr lvl="1"/>
            <a:r>
              <a:rPr lang="en-US" dirty="0" smtClean="0"/>
              <a:t>Conduct observational studies to answer questions that arise while developing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The iDIA Team: </a:t>
            </a:r>
          </a:p>
          <a:p>
            <a:pPr lvl="1"/>
            <a:r>
              <a:rPr lang="en" dirty="0" smtClean="0"/>
              <a:t>Dr</a:t>
            </a:r>
            <a:r>
              <a:rPr lang="en" dirty="0"/>
              <a:t>. Daniel Malone, Dr. Philip Hansten, Dr. </a:t>
            </a:r>
            <a:r>
              <a:rPr lang="en" dirty="0" smtClean="0"/>
              <a:t>John </a:t>
            </a:r>
            <a:r>
              <a:rPr lang="en" dirty="0"/>
              <a:t>Horn, Dr. Andrew Romero, Dr. Sheila </a:t>
            </a:r>
            <a:r>
              <a:rPr lang="en" dirty="0" smtClean="0"/>
              <a:t>Gephart, Sam Rosko</a:t>
            </a:r>
          </a:p>
          <a:p>
            <a:r>
              <a:rPr lang="en" dirty="0" smtClean="0"/>
              <a:t>R21HS023826 </a:t>
            </a:r>
            <a:r>
              <a:rPr lang="en" dirty="0"/>
              <a:t>from the Agency for Healthcare Research and </a:t>
            </a:r>
            <a:r>
              <a:rPr lang="en" dirty="0" smtClean="0"/>
              <a:t>Quality</a:t>
            </a:r>
          </a:p>
          <a:p>
            <a:r>
              <a:rPr lang="en" dirty="0" smtClean="0"/>
              <a:t>R01LM011838 </a:t>
            </a:r>
            <a:r>
              <a:rPr lang="en" dirty="0"/>
              <a:t>and T15LM007059 from the National Library of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1244600" y="1752600"/>
            <a:ext cx="1531938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1828800" y="2133600"/>
            <a:ext cx="1490663" cy="1600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709863" y="2590800"/>
            <a:ext cx="1489075" cy="1524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589338" y="3124200"/>
            <a:ext cx="1558925" cy="1600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6" name="Oval 6"/>
          <p:cNvSpPr>
            <a:spLocks noChangeArrowheads="1"/>
          </p:cNvSpPr>
          <p:nvPr/>
        </p:nvSpPr>
        <p:spPr bwMode="auto">
          <a:xfrm>
            <a:off x="1422400" y="2743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7" name="Oval 7"/>
          <p:cNvSpPr>
            <a:spLocks noChangeArrowheads="1"/>
          </p:cNvSpPr>
          <p:nvPr/>
        </p:nvSpPr>
        <p:spPr bwMode="auto">
          <a:xfrm>
            <a:off x="1963738" y="3429000"/>
            <a:ext cx="3397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8" name="Oval 8"/>
          <p:cNvSpPr>
            <a:spLocks noChangeArrowheads="1"/>
          </p:cNvSpPr>
          <p:nvPr/>
        </p:nvSpPr>
        <p:spPr bwMode="auto">
          <a:xfrm>
            <a:off x="22352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89" name="Oval 9"/>
          <p:cNvSpPr>
            <a:spLocks noChangeArrowheads="1"/>
          </p:cNvSpPr>
          <p:nvPr/>
        </p:nvSpPr>
        <p:spPr bwMode="auto">
          <a:xfrm>
            <a:off x="2776538" y="2286000"/>
            <a:ext cx="31432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0" name="Oval 10"/>
          <p:cNvSpPr>
            <a:spLocks noChangeArrowheads="1"/>
          </p:cNvSpPr>
          <p:nvPr/>
        </p:nvSpPr>
        <p:spPr bwMode="auto">
          <a:xfrm>
            <a:off x="1963738" y="1905000"/>
            <a:ext cx="3810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4335463" y="3581400"/>
            <a:ext cx="1625600" cy="1752600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3292" name="Oval 12"/>
          <p:cNvSpPr>
            <a:spLocks noChangeArrowheads="1"/>
          </p:cNvSpPr>
          <p:nvPr/>
        </p:nvSpPr>
        <p:spPr bwMode="auto">
          <a:xfrm>
            <a:off x="3284538" y="2895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3" name="Oval 13"/>
          <p:cNvSpPr>
            <a:spLocks noChangeArrowheads="1"/>
          </p:cNvSpPr>
          <p:nvPr/>
        </p:nvSpPr>
        <p:spPr bwMode="auto">
          <a:xfrm>
            <a:off x="3792538" y="2819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4" name="Oval 14"/>
          <p:cNvSpPr>
            <a:spLocks noChangeArrowheads="1"/>
          </p:cNvSpPr>
          <p:nvPr/>
        </p:nvSpPr>
        <p:spPr bwMode="auto">
          <a:xfrm>
            <a:off x="3817938" y="3276600"/>
            <a:ext cx="381000" cy="304800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5" name="Oval 15"/>
          <p:cNvSpPr>
            <a:spLocks noChangeArrowheads="1"/>
          </p:cNvSpPr>
          <p:nvPr/>
        </p:nvSpPr>
        <p:spPr bwMode="auto">
          <a:xfrm>
            <a:off x="1422400" y="1981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296" name="Line 16"/>
          <p:cNvSpPr>
            <a:spLocks noChangeShapeType="1"/>
          </p:cNvSpPr>
          <p:nvPr/>
        </p:nvSpPr>
        <p:spPr bwMode="auto">
          <a:xfrm>
            <a:off x="881063" y="17526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297" name="Line 17"/>
          <p:cNvSpPr>
            <a:spLocks noChangeShapeType="1"/>
          </p:cNvSpPr>
          <p:nvPr/>
        </p:nvSpPr>
        <p:spPr bwMode="auto">
          <a:xfrm>
            <a:off x="1422400" y="2057400"/>
            <a:ext cx="406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298" name="Line 18"/>
          <p:cNvSpPr>
            <a:spLocks noChangeShapeType="1"/>
          </p:cNvSpPr>
          <p:nvPr/>
        </p:nvSpPr>
        <p:spPr bwMode="auto">
          <a:xfrm>
            <a:off x="2235200" y="2514600"/>
            <a:ext cx="47466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299" name="Line 19"/>
          <p:cNvSpPr>
            <a:spLocks noChangeShapeType="1"/>
          </p:cNvSpPr>
          <p:nvPr/>
        </p:nvSpPr>
        <p:spPr bwMode="auto">
          <a:xfrm>
            <a:off x="3268663" y="3048000"/>
            <a:ext cx="320675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00" name="Line 20"/>
          <p:cNvSpPr>
            <a:spLocks noChangeShapeType="1"/>
          </p:cNvSpPr>
          <p:nvPr/>
        </p:nvSpPr>
        <p:spPr bwMode="auto">
          <a:xfrm>
            <a:off x="3860800" y="3352800"/>
            <a:ext cx="47466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01" name="Oval 21"/>
          <p:cNvSpPr>
            <a:spLocks noChangeArrowheads="1"/>
          </p:cNvSpPr>
          <p:nvPr/>
        </p:nvSpPr>
        <p:spPr bwMode="auto">
          <a:xfrm>
            <a:off x="4691063" y="3733800"/>
            <a:ext cx="320675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02" name="Line 22"/>
          <p:cNvSpPr>
            <a:spLocks noChangeShapeType="1"/>
          </p:cNvSpPr>
          <p:nvPr/>
        </p:nvSpPr>
        <p:spPr bwMode="auto">
          <a:xfrm>
            <a:off x="4741863" y="3810000"/>
            <a:ext cx="541337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03" name="Oval 23"/>
          <p:cNvSpPr>
            <a:spLocks noChangeArrowheads="1"/>
          </p:cNvSpPr>
          <p:nvPr/>
        </p:nvSpPr>
        <p:spPr bwMode="auto">
          <a:xfrm>
            <a:off x="4470400" y="4876800"/>
            <a:ext cx="338138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2032000" y="13716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Prescriber</a:t>
            </a:r>
            <a:r>
              <a:rPr lang="ja-JP" altLang="en-US" sz="2000" b="1" dirty="0"/>
              <a:t>’</a:t>
            </a:r>
            <a:r>
              <a:rPr lang="en-US" sz="2000" b="1" dirty="0"/>
              <a:t>s Knowledge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2913063" y="17526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Computer Screening 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3522663" y="22098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Pharmacist</a:t>
            </a:r>
            <a:r>
              <a:rPr lang="ja-JP" altLang="en-US" sz="2000" b="1" dirty="0"/>
              <a:t>’</a:t>
            </a:r>
            <a:r>
              <a:rPr lang="en-US" sz="2000" b="1" dirty="0"/>
              <a:t>s Knowledge</a:t>
            </a:r>
          </a:p>
        </p:txBody>
      </p:sp>
      <p:sp>
        <p:nvSpPr>
          <p:cNvPr id="353307" name="Oval 27"/>
          <p:cNvSpPr>
            <a:spLocks noChangeArrowheads="1"/>
          </p:cNvSpPr>
          <p:nvPr/>
        </p:nvSpPr>
        <p:spPr bwMode="auto">
          <a:xfrm>
            <a:off x="2811463" y="3429000"/>
            <a:ext cx="304800" cy="228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1414463" y="5486400"/>
            <a:ext cx="285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u="sng" dirty="0"/>
              <a:t>Latent Failures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4402138" y="27432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Patient Risk Factors</a:t>
            </a:r>
          </a:p>
        </p:txBody>
      </p:sp>
      <p:sp>
        <p:nvSpPr>
          <p:cNvPr id="353310" name="Oval 30"/>
          <p:cNvSpPr>
            <a:spLocks noChangeArrowheads="1"/>
          </p:cNvSpPr>
          <p:nvPr/>
        </p:nvSpPr>
        <p:spPr bwMode="auto">
          <a:xfrm>
            <a:off x="2166938" y="2895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11" name="Oval 31"/>
          <p:cNvSpPr>
            <a:spLocks noChangeArrowheads="1"/>
          </p:cNvSpPr>
          <p:nvPr/>
        </p:nvSpPr>
        <p:spPr bwMode="auto">
          <a:xfrm>
            <a:off x="1897063" y="2514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12" name="Rectangle 32"/>
          <p:cNvSpPr>
            <a:spLocks noChangeArrowheads="1"/>
          </p:cNvSpPr>
          <p:nvPr/>
        </p:nvSpPr>
        <p:spPr bwMode="auto">
          <a:xfrm>
            <a:off x="5011738" y="4038600"/>
            <a:ext cx="1625600" cy="1676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000" dirty="0">
              <a:solidFill>
                <a:srgbClr val="CC3399"/>
              </a:solidFill>
            </a:endParaRPr>
          </a:p>
        </p:txBody>
      </p:sp>
      <p:sp>
        <p:nvSpPr>
          <p:cNvPr id="353313" name="Text Box 33"/>
          <p:cNvSpPr txBox="1">
            <a:spLocks noChangeArrowheads="1"/>
          </p:cNvSpPr>
          <p:nvPr/>
        </p:nvSpPr>
        <p:spPr bwMode="auto">
          <a:xfrm>
            <a:off x="6230938" y="3657600"/>
            <a:ext cx="2786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/>
              <a:t>Patient Education</a:t>
            </a:r>
          </a:p>
        </p:txBody>
      </p:sp>
      <p:sp>
        <p:nvSpPr>
          <p:cNvPr id="353314" name="Text Box 34"/>
          <p:cNvSpPr txBox="1">
            <a:spLocks noChangeArrowheads="1"/>
          </p:cNvSpPr>
          <p:nvPr/>
        </p:nvSpPr>
        <p:spPr bwMode="auto">
          <a:xfrm>
            <a:off x="7112000" y="4114800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/>
              <a:t>Monitoring</a:t>
            </a:r>
          </a:p>
        </p:txBody>
      </p:sp>
      <p:sp>
        <p:nvSpPr>
          <p:cNvPr id="353315" name="Line 35"/>
          <p:cNvSpPr>
            <a:spLocks noChangeShapeType="1"/>
          </p:cNvSpPr>
          <p:nvPr/>
        </p:nvSpPr>
        <p:spPr bwMode="auto">
          <a:xfrm flipH="1">
            <a:off x="4064000" y="2971800"/>
            <a:ext cx="33813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16" name="Oval 36"/>
          <p:cNvSpPr>
            <a:spLocks noChangeArrowheads="1"/>
          </p:cNvSpPr>
          <p:nvPr/>
        </p:nvSpPr>
        <p:spPr bwMode="auto">
          <a:xfrm>
            <a:off x="5351463" y="4876800"/>
            <a:ext cx="381000" cy="3048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17" name="Oval 37"/>
          <p:cNvSpPr>
            <a:spLocks noChangeArrowheads="1"/>
          </p:cNvSpPr>
          <p:nvPr/>
        </p:nvSpPr>
        <p:spPr bwMode="auto">
          <a:xfrm>
            <a:off x="5562600" y="4191000"/>
            <a:ext cx="330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7850540" y="5239936"/>
            <a:ext cx="11938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</a:rPr>
              <a:t>ADR</a:t>
            </a:r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914400" y="10668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/>
              <a:t>A + B</a:t>
            </a:r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914400" y="265529"/>
            <a:ext cx="7045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ja-JP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sz="2800" b="1" dirty="0">
                <a:solidFill>
                  <a:srgbClr val="FF0000"/>
                </a:solidFill>
              </a:rPr>
              <a:t>When the Holes Line Up</a:t>
            </a:r>
            <a:r>
              <a:rPr lang="ja-JP" altLang="en-US" sz="2800" b="1" dirty="0">
                <a:solidFill>
                  <a:srgbClr val="FF0000"/>
                </a:solidFill>
              </a:rPr>
              <a:t>”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3321" name="Text Box 41"/>
          <p:cNvSpPr txBox="1">
            <a:spLocks noChangeArrowheads="1"/>
          </p:cNvSpPr>
          <p:nvPr/>
        </p:nvSpPr>
        <p:spPr bwMode="auto">
          <a:xfrm>
            <a:off x="381000" y="4267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u="sng" dirty="0"/>
              <a:t>Defenses</a:t>
            </a:r>
          </a:p>
        </p:txBody>
      </p:sp>
      <p:sp>
        <p:nvSpPr>
          <p:cNvPr id="353322" name="Line 42"/>
          <p:cNvSpPr>
            <a:spLocks noChangeShapeType="1"/>
          </p:cNvSpPr>
          <p:nvPr/>
        </p:nvSpPr>
        <p:spPr bwMode="auto">
          <a:xfrm flipV="1">
            <a:off x="2057400" y="3505200"/>
            <a:ext cx="515938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23" name="Line 43"/>
          <p:cNvSpPr>
            <a:spLocks noChangeShapeType="1"/>
          </p:cNvSpPr>
          <p:nvPr/>
        </p:nvSpPr>
        <p:spPr bwMode="auto">
          <a:xfrm flipV="1">
            <a:off x="2100263" y="3886200"/>
            <a:ext cx="879475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24" name="Line 44"/>
          <p:cNvSpPr>
            <a:spLocks noChangeShapeType="1"/>
          </p:cNvSpPr>
          <p:nvPr/>
        </p:nvSpPr>
        <p:spPr bwMode="auto">
          <a:xfrm flipV="1">
            <a:off x="2209800" y="4191000"/>
            <a:ext cx="1582738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25" name="Oval 45"/>
          <p:cNvSpPr>
            <a:spLocks noChangeArrowheads="1"/>
          </p:cNvSpPr>
          <p:nvPr/>
        </p:nvSpPr>
        <p:spPr bwMode="auto">
          <a:xfrm>
            <a:off x="3962400" y="4267200"/>
            <a:ext cx="236538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26" name="Oval 46"/>
          <p:cNvSpPr>
            <a:spLocks noChangeArrowheads="1"/>
          </p:cNvSpPr>
          <p:nvPr/>
        </p:nvSpPr>
        <p:spPr bwMode="auto">
          <a:xfrm>
            <a:off x="5351463" y="3733800"/>
            <a:ext cx="2032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27" name="Oval 47"/>
          <p:cNvSpPr>
            <a:spLocks noChangeArrowheads="1"/>
          </p:cNvSpPr>
          <p:nvPr/>
        </p:nvSpPr>
        <p:spPr bwMode="auto">
          <a:xfrm>
            <a:off x="189706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28" name="Text Box 48"/>
          <p:cNvSpPr txBox="1">
            <a:spLocks noChangeArrowheads="1"/>
          </p:cNvSpPr>
          <p:nvPr/>
        </p:nvSpPr>
        <p:spPr bwMode="auto">
          <a:xfrm>
            <a:off x="685800" y="6172200"/>
            <a:ext cx="772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i="1" dirty="0"/>
              <a:t>Hansten PD, Horn JR. Modified from: James Reason, Human Error, 1990</a:t>
            </a:r>
          </a:p>
        </p:txBody>
      </p:sp>
      <p:sp>
        <p:nvSpPr>
          <p:cNvPr id="353329" name="Line 49"/>
          <p:cNvSpPr>
            <a:spLocks noChangeShapeType="1"/>
          </p:cNvSpPr>
          <p:nvPr/>
        </p:nvSpPr>
        <p:spPr bwMode="auto">
          <a:xfrm flipV="1">
            <a:off x="4064000" y="50292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30" name="Rectangle 50"/>
          <p:cNvSpPr>
            <a:spLocks noChangeArrowheads="1"/>
          </p:cNvSpPr>
          <p:nvPr/>
        </p:nvSpPr>
        <p:spPr bwMode="auto">
          <a:xfrm>
            <a:off x="5961063" y="4572000"/>
            <a:ext cx="1557337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31" name="Text Box 51"/>
          <p:cNvSpPr txBox="1">
            <a:spLocks noChangeArrowheads="1"/>
          </p:cNvSpPr>
          <p:nvPr/>
        </p:nvSpPr>
        <p:spPr bwMode="auto">
          <a:xfrm>
            <a:off x="5486400" y="3200400"/>
            <a:ext cx="3182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Drug Administration</a:t>
            </a:r>
          </a:p>
        </p:txBody>
      </p:sp>
      <p:sp>
        <p:nvSpPr>
          <p:cNvPr id="353332" name="Oval 52"/>
          <p:cNvSpPr>
            <a:spLocks noChangeArrowheads="1"/>
          </p:cNvSpPr>
          <p:nvPr/>
        </p:nvSpPr>
        <p:spPr bwMode="auto">
          <a:xfrm>
            <a:off x="6773863" y="4876800"/>
            <a:ext cx="473075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353333" name="Line 53"/>
          <p:cNvSpPr>
            <a:spLocks noChangeShapeType="1"/>
          </p:cNvSpPr>
          <p:nvPr/>
        </p:nvSpPr>
        <p:spPr bwMode="auto">
          <a:xfrm>
            <a:off x="6840538" y="4953000"/>
            <a:ext cx="1084262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34" name="Line 54"/>
          <p:cNvSpPr>
            <a:spLocks noChangeShapeType="1"/>
          </p:cNvSpPr>
          <p:nvPr/>
        </p:nvSpPr>
        <p:spPr bwMode="auto">
          <a:xfrm>
            <a:off x="5621338" y="4267200"/>
            <a:ext cx="5429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3335" name="Oval 55"/>
          <p:cNvSpPr>
            <a:spLocks noChangeArrowheads="1"/>
          </p:cNvSpPr>
          <p:nvPr/>
        </p:nvSpPr>
        <p:spPr bwMode="auto">
          <a:xfrm>
            <a:off x="6164263" y="5410200"/>
            <a:ext cx="269875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36" name="Oval 56"/>
          <p:cNvSpPr>
            <a:spLocks noChangeArrowheads="1"/>
          </p:cNvSpPr>
          <p:nvPr/>
        </p:nvSpPr>
        <p:spPr bwMode="auto">
          <a:xfrm>
            <a:off x="5418138" y="5410200"/>
            <a:ext cx="271462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3337" name="Line 57"/>
          <p:cNvSpPr>
            <a:spLocks noChangeShapeType="1"/>
          </p:cNvSpPr>
          <p:nvPr/>
        </p:nvSpPr>
        <p:spPr bwMode="auto">
          <a:xfrm flipV="1">
            <a:off x="4191000" y="5562600"/>
            <a:ext cx="13636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5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5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5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5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5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5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5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5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437"/>
            <a:ext cx="8305800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Prescriber knowledge is lacking</a:t>
            </a:r>
            <a:r>
              <a:rPr lang="en-US" sz="3000" baseline="30000" dirty="0" smtClean="0">
                <a:solidFill>
                  <a:schemeClr val="tx1"/>
                </a:solidFill>
              </a:rPr>
              <a:t>1,2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09" charset="-128"/>
                <a:cs typeface="ＭＳ Ｐゴシック" pitchFamily="-109" charset="-128"/>
              </a:rPr>
              <a:t>42.7% of drug pairs correctly identified</a:t>
            </a:r>
            <a:r>
              <a:rPr lang="en-US" sz="2800" baseline="30000" dirty="0" smtClean="0">
                <a:solidFill>
                  <a:schemeClr val="tx1"/>
                </a:solidFill>
                <a:ea typeface="ＭＳ Ｐゴシック" pitchFamily="-109" charset="-128"/>
                <a:cs typeface="ＭＳ Ｐゴシック" pitchFamily="-109" charset="-128"/>
              </a:rPr>
              <a:t>1</a:t>
            </a:r>
          </a:p>
          <a:p>
            <a:pPr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Information sources used by prescribers for PDDIs</a:t>
            </a:r>
            <a:r>
              <a:rPr lang="en-US" sz="3000" baseline="30000" dirty="0" smtClean="0">
                <a:solidFill>
                  <a:schemeClr val="tx1"/>
                </a:solidFill>
              </a:rPr>
              <a:t>3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Pharmacists - 68.4%</a:t>
            </a:r>
            <a:endParaRPr lang="en-US" sz="2800" i="1" baseline="30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Alerts - 10.8%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Other sources - 5.1%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859" y="6044630"/>
            <a:ext cx="4419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  <a:defRPr/>
            </a:pPr>
            <a:r>
              <a:rPr lang="en-US" sz="1500" dirty="0" err="1" smtClean="0"/>
              <a:t>Ko</a:t>
            </a:r>
            <a:r>
              <a:rPr lang="en-US" sz="1500" dirty="0" smtClean="0"/>
              <a:t> et al. </a:t>
            </a:r>
            <a:r>
              <a:rPr lang="en-US" sz="1500" i="1" dirty="0" smtClean="0"/>
              <a:t>Drug Saf. </a:t>
            </a:r>
            <a:r>
              <a:rPr lang="en-US" sz="1500" dirty="0" smtClean="0"/>
              <a:t>2008;31(6):525-536.</a:t>
            </a:r>
          </a:p>
          <a:p>
            <a:pPr marL="342900" indent="-342900">
              <a:buAutoNum type="arabicParenR"/>
              <a:defRPr/>
            </a:pPr>
            <a:r>
              <a:rPr lang="en-US" sz="1500" dirty="0" smtClean="0"/>
              <a:t>Glassman. </a:t>
            </a:r>
            <a:r>
              <a:rPr lang="en-US" sz="1500" i="1" dirty="0" smtClean="0"/>
              <a:t>Med Care. </a:t>
            </a:r>
            <a:r>
              <a:rPr lang="en-US" sz="1500" dirty="0" smtClean="0"/>
              <a:t>2002;40(12):1161-1171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66800" y="207204"/>
            <a:ext cx="7542213" cy="9144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PDDI knowledge and information </a:t>
            </a:r>
            <a:r>
              <a:rPr lang="en-US" dirty="0"/>
              <a:t>s</a:t>
            </a:r>
            <a:r>
              <a:rPr lang="en-US" b="1" dirty="0" smtClean="0"/>
              <a:t>ources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43026" y="6021800"/>
            <a:ext cx="4543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  <a:defRPr/>
            </a:pPr>
            <a:r>
              <a:rPr lang="en-US" sz="1500" dirty="0" err="1" smtClean="0"/>
              <a:t>Ko</a:t>
            </a:r>
            <a:r>
              <a:rPr lang="en-US" sz="1500" dirty="0" smtClean="0"/>
              <a:t> </a:t>
            </a:r>
            <a:r>
              <a:rPr lang="en-US" sz="1500" dirty="0"/>
              <a:t>et al. </a:t>
            </a:r>
            <a:r>
              <a:rPr lang="en-US" sz="1500" i="1" dirty="0"/>
              <a:t>Res Social </a:t>
            </a:r>
            <a:r>
              <a:rPr lang="en-US" sz="1500" i="1" dirty="0" err="1"/>
              <a:t>Adm</a:t>
            </a:r>
            <a:r>
              <a:rPr lang="en-US" sz="1500" i="1" dirty="0"/>
              <a:t> Pharm. </a:t>
            </a:r>
            <a:r>
              <a:rPr lang="en-US" sz="1500" dirty="0"/>
              <a:t>2008;4(4):355-366 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7576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" y="275712"/>
            <a:ext cx="8717280" cy="838200"/>
          </a:xfrm>
        </p:spPr>
        <p:txBody>
          <a:bodyPr/>
          <a:lstStyle/>
          <a:p>
            <a:r>
              <a:rPr lang="en-US" dirty="0" smtClean="0"/>
              <a:t>Issues with using computers to screen for PDDIs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63" y="1458930"/>
            <a:ext cx="8717280" cy="4049768"/>
          </a:xfrm>
        </p:spPr>
        <p:txBody>
          <a:bodyPr/>
          <a:lstStyle/>
          <a:p>
            <a:r>
              <a:rPr lang="en-US" dirty="0" smtClean="0"/>
              <a:t>Drug </a:t>
            </a:r>
            <a:r>
              <a:rPr lang="en-US" dirty="0"/>
              <a:t>interaction alerts have the potential to provide useful clinical decision </a:t>
            </a:r>
            <a:r>
              <a:rPr lang="en-US" dirty="0" smtClean="0"/>
              <a:t>support</a:t>
            </a:r>
          </a:p>
          <a:p>
            <a:endParaRPr lang="en-US" dirty="0" smtClean="0"/>
          </a:p>
          <a:p>
            <a:r>
              <a:rPr lang="en-US" dirty="0" smtClean="0"/>
              <a:t>Unfortunately, poor </a:t>
            </a:r>
            <a:r>
              <a:rPr lang="en-US" dirty="0"/>
              <a:t>specificity overwhelms clinicians with information that is difficult to use for clinical decision making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123" y="5019659"/>
            <a:ext cx="890953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Böttiger</a:t>
            </a:r>
            <a:r>
              <a:rPr lang="en-US" sz="1400" dirty="0"/>
              <a:t> Y, Laine K, </a:t>
            </a:r>
            <a:r>
              <a:rPr lang="en-US" sz="1400" dirty="0" err="1"/>
              <a:t>Andersson</a:t>
            </a:r>
            <a:r>
              <a:rPr lang="en-US" sz="1400" dirty="0"/>
              <a:t> ML, et al. SFINX-a drug-drug interaction database designed for clinical decision support systems. </a:t>
            </a:r>
            <a:r>
              <a:rPr lang="en-US" sz="1400" i="1" dirty="0" err="1"/>
              <a:t>Eur</a:t>
            </a:r>
            <a:r>
              <a:rPr lang="en-US" sz="1400" i="1" dirty="0"/>
              <a:t> J </a:t>
            </a:r>
            <a:r>
              <a:rPr lang="en-US" sz="1400" i="1" dirty="0" err="1"/>
              <a:t>Clin</a:t>
            </a:r>
            <a:r>
              <a:rPr lang="en-US" sz="1400" i="1" dirty="0"/>
              <a:t> </a:t>
            </a:r>
            <a:r>
              <a:rPr lang="en-US" sz="1400" i="1" dirty="0" err="1"/>
              <a:t>Pharmacol</a:t>
            </a:r>
            <a:r>
              <a:rPr lang="en-US" sz="1400" dirty="0"/>
              <a:t>. 2009;65(6):627-633. doi:10.1007/s00228-008-0612-5.</a:t>
            </a:r>
          </a:p>
        </p:txBody>
      </p:sp>
    </p:spTree>
    <p:extLst>
      <p:ext uri="{BB962C8B-B14F-4D97-AF65-F5344CB8AC3E}">
        <p14:creationId xmlns:p14="http://schemas.microsoft.com/office/powerpoint/2010/main" val="35221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651" y="114354"/>
            <a:ext cx="9052560" cy="990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100" dirty="0" smtClean="0">
                <a:ea typeface="+mj-ea"/>
                <a:cs typeface="+mj-cs"/>
              </a:rPr>
              <a:t>Sensitivity of Computer Software to Detect PDDIs in Arizona Pharmacies (N=64)</a:t>
            </a:r>
            <a:endParaRPr lang="en-US" sz="3100" dirty="0">
              <a:ea typeface="+mj-ea"/>
              <a:cs typeface="+mj-c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240193"/>
              </p:ext>
            </p:extLst>
          </p:nvPr>
        </p:nvGraphicFramePr>
        <p:xfrm>
          <a:off x="242888" y="1056834"/>
          <a:ext cx="8829200" cy="5478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242888" y="6535738"/>
            <a:ext cx="3952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Saverno et al. JAMIA; 2011:18:32-37 </a:t>
            </a:r>
          </a:p>
        </p:txBody>
      </p:sp>
    </p:spTree>
    <p:extLst>
      <p:ext uri="{BB962C8B-B14F-4D97-AF65-F5344CB8AC3E}">
        <p14:creationId xmlns:p14="http://schemas.microsoft.com/office/powerpoint/2010/main" val="1101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20681" y="76558"/>
            <a:ext cx="7924800" cy="838200"/>
          </a:xfrm>
        </p:spPr>
        <p:txBody>
          <a:bodyPr/>
          <a:lstStyle/>
          <a:p>
            <a:r>
              <a:rPr lang="en-US" dirty="0" smtClean="0">
                <a:latin typeface="Avenir LT Std 55 Roman" charset="0"/>
              </a:rPr>
              <a:t>We have to avoid over-alerting!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88139" y="898191"/>
            <a:ext cx="8717280" cy="4608512"/>
          </a:xfrm>
        </p:spPr>
        <p:txBody>
          <a:bodyPr/>
          <a:lstStyle/>
          <a:p>
            <a:r>
              <a:rPr lang="en-US" dirty="0" smtClean="0">
                <a:latin typeface="Avenir LT Std 65 Medium" charset="0"/>
              </a:rPr>
              <a:t>Systems that provide PDDI alerts at the point of care often alert to PDDIs that have little potential clinical significance</a:t>
            </a:r>
          </a:p>
          <a:p>
            <a:pPr lvl="1"/>
            <a:r>
              <a:rPr lang="en-US" dirty="0" smtClean="0">
                <a:latin typeface="Avenir LT Std 65 Medium" charset="0"/>
              </a:rPr>
              <a:t> frustrating clinicians </a:t>
            </a:r>
          </a:p>
          <a:p>
            <a:pPr marL="914400" lvl="2" indent="0">
              <a:buFontTx/>
              <a:buNone/>
            </a:pPr>
            <a:r>
              <a:rPr lang="en-US" dirty="0" smtClean="0">
                <a:latin typeface="Avenir LT Std 65 Medium" charset="0"/>
              </a:rPr>
              <a:t>“Drug safety alerts are overridden by clinicians in 49% to 96% of cases” [</a:t>
            </a:r>
            <a:r>
              <a:rPr lang="en-US" dirty="0">
                <a:latin typeface="Avenir LT Std 65 Medium" charset="0"/>
              </a:rPr>
              <a:t>1</a:t>
            </a:r>
            <a:r>
              <a:rPr lang="en-US" dirty="0" smtClean="0">
                <a:latin typeface="Avenir LT Std 65 Medium" charset="0"/>
              </a:rPr>
              <a:t>] </a:t>
            </a:r>
          </a:p>
          <a:p>
            <a:pPr lvl="1"/>
            <a:r>
              <a:rPr lang="en-US" dirty="0" smtClean="0">
                <a:latin typeface="Avenir LT Std 65 Medium" charset="0"/>
              </a:rPr>
              <a:t> can lead to inappropriate responses </a:t>
            </a:r>
          </a:p>
          <a:p>
            <a:pPr marL="914400" lvl="2" indent="0">
              <a:buFontTx/>
              <a:buNone/>
            </a:pPr>
            <a:r>
              <a:rPr lang="en-US" dirty="0" smtClean="0">
                <a:latin typeface="Avenir LT Std 65 Medium" charset="0"/>
              </a:rPr>
              <a:t>“An increased number of non-critical alerts…was the only variable associated with an inappropriate provider response” [2]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85" y="5690108"/>
            <a:ext cx="8909535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latin typeface="Avenir LT Std 65 Medium" charset="0"/>
              </a:rPr>
              <a:t>Van </a:t>
            </a:r>
            <a:r>
              <a:rPr lang="en-US" sz="1400" dirty="0">
                <a:latin typeface="Avenir LT Std 65 Medium" charset="0"/>
              </a:rPr>
              <a:t>der </a:t>
            </a:r>
            <a:r>
              <a:rPr lang="en-US" sz="1400" dirty="0" err="1">
                <a:latin typeface="Avenir LT Std 65 Medium" charset="0"/>
              </a:rPr>
              <a:t>Sijs</a:t>
            </a:r>
            <a:r>
              <a:rPr lang="en-US" sz="1400" dirty="0">
                <a:latin typeface="Avenir LT Std 65 Medium" charset="0"/>
              </a:rPr>
              <a:t> H, </a:t>
            </a:r>
            <a:r>
              <a:rPr lang="en-US" sz="1400" dirty="0" err="1">
                <a:latin typeface="Avenir LT Std 65 Medium" charset="0"/>
              </a:rPr>
              <a:t>Aarts</a:t>
            </a:r>
            <a:r>
              <a:rPr lang="en-US" sz="1400" dirty="0">
                <a:latin typeface="Avenir LT Std 65 Medium" charset="0"/>
              </a:rPr>
              <a:t> J, </a:t>
            </a:r>
            <a:r>
              <a:rPr lang="en-US" sz="1400" dirty="0" err="1">
                <a:latin typeface="Avenir LT Std 65 Medium" charset="0"/>
              </a:rPr>
              <a:t>Vulto</a:t>
            </a:r>
            <a:r>
              <a:rPr lang="en-US" sz="1400" dirty="0">
                <a:latin typeface="Avenir LT Std 65 Medium" charset="0"/>
              </a:rPr>
              <a:t> A, Berg M. Overriding of drug safety alerts in computerized physician order entry. J Am Med Inform Assoc. 2006;13(2):</a:t>
            </a:r>
            <a:r>
              <a:rPr lang="en-US" sz="1400" dirty="0" smtClean="0">
                <a:latin typeface="Avenir LT Std 65 Medium" charset="0"/>
              </a:rPr>
              <a:t>138–147.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venir LT Std 65 Medium" charset="0"/>
              </a:rPr>
              <a:t>Miller AM, </a:t>
            </a:r>
            <a:r>
              <a:rPr lang="en-US" sz="1400" dirty="0" err="1">
                <a:latin typeface="Avenir LT Std 65 Medium" charset="0"/>
              </a:rPr>
              <a:t>Boro</a:t>
            </a:r>
            <a:r>
              <a:rPr lang="en-US" sz="1400" dirty="0">
                <a:latin typeface="Avenir LT Std 65 Medium" charset="0"/>
              </a:rPr>
              <a:t> MS, </a:t>
            </a:r>
            <a:r>
              <a:rPr lang="en-US" sz="1400" dirty="0" err="1">
                <a:latin typeface="Avenir LT Std 65 Medium" charset="0"/>
              </a:rPr>
              <a:t>Korman</a:t>
            </a:r>
            <a:r>
              <a:rPr lang="en-US" sz="1400" dirty="0">
                <a:latin typeface="Avenir LT Std 65 Medium" charset="0"/>
              </a:rPr>
              <a:t> NE, </a:t>
            </a:r>
            <a:r>
              <a:rPr lang="en-US" sz="1400" dirty="0" err="1">
                <a:latin typeface="Avenir LT Std 65 Medium" charset="0"/>
              </a:rPr>
              <a:t>Davoren</a:t>
            </a:r>
            <a:r>
              <a:rPr lang="en-US" sz="1400" dirty="0">
                <a:latin typeface="Avenir LT Std 65 Medium" charset="0"/>
              </a:rPr>
              <a:t> JB. Provider and pharmacist responses to warfarin drug-drug interaction alerts: a study of healthcare downstream of CPOE alerts. J Am Med Inform Assoc. 2011;18 </a:t>
            </a:r>
            <a:r>
              <a:rPr lang="en-US" sz="1400" dirty="0" err="1">
                <a:latin typeface="Avenir LT Std 65 Medium" charset="0"/>
              </a:rPr>
              <a:t>Suppl</a:t>
            </a:r>
            <a:r>
              <a:rPr lang="en-US" sz="1400" dirty="0">
                <a:latin typeface="Avenir LT Std 65 Medium" charset="0"/>
              </a:rPr>
              <a:t> 1:i45–50. PMCID: PMC3241165.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2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38946</TotalTime>
  <Words>2354</Words>
  <Application>Microsoft Office PowerPoint</Application>
  <PresentationFormat>On-screen Show (4:3)</PresentationFormat>
  <Paragraphs>330</Paragraphs>
  <Slides>44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Blank Presentation</vt:lpstr>
      <vt:lpstr>PowerPoint Presentation</vt:lpstr>
      <vt:lpstr>Disclosures</vt:lpstr>
      <vt:lpstr>Potential drug-drug interactions</vt:lpstr>
      <vt:lpstr>Clues about the frequency of harm</vt:lpstr>
      <vt:lpstr>PowerPoint Presentation</vt:lpstr>
      <vt:lpstr>PDDI knowledge and information sources</vt:lpstr>
      <vt:lpstr>Issues with using computers to screen for PDDIs</vt:lpstr>
      <vt:lpstr>Sensitivity of Computer Software to Detect PDDIs in Arizona Pharmacies (N=64)</vt:lpstr>
      <vt:lpstr>We have to avoid over-alerting!</vt:lpstr>
      <vt:lpstr>Ongoing efforts to improve PDDI decision support </vt:lpstr>
      <vt:lpstr>Three outcomes of the conference series</vt:lpstr>
      <vt:lpstr>Three outcomes of the conference series cont.</vt:lpstr>
      <vt:lpstr>Three outcomes of the conference series cont. </vt:lpstr>
      <vt:lpstr>What information should be present in a PDDI alert?</vt:lpstr>
      <vt:lpstr> A deeper dive into PDDI decision support information needs </vt:lpstr>
      <vt:lpstr>Information needs</vt:lpstr>
      <vt:lpstr>Where does the information come from?</vt:lpstr>
      <vt:lpstr>The potential role for large scale evidence generation</vt:lpstr>
      <vt:lpstr>PowerPoint Presentation</vt:lpstr>
      <vt:lpstr>Individualized Drug Interaction Alerts (iDIA, AHRQ : HS023826)  </vt:lpstr>
      <vt:lpstr>PowerPoint Presentation</vt:lpstr>
      <vt:lpstr>Methods – Identifying frequent PDDI alerts</vt:lpstr>
      <vt:lpstr>Methods - Clinical Algorithm Development</vt:lpstr>
      <vt:lpstr>Results - frequent PDDI alerts</vt:lpstr>
      <vt:lpstr>Results – Clinical algorithms</vt:lpstr>
      <vt:lpstr>A walk-through example of the rules and cohort descriptions</vt:lpstr>
      <vt:lpstr>PowerPoint Presentation</vt:lpstr>
      <vt:lpstr>PowerPoint Presentation</vt:lpstr>
      <vt:lpstr>Example concept set protocol</vt:lpstr>
      <vt:lpstr>PowerPoint Presentation</vt:lpstr>
      <vt:lpstr>Basics of Rule Writing - lingo</vt:lpstr>
      <vt:lpstr>PowerPoint Presentation</vt:lpstr>
      <vt:lpstr>PowerPoint Presentation</vt:lpstr>
      <vt:lpstr>PowerPoint Presentation</vt:lpstr>
      <vt:lpstr>Some tooling for loading simulated patients</vt:lpstr>
      <vt:lpstr>PowerPoint Presentation</vt:lpstr>
      <vt:lpstr>PowerPoint Presentation</vt:lpstr>
      <vt:lpstr>PowerPoint Presentation</vt:lpstr>
      <vt:lpstr>PowerPoint Presentation</vt:lpstr>
      <vt:lpstr>Code availability</vt:lpstr>
      <vt:lpstr>The potential role for large scale evidence generation</vt:lpstr>
      <vt:lpstr>Possible next steps</vt:lpstr>
      <vt:lpstr>Discussion</vt:lpstr>
      <vt:lpstr>Acknowledgements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Boyce, Richard David</cp:lastModifiedBy>
  <cp:revision>1754</cp:revision>
  <cp:lastPrinted>2014-06-16T18:08:50Z</cp:lastPrinted>
  <dcterms:created xsi:type="dcterms:W3CDTF">2013-03-14T22:17:07Z</dcterms:created>
  <dcterms:modified xsi:type="dcterms:W3CDTF">2017-07-18T20:25:37Z</dcterms:modified>
</cp:coreProperties>
</file>