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8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74772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2145600"/>
            <a:ext cx="2920320" cy="74772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2145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000520" y="2145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39960" cy="747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491480" y="1326600"/>
            <a:ext cx="939960" cy="747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2478600" y="1326600"/>
            <a:ext cx="939960" cy="747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2145600"/>
            <a:ext cx="939960" cy="747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491480" y="2145600"/>
            <a:ext cx="939960" cy="747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2478600" y="2145600"/>
            <a:ext cx="939960" cy="747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2920320" cy="1567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2145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2920320" cy="1567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2000520" y="2145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2145600"/>
            <a:ext cx="2920320" cy="74772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74772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2145600"/>
            <a:ext cx="2920320" cy="74772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2145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2000520" y="2145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39960" cy="747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491480" y="1326600"/>
            <a:ext cx="939960" cy="747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2478600" y="1326600"/>
            <a:ext cx="939960" cy="747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2145600"/>
            <a:ext cx="939960" cy="747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1491480" y="2145600"/>
            <a:ext cx="939960" cy="747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2478600" y="2145600"/>
            <a:ext cx="939960" cy="747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2920320" cy="1567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04000" y="2145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2000520" y="2145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2145600"/>
            <a:ext cx="2920320" cy="74772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74772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04000" y="2145600"/>
            <a:ext cx="2920320" cy="74772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2145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2000520" y="2145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39960" cy="747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1491480" y="1326600"/>
            <a:ext cx="939960" cy="747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2478600" y="1326600"/>
            <a:ext cx="939960" cy="747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04000" y="2145600"/>
            <a:ext cx="939960" cy="747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1491480" y="2145600"/>
            <a:ext cx="939960" cy="747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2478600" y="2145600"/>
            <a:ext cx="939960" cy="747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2920320" cy="1567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04000" y="2145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2000520" y="2145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2145600"/>
            <a:ext cx="2920320" cy="74772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74772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4000" y="2145600"/>
            <a:ext cx="2920320" cy="74772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4000" y="2145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2000520" y="2145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39960" cy="747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1491480" y="1326600"/>
            <a:ext cx="939960" cy="747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2478600" y="1326600"/>
            <a:ext cx="939960" cy="747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504000" y="2145600"/>
            <a:ext cx="939960" cy="747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1491480" y="2145600"/>
            <a:ext cx="939960" cy="747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2478600" y="2145600"/>
            <a:ext cx="939960" cy="747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2920320" cy="1567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04000" y="2145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2000520" y="2145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504000" y="2145600"/>
            <a:ext cx="2920320" cy="74772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74772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04000" y="2145600"/>
            <a:ext cx="2920320" cy="74772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504000" y="2145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2000520" y="2145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39960" cy="747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1491480" y="1326600"/>
            <a:ext cx="939960" cy="747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2478600" y="1326600"/>
            <a:ext cx="939960" cy="747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504000" y="2145600"/>
            <a:ext cx="939960" cy="747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1491480" y="2145600"/>
            <a:ext cx="939960" cy="747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2478600" y="2145600"/>
            <a:ext cx="939960" cy="747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2920320" cy="1567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504000" y="2145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2000520" y="2145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504000" y="2145600"/>
            <a:ext cx="2920320" cy="74772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2145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74772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504000" y="2145600"/>
            <a:ext cx="2920320" cy="74772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504000" y="2145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2000520" y="2145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39960" cy="747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1491480" y="1326600"/>
            <a:ext cx="939960" cy="747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2478600" y="1326600"/>
            <a:ext cx="939960" cy="747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504000" y="2145600"/>
            <a:ext cx="939960" cy="747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6"/>
          <p:cNvSpPr>
            <a:spLocks noGrp="1"/>
          </p:cNvSpPr>
          <p:nvPr>
            <p:ph type="body"/>
          </p:nvPr>
        </p:nvSpPr>
        <p:spPr>
          <a:xfrm>
            <a:off x="1491480" y="2145600"/>
            <a:ext cx="939960" cy="747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7"/>
          <p:cNvSpPr>
            <a:spLocks noGrp="1"/>
          </p:cNvSpPr>
          <p:nvPr>
            <p:ph type="body"/>
          </p:nvPr>
        </p:nvSpPr>
        <p:spPr>
          <a:xfrm>
            <a:off x="2478600" y="2145600"/>
            <a:ext cx="939960" cy="747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2920320" cy="1567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504000" y="2145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000520" y="2145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2000520" y="2145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504000" y="2145600"/>
            <a:ext cx="2920320" cy="74772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74772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504000" y="2145600"/>
            <a:ext cx="2920320" cy="74772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504000" y="2145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2000520" y="2145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39960" cy="747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1491480" y="1326600"/>
            <a:ext cx="939960" cy="747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2478600" y="1326600"/>
            <a:ext cx="939960" cy="747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 type="body"/>
          </p:nvPr>
        </p:nvSpPr>
        <p:spPr>
          <a:xfrm>
            <a:off x="504000" y="2145600"/>
            <a:ext cx="939960" cy="747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7" name="PlaceHolder 6"/>
          <p:cNvSpPr>
            <a:spLocks noGrp="1"/>
          </p:cNvSpPr>
          <p:nvPr>
            <p:ph type="body"/>
          </p:nvPr>
        </p:nvSpPr>
        <p:spPr>
          <a:xfrm>
            <a:off x="1491480" y="2145600"/>
            <a:ext cx="939960" cy="747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8" name="PlaceHolder 7"/>
          <p:cNvSpPr>
            <a:spLocks noGrp="1"/>
          </p:cNvSpPr>
          <p:nvPr>
            <p:ph type="body"/>
          </p:nvPr>
        </p:nvSpPr>
        <p:spPr>
          <a:xfrm>
            <a:off x="2478600" y="2145600"/>
            <a:ext cx="939960" cy="747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74772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2145600"/>
            <a:ext cx="2920320" cy="74772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560" cy="156780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780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780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780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780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560" cy="156780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156780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320" cy="156780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320" cy="156780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320" cy="156780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1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320" cy="156780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320" cy="156780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PDDI CDS IG Update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504000" y="2482560"/>
            <a:ext cx="9071280" cy="9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Configurable CDS Hooks 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(order-select and order-sign)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504000" y="225720"/>
            <a:ext cx="907128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Demonstration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1718640" y="1737360"/>
            <a:ext cx="610308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1. GET services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2. order-select with alert-non-serious true/false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3. order-select with show-evidence-support true/false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4. order-select with cache-for-order-sign-filtering true/false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529920" y="59040"/>
            <a:ext cx="9071280" cy="76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2600" spc="-1" strike="noStrike">
                <a:latin typeface="Arial"/>
              </a:rPr>
              <a:t>New Requirements to Support Configuration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360360" y="953280"/>
            <a:ext cx="9663120" cy="367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If the CDS service supports configuration: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ea typeface="Noto Sans CJK SC"/>
              </a:rPr>
              <a:t>1. </a:t>
            </a:r>
            <a:r>
              <a:rPr b="0" lang="en-US" sz="1800" spc="-1" strike="noStrike">
                <a:latin typeface="Arial"/>
              </a:rPr>
              <a:t>The service needs to be able to respond with available options for ‘pddi-configuration-items’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at the time of service registration (GET)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2. </a:t>
            </a:r>
            <a:r>
              <a:rPr b="0" lang="en-US" sz="1800" spc="-1" strike="noStrike">
                <a:latin typeface="Arial"/>
              </a:rPr>
              <a:t>The client CDS Hooks POST requests need to include the extension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‘</a:t>
            </a:r>
            <a:r>
              <a:rPr b="0" lang="en-US" sz="1800" spc="-1" strike="noStrike">
                <a:latin typeface="Arial"/>
              </a:rPr>
              <a:t>pddi-configuration-items’ and only those configuration options reported by the service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3. The service needs to validate the configuration items submitted and have a graceful way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to return an error (e.g., an information card)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529920" y="59040"/>
            <a:ext cx="9071280" cy="76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2600" spc="-1" strike="noStrike">
                <a:latin typeface="Arial"/>
              </a:rPr>
              <a:t>New Requirements to Support Configuration Cont...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07" name="TextShape 2"/>
          <p:cNvSpPr txBox="1"/>
          <p:nvPr/>
        </p:nvSpPr>
        <p:spPr>
          <a:xfrm>
            <a:off x="268920" y="788760"/>
            <a:ext cx="8861400" cy="495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If the CDS service supports filtering alerts (the ‘filter-out-repeated-alerts’ config option)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1. The PlanDefinition for the service requires 1 and only 1 ‘relatedArtifact’ of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type ‘Documentation’ and this must include a unique and persistent URL to a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description of the knowledge artifact implemented by the PlanDefinition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2. The service must have mechanism to cache information from order-select requests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for use by the service when processing order-sign requests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- Currently testing cache of: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 </a:t>
            </a:r>
            <a:r>
              <a:rPr b="0" lang="en-US" sz="1800" spc="-1" strike="noStrike">
                <a:latin typeface="Arial"/>
              </a:rPr>
              <a:t>physician reference display, encounter id, patient id, and the URL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 </a:t>
            </a:r>
            <a:r>
              <a:rPr b="0" lang="en-US" sz="1800" spc="-1" strike="noStrike">
                <a:latin typeface="Arial"/>
              </a:rPr>
              <a:t>of the the relatedArtifact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</a:t>
            </a:r>
            <a:r>
              <a:rPr b="0" lang="en-US" sz="1800" spc="-1" strike="noStrike">
                <a:latin typeface="Arial"/>
              </a:rPr>
              <a:t>- Might need to add other items such as the selected Medication resource in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‘</a:t>
            </a:r>
            <a:r>
              <a:rPr b="0" lang="en-US" sz="1800" spc="-1" strike="noStrike">
                <a:latin typeface="Arial"/>
              </a:rPr>
              <a:t>draftOrders’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3. </a:t>
            </a:r>
            <a:r>
              <a:rPr b="0" lang="en-US" sz="1800" spc="-1" strike="noStrike">
                <a:latin typeface="Arial"/>
              </a:rPr>
              <a:t>The service needs to have a graceful way to report both when filtering occurs and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when it does not occur e.g., due to an error (e.g., an information card)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4. The client needs to set cache-for-order-sign-filtering to true for POST order-select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504000" y="225720"/>
            <a:ext cx="907128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Discussion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9" name="TextShape 2"/>
          <p:cNvSpPr txBox="1"/>
          <p:nvPr/>
        </p:nvSpPr>
        <p:spPr>
          <a:xfrm>
            <a:off x="2560320" y="1631880"/>
            <a:ext cx="4694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Note: intent to ballot deadline 3 weeks away!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2"/>
          <p:cNvSpPr/>
          <p:nvPr/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3"/>
          <p:cNvSpPr/>
          <p:nvPr/>
        </p:nvSpPr>
        <p:spPr>
          <a:xfrm>
            <a:off x="5152680" y="1326600"/>
            <a:ext cx="4426560" cy="15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4"/>
          <p:cNvSpPr/>
          <p:nvPr/>
        </p:nvSpPr>
        <p:spPr>
          <a:xfrm>
            <a:off x="5152680" y="3044160"/>
            <a:ext cx="4426560" cy="15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2"/>
          <p:cNvSpPr/>
          <p:nvPr/>
        </p:nvSpPr>
        <p:spPr>
          <a:xfrm>
            <a:off x="504000" y="1326600"/>
            <a:ext cx="4426560" cy="15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3"/>
          <p:cNvSpPr/>
          <p:nvPr/>
        </p:nvSpPr>
        <p:spPr>
          <a:xfrm>
            <a:off x="5152680" y="1326600"/>
            <a:ext cx="4426560" cy="15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4"/>
          <p:cNvSpPr/>
          <p:nvPr/>
        </p:nvSpPr>
        <p:spPr>
          <a:xfrm>
            <a:off x="504000" y="3044160"/>
            <a:ext cx="9071280" cy="15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2"/>
          <p:cNvSpPr/>
          <p:nvPr/>
        </p:nvSpPr>
        <p:spPr>
          <a:xfrm>
            <a:off x="504000" y="1326600"/>
            <a:ext cx="9071280" cy="15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3"/>
          <p:cNvSpPr/>
          <p:nvPr/>
        </p:nvSpPr>
        <p:spPr>
          <a:xfrm>
            <a:off x="504000" y="3044160"/>
            <a:ext cx="9071280" cy="15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2"/>
          <p:cNvSpPr/>
          <p:nvPr/>
        </p:nvSpPr>
        <p:spPr>
          <a:xfrm>
            <a:off x="504000" y="1326600"/>
            <a:ext cx="4426560" cy="15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3"/>
          <p:cNvSpPr/>
          <p:nvPr/>
        </p:nvSpPr>
        <p:spPr>
          <a:xfrm>
            <a:off x="5152680" y="1326600"/>
            <a:ext cx="4426560" cy="15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4"/>
          <p:cNvSpPr/>
          <p:nvPr/>
        </p:nvSpPr>
        <p:spPr>
          <a:xfrm>
            <a:off x="504000" y="3044160"/>
            <a:ext cx="4426560" cy="15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5"/>
          <p:cNvSpPr/>
          <p:nvPr/>
        </p:nvSpPr>
        <p:spPr>
          <a:xfrm>
            <a:off x="5152680" y="3044160"/>
            <a:ext cx="4426560" cy="15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2"/>
          <p:cNvSpPr/>
          <p:nvPr/>
        </p:nvSpPr>
        <p:spPr>
          <a:xfrm>
            <a:off x="504000" y="1326600"/>
            <a:ext cx="2920320" cy="15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3"/>
          <p:cNvSpPr/>
          <p:nvPr/>
        </p:nvSpPr>
        <p:spPr>
          <a:xfrm>
            <a:off x="3571200" y="1326600"/>
            <a:ext cx="2920320" cy="15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4"/>
          <p:cNvSpPr/>
          <p:nvPr/>
        </p:nvSpPr>
        <p:spPr>
          <a:xfrm>
            <a:off x="6638040" y="1326600"/>
            <a:ext cx="2920320" cy="15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5"/>
          <p:cNvSpPr/>
          <p:nvPr/>
        </p:nvSpPr>
        <p:spPr>
          <a:xfrm>
            <a:off x="504000" y="3044160"/>
            <a:ext cx="2920320" cy="15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6"/>
          <p:cNvSpPr/>
          <p:nvPr/>
        </p:nvSpPr>
        <p:spPr>
          <a:xfrm>
            <a:off x="3571200" y="3044160"/>
            <a:ext cx="2920320" cy="15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7"/>
          <p:cNvSpPr/>
          <p:nvPr/>
        </p:nvSpPr>
        <p:spPr>
          <a:xfrm>
            <a:off x="6638040" y="3044160"/>
            <a:ext cx="2920320" cy="15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Review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latin typeface="Arial"/>
              </a:rPr>
              <a:t>Last fall we decided that the CDS Service should: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Allow for some level configuration to be passed in CDS Hooks requests</a:t>
            </a:r>
            <a:endParaRPr b="0" lang="en-US" sz="2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Enables more flexibility for the client systems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Maintain some concept of state</a:t>
            </a:r>
            <a:endParaRPr b="0" lang="en-US" sz="2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Enables coordination between order-select and order-sign as a strategy to avoid apparently duplicate alerts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Configuration Solution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latin typeface="Arial"/>
              </a:rPr>
              <a:t>A new structure definition for pddi-cds-configuration-options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Follows the ideas of the DaVinci Coverage Requirements Discovery (CRD)</a:t>
            </a:r>
            <a:endParaRPr b="0" lang="en-US" sz="2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http://hl7.org/fhir/us/davinci-crd/2018Sep/hooks.html#configuration-options 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TODO: make available at DIKB.org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Configuration Structure Definition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5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latin typeface="Arial"/>
              </a:rPr>
              <a:t>“</a:t>
            </a:r>
            <a:r>
              <a:rPr b="0" lang="en-US" sz="3200" spc="-1" strike="noStrike">
                <a:latin typeface="Arial"/>
              </a:rPr>
              <a:t>It will be a Configuration object that will contain an array of available options. Each option will include four mandatory elements: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A code that will be used when setting configuration during hook invocation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A data type for the parameter. At present, allowed values are “boolean” and “integer”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A display name for the configuration option to appear in the client’s user interface when performing configuration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A description providing a 1-2 sentence description of the effect of the configuration option”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2800" spc="-1" strike="noStrike">
                <a:latin typeface="Arial"/>
              </a:rPr>
              <a:t>http://hl7.org/fhir/us/davinci-crd/2018Sep/hooks.html#configuration-options0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504000" y="211680"/>
            <a:ext cx="9071280" cy="97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Configuration Options in PDDI CDS PlanDefinitions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731520" y="1811880"/>
            <a:ext cx="85035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order-select: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https://git.rwth-aachen.de/binhphi109/pddi-cds/blob/connectathon-21-pddi/examples/pddi-cds/warfarin-nsaids-order-select/plandefinition-bundle.json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731520" y="3468240"/>
            <a:ext cx="85035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order-sign: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https://git.rwth-aachen.de/binhphi109/pddi-cds/blob/connectathon-21-pddi/examples/pddi-cds/warfarin-nsaids-order-sign/plandefinition-bundle.json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504000" y="225720"/>
            <a:ext cx="9071280" cy="32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2000" spc="-1" strike="noStrike">
                <a:latin typeface="Arial"/>
              </a:rPr>
              <a:t>How Configuration Looks in CDS Hooks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1"/>
          <a:srcRect l="25364" t="33207" r="2067" b="3895"/>
          <a:stretch/>
        </p:blipFill>
        <p:spPr>
          <a:xfrm>
            <a:off x="1097640" y="1589760"/>
            <a:ext cx="7314840" cy="3565800"/>
          </a:xfrm>
          <a:prstGeom prst="rect">
            <a:avLst/>
          </a:prstGeom>
          <a:ln>
            <a:noFill/>
          </a:ln>
        </p:spPr>
      </p:pic>
      <p:sp>
        <p:nvSpPr>
          <p:cNvPr id="292" name="TextShape 2"/>
          <p:cNvSpPr txBox="1"/>
          <p:nvPr/>
        </p:nvSpPr>
        <p:spPr>
          <a:xfrm>
            <a:off x="422640" y="731520"/>
            <a:ext cx="414936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GET http://localhost:2020/cds-services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RESPONSE (order-sign service):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504000" y="225720"/>
            <a:ext cx="9071280" cy="32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2000" spc="-1" strike="noStrike">
                <a:latin typeface="Arial"/>
              </a:rPr>
              <a:t>How Configuration Looks in CDS Hooks Continued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422640" y="731520"/>
            <a:ext cx="514296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GET http://localhost:2020/cds-services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RESPONSE CONTINUED (order-select service):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95" name="" descr=""/>
          <p:cNvPicPr/>
          <p:nvPr/>
        </p:nvPicPr>
        <p:blipFill>
          <a:blip r:embed="rId1"/>
          <a:srcRect l="26272" t="33207" r="2974" b="3895"/>
          <a:stretch/>
        </p:blipFill>
        <p:spPr>
          <a:xfrm>
            <a:off x="914400" y="1737360"/>
            <a:ext cx="7131960" cy="356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504000" y="225720"/>
            <a:ext cx="9071280" cy="32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2000" spc="-1" strike="noStrike">
                <a:latin typeface="Arial"/>
              </a:rPr>
              <a:t>How Configuration Looks in CDS Hooks Continued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422640" y="731520"/>
            <a:ext cx="695016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POST http://localhost:2020/cds-services/warfarin-nsaids-cds-select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REQUEST (Warfarin-NSAIDS order-select service):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98" name="" descr=""/>
          <p:cNvPicPr/>
          <p:nvPr/>
        </p:nvPicPr>
        <p:blipFill>
          <a:blip r:embed="rId1"/>
          <a:srcRect l="24457" t="40413" r="18394" b="4752"/>
          <a:stretch/>
        </p:blipFill>
        <p:spPr>
          <a:xfrm>
            <a:off x="640440" y="1700640"/>
            <a:ext cx="7223400" cy="3898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504000" y="225720"/>
            <a:ext cx="9071280" cy="32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2000" spc="-1" strike="noStrike">
                <a:latin typeface="Arial"/>
              </a:rPr>
              <a:t>How Configuration Looks in CDS Hooks Continued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422640" y="731520"/>
            <a:ext cx="677196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POST http://localhost:2020/cds-services/warfarin-nsaids-cds-sign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REQUEST (Warfarin-NSAIDS order-sign service):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01" name="" descr=""/>
          <p:cNvPicPr/>
          <p:nvPr/>
        </p:nvPicPr>
        <p:blipFill>
          <a:blip r:embed="rId1"/>
          <a:srcRect l="24457" t="40959" r="29280" b="5820"/>
          <a:stretch/>
        </p:blipFill>
        <p:spPr>
          <a:xfrm>
            <a:off x="1097280" y="1589760"/>
            <a:ext cx="6217920" cy="402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Application>LibreOffice/6.2.8.2$Linux_X86_64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2020-02-05T17:35:14Z</dcterms:created>
  <dc:creator/>
  <dc:description/>
  <dc:language>en-US</dc:language>
  <cp:lastModifiedBy/>
  <dcterms:modified xsi:type="dcterms:W3CDTF">2020-02-06T09:58:32Z</dcterms:modified>
  <cp:revision>16</cp:revision>
  <dc:subject/>
  <dc:title/>
</cp:coreProperties>
</file>