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8.wmf" ContentType="image/x-wmf"/>
  <Override PartName="/ppt/media/image7.wmf" ContentType="image/x-wmf"/>
  <Override PartName="/ppt/media/image2.wmf" ContentType="image/x-wmf"/>
  <Override PartName="/ppt/media/image1.png" ContentType="image/png"/>
  <Override PartName="/ppt/media/image3.wmf" ContentType="image/x-wmf"/>
  <Override PartName="/ppt/media/image4.wmf" ContentType="image/x-wmf"/>
  <Override PartName="/ppt/media/image6.wmf" ContentType="image/x-wmf"/>
  <Override PartName="/ppt/media/image5.png" ContentType="image/png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/>
  <p:notesSz cx="9144000" cy="51435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AF613FD-587A-4301-8F53-9FB3212EBF25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69F392D-E827-4B26-BAFA-6AFFFFF6D46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088720" y="250200"/>
            <a:ext cx="4966200" cy="696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48400" y="1157400"/>
            <a:ext cx="8647200" cy="16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48400" y="2929320"/>
            <a:ext cx="8647200" cy="16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088720" y="250200"/>
            <a:ext cx="4966200" cy="696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48400" y="1157400"/>
            <a:ext cx="4219560" cy="16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9280" y="1157400"/>
            <a:ext cx="4219560" cy="16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48400" y="2929320"/>
            <a:ext cx="4219560" cy="16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9280" y="2929320"/>
            <a:ext cx="4219560" cy="16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088720" y="250200"/>
            <a:ext cx="4966200" cy="696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48400" y="1157400"/>
            <a:ext cx="2784240" cy="16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172320" y="1157400"/>
            <a:ext cx="2784240" cy="16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6240" y="1157400"/>
            <a:ext cx="2784240" cy="16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248400" y="2929320"/>
            <a:ext cx="2784240" cy="16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172320" y="2929320"/>
            <a:ext cx="2784240" cy="16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96240" y="2929320"/>
            <a:ext cx="2784240" cy="16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088720" y="250200"/>
            <a:ext cx="4966200" cy="696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248400" y="1157400"/>
            <a:ext cx="8647200" cy="3392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088720" y="250200"/>
            <a:ext cx="4966200" cy="696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48400" y="1157400"/>
            <a:ext cx="8647200" cy="33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088720" y="250200"/>
            <a:ext cx="4966200" cy="696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48400" y="1157400"/>
            <a:ext cx="4219560" cy="33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9280" y="1157400"/>
            <a:ext cx="4219560" cy="33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088720" y="250200"/>
            <a:ext cx="4966200" cy="696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088720" y="250200"/>
            <a:ext cx="4966200" cy="3228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088720" y="250200"/>
            <a:ext cx="4966200" cy="696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48400" y="1157400"/>
            <a:ext cx="4219560" cy="16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9280" y="1157400"/>
            <a:ext cx="4219560" cy="33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248400" y="2929320"/>
            <a:ext cx="4219560" cy="16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088720" y="250200"/>
            <a:ext cx="4966200" cy="696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48400" y="1157400"/>
            <a:ext cx="8647200" cy="3392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088720" y="250200"/>
            <a:ext cx="4966200" cy="696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48400" y="1157400"/>
            <a:ext cx="4219560" cy="33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9280" y="1157400"/>
            <a:ext cx="4219560" cy="16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9280" y="2929320"/>
            <a:ext cx="4219560" cy="16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088720" y="250200"/>
            <a:ext cx="4966200" cy="696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248400" y="1157400"/>
            <a:ext cx="4219560" cy="16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9280" y="1157400"/>
            <a:ext cx="4219560" cy="16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248400" y="2929320"/>
            <a:ext cx="8647200" cy="16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088720" y="250200"/>
            <a:ext cx="4966200" cy="696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248400" y="1157400"/>
            <a:ext cx="8647200" cy="16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48400" y="2929320"/>
            <a:ext cx="8647200" cy="16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088720" y="250200"/>
            <a:ext cx="4966200" cy="696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48400" y="1157400"/>
            <a:ext cx="4219560" cy="16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9280" y="1157400"/>
            <a:ext cx="4219560" cy="16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248400" y="2929320"/>
            <a:ext cx="4219560" cy="16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9280" y="2929320"/>
            <a:ext cx="4219560" cy="16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088720" y="250200"/>
            <a:ext cx="4966200" cy="696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248400" y="1157400"/>
            <a:ext cx="2784240" cy="16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172320" y="1157400"/>
            <a:ext cx="2784240" cy="16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6240" y="1157400"/>
            <a:ext cx="2784240" cy="16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248400" y="2929320"/>
            <a:ext cx="2784240" cy="16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172320" y="2929320"/>
            <a:ext cx="2784240" cy="16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96240" y="2929320"/>
            <a:ext cx="2784240" cy="16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088720" y="250200"/>
            <a:ext cx="4966200" cy="696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48400" y="1157400"/>
            <a:ext cx="8647200" cy="33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088720" y="250200"/>
            <a:ext cx="4966200" cy="696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48400" y="1157400"/>
            <a:ext cx="4219560" cy="33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9280" y="1157400"/>
            <a:ext cx="4219560" cy="33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088720" y="250200"/>
            <a:ext cx="4966200" cy="696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088720" y="250200"/>
            <a:ext cx="4966200" cy="3228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088720" y="250200"/>
            <a:ext cx="4966200" cy="696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48400" y="1157400"/>
            <a:ext cx="4219560" cy="16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9280" y="1157400"/>
            <a:ext cx="4219560" cy="33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48400" y="2929320"/>
            <a:ext cx="4219560" cy="16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088720" y="250200"/>
            <a:ext cx="4966200" cy="696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48400" y="1157400"/>
            <a:ext cx="4219560" cy="33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9280" y="1157400"/>
            <a:ext cx="4219560" cy="16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9280" y="2929320"/>
            <a:ext cx="4219560" cy="16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088720" y="250200"/>
            <a:ext cx="4966200" cy="696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48400" y="1157400"/>
            <a:ext cx="4219560" cy="16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9280" y="1157400"/>
            <a:ext cx="4219560" cy="16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48400" y="2929320"/>
            <a:ext cx="8647200" cy="16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088720" y="250200"/>
            <a:ext cx="4966200" cy="696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A05ECB12-C97D-4693-B6C8-4FD5B88AE4E6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12/9/19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E3967B5E-57FC-4728-9C2E-6FF357D0C216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088720" y="250200"/>
            <a:ext cx="4966200" cy="696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48400" y="1157400"/>
            <a:ext cx="8647200" cy="3392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9005256F-B2F1-4BCC-B011-C1D1ACEF35B0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12/9/19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76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A3E9C31C-98D1-4F3E-8C15-F822AD04AA93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wmf"/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tinyurl.com/yxa59jtt" TargetMode="External"/><Relationship Id="rId2" Type="http://schemas.openxmlformats.org/officeDocument/2006/relationships/hyperlink" Target="https://tinyurl.com/yxa59jtt" TargetMode="Externa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6320" y="175320"/>
            <a:ext cx="9067320" cy="111096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3600" spc="-7" strike="noStrike">
                <a:solidFill>
                  <a:srgbClr val="8e8bb5"/>
                </a:solidFill>
                <a:latin typeface="Calibri"/>
              </a:rPr>
              <a:t>PDDI CDS Service – Response: CDS Hooks Cards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9" name="Picture 12" descr=""/>
          <p:cNvPicPr/>
          <p:nvPr/>
        </p:nvPicPr>
        <p:blipFill>
          <a:blip r:embed="rId1"/>
          <a:stretch/>
        </p:blipFill>
        <p:spPr>
          <a:xfrm>
            <a:off x="337680" y="1047600"/>
            <a:ext cx="8544600" cy="3733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6320" y="133200"/>
            <a:ext cx="9143640" cy="516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8e8bb5"/>
                </a:solidFill>
                <a:latin typeface="Calibri"/>
              </a:rPr>
              <a:t>PDDI CDS Implementation Guide – Status Cont.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80880" y="895320"/>
            <a:ext cx="8418600" cy="372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57200" indent="-456840">
              <a:lnSpc>
                <a:spcPct val="100000"/>
              </a:lnSpc>
              <a:buClr>
                <a:srgbClr val="001f5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1f5f"/>
                </a:solidFill>
                <a:latin typeface="Calibri"/>
              </a:rPr>
              <a:t>Summer 2019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1f5f"/>
                </a:solidFill>
                <a:latin typeface="Calibri"/>
              </a:rPr>
              <a:t>Decision to move away from having the CDS service retain state to avoid duplicate alerts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lvl="2" marL="13716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1f5f"/>
                </a:solidFill>
                <a:latin typeface="Calibri"/>
              </a:rPr>
              <a:t>The IG updated to remove “basic” and “advanced”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1f5f"/>
                </a:solidFill>
                <a:latin typeface="Calibri"/>
              </a:rPr>
              <a:t>Implication – EHRs will need some way to handle duplicate alerts between </a:t>
            </a:r>
            <a:r>
              <a:rPr b="0" lang="en-US" sz="2400" spc="-1" strike="noStrike">
                <a:solidFill>
                  <a:srgbClr val="001f5f"/>
                </a:solidFill>
                <a:latin typeface="Courier New"/>
              </a:rPr>
              <a:t>order-select</a:t>
            </a:r>
            <a:r>
              <a:rPr b="0" lang="en-US" sz="3000" spc="-1" strike="noStrike">
                <a:solidFill>
                  <a:srgbClr val="001f5f"/>
                </a:solidFill>
                <a:latin typeface="Calibri"/>
              </a:rPr>
              <a:t> and </a:t>
            </a:r>
            <a:r>
              <a:rPr b="0" lang="en-US" sz="2400" spc="-1" strike="noStrike">
                <a:solidFill>
                  <a:srgbClr val="001f5f"/>
                </a:solidFill>
                <a:latin typeface="Courier New"/>
              </a:rPr>
              <a:t>order-sign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6320" y="133200"/>
            <a:ext cx="9143640" cy="55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8e8bb5"/>
                </a:solidFill>
                <a:latin typeface="Calibri"/>
              </a:rPr>
              <a:t>One Possible Solution to Avoid Duplicate Alerts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80880" y="895320"/>
            <a:ext cx="8418600" cy="3385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514440" indent="-514080">
              <a:lnSpc>
                <a:spcPct val="100000"/>
              </a:lnSpc>
              <a:buClr>
                <a:srgbClr val="001f5f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01f5f"/>
                </a:solidFill>
                <a:latin typeface="Calibri"/>
              </a:rPr>
              <a:t>The CDS Service references the component of the knowledge artifact that has triggered a card response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1f5f"/>
                </a:solidFill>
                <a:latin typeface="Calibri"/>
              </a:rPr>
              <a:t>E.g., a URI link provided in the Link array of the card response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1f5f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01f5f"/>
                </a:solidFill>
                <a:latin typeface="Calibri"/>
              </a:rPr>
              <a:t>The client EHR stores the knowledge artifact component reference at </a:t>
            </a:r>
            <a:r>
              <a:rPr b="0" lang="en-US" sz="2800" spc="-1" strike="noStrike">
                <a:solidFill>
                  <a:srgbClr val="001f5f"/>
                </a:solidFill>
                <a:latin typeface="Courier New"/>
              </a:rPr>
              <a:t>order-select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1f5f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01f5f"/>
                </a:solidFill>
                <a:latin typeface="Calibri"/>
              </a:rPr>
              <a:t>The client EHR filters out cards that reference the same knowledge artifact component at </a:t>
            </a:r>
            <a:r>
              <a:rPr b="0" lang="en-US" sz="2800" spc="-1" strike="noStrike">
                <a:solidFill>
                  <a:srgbClr val="001f5f"/>
                </a:solidFill>
                <a:latin typeface="Courier New"/>
              </a:rPr>
              <a:t>order-sign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1"/>
          <p:cNvGrpSpPr/>
          <p:nvPr/>
        </p:nvGrpSpPr>
        <p:grpSpPr>
          <a:xfrm>
            <a:off x="1841760" y="947520"/>
            <a:ext cx="5473080" cy="2766960"/>
            <a:chOff x="1841760" y="947520"/>
            <a:chExt cx="5473080" cy="2766960"/>
          </a:xfrm>
        </p:grpSpPr>
        <p:pic>
          <p:nvPicPr>
            <p:cNvPr id="95" name="Picture 3" descr=""/>
            <p:cNvPicPr/>
            <p:nvPr/>
          </p:nvPicPr>
          <p:blipFill>
            <a:blip r:embed="rId1"/>
            <a:stretch/>
          </p:blipFill>
          <p:spPr>
            <a:xfrm>
              <a:off x="1841760" y="1428840"/>
              <a:ext cx="3920040" cy="2103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6" name="Picture 6" descr=""/>
            <p:cNvPicPr/>
            <p:nvPr/>
          </p:nvPicPr>
          <p:blipFill>
            <a:blip r:embed="rId2"/>
            <a:stretch/>
          </p:blipFill>
          <p:spPr>
            <a:xfrm>
              <a:off x="5804640" y="1962000"/>
              <a:ext cx="532440" cy="523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7" name="Picture 5" descr=""/>
            <p:cNvPicPr/>
            <p:nvPr/>
          </p:nvPicPr>
          <p:blipFill>
            <a:blip r:embed="rId3"/>
            <a:stretch/>
          </p:blipFill>
          <p:spPr>
            <a:xfrm>
              <a:off x="5792760" y="2419200"/>
              <a:ext cx="1522080" cy="913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98" name="CustomShape 2"/>
            <p:cNvSpPr/>
            <p:nvPr/>
          </p:nvSpPr>
          <p:spPr>
            <a:xfrm>
              <a:off x="4356360" y="2724120"/>
              <a:ext cx="1405440" cy="990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3"/>
            <p:cNvSpPr/>
            <p:nvPr/>
          </p:nvSpPr>
          <p:spPr>
            <a:xfrm rot="1582800">
              <a:off x="4935240" y="1143720"/>
              <a:ext cx="1062360" cy="760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0" name="TextShape 4"/>
          <p:cNvSpPr txBox="1"/>
          <p:nvPr/>
        </p:nvSpPr>
        <p:spPr>
          <a:xfrm>
            <a:off x="365760" y="112680"/>
            <a:ext cx="8701560" cy="55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8e8bb5"/>
                </a:solidFill>
                <a:latin typeface="Calibri"/>
              </a:rPr>
              <a:t>Possible Solution – warfarin-NSAIDs Example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" descr=""/>
          <p:cNvPicPr/>
          <p:nvPr/>
        </p:nvPicPr>
        <p:blipFill>
          <a:blip r:embed="rId1"/>
          <a:srcRect l="23335" t="14446" r="8650" b="11482"/>
          <a:stretch/>
        </p:blipFill>
        <p:spPr>
          <a:xfrm>
            <a:off x="76320" y="605160"/>
            <a:ext cx="7314840" cy="4480920"/>
          </a:xfrm>
          <a:prstGeom prst="rect">
            <a:avLst/>
          </a:prstGeom>
          <a:ln>
            <a:noFill/>
          </a:ln>
        </p:spPr>
      </p:pic>
      <p:grpSp>
        <p:nvGrpSpPr>
          <p:cNvPr id="102" name="Group 1"/>
          <p:cNvGrpSpPr/>
          <p:nvPr/>
        </p:nvGrpSpPr>
        <p:grpSpPr>
          <a:xfrm>
            <a:off x="3733920" y="2385360"/>
            <a:ext cx="5190840" cy="2624400"/>
            <a:chOff x="3733920" y="2385360"/>
            <a:chExt cx="5190840" cy="2624400"/>
          </a:xfrm>
        </p:grpSpPr>
        <p:pic>
          <p:nvPicPr>
            <p:cNvPr id="103" name="Picture 3" descr=""/>
            <p:cNvPicPr/>
            <p:nvPr/>
          </p:nvPicPr>
          <p:blipFill>
            <a:blip r:embed="rId2"/>
            <a:stretch/>
          </p:blipFill>
          <p:spPr>
            <a:xfrm>
              <a:off x="3733920" y="2841840"/>
              <a:ext cx="3718080" cy="1994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4" name="Picture 6" descr=""/>
            <p:cNvPicPr/>
            <p:nvPr/>
          </p:nvPicPr>
          <p:blipFill>
            <a:blip r:embed="rId3"/>
            <a:stretch/>
          </p:blipFill>
          <p:spPr>
            <a:xfrm>
              <a:off x="7492680" y="3348000"/>
              <a:ext cx="505080" cy="496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5" name="Picture 5" descr=""/>
            <p:cNvPicPr/>
            <p:nvPr/>
          </p:nvPicPr>
          <p:blipFill>
            <a:blip r:embed="rId4"/>
            <a:stretch/>
          </p:blipFill>
          <p:spPr>
            <a:xfrm>
              <a:off x="7481160" y="3781440"/>
              <a:ext cx="1443600" cy="866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6" name="CustomShape 2"/>
            <p:cNvSpPr/>
            <p:nvPr/>
          </p:nvSpPr>
          <p:spPr>
            <a:xfrm>
              <a:off x="6118920" y="4070520"/>
              <a:ext cx="1333080" cy="939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3"/>
            <p:cNvSpPr/>
            <p:nvPr/>
          </p:nvSpPr>
          <p:spPr>
            <a:xfrm rot="1582800">
              <a:off x="6667920" y="2571480"/>
              <a:ext cx="1007640" cy="721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8" name="CustomShape 4"/>
          <p:cNvSpPr/>
          <p:nvPr/>
        </p:nvSpPr>
        <p:spPr>
          <a:xfrm>
            <a:off x="6941880" y="2136240"/>
            <a:ext cx="22532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Knowledge artifact component reference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 flipH="1" flipV="1">
            <a:off x="5942880" y="2038320"/>
            <a:ext cx="2209320" cy="152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6"/>
          <p:cNvSpPr/>
          <p:nvPr/>
        </p:nvSpPr>
        <p:spPr>
          <a:xfrm>
            <a:off x="794160" y="1657440"/>
            <a:ext cx="6400440" cy="2282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TextShape 7"/>
          <p:cNvSpPr txBox="1"/>
          <p:nvPr/>
        </p:nvSpPr>
        <p:spPr>
          <a:xfrm>
            <a:off x="365760" y="57240"/>
            <a:ext cx="8701560" cy="55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8e8bb5"/>
                </a:solidFill>
                <a:latin typeface="Calibri"/>
              </a:rPr>
              <a:t>Possible Solution – warfarin-NSAIDs Example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4" descr=""/>
          <p:cNvPicPr/>
          <p:nvPr/>
        </p:nvPicPr>
        <p:blipFill>
          <a:blip r:embed="rId1"/>
          <a:srcRect l="5833" t="11853" r="19886" b="27783"/>
          <a:stretch/>
        </p:blipFill>
        <p:spPr>
          <a:xfrm>
            <a:off x="762120" y="1581120"/>
            <a:ext cx="7333920" cy="3352320"/>
          </a:xfrm>
          <a:prstGeom prst="rect">
            <a:avLst/>
          </a:prstGeom>
          <a:ln>
            <a:noFill/>
          </a:ln>
        </p:spPr>
      </p:pic>
      <p:sp>
        <p:nvSpPr>
          <p:cNvPr id="113" name="TextShape 1"/>
          <p:cNvSpPr txBox="1"/>
          <p:nvPr/>
        </p:nvSpPr>
        <p:spPr>
          <a:xfrm>
            <a:off x="365760" y="57240"/>
            <a:ext cx="8701560" cy="55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8e8bb5"/>
                </a:solidFill>
                <a:latin typeface="Calibri"/>
              </a:rPr>
              <a:t>Possible Solution – warfarin-NSAIDs Example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032840" y="905040"/>
            <a:ext cx="7238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CDS Hooks card response to order-select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1228680" y="4172040"/>
            <a:ext cx="7000560" cy="2282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4"/>
          <p:cNvSpPr/>
          <p:nvPr/>
        </p:nvSpPr>
        <p:spPr>
          <a:xfrm>
            <a:off x="6705720" y="3489840"/>
            <a:ext cx="22532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Knowledge artifact component reference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76320" y="133200"/>
            <a:ext cx="9143640" cy="516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8e8bb5"/>
                </a:solidFill>
                <a:latin typeface="Calibri"/>
              </a:rPr>
              <a:t>PDDI CDS Implementation Guide – Status Cont.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228600" y="819000"/>
            <a:ext cx="8418600" cy="418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57200" indent="-456840">
              <a:lnSpc>
                <a:spcPct val="100000"/>
              </a:lnSpc>
              <a:buClr>
                <a:srgbClr val="001f5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1f5f"/>
                </a:solidFill>
                <a:latin typeface="Calibri"/>
              </a:rPr>
              <a:t>Fall 2019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1f5f"/>
                </a:solidFill>
                <a:latin typeface="Calibri"/>
              </a:rPr>
              <a:t>Discussion at the Connectathon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lvl="2" marL="13716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1f5f"/>
                </a:solidFill>
                <a:latin typeface="Calibri"/>
              </a:rPr>
              <a:t>How do EHRs currently handle potential duplicate alerts between the selecting and signing steps of an ordering workflow?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lvl="3" marL="1828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https://</a:t>
            </a:r>
            <a:r>
              <a:rPr b="0" lang="en-US" sz="280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tinyurl.com/yxa59jtt</a:t>
            </a:r>
            <a:r>
              <a:rPr b="0" lang="en-US" sz="2800" spc="-1" strike="noStrike">
                <a:solidFill>
                  <a:srgbClr val="0000ff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3716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ff"/>
                </a:solidFill>
                <a:latin typeface="Calibri"/>
              </a:rPr>
              <a:t>Alternative ways of handling potential alert duplications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lvl="3" marL="1828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ff"/>
                </a:solidFill>
                <a:latin typeface="Calibri"/>
              </a:rPr>
              <a:t>An active discussion for Hooks 1.1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Application>LibreOffice/6.2.7.1$Linux_X86_64 LibreOffice_project/20$Build-1</Application>
  <Words>203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2019-09-18T13:58:35Z</dcterms:created>
  <dc:creator>Oya Beyan</dc:creator>
  <dc:description/>
  <dc:language>en-US</dc:language>
  <cp:lastModifiedBy>Boyce, Richard David</cp:lastModifiedBy>
  <dcterms:modified xsi:type="dcterms:W3CDTF">2019-10-02T18:07:34Z</dcterms:modified>
  <cp:revision>75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2019-08-28T00:00:00Z</vt:filetime>
  </property>
  <property fmtid="{D5CDD505-2E9C-101B-9397-08002B2CF9AE}" pid="4" name="Creator">
    <vt:lpwstr>Microsoft® PowerPoint® 2013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astSaved">
    <vt:filetime>2019-09-18T00:00:00Z</vt:filetime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1</vt:i4>
  </property>
  <property fmtid="{D5CDD505-2E9C-101B-9397-08002B2CF9AE}" pid="11" name="PresentationFormat">
    <vt:lpwstr>On-screen Show (16:9)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7</vt:i4>
  </property>
</Properties>
</file>