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68" autoAdjust="0"/>
    <p:restoredTop sz="94422" autoAdjust="0"/>
  </p:normalViewPr>
  <p:slideViewPr>
    <p:cSldViewPr snapToGrid="0">
      <p:cViewPr varScale="1">
        <p:scale>
          <a:sx n="121" d="100"/>
          <a:sy n="121" d="100"/>
        </p:scale>
        <p:origin x="13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2F9B-58DB-4008-85B5-323C17D852A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C4510A-93AA-4DA2-98C8-C509E3B43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29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C4510A-93AA-4DA2-98C8-C509E3B43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5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4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09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05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1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3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8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53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38B3-7E84-4D0A-A97F-23FF013A5996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1B4FA-20F2-4E12-B914-51E143977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v3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v3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5.0.0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78767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v4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v4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6.0.0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v5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*.0.0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112139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56949" y="153289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998570" y="2206369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2024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5327" y="73940"/>
            <a:ext cx="11354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 FHIR Core will ballot every January.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ballot will reflect HL7 update requests (JIRA) and response to USCDI v+1.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Connect-a-thons/pilot testing precede US FHIR Core Update Ballot.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500329" y="1599264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v5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221767" y="159926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v5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49870" y="4213177"/>
            <a:ext cx="1161288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Left-Right Arrow 51"/>
          <p:cNvSpPr/>
          <p:nvPr/>
        </p:nvSpPr>
        <p:spPr>
          <a:xfrm>
            <a:off x="2754553" y="1649560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AA5A8-B893-4A0E-B24C-D2AF80C3D965}"/>
              </a:ext>
            </a:extLst>
          </p:cNvPr>
          <p:cNvSpPr txBox="1"/>
          <p:nvPr/>
        </p:nvSpPr>
        <p:spPr>
          <a:xfrm>
            <a:off x="1719486" y="122286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95DA3-F08A-42BE-AFF5-EE794BFA38BD}"/>
              </a:ext>
            </a:extLst>
          </p:cNvPr>
          <p:cNvSpPr txBox="1"/>
          <p:nvPr/>
        </p:nvSpPr>
        <p:spPr>
          <a:xfrm>
            <a:off x="4668355" y="1222860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6EAAE6-0B25-4F26-BE61-90F0DD65497D}"/>
              </a:ext>
            </a:extLst>
          </p:cNvPr>
          <p:cNvSpPr txBox="1"/>
          <p:nvPr/>
        </p:nvSpPr>
        <p:spPr>
          <a:xfrm>
            <a:off x="6498633" y="122286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July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F8F405-ECCD-4AA5-80AA-2F2DC1B6ECC3}"/>
              </a:ext>
            </a:extLst>
          </p:cNvPr>
          <p:cNvSpPr txBox="1"/>
          <p:nvPr/>
        </p:nvSpPr>
        <p:spPr>
          <a:xfrm>
            <a:off x="8850944" y="1222860"/>
            <a:ext cx="60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1341BD-958A-465F-BD6D-C397181C9AC3}"/>
              </a:ext>
            </a:extLst>
          </p:cNvPr>
          <p:cNvSpPr txBox="1"/>
          <p:nvPr/>
        </p:nvSpPr>
        <p:spPr>
          <a:xfrm>
            <a:off x="11107354" y="122286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9910EF-3757-4F0B-BB91-C832B887A51A}"/>
              </a:ext>
            </a:extLst>
          </p:cNvPr>
          <p:cNvSpPr/>
          <p:nvPr/>
        </p:nvSpPr>
        <p:spPr>
          <a:xfrm>
            <a:off x="1500329" y="3037756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40" name="Left-Right Arrow 26">
            <a:extLst>
              <a:ext uri="{FF2B5EF4-FFF2-40B4-BE49-F238E27FC236}">
                <a16:creationId xmlns:a16="http://schemas.microsoft.com/office/drawing/2014/main" id="{47BAD091-24D7-4657-BD1B-D697B4108734}"/>
              </a:ext>
            </a:extLst>
          </p:cNvPr>
          <p:cNvSpPr/>
          <p:nvPr/>
        </p:nvSpPr>
        <p:spPr>
          <a:xfrm>
            <a:off x="4057835" y="1642640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2" name="Rounded Rectangle 23">
            <a:extLst>
              <a:ext uri="{FF2B5EF4-FFF2-40B4-BE49-F238E27FC236}">
                <a16:creationId xmlns:a16="http://schemas.microsoft.com/office/drawing/2014/main" id="{054FEEED-A891-4CC7-A747-37F1247D4AF9}"/>
              </a:ext>
            </a:extLst>
          </p:cNvPr>
          <p:cNvSpPr/>
          <p:nvPr/>
        </p:nvSpPr>
        <p:spPr>
          <a:xfrm>
            <a:off x="4397665" y="3479544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3" name="Left-Right Arrow 26">
            <a:extLst>
              <a:ext uri="{FF2B5EF4-FFF2-40B4-BE49-F238E27FC236}">
                <a16:creationId xmlns:a16="http://schemas.microsoft.com/office/drawing/2014/main" id="{98CF3367-4A62-479F-8398-FB4D37DC6A01}"/>
              </a:ext>
            </a:extLst>
          </p:cNvPr>
          <p:cNvSpPr/>
          <p:nvPr/>
        </p:nvSpPr>
        <p:spPr>
          <a:xfrm>
            <a:off x="2754553" y="3096445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44" name="Star: 5 Points 43">
            <a:extLst>
              <a:ext uri="{FF2B5EF4-FFF2-40B4-BE49-F238E27FC236}">
                <a16:creationId xmlns:a16="http://schemas.microsoft.com/office/drawing/2014/main" id="{67D54767-61FA-4AA8-8729-A101EC3D3820}"/>
              </a:ext>
            </a:extLst>
          </p:cNvPr>
          <p:cNvSpPr/>
          <p:nvPr/>
        </p:nvSpPr>
        <p:spPr>
          <a:xfrm>
            <a:off x="5386878" y="3084213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10D7F0-17CD-447C-B229-F832E580ED8C}"/>
              </a:ext>
            </a:extLst>
          </p:cNvPr>
          <p:cNvSpPr txBox="1"/>
          <p:nvPr/>
        </p:nvSpPr>
        <p:spPr>
          <a:xfrm>
            <a:off x="4884731" y="2869231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7.0.0 Publication!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D7087B7-7056-4E62-A95B-386B8F5FC637}"/>
              </a:ext>
            </a:extLst>
          </p:cNvPr>
          <p:cNvSpPr/>
          <p:nvPr/>
        </p:nvSpPr>
        <p:spPr>
          <a:xfrm>
            <a:off x="10915208" y="2994449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1" name="Left-Right Arrow 26">
            <a:extLst>
              <a:ext uri="{FF2B5EF4-FFF2-40B4-BE49-F238E27FC236}">
                <a16:creationId xmlns:a16="http://schemas.microsoft.com/office/drawing/2014/main" id="{237EF2B4-165C-4B62-A6A9-B7DBAE93D23E}"/>
              </a:ext>
            </a:extLst>
          </p:cNvPr>
          <p:cNvSpPr/>
          <p:nvPr/>
        </p:nvSpPr>
        <p:spPr>
          <a:xfrm>
            <a:off x="1500330" y="2331509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C264A2-6479-49ED-8131-73E7B601B083}"/>
              </a:ext>
            </a:extLst>
          </p:cNvPr>
          <p:cNvSpPr txBox="1"/>
          <p:nvPr/>
        </p:nvSpPr>
        <p:spPr>
          <a:xfrm>
            <a:off x="656949" y="427875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10E1B7-F2F9-431D-8A68-3C5C6C0BBA96}"/>
              </a:ext>
            </a:extLst>
          </p:cNvPr>
          <p:cNvSpPr/>
          <p:nvPr/>
        </p:nvSpPr>
        <p:spPr>
          <a:xfrm>
            <a:off x="4998570" y="4952228"/>
            <a:ext cx="1500063" cy="427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ONC SVAP 2025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D5B4CFF-E8F7-41D2-A59D-6FCEFCF8D282}"/>
              </a:ext>
            </a:extLst>
          </p:cNvPr>
          <p:cNvSpPr/>
          <p:nvPr/>
        </p:nvSpPr>
        <p:spPr>
          <a:xfrm>
            <a:off x="1500329" y="4345123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Draft v6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9CFA4-44D9-4E24-B6CB-6858FDED67DB}"/>
              </a:ext>
            </a:extLst>
          </p:cNvPr>
          <p:cNvSpPr/>
          <p:nvPr/>
        </p:nvSpPr>
        <p:spPr>
          <a:xfrm>
            <a:off x="6221767" y="4345122"/>
            <a:ext cx="1145220" cy="40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USCDI </a:t>
            </a:r>
          </a:p>
          <a:p>
            <a:pPr algn="ctr"/>
            <a:r>
              <a:rPr lang="en-US" sz="1400" dirty="0"/>
              <a:t>Final v6</a:t>
            </a:r>
          </a:p>
        </p:txBody>
      </p:sp>
      <p:sp>
        <p:nvSpPr>
          <p:cNvPr id="36" name="Left-Right Arrow 51">
            <a:extLst>
              <a:ext uri="{FF2B5EF4-FFF2-40B4-BE49-F238E27FC236}">
                <a16:creationId xmlns:a16="http://schemas.microsoft.com/office/drawing/2014/main" id="{275C2BFE-921A-43B7-B0B4-4B379DC7FA4D}"/>
              </a:ext>
            </a:extLst>
          </p:cNvPr>
          <p:cNvSpPr/>
          <p:nvPr/>
        </p:nvSpPr>
        <p:spPr>
          <a:xfrm>
            <a:off x="2754553" y="4395419"/>
            <a:ext cx="119427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Comment Period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D317A2-EEA9-46C5-8069-A17DC43294EC}"/>
              </a:ext>
            </a:extLst>
          </p:cNvPr>
          <p:cNvSpPr/>
          <p:nvPr/>
        </p:nvSpPr>
        <p:spPr>
          <a:xfrm>
            <a:off x="1500329" y="5783615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39" name="Left-Right Arrow 26">
            <a:extLst>
              <a:ext uri="{FF2B5EF4-FFF2-40B4-BE49-F238E27FC236}">
                <a16:creationId xmlns:a16="http://schemas.microsoft.com/office/drawing/2014/main" id="{4B9DA28F-3B16-4A3F-BC18-7CAFECF1793E}"/>
              </a:ext>
            </a:extLst>
          </p:cNvPr>
          <p:cNvSpPr/>
          <p:nvPr/>
        </p:nvSpPr>
        <p:spPr>
          <a:xfrm>
            <a:off x="4057835" y="4388499"/>
            <a:ext cx="2052818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ONC Review</a:t>
            </a:r>
          </a:p>
        </p:txBody>
      </p:sp>
      <p:sp>
        <p:nvSpPr>
          <p:cNvPr id="41" name="Rounded Rectangle 23">
            <a:extLst>
              <a:ext uri="{FF2B5EF4-FFF2-40B4-BE49-F238E27FC236}">
                <a16:creationId xmlns:a16="http://schemas.microsoft.com/office/drawing/2014/main" id="{0BC1AD9B-671C-4A3B-9115-C5D0694C6E12}"/>
              </a:ext>
            </a:extLst>
          </p:cNvPr>
          <p:cNvSpPr/>
          <p:nvPr/>
        </p:nvSpPr>
        <p:spPr>
          <a:xfrm>
            <a:off x="4397665" y="6225403"/>
            <a:ext cx="7662763" cy="59745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Industry testing/piloting prior to and feeding into US FHIR Core Updates Ballot – </a:t>
            </a:r>
            <a:r>
              <a:rPr lang="en-US" sz="1400" b="1" dirty="0">
                <a:solidFill>
                  <a:sysClr val="windowText" lastClr="000000"/>
                </a:solidFill>
              </a:rPr>
              <a:t>Not Limited to USCDI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(Continuous build updated)</a:t>
            </a:r>
          </a:p>
        </p:txBody>
      </p:sp>
      <p:sp>
        <p:nvSpPr>
          <p:cNvPr id="49" name="Left-Right Arrow 26">
            <a:extLst>
              <a:ext uri="{FF2B5EF4-FFF2-40B4-BE49-F238E27FC236}">
                <a16:creationId xmlns:a16="http://schemas.microsoft.com/office/drawing/2014/main" id="{5B34DF87-A197-4462-9C57-22A09F707F16}"/>
              </a:ext>
            </a:extLst>
          </p:cNvPr>
          <p:cNvSpPr/>
          <p:nvPr/>
        </p:nvSpPr>
        <p:spPr>
          <a:xfrm>
            <a:off x="2754553" y="5842304"/>
            <a:ext cx="2581069" cy="240846"/>
          </a:xfrm>
          <a:prstGeom prst="left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Ballot Resolution</a:t>
            </a:r>
          </a:p>
        </p:txBody>
      </p:sp>
      <p:sp>
        <p:nvSpPr>
          <p:cNvPr id="50" name="Star: 5 Points 49">
            <a:extLst>
              <a:ext uri="{FF2B5EF4-FFF2-40B4-BE49-F238E27FC236}">
                <a16:creationId xmlns:a16="http://schemas.microsoft.com/office/drawing/2014/main" id="{2668CC06-367A-4221-871E-B6919A394566}"/>
              </a:ext>
            </a:extLst>
          </p:cNvPr>
          <p:cNvSpPr/>
          <p:nvPr/>
        </p:nvSpPr>
        <p:spPr>
          <a:xfrm>
            <a:off x="5386878" y="5830072"/>
            <a:ext cx="245688" cy="24188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4A361CB-48E1-49C7-BA7C-F497666B2CE6}"/>
              </a:ext>
            </a:extLst>
          </p:cNvPr>
          <p:cNvSpPr txBox="1"/>
          <p:nvPr/>
        </p:nvSpPr>
        <p:spPr>
          <a:xfrm>
            <a:off x="4884731" y="5615090"/>
            <a:ext cx="17260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1" dirty="0"/>
              <a:t>8.0.0 Publication!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D7E9A2E-9800-4D19-8D28-BC35E5C92223}"/>
              </a:ext>
            </a:extLst>
          </p:cNvPr>
          <p:cNvSpPr/>
          <p:nvPr/>
        </p:nvSpPr>
        <p:spPr>
          <a:xfrm>
            <a:off x="10915208" y="5740308"/>
            <a:ext cx="1145220" cy="4083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/>
              <a:t>US FHIR Core Ballot</a:t>
            </a:r>
          </a:p>
        </p:txBody>
      </p:sp>
      <p:sp>
        <p:nvSpPr>
          <p:cNvPr id="54" name="Left-Right Arrow 26">
            <a:extLst>
              <a:ext uri="{FF2B5EF4-FFF2-40B4-BE49-F238E27FC236}">
                <a16:creationId xmlns:a16="http://schemas.microsoft.com/office/drawing/2014/main" id="{0DECB36F-80FB-4487-97FB-A26E2F82C345}"/>
              </a:ext>
            </a:extLst>
          </p:cNvPr>
          <p:cNvSpPr/>
          <p:nvPr/>
        </p:nvSpPr>
        <p:spPr>
          <a:xfrm>
            <a:off x="1500330" y="5077368"/>
            <a:ext cx="3384402" cy="25476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SVAP Public Comment Period</a:t>
            </a:r>
          </a:p>
        </p:txBody>
      </p:sp>
    </p:spTree>
    <p:extLst>
      <p:ext uri="{BB962C8B-B14F-4D97-AF65-F5344CB8AC3E}">
        <p14:creationId xmlns:p14="http://schemas.microsoft.com/office/powerpoint/2010/main" val="2179824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455D9BF7698544BE09556311A3668F" ma:contentTypeVersion="13" ma:contentTypeDescription="Create a new document." ma:contentTypeScope="" ma:versionID="af10bd3a11b7485317bb02a8c6068acf">
  <xsd:schema xmlns:xsd="http://www.w3.org/2001/XMLSchema" xmlns:xs="http://www.w3.org/2001/XMLSchema" xmlns:p="http://schemas.microsoft.com/office/2006/metadata/properties" xmlns:ns3="8515f021-d5cf-4651-b6a7-d82bb8ed272f" xmlns:ns4="6a29abea-e26a-4307-9759-168eb6ffd62c" targetNamespace="http://schemas.microsoft.com/office/2006/metadata/properties" ma:root="true" ma:fieldsID="f2212d58931ff4b8476cef3cc1206e4d" ns3:_="" ns4:_="">
    <xsd:import namespace="8515f021-d5cf-4651-b6a7-d82bb8ed272f"/>
    <xsd:import namespace="6a29abea-e26a-4307-9759-168eb6ffd6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5f021-d5cf-4651-b6a7-d82bb8ed27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29abea-e26a-4307-9759-168eb6ffd62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B818741-D1A3-4EC7-8034-D073A29248B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661D4B-8AE6-4905-8B93-C5D7EACB29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57A4E-7299-40F6-9C0C-42CAB9BD7C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5f021-d5cf-4651-b6a7-d82bb8ed272f"/>
    <ds:schemaRef ds:uri="6a29abea-e26a-4307-9759-168eb6ffd6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943</TotalTime>
  <Words>459</Words>
  <Application>Microsoft Macintosh PowerPoint</Application>
  <PresentationFormat>Widescreen</PresentationFormat>
  <Paragraphs>117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HHS/ITIO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Brett A Marquard</dc:creator>
  <cp:lastModifiedBy>Eric Haas</cp:lastModifiedBy>
  <cp:revision>30</cp:revision>
  <dcterms:created xsi:type="dcterms:W3CDTF">2020-09-03T14:09:32Z</dcterms:created>
  <dcterms:modified xsi:type="dcterms:W3CDTF">2025-05-01T07:51:44Z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0x0101005F455D9BF7698544BE09556311A3668F</vt:lpwstr>
  </property>
</Properties>
</file>