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7"/>
  </p:notesMasterIdLst>
  <p:sldIdLst>
    <p:sldId id="256" r:id="rId2"/>
    <p:sldId id="257" r:id="rId3"/>
    <p:sldId id="417" r:id="rId4"/>
    <p:sldId id="413" r:id="rId5"/>
    <p:sldId id="340" r:id="rId6"/>
    <p:sldId id="415" r:id="rId7"/>
    <p:sldId id="416" r:id="rId8"/>
    <p:sldId id="318" r:id="rId9"/>
    <p:sldId id="391" r:id="rId10"/>
    <p:sldId id="394" r:id="rId11"/>
    <p:sldId id="396" r:id="rId12"/>
    <p:sldId id="418" r:id="rId13"/>
    <p:sldId id="419" r:id="rId14"/>
    <p:sldId id="420" r:id="rId15"/>
    <p:sldId id="421" r:id="rId16"/>
    <p:sldId id="422" r:id="rId17"/>
    <p:sldId id="423" r:id="rId18"/>
    <p:sldId id="424" r:id="rId19"/>
    <p:sldId id="425" r:id="rId20"/>
    <p:sldId id="397" r:id="rId21"/>
    <p:sldId id="412" r:id="rId22"/>
    <p:sldId id="402" r:id="rId23"/>
    <p:sldId id="401" r:id="rId24"/>
    <p:sldId id="409" r:id="rId25"/>
    <p:sldId id="41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5"/>
    <p:restoredTop sz="85658" autoAdjust="0"/>
  </p:normalViewPr>
  <p:slideViewPr>
    <p:cSldViewPr snapToGrid="0">
      <p:cViewPr varScale="1">
        <p:scale>
          <a:sx n="193" d="100"/>
          <a:sy n="193" d="100"/>
        </p:scale>
        <p:origin x="437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99589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368913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2079550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1380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b="1" dirty="0">
              <a:solidFill>
                <a:srgbClr val="FF0000"/>
              </a:solidFill>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63935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63935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793220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b="1" dirty="0">
              <a:solidFill>
                <a:srgbClr val="FF0000"/>
              </a:solidFill>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77379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cxnSp>
        <p:nvCxnSpPr>
          <p:cNvPr id="20" name="Google Shape;20;p2"/>
          <p:cNvCxnSpPr/>
          <p:nvPr/>
        </p:nvCxnSpPr>
        <p:spPr>
          <a:xfrm>
            <a:off x="951775" y="3790167"/>
            <a:ext cx="10266171" cy="0"/>
          </a:xfrm>
          <a:prstGeom prst="straightConnector1">
            <a:avLst/>
          </a:prstGeom>
          <a:noFill/>
          <a:ln w="38100" cap="flat" cmpd="sng">
            <a:solidFill>
              <a:schemeClr val="accent1"/>
            </a:solidFill>
            <a:prstDash val="solid"/>
            <a:round/>
            <a:headEnd type="none" w="sm" len="sm"/>
            <a:tailEnd type="none" w="sm" len="sm"/>
          </a:ln>
        </p:spPr>
      </p:cxnSp>
      <p:pic>
        <p:nvPicPr>
          <p:cNvPr id="21" name="Google Shape;21;p2" descr="Creative Commons Licence"/>
          <p:cNvPicPr preferRelativeResize="0"/>
          <p:nvPr/>
        </p:nvPicPr>
        <p:blipFill rotWithShape="1">
          <a:blip r:embed="rId2">
            <a:alphaModFix/>
          </a:blip>
          <a:srcRect/>
          <a:stretch/>
        </p:blipFill>
        <p:spPr>
          <a:xfrm>
            <a:off x="387020" y="6192776"/>
            <a:ext cx="838200" cy="295275"/>
          </a:xfrm>
          <a:prstGeom prst="rect">
            <a:avLst/>
          </a:prstGeom>
          <a:noFill/>
          <a:ln>
            <a:noFill/>
          </a:ln>
        </p:spPr>
      </p:pic>
      <p:sp>
        <p:nvSpPr>
          <p:cNvPr id="22" name="Google Shape;22;p2"/>
          <p:cNvSpPr/>
          <p:nvPr/>
        </p:nvSpPr>
        <p:spPr>
          <a:xfrm>
            <a:off x="623392" y="1556792"/>
            <a:ext cx="11137237" cy="14401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3" name="Google Shape;23;p2" descr="HL7 International Logo"/>
          <p:cNvPicPr preferRelativeResize="0"/>
          <p:nvPr/>
        </p:nvPicPr>
        <p:blipFill rotWithShape="1">
          <a:blip r:embed="rId3">
            <a:alphaModFix/>
          </a:blip>
          <a:srcRect/>
          <a:stretch/>
        </p:blipFill>
        <p:spPr>
          <a:xfrm>
            <a:off x="431371" y="304800"/>
            <a:ext cx="1109749" cy="1143000"/>
          </a:xfrm>
          <a:prstGeom prst="rect">
            <a:avLst/>
          </a:prstGeom>
          <a:noFill/>
          <a:ln>
            <a:noFill/>
          </a:ln>
        </p:spPr>
      </p:pic>
      <p:sp>
        <p:nvSpPr>
          <p:cNvPr id="24" name="Google Shape;24;p2"/>
          <p:cNvSpPr txBox="1">
            <a:spLocks noGrp="1"/>
          </p:cNvSpPr>
          <p:nvPr>
            <p:ph type="title"/>
          </p:nvPr>
        </p:nvSpPr>
        <p:spPr>
          <a:xfrm>
            <a:off x="1679510" y="836712"/>
            <a:ext cx="8832981" cy="2592288"/>
          </a:xfrm>
          <a:prstGeom prst="rect">
            <a:avLst/>
          </a:prstGeom>
          <a:noFill/>
          <a:ln>
            <a:noFill/>
          </a:ln>
        </p:spPr>
        <p:txBody>
          <a:bodyPr spcFirstLastPara="1" wrap="square" lIns="91425" tIns="91425" rIns="91425" bIns="91425" anchor="ctr" anchorCtr="0"/>
          <a:lstStyle>
            <a:lvl1pPr marR="0" lvl="0" algn="ctr" rtl="0">
              <a:lnSpc>
                <a:spcPct val="80000"/>
              </a:lnSpc>
              <a:spcBef>
                <a:spcPts val="0"/>
              </a:spcBef>
              <a:spcAft>
                <a:spcPts val="0"/>
              </a:spcAft>
              <a:buSzPts val="1400"/>
              <a:buNone/>
              <a:defRPr sz="5600" b="0" i="0" u="none" strike="noStrike" cap="none">
                <a:solidFill>
                  <a:schemeClr val="dk2"/>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
        <p:nvSpPr>
          <p:cNvPr id="25" name="Google Shape;25;p2"/>
          <p:cNvSpPr/>
          <p:nvPr/>
        </p:nvSpPr>
        <p:spPr>
          <a:xfrm>
            <a:off x="10800523" y="5717758"/>
            <a:ext cx="1056117" cy="79208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2"/>
          <p:cNvSpPr txBox="1">
            <a:spLocks noGrp="1"/>
          </p:cNvSpPr>
          <p:nvPr>
            <p:ph type="subTitle" idx="1"/>
          </p:nvPr>
        </p:nvSpPr>
        <p:spPr>
          <a:xfrm>
            <a:off x="1828800" y="3962400"/>
            <a:ext cx="8534400" cy="1873250"/>
          </a:xfrm>
          <a:prstGeom prst="rect">
            <a:avLst/>
          </a:prstGeom>
          <a:noFill/>
          <a:ln>
            <a:noFill/>
          </a:ln>
        </p:spPr>
        <p:txBody>
          <a:bodyPr spcFirstLastPara="1" wrap="square" lIns="91425" tIns="91425" rIns="91425" bIns="91425" anchor="t" anchorCtr="0"/>
          <a:lstStyle>
            <a:lvl1pPr marR="0" lvl="0" algn="ctr" rtl="0">
              <a:spcBef>
                <a:spcPts val="600"/>
              </a:spcBef>
              <a:spcAft>
                <a:spcPts val="0"/>
              </a:spcAft>
              <a:buClr>
                <a:schemeClr val="accent1"/>
              </a:buClr>
              <a:buSzPts val="2250"/>
              <a:buFont typeface="Noto Sans Symbols"/>
              <a:buNone/>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1"/>
              </a:buClr>
              <a:buSzPts val="169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folHlink"/>
              </a:buClr>
              <a:buSzPts val="1320"/>
              <a:buFont typeface="Noto Sans Symbols"/>
              <a:buChar char="■"/>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folHlink"/>
              </a:buClr>
              <a:buSzPts val="2000"/>
              <a:buFont typeface="Arial"/>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p:nvPr/>
        </p:nvSpPr>
        <p:spPr>
          <a:xfrm>
            <a:off x="10502159" y="5565993"/>
            <a:ext cx="1344149" cy="93610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38;p5"/>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lstStyle>
            <a:lvl1pPr marR="0" lvl="0" algn="l" rtl="0">
              <a:lnSpc>
                <a:spcPct val="80000"/>
              </a:lnSpc>
              <a:spcBef>
                <a:spcPts val="0"/>
              </a:spcBef>
              <a:spcAft>
                <a:spcPts val="0"/>
              </a:spcAft>
              <a:buSzPts val="1400"/>
              <a:buNone/>
              <a:defRPr sz="4000" b="1" i="0" u="none" strike="noStrike" cap="none">
                <a:solidFill>
                  <a:schemeClr val="dk2"/>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
        <p:nvSpPr>
          <p:cNvPr id="39" name="Google Shape;39;p5"/>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accent1"/>
              </a:buClr>
              <a:buSzPts val="117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folHlink"/>
              </a:buClr>
              <a:buSzPts val="88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folHlink"/>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folHlink"/>
              </a:buClr>
              <a:buSzPts val="1190"/>
              <a:buFont typeface="Noto Sans Symbols"/>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folHlink"/>
              </a:buClr>
              <a:buSzPts val="1190"/>
              <a:buFont typeface="Noto Sans Symbols"/>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folHlink"/>
              </a:buClr>
              <a:buSzPts val="1190"/>
              <a:buFont typeface="Noto Sans Symbols"/>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folHlink"/>
              </a:buClr>
              <a:buSzPts val="1190"/>
              <a:buFont typeface="Noto Sans Symbols"/>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folHlink"/>
              </a:buClr>
              <a:buSzPts val="1190"/>
              <a:buFont typeface="Noto Sans Symbols"/>
              <a:buNone/>
              <a:defRPr sz="1400" b="0" i="0" u="none" strike="noStrike" cap="none">
                <a:solidFill>
                  <a:schemeClr val="dk1"/>
                </a:solidFill>
                <a:latin typeface="Arial"/>
                <a:ea typeface="Arial"/>
                <a:cs typeface="Arial"/>
                <a:sym typeface="Arial"/>
              </a:defRPr>
            </a:lvl9pPr>
          </a:lstStyle>
          <a:p>
            <a:endParaRPr/>
          </a:p>
        </p:txBody>
      </p:sp>
      <p:pic>
        <p:nvPicPr>
          <p:cNvPr id="40" name="Google Shape;40;p5" descr="HL7 International Logo"/>
          <p:cNvPicPr preferRelativeResize="0"/>
          <p:nvPr/>
        </p:nvPicPr>
        <p:blipFill rotWithShape="1">
          <a:blip r:embed="rId2">
            <a:alphaModFix/>
          </a:blip>
          <a:srcRect/>
          <a:stretch/>
        </p:blipFill>
        <p:spPr>
          <a:xfrm>
            <a:off x="431371" y="304800"/>
            <a:ext cx="1109749" cy="1143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31370" y="332656"/>
            <a:ext cx="9288000" cy="115200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
        <p:nvSpPr>
          <p:cNvPr id="43" name="Google Shape;43;p6"/>
          <p:cNvSpPr txBox="1">
            <a:spLocks noGrp="1"/>
          </p:cNvSpPr>
          <p:nvPr>
            <p:ph type="body" idx="1"/>
          </p:nvPr>
        </p:nvSpPr>
        <p:spPr>
          <a:xfrm>
            <a:off x="623392" y="1709118"/>
            <a:ext cx="5386917" cy="639762"/>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1"/>
              </a:buClr>
              <a:buSzPts val="1800"/>
              <a:buFont typeface="Noto Sans Symbols"/>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accent1"/>
              </a:buClr>
              <a:buSzPts val="13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folHlink"/>
              </a:buClr>
              <a:buSzPts val="99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folHlink"/>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body" idx="2"/>
          </p:nvPr>
        </p:nvSpPr>
        <p:spPr>
          <a:xfrm>
            <a:off x="609600" y="2358032"/>
            <a:ext cx="5386917" cy="4095304"/>
          </a:xfrm>
          <a:prstGeom prst="rect">
            <a:avLst/>
          </a:prstGeom>
          <a:noFill/>
          <a:ln>
            <a:noFill/>
          </a:ln>
        </p:spPr>
        <p:txBody>
          <a:bodyPr spcFirstLastPara="1" wrap="square" lIns="91425" tIns="91425" rIns="91425" bIns="91425" anchor="t" anchorCtr="0"/>
          <a:lstStyle>
            <a:lvl1pPr marL="457200" marR="0" lvl="0" indent="-342900" algn="l" rtl="0">
              <a:spcBef>
                <a:spcPts val="480"/>
              </a:spcBef>
              <a:spcAft>
                <a:spcPts val="0"/>
              </a:spcAft>
              <a:buClr>
                <a:schemeClr val="accent1"/>
              </a:buClr>
              <a:buSzPts val="1800"/>
              <a:buFont typeface="Noto Sans Symbols"/>
              <a:buChar char="■"/>
              <a:defRPr sz="2400" b="0" i="0" u="none" strike="noStrike" cap="none">
                <a:solidFill>
                  <a:schemeClr val="dk1"/>
                </a:solidFill>
                <a:latin typeface="Arial"/>
                <a:ea typeface="Arial"/>
                <a:cs typeface="Arial"/>
                <a:sym typeface="Arial"/>
              </a:defRPr>
            </a:lvl1pPr>
            <a:lvl2pPr marL="914400" marR="0" lvl="1" indent="-311150" algn="l" rtl="0">
              <a:spcBef>
                <a:spcPts val="400"/>
              </a:spcBef>
              <a:spcAft>
                <a:spcPts val="0"/>
              </a:spcAft>
              <a:buClr>
                <a:schemeClr val="accent1"/>
              </a:buClr>
              <a:buSzPts val="1300"/>
              <a:buFont typeface="Noto Sans Symbols"/>
              <a:buChar char="➢"/>
              <a:defRPr sz="2000" b="0" i="0" u="none" strike="noStrike" cap="none">
                <a:solidFill>
                  <a:schemeClr val="dk1"/>
                </a:solidFill>
                <a:latin typeface="Arial"/>
                <a:ea typeface="Arial"/>
                <a:cs typeface="Arial"/>
                <a:sym typeface="Arial"/>
              </a:defRPr>
            </a:lvl2pPr>
            <a:lvl3pPr marL="1371600" marR="0" lvl="2" indent="-291464" algn="l" rtl="0">
              <a:spcBef>
                <a:spcPts val="360"/>
              </a:spcBef>
              <a:spcAft>
                <a:spcPts val="0"/>
              </a:spcAft>
              <a:buClr>
                <a:schemeClr val="folHlink"/>
              </a:buClr>
              <a:buSzPts val="99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folHlink"/>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5pPr>
            <a:lvl6pPr marL="2743200" marR="0" lvl="5"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6pPr>
            <a:lvl7pPr marL="3200400" marR="0" lvl="6"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7pPr>
            <a:lvl8pPr marL="3657600" marR="0" lvl="7" indent="-314959"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8pPr>
            <a:lvl9pPr marL="4114800" marR="0" lvl="8" indent="-314959"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body" idx="3"/>
          </p:nvPr>
        </p:nvSpPr>
        <p:spPr>
          <a:xfrm>
            <a:off x="6193368" y="1709118"/>
            <a:ext cx="5389033" cy="639762"/>
          </a:xfrm>
          <a:prstGeom prst="rect">
            <a:avLst/>
          </a:prstGeom>
          <a:noFill/>
          <a:ln>
            <a:noFill/>
          </a:ln>
        </p:spPr>
        <p:txBody>
          <a:bodyPr spcFirstLastPara="1" wrap="square" lIns="91425" tIns="91425" rIns="91425" bIns="91425" anchor="ctr" anchorCtr="0"/>
          <a:lstStyle>
            <a:lvl1pPr marL="457200" marR="0" lvl="0" indent="-228600" algn="l" rtl="0">
              <a:spcBef>
                <a:spcPts val="480"/>
              </a:spcBef>
              <a:spcAft>
                <a:spcPts val="0"/>
              </a:spcAft>
              <a:buClr>
                <a:schemeClr val="accent1"/>
              </a:buClr>
              <a:buSzPts val="1800"/>
              <a:buFont typeface="Noto Sans Symbols"/>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accent1"/>
              </a:buClr>
              <a:buSzPts val="13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folHlink"/>
              </a:buClr>
              <a:buSzPts val="99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folHlink"/>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folHlink"/>
              </a:buClr>
              <a:buSzPts val="136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46" name="Google Shape;46;p6"/>
          <p:cNvSpPr txBox="1">
            <a:spLocks noGrp="1"/>
          </p:cNvSpPr>
          <p:nvPr>
            <p:ph type="body" idx="4"/>
          </p:nvPr>
        </p:nvSpPr>
        <p:spPr>
          <a:xfrm>
            <a:off x="6193368" y="2358032"/>
            <a:ext cx="5389033" cy="4095304"/>
          </a:xfrm>
          <a:prstGeom prst="rect">
            <a:avLst/>
          </a:prstGeom>
          <a:noFill/>
          <a:ln>
            <a:noFill/>
          </a:ln>
        </p:spPr>
        <p:txBody>
          <a:bodyPr spcFirstLastPara="1" wrap="square" lIns="91425" tIns="91425" rIns="91425" bIns="91425" anchor="t" anchorCtr="0"/>
          <a:lstStyle>
            <a:lvl1pPr marL="457200" marR="0" lvl="0" indent="-342900" algn="l" rtl="0">
              <a:spcBef>
                <a:spcPts val="480"/>
              </a:spcBef>
              <a:spcAft>
                <a:spcPts val="0"/>
              </a:spcAft>
              <a:buClr>
                <a:schemeClr val="accent1"/>
              </a:buClr>
              <a:buSzPts val="1800"/>
              <a:buFont typeface="Noto Sans Symbols"/>
              <a:buChar char="■"/>
              <a:defRPr sz="2400" b="0" i="0" u="none" strike="noStrike" cap="none">
                <a:solidFill>
                  <a:schemeClr val="dk1"/>
                </a:solidFill>
                <a:latin typeface="Arial"/>
                <a:ea typeface="Arial"/>
                <a:cs typeface="Arial"/>
                <a:sym typeface="Arial"/>
              </a:defRPr>
            </a:lvl1pPr>
            <a:lvl2pPr marL="914400" marR="0" lvl="1" indent="-311150" algn="l" rtl="0">
              <a:spcBef>
                <a:spcPts val="400"/>
              </a:spcBef>
              <a:spcAft>
                <a:spcPts val="0"/>
              </a:spcAft>
              <a:buClr>
                <a:schemeClr val="accent1"/>
              </a:buClr>
              <a:buSzPts val="1300"/>
              <a:buFont typeface="Noto Sans Symbols"/>
              <a:buChar char="➢"/>
              <a:defRPr sz="2000" b="0" i="0" u="none" strike="noStrike" cap="none">
                <a:solidFill>
                  <a:schemeClr val="dk1"/>
                </a:solidFill>
                <a:latin typeface="Arial"/>
                <a:ea typeface="Arial"/>
                <a:cs typeface="Arial"/>
                <a:sym typeface="Arial"/>
              </a:defRPr>
            </a:lvl2pPr>
            <a:lvl3pPr marL="1371600" marR="0" lvl="2" indent="-291464" algn="l" rtl="0">
              <a:spcBef>
                <a:spcPts val="360"/>
              </a:spcBef>
              <a:spcAft>
                <a:spcPts val="0"/>
              </a:spcAft>
              <a:buClr>
                <a:schemeClr val="folHlink"/>
              </a:buClr>
              <a:buSzPts val="99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folHlink"/>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5pPr>
            <a:lvl6pPr marL="2743200" marR="0" lvl="5"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6pPr>
            <a:lvl7pPr marL="3200400" marR="0" lvl="6" indent="-314960"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7pPr>
            <a:lvl8pPr marL="3657600" marR="0" lvl="7" indent="-314959"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8pPr>
            <a:lvl9pPr marL="4114800" marR="0" lvl="8" indent="-314959" algn="l" rtl="0">
              <a:spcBef>
                <a:spcPts val="320"/>
              </a:spcBef>
              <a:spcAft>
                <a:spcPts val="0"/>
              </a:spcAft>
              <a:buClr>
                <a:schemeClr val="folHlink"/>
              </a:buClr>
              <a:buSzPts val="136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47" name="Google Shape;47;p6"/>
          <p:cNvSpPr txBox="1">
            <a:spLocks noGrp="1"/>
          </p:cNvSpPr>
          <p:nvPr>
            <p:ph type="sldNum" idx="12"/>
          </p:nvPr>
        </p:nvSpPr>
        <p:spPr>
          <a:xfrm>
            <a:off x="239349" y="6304236"/>
            <a:ext cx="960107" cy="22110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888888"/>
                </a:solidFill>
                <a:latin typeface="Arial"/>
                <a:ea typeface="Arial"/>
                <a:cs typeface="Arial"/>
                <a:sym typeface="Arial"/>
              </a:defRPr>
            </a:lvl1pPr>
            <a:lvl2pPr marL="0" marR="0" lvl="1" indent="0" algn="l" rtl="0">
              <a:spcBef>
                <a:spcPts val="0"/>
              </a:spcBef>
              <a:buNone/>
              <a:defRPr sz="1000">
                <a:solidFill>
                  <a:srgbClr val="888888"/>
                </a:solidFill>
                <a:latin typeface="Arial"/>
                <a:ea typeface="Arial"/>
                <a:cs typeface="Arial"/>
                <a:sym typeface="Arial"/>
              </a:defRPr>
            </a:lvl2pPr>
            <a:lvl3pPr marL="0" marR="0" lvl="2" indent="0" algn="l" rtl="0">
              <a:spcBef>
                <a:spcPts val="0"/>
              </a:spcBef>
              <a:buNone/>
              <a:defRPr sz="1000">
                <a:solidFill>
                  <a:srgbClr val="888888"/>
                </a:solidFill>
                <a:latin typeface="Arial"/>
                <a:ea typeface="Arial"/>
                <a:cs typeface="Arial"/>
                <a:sym typeface="Arial"/>
              </a:defRPr>
            </a:lvl3pPr>
            <a:lvl4pPr marL="0" marR="0" lvl="3" indent="0" algn="l" rtl="0">
              <a:spcBef>
                <a:spcPts val="0"/>
              </a:spcBef>
              <a:buNone/>
              <a:defRPr sz="1000">
                <a:solidFill>
                  <a:srgbClr val="888888"/>
                </a:solidFill>
                <a:latin typeface="Arial"/>
                <a:ea typeface="Arial"/>
                <a:cs typeface="Arial"/>
                <a:sym typeface="Arial"/>
              </a:defRPr>
            </a:lvl4pPr>
            <a:lvl5pPr marL="0" marR="0" lvl="4" indent="0" algn="l" rtl="0">
              <a:spcBef>
                <a:spcPts val="0"/>
              </a:spcBef>
              <a:buNone/>
              <a:defRPr sz="1000">
                <a:solidFill>
                  <a:srgbClr val="888888"/>
                </a:solidFill>
                <a:latin typeface="Arial"/>
                <a:ea typeface="Arial"/>
                <a:cs typeface="Arial"/>
                <a:sym typeface="Arial"/>
              </a:defRPr>
            </a:lvl5pPr>
            <a:lvl6pPr marL="0" marR="0" lvl="5" indent="0" algn="l" rtl="0">
              <a:spcBef>
                <a:spcPts val="0"/>
              </a:spcBef>
              <a:buNone/>
              <a:defRPr sz="1000">
                <a:solidFill>
                  <a:srgbClr val="888888"/>
                </a:solidFill>
                <a:latin typeface="Arial"/>
                <a:ea typeface="Arial"/>
                <a:cs typeface="Arial"/>
                <a:sym typeface="Arial"/>
              </a:defRPr>
            </a:lvl6pPr>
            <a:lvl7pPr marL="0" marR="0" lvl="6" indent="0" algn="l" rtl="0">
              <a:spcBef>
                <a:spcPts val="0"/>
              </a:spcBef>
              <a:buNone/>
              <a:defRPr sz="1000">
                <a:solidFill>
                  <a:srgbClr val="888888"/>
                </a:solidFill>
                <a:latin typeface="Arial"/>
                <a:ea typeface="Arial"/>
                <a:cs typeface="Arial"/>
                <a:sym typeface="Arial"/>
              </a:defRPr>
            </a:lvl7pPr>
            <a:lvl8pPr marL="0" marR="0" lvl="7" indent="0" algn="l" rtl="0">
              <a:spcBef>
                <a:spcPts val="0"/>
              </a:spcBef>
              <a:buNone/>
              <a:defRPr sz="1000">
                <a:solidFill>
                  <a:srgbClr val="888888"/>
                </a:solidFill>
                <a:latin typeface="Arial"/>
                <a:ea typeface="Arial"/>
                <a:cs typeface="Arial"/>
                <a:sym typeface="Arial"/>
              </a:defRPr>
            </a:lvl8pPr>
            <a:lvl9pPr marL="0" marR="0" lvl="8" indent="0" algn="l" rtl="0">
              <a:spcBef>
                <a:spcPts val="0"/>
              </a:spcBef>
              <a:buNone/>
              <a:defRPr sz="10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31370" y="332657"/>
            <a:ext cx="9288000" cy="118080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
        <p:nvSpPr>
          <p:cNvPr id="50" name="Google Shape;50;p7"/>
          <p:cNvSpPr txBox="1">
            <a:spLocks noGrp="1"/>
          </p:cNvSpPr>
          <p:nvPr>
            <p:ph type="sldNum" idx="12"/>
          </p:nvPr>
        </p:nvSpPr>
        <p:spPr>
          <a:xfrm>
            <a:off x="239349" y="6304236"/>
            <a:ext cx="960107" cy="22110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888888"/>
                </a:solidFill>
                <a:latin typeface="Arial"/>
                <a:ea typeface="Arial"/>
                <a:cs typeface="Arial"/>
                <a:sym typeface="Arial"/>
              </a:defRPr>
            </a:lvl1pPr>
            <a:lvl2pPr marL="0" marR="0" lvl="1" indent="0" algn="l" rtl="0">
              <a:spcBef>
                <a:spcPts val="0"/>
              </a:spcBef>
              <a:buNone/>
              <a:defRPr sz="1000">
                <a:solidFill>
                  <a:srgbClr val="888888"/>
                </a:solidFill>
                <a:latin typeface="Arial"/>
                <a:ea typeface="Arial"/>
                <a:cs typeface="Arial"/>
                <a:sym typeface="Arial"/>
              </a:defRPr>
            </a:lvl2pPr>
            <a:lvl3pPr marL="0" marR="0" lvl="2" indent="0" algn="l" rtl="0">
              <a:spcBef>
                <a:spcPts val="0"/>
              </a:spcBef>
              <a:buNone/>
              <a:defRPr sz="1000">
                <a:solidFill>
                  <a:srgbClr val="888888"/>
                </a:solidFill>
                <a:latin typeface="Arial"/>
                <a:ea typeface="Arial"/>
                <a:cs typeface="Arial"/>
                <a:sym typeface="Arial"/>
              </a:defRPr>
            </a:lvl3pPr>
            <a:lvl4pPr marL="0" marR="0" lvl="3" indent="0" algn="l" rtl="0">
              <a:spcBef>
                <a:spcPts val="0"/>
              </a:spcBef>
              <a:buNone/>
              <a:defRPr sz="1000">
                <a:solidFill>
                  <a:srgbClr val="888888"/>
                </a:solidFill>
                <a:latin typeface="Arial"/>
                <a:ea typeface="Arial"/>
                <a:cs typeface="Arial"/>
                <a:sym typeface="Arial"/>
              </a:defRPr>
            </a:lvl4pPr>
            <a:lvl5pPr marL="0" marR="0" lvl="4" indent="0" algn="l" rtl="0">
              <a:spcBef>
                <a:spcPts val="0"/>
              </a:spcBef>
              <a:buNone/>
              <a:defRPr sz="1000">
                <a:solidFill>
                  <a:srgbClr val="888888"/>
                </a:solidFill>
                <a:latin typeface="Arial"/>
                <a:ea typeface="Arial"/>
                <a:cs typeface="Arial"/>
                <a:sym typeface="Arial"/>
              </a:defRPr>
            </a:lvl5pPr>
            <a:lvl6pPr marL="0" marR="0" lvl="5" indent="0" algn="l" rtl="0">
              <a:spcBef>
                <a:spcPts val="0"/>
              </a:spcBef>
              <a:buNone/>
              <a:defRPr sz="1000">
                <a:solidFill>
                  <a:srgbClr val="888888"/>
                </a:solidFill>
                <a:latin typeface="Arial"/>
                <a:ea typeface="Arial"/>
                <a:cs typeface="Arial"/>
                <a:sym typeface="Arial"/>
              </a:defRPr>
            </a:lvl6pPr>
            <a:lvl7pPr marL="0" marR="0" lvl="6" indent="0" algn="l" rtl="0">
              <a:spcBef>
                <a:spcPts val="0"/>
              </a:spcBef>
              <a:buNone/>
              <a:defRPr sz="1000">
                <a:solidFill>
                  <a:srgbClr val="888888"/>
                </a:solidFill>
                <a:latin typeface="Arial"/>
                <a:ea typeface="Arial"/>
                <a:cs typeface="Arial"/>
                <a:sym typeface="Arial"/>
              </a:defRPr>
            </a:lvl7pPr>
            <a:lvl8pPr marL="0" marR="0" lvl="7" indent="0" algn="l" rtl="0">
              <a:spcBef>
                <a:spcPts val="0"/>
              </a:spcBef>
              <a:buNone/>
              <a:defRPr sz="1000">
                <a:solidFill>
                  <a:srgbClr val="888888"/>
                </a:solidFill>
                <a:latin typeface="Arial"/>
                <a:ea typeface="Arial"/>
                <a:cs typeface="Arial"/>
                <a:sym typeface="Arial"/>
              </a:defRPr>
            </a:lvl8pPr>
            <a:lvl9pPr marL="0" marR="0" lvl="8" indent="0" algn="l" rtl="0">
              <a:spcBef>
                <a:spcPts val="0"/>
              </a:spcBef>
              <a:buNone/>
              <a:defRPr sz="10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1"/>
        <p:cNvGrpSpPr/>
        <p:nvPr/>
      </p:nvGrpSpPr>
      <p:grpSpPr>
        <a:xfrm>
          <a:off x="0" y="0"/>
          <a:ext cx="0" cy="0"/>
          <a:chOff x="0" y="0"/>
          <a:chExt cx="0" cy="0"/>
        </a:xfrm>
      </p:grpSpPr>
      <p:sp>
        <p:nvSpPr>
          <p:cNvPr id="52" name="Google Shape;52;p8"/>
          <p:cNvSpPr/>
          <p:nvPr/>
        </p:nvSpPr>
        <p:spPr>
          <a:xfrm>
            <a:off x="431371" y="252899"/>
            <a:ext cx="11425269" cy="626469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8"/>
          <p:cNvSpPr txBox="1">
            <a:spLocks noGrp="1"/>
          </p:cNvSpPr>
          <p:nvPr>
            <p:ph type="sldNum" idx="12"/>
          </p:nvPr>
        </p:nvSpPr>
        <p:spPr>
          <a:xfrm>
            <a:off x="239349" y="6304236"/>
            <a:ext cx="960107" cy="22110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888888"/>
                </a:solidFill>
                <a:latin typeface="Arial"/>
                <a:ea typeface="Arial"/>
                <a:cs typeface="Arial"/>
                <a:sym typeface="Arial"/>
              </a:defRPr>
            </a:lvl1pPr>
            <a:lvl2pPr marL="0" marR="0" lvl="1" indent="0" algn="l" rtl="0">
              <a:spcBef>
                <a:spcPts val="0"/>
              </a:spcBef>
              <a:buNone/>
              <a:defRPr sz="1000">
                <a:solidFill>
                  <a:srgbClr val="888888"/>
                </a:solidFill>
                <a:latin typeface="Arial"/>
                <a:ea typeface="Arial"/>
                <a:cs typeface="Arial"/>
                <a:sym typeface="Arial"/>
              </a:defRPr>
            </a:lvl2pPr>
            <a:lvl3pPr marL="0" marR="0" lvl="2" indent="0" algn="l" rtl="0">
              <a:spcBef>
                <a:spcPts val="0"/>
              </a:spcBef>
              <a:buNone/>
              <a:defRPr sz="1000">
                <a:solidFill>
                  <a:srgbClr val="888888"/>
                </a:solidFill>
                <a:latin typeface="Arial"/>
                <a:ea typeface="Arial"/>
                <a:cs typeface="Arial"/>
                <a:sym typeface="Arial"/>
              </a:defRPr>
            </a:lvl3pPr>
            <a:lvl4pPr marL="0" marR="0" lvl="3" indent="0" algn="l" rtl="0">
              <a:spcBef>
                <a:spcPts val="0"/>
              </a:spcBef>
              <a:buNone/>
              <a:defRPr sz="1000">
                <a:solidFill>
                  <a:srgbClr val="888888"/>
                </a:solidFill>
                <a:latin typeface="Arial"/>
                <a:ea typeface="Arial"/>
                <a:cs typeface="Arial"/>
                <a:sym typeface="Arial"/>
              </a:defRPr>
            </a:lvl4pPr>
            <a:lvl5pPr marL="0" marR="0" lvl="4" indent="0" algn="l" rtl="0">
              <a:spcBef>
                <a:spcPts val="0"/>
              </a:spcBef>
              <a:buNone/>
              <a:defRPr sz="1000">
                <a:solidFill>
                  <a:srgbClr val="888888"/>
                </a:solidFill>
                <a:latin typeface="Arial"/>
                <a:ea typeface="Arial"/>
                <a:cs typeface="Arial"/>
                <a:sym typeface="Arial"/>
              </a:defRPr>
            </a:lvl5pPr>
            <a:lvl6pPr marL="0" marR="0" lvl="5" indent="0" algn="l" rtl="0">
              <a:spcBef>
                <a:spcPts val="0"/>
              </a:spcBef>
              <a:buNone/>
              <a:defRPr sz="1000">
                <a:solidFill>
                  <a:srgbClr val="888888"/>
                </a:solidFill>
                <a:latin typeface="Arial"/>
                <a:ea typeface="Arial"/>
                <a:cs typeface="Arial"/>
                <a:sym typeface="Arial"/>
              </a:defRPr>
            </a:lvl6pPr>
            <a:lvl7pPr marL="0" marR="0" lvl="6" indent="0" algn="l" rtl="0">
              <a:spcBef>
                <a:spcPts val="0"/>
              </a:spcBef>
              <a:buNone/>
              <a:defRPr sz="1000">
                <a:solidFill>
                  <a:srgbClr val="888888"/>
                </a:solidFill>
                <a:latin typeface="Arial"/>
                <a:ea typeface="Arial"/>
                <a:cs typeface="Arial"/>
                <a:sym typeface="Arial"/>
              </a:defRPr>
            </a:lvl7pPr>
            <a:lvl8pPr marL="0" marR="0" lvl="7" indent="0" algn="l" rtl="0">
              <a:spcBef>
                <a:spcPts val="0"/>
              </a:spcBef>
              <a:buNone/>
              <a:defRPr sz="1000">
                <a:solidFill>
                  <a:srgbClr val="888888"/>
                </a:solidFill>
                <a:latin typeface="Arial"/>
                <a:ea typeface="Arial"/>
                <a:cs typeface="Arial"/>
                <a:sym typeface="Arial"/>
              </a:defRPr>
            </a:lvl8pPr>
            <a:lvl9pPr marL="0" marR="0" lvl="8" indent="0" algn="l" rtl="0">
              <a:spcBef>
                <a:spcPts val="0"/>
              </a:spcBef>
              <a:buNone/>
              <a:defRPr sz="1000">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54" name="Google Shape;54;p8"/>
          <p:cNvSpPr txBox="1">
            <a:spLocks noGrp="1"/>
          </p:cNvSpPr>
          <p:nvPr>
            <p:ph type="title"/>
          </p:nvPr>
        </p:nvSpPr>
        <p:spPr>
          <a:xfrm>
            <a:off x="431371" y="332657"/>
            <a:ext cx="8736971" cy="1180142"/>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1400"/>
              <a:buNone/>
              <a:defRPr sz="4000" b="0" i="0" u="none" strike="noStrike" cap="none">
                <a:solidFill>
                  <a:schemeClr val="lt1"/>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370" y="332657"/>
            <a:ext cx="9288000" cy="1152000"/>
          </a:xfrm>
        </p:spPr>
        <p:txBody>
          <a:bodyPr anchor="ctr"/>
          <a:lstStyle/>
          <a:p>
            <a:r>
              <a:rPr lang="en-US" dirty="0"/>
              <a:t>Click to edit Master title style</a:t>
            </a:r>
          </a:p>
        </p:txBody>
      </p:sp>
      <p:sp>
        <p:nvSpPr>
          <p:cNvPr id="3" name="Content Placeholder 2"/>
          <p:cNvSpPr>
            <a:spLocks noGrp="1"/>
          </p:cNvSpPr>
          <p:nvPr>
            <p:ph idx="1"/>
          </p:nvPr>
        </p:nvSpPr>
        <p:spPr>
          <a:xfrm>
            <a:off x="508000" y="1828800"/>
            <a:ext cx="11176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79939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08000" y="1828800"/>
            <a:ext cx="54864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268937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03200" y="152400"/>
            <a:ext cx="11785600" cy="6477000"/>
          </a:xfrm>
          <a:prstGeom prst="rect">
            <a:avLst/>
          </a:prstGeom>
          <a:solidFill>
            <a:schemeClr val="lt1"/>
          </a:solidFill>
          <a:ln w="44450"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1" name="Google Shape;11;p1"/>
          <p:cNvSpPr/>
          <p:nvPr/>
        </p:nvSpPr>
        <p:spPr>
          <a:xfrm>
            <a:off x="309034" y="236539"/>
            <a:ext cx="11571817" cy="6289675"/>
          </a:xfrm>
          <a:prstGeom prst="rect">
            <a:avLst/>
          </a:prstGeom>
          <a:solidFill>
            <a:schemeClr val="lt1"/>
          </a:solidFill>
          <a:ln w="9525" cap="flat" cmpd="sng">
            <a:solidFill>
              <a:schemeClr val="folHlink"/>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cxnSp>
        <p:nvCxnSpPr>
          <p:cNvPr id="12" name="Google Shape;12;p1"/>
          <p:cNvCxnSpPr/>
          <p:nvPr/>
        </p:nvCxnSpPr>
        <p:spPr>
          <a:xfrm>
            <a:off x="615951" y="1600200"/>
            <a:ext cx="11061700" cy="0"/>
          </a:xfrm>
          <a:prstGeom prst="straightConnector1">
            <a:avLst/>
          </a:prstGeom>
          <a:noFill/>
          <a:ln w="38100" cap="flat" cmpd="sng">
            <a:solidFill>
              <a:schemeClr val="accent1"/>
            </a:solidFill>
            <a:prstDash val="solid"/>
            <a:round/>
            <a:headEnd type="none" w="sm" len="sm"/>
            <a:tailEnd type="none" w="sm" len="sm"/>
          </a:ln>
        </p:spPr>
      </p:cxnSp>
      <p:sp>
        <p:nvSpPr>
          <p:cNvPr id="13" name="Google Shape;13;p1"/>
          <p:cNvSpPr txBox="1">
            <a:spLocks noGrp="1"/>
          </p:cNvSpPr>
          <p:nvPr>
            <p:ph type="body" idx="1"/>
          </p:nvPr>
        </p:nvSpPr>
        <p:spPr>
          <a:xfrm>
            <a:off x="508000" y="1828800"/>
            <a:ext cx="11176000" cy="4624536"/>
          </a:xfrm>
          <a:prstGeom prst="rect">
            <a:avLst/>
          </a:prstGeom>
          <a:noFill/>
          <a:ln>
            <a:noFill/>
          </a:ln>
        </p:spPr>
        <p:txBody>
          <a:bodyPr spcFirstLastPara="1" wrap="square" lIns="91425" tIns="91425" rIns="91425" bIns="91425" anchor="t" anchorCtr="0"/>
          <a:lstStyle>
            <a:lvl1pPr marL="457200" marR="0" lvl="0" indent="-376237" algn="l" rtl="0">
              <a:spcBef>
                <a:spcPts val="620"/>
              </a:spcBef>
              <a:spcAft>
                <a:spcPts val="0"/>
              </a:spcAft>
              <a:buClr>
                <a:schemeClr val="accent1"/>
              </a:buClr>
              <a:buSzPts val="2325"/>
              <a:buFont typeface="Noto Sans Symbols"/>
              <a:buChar char="■"/>
              <a:defRPr sz="3100" b="0" i="0" u="none" strike="noStrike" cap="none">
                <a:solidFill>
                  <a:schemeClr val="dk1"/>
                </a:solidFill>
                <a:latin typeface="Arial"/>
                <a:ea typeface="Arial"/>
                <a:cs typeface="Arial"/>
                <a:sym typeface="Arial"/>
              </a:defRPr>
            </a:lvl1pPr>
            <a:lvl2pPr marL="914400" marR="0" lvl="1" indent="-335915" algn="l" rtl="0">
              <a:spcBef>
                <a:spcPts val="520"/>
              </a:spcBef>
              <a:spcAft>
                <a:spcPts val="0"/>
              </a:spcAft>
              <a:buClr>
                <a:schemeClr val="accent1"/>
              </a:buClr>
              <a:buSzPts val="1690"/>
              <a:buFont typeface="Noto Sans Symbols"/>
              <a:buChar char="➢"/>
              <a:defRPr sz="2600" b="0" i="0" u="none" strike="noStrike" cap="none">
                <a:solidFill>
                  <a:schemeClr val="dk1"/>
                </a:solidFill>
                <a:latin typeface="Arial"/>
                <a:ea typeface="Arial"/>
                <a:cs typeface="Arial"/>
                <a:sym typeface="Arial"/>
              </a:defRPr>
            </a:lvl2pPr>
            <a:lvl3pPr marL="1371600" marR="0" lvl="2" indent="-312419" algn="l" rtl="0">
              <a:spcBef>
                <a:spcPts val="480"/>
              </a:spcBef>
              <a:spcAft>
                <a:spcPts val="0"/>
              </a:spcAft>
              <a:buClr>
                <a:schemeClr val="folHlink"/>
              </a:buClr>
              <a:buSzPts val="132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folHlink"/>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36550"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5pPr>
            <a:lvl6pPr marL="2743200" marR="0" lvl="5" indent="-336550"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6pPr>
            <a:lvl7pPr marL="3200400" marR="0" lvl="6" indent="-336550"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7pPr>
            <a:lvl8pPr marL="3657600" marR="0" lvl="7" indent="-336550"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8pPr>
            <a:lvl9pPr marL="4114800" marR="0" lvl="8" indent="-336550" algn="l" rtl="0">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1"/>
          <p:cNvSpPr/>
          <p:nvPr/>
        </p:nvSpPr>
        <p:spPr>
          <a:xfrm>
            <a:off x="-7355" y="6643688"/>
            <a:ext cx="12192000" cy="2143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 b="1" i="0" u="none" strike="noStrike" cap="none">
                <a:solidFill>
                  <a:schemeClr val="dk1"/>
                </a:solidFill>
                <a:latin typeface="Arial"/>
                <a:ea typeface="Arial"/>
                <a:cs typeface="Arial"/>
                <a:sym typeface="Arial"/>
              </a:rPr>
              <a:t>© 2015 HL7 ® Int’l. Licensed under Creative Commons. HL7, Health Level Seven, FHIR &amp; flame logo are registered trademarks of Health Level Seven International. Reg. U.S. TM Office.</a:t>
            </a:r>
            <a:endParaRPr sz="800" b="1" i="0" u="none" strike="noStrike" cap="none">
              <a:solidFill>
                <a:schemeClr val="dk1"/>
              </a:solidFill>
              <a:latin typeface="Arial"/>
              <a:ea typeface="Arial"/>
              <a:cs typeface="Arial"/>
              <a:sym typeface="Arial"/>
            </a:endParaRPr>
          </a:p>
        </p:txBody>
      </p:sp>
      <p:pic>
        <p:nvPicPr>
          <p:cNvPr id="15" name="Google Shape;15;p1" descr="HL7 International Logo"/>
          <p:cNvPicPr preferRelativeResize="0"/>
          <p:nvPr/>
        </p:nvPicPr>
        <p:blipFill rotWithShape="1">
          <a:blip r:embed="rId9">
            <a:alphaModFix/>
          </a:blip>
          <a:srcRect/>
          <a:stretch/>
        </p:blipFill>
        <p:spPr>
          <a:xfrm>
            <a:off x="11160000" y="5791200"/>
            <a:ext cx="665018" cy="685800"/>
          </a:xfrm>
          <a:prstGeom prst="rect">
            <a:avLst/>
          </a:prstGeom>
          <a:noFill/>
          <a:ln>
            <a:noFill/>
          </a:ln>
        </p:spPr>
      </p:pic>
      <p:pic>
        <p:nvPicPr>
          <p:cNvPr id="16" name="Google Shape;16;p1"/>
          <p:cNvPicPr preferRelativeResize="0"/>
          <p:nvPr/>
        </p:nvPicPr>
        <p:blipFill rotWithShape="1">
          <a:blip r:embed="rId10">
            <a:alphaModFix/>
          </a:blip>
          <a:srcRect l="27071" t="19101" r="26890" b="29813"/>
          <a:stretch/>
        </p:blipFill>
        <p:spPr>
          <a:xfrm>
            <a:off x="9684000" y="260649"/>
            <a:ext cx="2035806" cy="1252800"/>
          </a:xfrm>
          <a:prstGeom prst="rect">
            <a:avLst/>
          </a:prstGeom>
          <a:noFill/>
          <a:ln>
            <a:noFill/>
          </a:ln>
        </p:spPr>
      </p:pic>
      <p:sp>
        <p:nvSpPr>
          <p:cNvPr id="17" name="Google Shape;17;p1"/>
          <p:cNvSpPr txBox="1"/>
          <p:nvPr/>
        </p:nvSpPr>
        <p:spPr>
          <a:xfrm>
            <a:off x="11561299" y="759223"/>
            <a:ext cx="3840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CC3300"/>
                </a:solidFill>
                <a:latin typeface="Arial"/>
                <a:ea typeface="Arial"/>
                <a:cs typeface="Arial"/>
                <a:sym typeface="Arial"/>
              </a:rPr>
              <a:t>®</a:t>
            </a:r>
            <a:endParaRPr sz="1200">
              <a:solidFill>
                <a:srgbClr val="CC3300"/>
              </a:solidFill>
              <a:latin typeface="Arial"/>
              <a:ea typeface="Arial"/>
              <a:cs typeface="Arial"/>
              <a:sym typeface="Arial"/>
            </a:endParaRPr>
          </a:p>
        </p:txBody>
      </p:sp>
      <p:sp>
        <p:nvSpPr>
          <p:cNvPr id="18" name="Google Shape;18;p1"/>
          <p:cNvSpPr txBox="1">
            <a:spLocks noGrp="1"/>
          </p:cNvSpPr>
          <p:nvPr>
            <p:ph type="title"/>
          </p:nvPr>
        </p:nvSpPr>
        <p:spPr>
          <a:xfrm>
            <a:off x="431370" y="332657"/>
            <a:ext cx="9288000" cy="118080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1pPr>
            <a:lvl2pPr marR="0" lvl="1"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2pPr>
            <a:lvl3pPr marR="0" lvl="2"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3pPr>
            <a:lvl4pPr marR="0" lvl="3"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4pPr>
            <a:lvl5pPr marR="0" lvl="4"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5pPr>
            <a:lvl6pPr marR="0" lvl="5"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6pPr>
            <a:lvl7pPr marR="0" lvl="6"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7pPr>
            <a:lvl8pPr marR="0" lvl="7"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8pPr>
            <a:lvl9pPr marR="0" lvl="8" algn="l" rtl="0">
              <a:lnSpc>
                <a:spcPct val="80000"/>
              </a:lnSpc>
              <a:spcBef>
                <a:spcPts val="0"/>
              </a:spcBef>
              <a:spcAft>
                <a:spcPts val="0"/>
              </a:spcAft>
              <a:buSzPts val="1400"/>
              <a:buNone/>
              <a:defRPr sz="4000" b="0" i="0" u="none" strike="noStrike" cap="none">
                <a:solidFill>
                  <a:schemeClr val="dk2"/>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63"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hl7.org/fhir/us/core/" TargetMode="External"/><Relationship Id="rId2" Type="http://schemas.openxmlformats.org/officeDocument/2006/relationships/hyperlink" Target="mailto:brett@waveoneassociates.com" TargetMode="External"/><Relationship Id="rId1" Type="http://schemas.openxmlformats.org/officeDocument/2006/relationships/slideLayout" Target="../slideLayouts/slideLayout6.xml"/><Relationship Id="rId6" Type="http://schemas.openxmlformats.org/officeDocument/2006/relationships/hyperlink" Target="https://chat.fhir.org/#narrow/stream/179175-argonaut" TargetMode="External"/><Relationship Id="rId5" Type="http://schemas.openxmlformats.org/officeDocument/2006/relationships/hyperlink" Target="http://conman.clinfhir.com/connectathon.html?event=baltimore2020" TargetMode="External"/><Relationship Id="rId4" Type="http://schemas.openxmlformats.org/officeDocument/2006/relationships/hyperlink" Target="https://confluence.hl7.org/display/FHIR/2020-01+US+Cor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hl7.org/pages/viewpage.action?pageId=66933783#id-2020-01USCore-Scenarios" TargetMode="External"/><Relationship Id="rId2" Type="http://schemas.openxmlformats.org/officeDocument/2006/relationships/hyperlink" Target="https://confluence.hl7.org/pages/viewpage.action?pageId=66933783#id-2020-01USCore-SystemRoles"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hl7.org/fhir/us/core/StructureDefinition-us-core-allergyintolerance.html#quick-start"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hl7.org/fhir/us/core/StructureDefinition-us-core-provenance.html#quick-star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hl7.org/fhir/us/core/OperationDefinition-docref.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hl7.org/fhir/us/core/StructureDefinition-us-core-implantable-device.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l7.org/fhir/us/core/clinical-notes-guidance.htm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onfluence.hl7.org/display/FHIR/2020-01+CMS+FHIR+Connectathon+1"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21Gxjr5h6DHG_Is4hoKwNurTxyc6yYYXPFuE1Xfkr54/edit#gid=761499954" TargetMode="External"/><Relationship Id="rId2" Type="http://schemas.openxmlformats.org/officeDocument/2006/relationships/hyperlink" Target="http://conman.clinfhir.com/connectathon.html?event=baltimore2020"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nferno.healthit.gov/inferno/" TargetMode="External"/><Relationship Id="rId1" Type="http://schemas.openxmlformats.org/officeDocument/2006/relationships/slideLayout" Target="../slideLayouts/slideLayout6.xml"/><Relationship Id="rId4" Type="http://schemas.openxmlformats.org/officeDocument/2006/relationships/hyperlink" Target="https://wiki.hl7.org/Publicly_Available_FHIR_Servers_for_test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hat.fhir.org/#narrow/stream/179207-connectathon-mgmt/topic/Clinical.20Reasoning.20Track"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mailto:brett@waveoneassociates.com" TargetMode="External"/><Relationship Id="rId4" Type="http://schemas.openxmlformats.org/officeDocument/2006/relationships/hyperlink" Target="mailto:ehaas@healthedatainc.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jira.hl7.org/projects/FHIR/issues" TargetMode="External"/><Relationship Id="rId3" Type="http://schemas.openxmlformats.org/officeDocument/2006/relationships/hyperlink" Target="http://hl7.org/fhir/index.html" TargetMode="External"/><Relationship Id="rId7" Type="http://schemas.openxmlformats.org/officeDocument/2006/relationships/hyperlink" Target="http://conman.clinfhir.com/connectathon.html?event=baltimore2020"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confluence.hl7.org/display/FHIR/2020-01+US+Core" TargetMode="External"/><Relationship Id="rId5" Type="http://schemas.openxmlformats.org/officeDocument/2006/relationships/hyperlink" Target="https://confluence.hl7.org/display/FHIR/2020-01+CMS+FHIR+Connectathon+1" TargetMode="External"/><Relationship Id="rId4" Type="http://schemas.openxmlformats.org/officeDocument/2006/relationships/hyperlink" Target="http://hl7.org/fhir/us/core/" TargetMode="External"/><Relationship Id="rId9" Type="http://schemas.openxmlformats.org/officeDocument/2006/relationships/hyperlink" Target="https://chat.fhir.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hl7.org/events/cms/2020/01/index.cf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s://www.surveymonkey.com/r/8HV978Q" TargetMode="External"/><Relationship Id="rId5" Type="http://schemas.openxmlformats.org/officeDocument/2006/relationships/hyperlink" Target="https://confluence.hl7.org/display/FHIR/2020-01+CMS+FHIR+Connectathon+1" TargetMode="External"/><Relationship Id="rId4" Type="http://schemas.openxmlformats.org/officeDocument/2006/relationships/hyperlink" Target="https://global.gotomeeting.com/join/207659597"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confluence.hl7.org/display/FHIR/2020-01+CMS+FHIR+Connectathon+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2783699" y="1484700"/>
            <a:ext cx="6711483" cy="1944300"/>
          </a:xfrm>
          <a:prstGeom prst="rect">
            <a:avLst/>
          </a:prstGeom>
          <a:noFill/>
          <a:ln>
            <a:noFill/>
          </a:ln>
        </p:spPr>
        <p:txBody>
          <a:bodyPr spcFirstLastPara="1" wrap="square" lIns="91425" tIns="45700" rIns="91425" bIns="45700" anchor="ctr" anchorCtr="0">
            <a:noAutofit/>
          </a:bodyPr>
          <a:lstStyle/>
          <a:p>
            <a:r>
              <a:rPr lang="en-US" sz="4800" b="0" i="0" u="none" strike="noStrike" cap="none" dirty="0">
                <a:solidFill>
                  <a:schemeClr val="dk2"/>
                </a:solidFill>
                <a:latin typeface="Verdana"/>
                <a:ea typeface="Verdana"/>
                <a:cs typeface="Verdana"/>
                <a:sym typeface="Verdana"/>
              </a:rPr>
              <a:t>US Core Track HL7 FHIR CMS </a:t>
            </a:r>
            <a:r>
              <a:rPr lang="en-US" sz="4800" b="0" i="0" u="none" strike="noStrike" cap="none" dirty="0" err="1">
                <a:solidFill>
                  <a:schemeClr val="dk2"/>
                </a:solidFill>
                <a:latin typeface="Verdana"/>
                <a:ea typeface="Verdana"/>
                <a:cs typeface="Verdana"/>
                <a:sym typeface="Verdana"/>
              </a:rPr>
              <a:t>Connectathon</a:t>
            </a:r>
            <a:r>
              <a:rPr lang="en-US" sz="4800" b="0" i="0" u="none" strike="noStrike" cap="none" dirty="0">
                <a:solidFill>
                  <a:schemeClr val="dk2"/>
                </a:solidFill>
                <a:latin typeface="Verdana"/>
                <a:ea typeface="Verdana"/>
                <a:cs typeface="Verdana"/>
                <a:sym typeface="Verdana"/>
              </a:rPr>
              <a:t> Or</a:t>
            </a:r>
            <a:r>
              <a:rPr lang="en-US" sz="4800" dirty="0"/>
              <a:t>ientation</a:t>
            </a:r>
            <a:endParaRPr sz="4800" dirty="0"/>
          </a:p>
        </p:txBody>
      </p:sp>
      <p:sp>
        <p:nvSpPr>
          <p:cNvPr id="107" name="Google Shape;107;p17"/>
          <p:cNvSpPr txBox="1">
            <a:spLocks noGrp="1"/>
          </p:cNvSpPr>
          <p:nvPr>
            <p:ph type="subTitle" idx="1"/>
          </p:nvPr>
        </p:nvSpPr>
        <p:spPr>
          <a:xfrm>
            <a:off x="1828800" y="4191000"/>
            <a:ext cx="8534400" cy="187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1"/>
              </a:buClr>
              <a:buSzPts val="2250"/>
              <a:buFont typeface="Noto Sans Symbols"/>
              <a:buNone/>
            </a:pPr>
            <a:r>
              <a:rPr lang="en-US" sz="2000" b="0" i="0" u="none" strike="noStrike" cap="none" dirty="0">
                <a:solidFill>
                  <a:schemeClr val="dk1"/>
                </a:solidFill>
                <a:latin typeface="Arial"/>
                <a:ea typeface="Arial"/>
                <a:cs typeface="Arial"/>
                <a:sym typeface="Arial"/>
              </a:rPr>
              <a:t>Tuesday, </a:t>
            </a:r>
            <a:r>
              <a:rPr lang="en-US" sz="2000" dirty="0"/>
              <a:t>Jan 7</a:t>
            </a:r>
            <a:r>
              <a:rPr lang="en-US" sz="2000" baseline="30000" dirty="0"/>
              <a:t>th</a:t>
            </a:r>
            <a:r>
              <a:rPr lang="en-US" sz="2000" b="0" i="0" u="none" strike="noStrike" cap="none" dirty="0">
                <a:solidFill>
                  <a:schemeClr val="dk1"/>
                </a:solidFill>
                <a:latin typeface="Arial"/>
                <a:ea typeface="Arial"/>
                <a:cs typeface="Arial"/>
                <a:sym typeface="Arial"/>
              </a:rPr>
              <a:t> &amp; Wednesday, </a:t>
            </a:r>
            <a:r>
              <a:rPr lang="en-US" sz="2000" dirty="0"/>
              <a:t>Jan 8</a:t>
            </a:r>
            <a:r>
              <a:rPr lang="en-US" sz="2000" baseline="30000" dirty="0"/>
              <a:t>th</a:t>
            </a:r>
            <a:r>
              <a:rPr lang="en-US" sz="2000" dirty="0"/>
              <a:t>, 2020</a:t>
            </a:r>
          </a:p>
          <a:p>
            <a:pPr marL="0" lvl="0" indent="0">
              <a:spcBef>
                <a:spcPts val="0"/>
              </a:spcBef>
            </a:pPr>
            <a:r>
              <a:rPr lang="en-US" sz="2000" dirty="0">
                <a:latin typeface="Calibri" panose="020F0502020204030204" pitchFamily="34" charset="0"/>
                <a:cs typeface="Calibri" panose="020F0502020204030204" pitchFamily="34" charset="0"/>
              </a:rPr>
              <a:t>Centers for Medicare &amp; Medicaid Services </a:t>
            </a:r>
            <a:r>
              <a:rPr lang="en-US" sz="2000" dirty="0" err="1">
                <a:latin typeface="Calibri" panose="020F0502020204030204" pitchFamily="34" charset="0"/>
                <a:cs typeface="Calibri" panose="020F0502020204030204" pitchFamily="34" charset="0"/>
              </a:rPr>
              <a:t>Headquarters,</a:t>
            </a:r>
            <a:r>
              <a:rPr lang="en-US" sz="2000" b="0" i="0" u="none" strike="noStrike" cap="none" dirty="0" err="1">
                <a:solidFill>
                  <a:schemeClr val="dk1"/>
                </a:solidFill>
                <a:latin typeface="Arial"/>
                <a:ea typeface="Arial"/>
                <a:cs typeface="Arial"/>
                <a:sym typeface="Arial"/>
              </a:rPr>
              <a:t>Baltimore</a:t>
            </a:r>
            <a:r>
              <a:rPr lang="en-US" sz="2000" b="0" i="0" u="none" strike="noStrike" cap="none" dirty="0">
                <a:solidFill>
                  <a:schemeClr val="dk1"/>
                </a:solidFill>
                <a:latin typeface="Arial"/>
                <a:ea typeface="Arial"/>
                <a:cs typeface="Arial"/>
                <a:sym typeface="Arial"/>
              </a:rPr>
              <a:t>, MD</a:t>
            </a:r>
            <a:endParaRPr sz="20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Clr>
                <a:schemeClr val="accent1"/>
              </a:buClr>
              <a:buSzPts val="2250"/>
              <a:buFont typeface="Noto Sans Symbols"/>
              <a:buNone/>
            </a:pPr>
            <a:r>
              <a:rPr lang="en-US" dirty="0"/>
              <a:t>Track Lead: Eric Haas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US Core Track</a:t>
            </a:r>
            <a:endParaRPr lang="en-US" noProof="0" dirty="0"/>
          </a:p>
        </p:txBody>
      </p:sp>
      <p:sp>
        <p:nvSpPr>
          <p:cNvPr id="3" name="Content Placeholder 2"/>
          <p:cNvSpPr>
            <a:spLocks noGrp="1"/>
          </p:cNvSpPr>
          <p:nvPr>
            <p:ph idx="1"/>
          </p:nvPr>
        </p:nvSpPr>
        <p:spPr/>
        <p:txBody>
          <a:bodyPr/>
          <a:lstStyle/>
          <a:p>
            <a:r>
              <a:rPr lang="en-US" sz="3000" dirty="0">
                <a:latin typeface="Calibri"/>
              </a:rPr>
              <a:t>Track Resources</a:t>
            </a:r>
          </a:p>
          <a:p>
            <a:r>
              <a:rPr lang="en-US" sz="3000" dirty="0">
                <a:latin typeface="Calibri"/>
              </a:rPr>
              <a:t>Track Definition</a:t>
            </a:r>
          </a:p>
          <a:p>
            <a:r>
              <a:rPr lang="en-US" sz="3000" dirty="0">
                <a:latin typeface="Calibri"/>
              </a:rPr>
              <a:t>List of participating systems in the track</a:t>
            </a:r>
          </a:p>
          <a:p>
            <a:r>
              <a:rPr lang="en-US" sz="3000" dirty="0">
                <a:latin typeface="Calibri"/>
              </a:rPr>
              <a:t>References to the servers &amp; clients for the track</a:t>
            </a:r>
          </a:p>
          <a:p>
            <a:r>
              <a:rPr lang="en-US" sz="3000" dirty="0">
                <a:latin typeface="Calibri"/>
              </a:rPr>
              <a:t>Goals for this track</a:t>
            </a:r>
          </a:p>
          <a:p>
            <a:endParaRPr lang="en-US" sz="3000" dirty="0">
              <a:latin typeface="Calibri"/>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179059542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Resources</a:t>
            </a:r>
          </a:p>
        </p:txBody>
      </p:sp>
      <p:sp>
        <p:nvSpPr>
          <p:cNvPr id="3" name="Content Placeholder 2"/>
          <p:cNvSpPr>
            <a:spLocks noGrp="1"/>
          </p:cNvSpPr>
          <p:nvPr>
            <p:ph idx="1"/>
          </p:nvPr>
        </p:nvSpPr>
        <p:spPr/>
        <p:txBody>
          <a:bodyPr/>
          <a:lstStyle/>
          <a:p>
            <a:pPr marL="80963" indent="0">
              <a:buNone/>
            </a:pPr>
            <a:r>
              <a:rPr lang="en-US" sz="2400" dirty="0">
                <a:latin typeface="Calibri"/>
              </a:rPr>
              <a:t>Track Leads – Eric Haas (</a:t>
            </a:r>
            <a:r>
              <a:rPr lang="en-US" sz="2400" dirty="0" err="1">
                <a:latin typeface="Calibri"/>
              </a:rPr>
              <a:t>ehaas@healthedatainc.com</a:t>
            </a:r>
            <a:r>
              <a:rPr lang="en-US" sz="2400" dirty="0">
                <a:latin typeface="Calibri"/>
              </a:rPr>
              <a:t>), Brett </a:t>
            </a:r>
            <a:r>
              <a:rPr lang="en-US" sz="2400" dirty="0" err="1">
                <a:latin typeface="Calibri"/>
              </a:rPr>
              <a:t>Marquard</a:t>
            </a:r>
            <a:r>
              <a:rPr lang="en-US" sz="2400" dirty="0">
                <a:latin typeface="Calibri"/>
              </a:rPr>
              <a:t> (</a:t>
            </a:r>
            <a:r>
              <a:rPr lang="en-US" sz="2400" dirty="0">
                <a:latin typeface="Calibri"/>
                <a:hlinkClick r:id="rId2">
                  <a:extLst>
                    <a:ext uri="{A12FA001-AC4F-418D-AE19-62706E023703}">
                      <ahyp:hlinkClr xmlns:ahyp="http://schemas.microsoft.com/office/drawing/2018/hyperlinkcolor" val="tx"/>
                    </a:ext>
                  </a:extLst>
                </a:hlinkClick>
              </a:rPr>
              <a:t>brett@waveoneassociates.com</a:t>
            </a:r>
            <a:r>
              <a:rPr lang="en-US" sz="2400" dirty="0">
                <a:latin typeface="Calibri"/>
              </a:rPr>
              <a:t>)</a:t>
            </a:r>
          </a:p>
          <a:p>
            <a:r>
              <a:rPr lang="en-US" sz="2400" dirty="0">
                <a:latin typeface="Calibri"/>
              </a:rPr>
              <a:t>US Core Implementation Guide: </a:t>
            </a:r>
          </a:p>
          <a:p>
            <a:pPr lvl="1"/>
            <a:r>
              <a:rPr lang="en-US" sz="2000" dirty="0">
                <a:latin typeface="Calibri"/>
              </a:rPr>
              <a:t>Expectation is that participants have read and reviewed the guide prior to the </a:t>
            </a:r>
            <a:r>
              <a:rPr lang="en-US" sz="2000" dirty="0" err="1">
                <a:latin typeface="Calibri"/>
              </a:rPr>
              <a:t>Connectathon</a:t>
            </a:r>
            <a:endParaRPr lang="en-US" sz="2000" dirty="0">
              <a:latin typeface="Calibri"/>
            </a:endParaRPr>
          </a:p>
          <a:p>
            <a:pPr lvl="1"/>
            <a:r>
              <a:rPr lang="en-US" sz="2000" dirty="0">
                <a:hlinkClick r:id="rId3"/>
              </a:rPr>
              <a:t>http://hl7.org/fhir/us/core/</a:t>
            </a:r>
            <a:endParaRPr lang="en-US" sz="2000" dirty="0"/>
          </a:p>
          <a:p>
            <a:r>
              <a:rPr lang="en-US" sz="2400" dirty="0">
                <a:latin typeface="Calibri"/>
              </a:rPr>
              <a:t>US Core </a:t>
            </a:r>
            <a:r>
              <a:rPr lang="en-US" sz="2400" dirty="0" err="1">
                <a:latin typeface="Calibri"/>
              </a:rPr>
              <a:t>Connectathon</a:t>
            </a:r>
            <a:r>
              <a:rPr lang="en-US" sz="2400" dirty="0">
                <a:latin typeface="Calibri"/>
              </a:rPr>
              <a:t> Page</a:t>
            </a:r>
          </a:p>
          <a:p>
            <a:pPr lvl="1"/>
            <a:r>
              <a:rPr lang="en-US" sz="2000" dirty="0">
                <a:hlinkClick r:id="rId4"/>
              </a:rPr>
              <a:t>https://confluence.hl7.org/display/FHIR/2020-01+US+Core</a:t>
            </a:r>
            <a:endParaRPr lang="en-US" sz="2000" dirty="0"/>
          </a:p>
          <a:p>
            <a:r>
              <a:rPr lang="en-US" sz="2400" dirty="0" err="1">
                <a:latin typeface="Calibri"/>
              </a:rPr>
              <a:t>Connectathon</a:t>
            </a:r>
            <a:r>
              <a:rPr lang="en-US" sz="2400" dirty="0">
                <a:latin typeface="Calibri"/>
              </a:rPr>
              <a:t> Manager</a:t>
            </a:r>
          </a:p>
          <a:p>
            <a:pPr lvl="1"/>
            <a:r>
              <a:rPr lang="en-US" sz="2000" dirty="0">
                <a:latin typeface="Calibri"/>
                <a:hlinkClick r:id="rId5"/>
              </a:rPr>
              <a:t>http://conman.clinfhir.com/connectathon.html?event=baltimore2020</a:t>
            </a:r>
            <a:endParaRPr lang="en-US" sz="2000" dirty="0">
              <a:latin typeface="Calibri"/>
            </a:endParaRPr>
          </a:p>
          <a:p>
            <a:r>
              <a:rPr lang="en-US" sz="2400" dirty="0">
                <a:latin typeface="Calibri"/>
              </a:rPr>
              <a:t>FHIR Chat: </a:t>
            </a:r>
            <a:r>
              <a:rPr lang="en-US" sz="2000" dirty="0">
                <a:latin typeface="Calibri"/>
                <a:hlinkClick r:id="rId6">
                  <a:extLst>
                    <a:ext uri="{A12FA001-AC4F-418D-AE19-62706E023703}">
                      <ahyp:hlinkClr xmlns:ahyp="http://schemas.microsoft.com/office/drawing/2018/hyperlinkcolor" val="tx"/>
                    </a:ext>
                  </a:extLst>
                </a:hlinkClick>
              </a:rPr>
              <a:t>https://chat.fhir.org/#narrow/stream/179175-argonaut</a:t>
            </a:r>
            <a:endParaRPr lang="en-US" sz="2000" dirty="0">
              <a:latin typeface="Calibri"/>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39434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Definition</a:t>
            </a:r>
          </a:p>
        </p:txBody>
      </p:sp>
      <p:sp>
        <p:nvSpPr>
          <p:cNvPr id="3" name="Content Placeholder 2"/>
          <p:cNvSpPr>
            <a:spLocks noGrp="1"/>
          </p:cNvSpPr>
          <p:nvPr>
            <p:ph idx="1"/>
          </p:nvPr>
        </p:nvSpPr>
        <p:spPr/>
        <p:txBody>
          <a:bodyPr/>
          <a:lstStyle/>
          <a:p>
            <a:pPr marL="80963" indent="0">
              <a:buNone/>
            </a:pPr>
            <a:r>
              <a:rPr lang="en-US" dirty="0"/>
              <a:t>Goal: </a:t>
            </a:r>
            <a:r>
              <a:rPr lang="en-US" b="1" dirty="0"/>
              <a:t>Conformance</a:t>
            </a:r>
            <a:r>
              <a:rPr lang="en-US" dirty="0"/>
              <a:t> to the profiles and be capable of responding to all of the “</a:t>
            </a:r>
            <a:r>
              <a:rPr lang="en-US" b="1" dirty="0"/>
              <a:t>supported transactions</a:t>
            </a:r>
            <a:r>
              <a:rPr lang="en-US" dirty="0"/>
              <a:t>” specified in the US Core Implementation Guide Server </a:t>
            </a:r>
            <a:r>
              <a:rPr lang="en-US" dirty="0" err="1"/>
              <a:t>CapabilityStatement</a:t>
            </a:r>
            <a:r>
              <a:rPr lang="en-US" dirty="0"/>
              <a:t>.</a:t>
            </a:r>
            <a:endParaRPr lang="en-US" dirty="0">
              <a:hlinkClick r:id="rId2"/>
            </a:endParaRPr>
          </a:p>
          <a:p>
            <a:r>
              <a:rPr lang="en-US" dirty="0">
                <a:hlinkClick r:id="rId2"/>
              </a:rPr>
              <a:t>US Core System Roles</a:t>
            </a:r>
            <a:endParaRPr lang="en-US" dirty="0"/>
          </a:p>
          <a:p>
            <a:r>
              <a:rPr lang="en-US" dirty="0">
                <a:hlinkClick r:id="rId3"/>
              </a:rPr>
              <a:t>Scenarios</a:t>
            </a:r>
            <a:endParaRPr lang="en-US" dirty="0"/>
          </a:p>
          <a:p>
            <a:pPr lvl="1"/>
            <a:r>
              <a:rPr lang="en-US" dirty="0"/>
              <a:t>Core</a:t>
            </a:r>
          </a:p>
          <a:p>
            <a:pPr lvl="1"/>
            <a:r>
              <a:rPr lang="en-US" dirty="0"/>
              <a:t>Bonus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221463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Search</a:t>
            </a:r>
          </a:p>
        </p:txBody>
      </p:sp>
      <p:sp>
        <p:nvSpPr>
          <p:cNvPr id="3" name="Content Placeholder 2"/>
          <p:cNvSpPr>
            <a:spLocks noGrp="1"/>
          </p:cNvSpPr>
          <p:nvPr>
            <p:ph idx="1"/>
          </p:nvPr>
        </p:nvSpPr>
        <p:spPr/>
        <p:txBody>
          <a:bodyPr/>
          <a:lstStyle/>
          <a:p>
            <a:pPr marL="80963" indent="0">
              <a:buNone/>
            </a:pPr>
            <a:r>
              <a:rPr lang="en-US" dirty="0"/>
              <a:t>Test the servers for conformance to the ArgoR4/US Core profiles response to all of the “supported searches” documented in the "Quick Start" sections and specified in the Argonaut Data Query Implementation Guide Server </a:t>
            </a:r>
            <a:r>
              <a:rPr lang="en-US" dirty="0" err="1"/>
              <a:t>CapabilityStatement</a:t>
            </a:r>
            <a:r>
              <a:rPr lang="en-US" dirty="0"/>
              <a:t> for these profiles</a:t>
            </a:r>
          </a:p>
          <a:p>
            <a:pPr marL="80963" indent="0">
              <a:buNone/>
            </a:pPr>
            <a:endParaRPr lang="en-US" dirty="0"/>
          </a:p>
          <a:p>
            <a:pPr marL="80963" indent="0">
              <a:buNone/>
            </a:pPr>
            <a:r>
              <a:rPr lang="en-US" dirty="0"/>
              <a:t>Bonus: Successfully retrieve US Core V3.1.0 artifacts using search parameters defined as  “SHOULD support” </a:t>
            </a:r>
          </a:p>
          <a:p>
            <a:pPr marL="80963" indent="0">
              <a:buNone/>
            </a:pPr>
            <a:endParaRPr lang="en-US" dirty="0"/>
          </a:p>
          <a:p>
            <a:pPr marL="80963" indent="0">
              <a:buNone/>
            </a:pP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65854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Search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
        <p:nvSpPr>
          <p:cNvPr id="5" name="Rectangle 1">
            <a:extLst>
              <a:ext uri="{FF2B5EF4-FFF2-40B4-BE49-F238E27FC236}">
                <a16:creationId xmlns:a16="http://schemas.microsoft.com/office/drawing/2014/main" id="{0DBEFE0F-E817-E64C-B853-0BE6C380565F}"/>
              </a:ext>
            </a:extLst>
          </p:cNvPr>
          <p:cNvSpPr>
            <a:spLocks noChangeArrowheads="1"/>
          </p:cNvSpPr>
          <p:nvPr/>
        </p:nvSpPr>
        <p:spPr bwMode="auto">
          <a:xfrm>
            <a:off x="768626" y="34521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For Example in </a:t>
            </a:r>
            <a:r>
              <a:rPr kumimoji="0" lang="en-US" altLang="en-US" sz="1800" b="0" i="0" u="none" strike="noStrike" cap="none" normalizeH="0" baseline="0">
                <a:ln>
                  <a:noFill/>
                </a:ln>
                <a:solidFill>
                  <a:schemeClr val="tx1"/>
                </a:solidFill>
                <a:effectLst/>
                <a:latin typeface="Arial" panose="020B0604020202020204" pitchFamily="34" charset="0"/>
                <a:hlinkClick r:id="rId2"/>
              </a:rPr>
              <a:t>US Core AllergyIntolerance Quick Start</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00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http://confluence.hl7.org/download/attachments/66933783/image2019-12-17_9-55-30.png?version=1&amp;modificationDate=1576605331092&amp;api=v2&amp;effects=drop-shadow">
            <a:extLst>
              <a:ext uri="{FF2B5EF4-FFF2-40B4-BE49-F238E27FC236}">
                <a16:creationId xmlns:a16="http://schemas.microsoft.com/office/drawing/2014/main" id="{04BD9E5E-1ECD-AD4D-8C42-018F0BAED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25" y="2064717"/>
            <a:ext cx="8182113" cy="4297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ED49DA1-CC63-BA45-9C8B-2510E3F8FD1A}"/>
              </a:ext>
            </a:extLst>
          </p:cNvPr>
          <p:cNvSpPr/>
          <p:nvPr/>
        </p:nvSpPr>
        <p:spPr>
          <a:xfrm>
            <a:off x="768626" y="1747528"/>
            <a:ext cx="4644220" cy="307777"/>
          </a:xfrm>
          <a:prstGeom prst="rect">
            <a:avLst/>
          </a:prstGeom>
        </p:spPr>
        <p:txBody>
          <a:bodyPr wrap="none">
            <a:spAutoFit/>
          </a:bodyPr>
          <a:lstStyle/>
          <a:p>
            <a:r>
              <a:rPr lang="en-US" dirty="0"/>
              <a:t>For Example in </a:t>
            </a:r>
            <a:r>
              <a:rPr lang="en-US" dirty="0">
                <a:hlinkClick r:id="rId2"/>
              </a:rPr>
              <a:t>US Core AllergyIntolerance Quick Start</a:t>
            </a:r>
            <a:r>
              <a:rPr lang="en-US" dirty="0"/>
              <a:t>: </a:t>
            </a:r>
          </a:p>
        </p:txBody>
      </p:sp>
    </p:spTree>
    <p:extLst>
      <p:ext uri="{BB962C8B-B14F-4D97-AF65-F5344CB8AC3E}">
        <p14:creationId xmlns:p14="http://schemas.microsoft.com/office/powerpoint/2010/main" val="30609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Search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
        <p:nvSpPr>
          <p:cNvPr id="3" name="Rectangle 2">
            <a:extLst>
              <a:ext uri="{FF2B5EF4-FFF2-40B4-BE49-F238E27FC236}">
                <a16:creationId xmlns:a16="http://schemas.microsoft.com/office/drawing/2014/main" id="{DB367D66-0B48-584D-8EA7-823C7F0C514B}"/>
              </a:ext>
            </a:extLst>
          </p:cNvPr>
          <p:cNvSpPr/>
          <p:nvPr/>
        </p:nvSpPr>
        <p:spPr>
          <a:xfrm>
            <a:off x="768626" y="1747528"/>
            <a:ext cx="3865161" cy="307777"/>
          </a:xfrm>
          <a:prstGeom prst="rect">
            <a:avLst/>
          </a:prstGeom>
        </p:spPr>
        <p:txBody>
          <a:bodyPr wrap="none">
            <a:spAutoFit/>
          </a:bodyPr>
          <a:lstStyle/>
          <a:p>
            <a:r>
              <a:rPr lang="en-US" dirty="0"/>
              <a:t>... and the corresponding </a:t>
            </a:r>
            <a:r>
              <a:rPr lang="en-US" dirty="0" err="1"/>
              <a:t>CapabilityStatement</a:t>
            </a:r>
            <a:r>
              <a:rPr lang="en-US" dirty="0"/>
              <a:t>:</a:t>
            </a:r>
          </a:p>
        </p:txBody>
      </p:sp>
      <p:pic>
        <p:nvPicPr>
          <p:cNvPr id="2050" name="Picture 2" descr="http://confluence.hl7.org/download/attachments/66933783/image2019-12-17_9-59-36.png?version=1&amp;modificationDate=1576605576777&amp;api=v2&amp;effects=drop-shadow">
            <a:extLst>
              <a:ext uri="{FF2B5EF4-FFF2-40B4-BE49-F238E27FC236}">
                <a16:creationId xmlns:a16="http://schemas.microsoft.com/office/drawing/2014/main" id="{9AC266BB-0042-3940-92D9-8EC1C3AE9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02" y="2218514"/>
            <a:ext cx="7974024" cy="428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01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Provenance</a:t>
            </a:r>
          </a:p>
        </p:txBody>
      </p:sp>
      <p:sp>
        <p:nvSpPr>
          <p:cNvPr id="3" name="Content Placeholder 2"/>
          <p:cNvSpPr>
            <a:spLocks noGrp="1"/>
          </p:cNvSpPr>
          <p:nvPr>
            <p:ph idx="1"/>
          </p:nvPr>
        </p:nvSpPr>
        <p:spPr/>
        <p:txBody>
          <a:bodyPr/>
          <a:lstStyle/>
          <a:p>
            <a:r>
              <a:rPr lang="en-US" dirty="0"/>
              <a:t>Successfully retrieve data provenance in addition to the clinical data for a single patient using the included  US Core V3.1.0 Provenance artifacts with the  “SHALL support” searches specified in the </a:t>
            </a:r>
            <a:r>
              <a:rPr lang="en-US" dirty="0">
                <a:hlinkClick r:id="rId2"/>
              </a:rPr>
              <a:t>Argo R4 IG Provenance Quick Start section</a:t>
            </a:r>
            <a:r>
              <a:rPr lang="en-US" dirty="0"/>
              <a:t>.</a:t>
            </a:r>
          </a:p>
          <a:p>
            <a:pPr marL="80963" indent="0">
              <a:buNone/>
            </a:pP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421281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“on-demand” CCD</a:t>
            </a:r>
          </a:p>
        </p:txBody>
      </p:sp>
      <p:sp>
        <p:nvSpPr>
          <p:cNvPr id="3" name="Content Placeholder 2"/>
          <p:cNvSpPr>
            <a:spLocks noGrp="1"/>
          </p:cNvSpPr>
          <p:nvPr>
            <p:ph idx="1"/>
          </p:nvPr>
        </p:nvSpPr>
        <p:spPr/>
        <p:txBody>
          <a:bodyPr/>
          <a:lstStyle/>
          <a:p>
            <a:r>
              <a:rPr lang="en-US" dirty="0"/>
              <a:t>Successfully retrieve a "on demand" CCD document for a single patient using the </a:t>
            </a:r>
            <a:r>
              <a:rPr lang="en-US" dirty="0">
                <a:hlinkClick r:id="rId2"/>
              </a:rPr>
              <a:t>$docref operation</a:t>
            </a:r>
            <a:r>
              <a:rPr lang="en-US" dirty="0"/>
              <a:t> specified in the US Core V3.1.0 IG.</a:t>
            </a:r>
          </a:p>
          <a:p>
            <a:pPr marL="80963" indent="0">
              <a:buNone/>
            </a:pP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248474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Scenarios:   UDI</a:t>
            </a:r>
          </a:p>
        </p:txBody>
      </p:sp>
      <p:sp>
        <p:nvSpPr>
          <p:cNvPr id="3" name="Content Placeholder 2"/>
          <p:cNvSpPr>
            <a:spLocks noGrp="1"/>
          </p:cNvSpPr>
          <p:nvPr>
            <p:ph idx="1"/>
          </p:nvPr>
        </p:nvSpPr>
        <p:spPr/>
        <p:txBody>
          <a:bodyPr/>
          <a:lstStyle/>
          <a:p>
            <a:r>
              <a:rPr lang="en-US" sz="2400" dirty="0"/>
              <a:t>Additional pilot Testing of UDI elements - US Core includes all the component parts of UDI in </a:t>
            </a:r>
            <a:r>
              <a:rPr lang="en-US" sz="2400" dirty="0">
                <a:hlinkClick r:id="rId2"/>
              </a:rPr>
              <a:t>US Core Implantable Device profile</a:t>
            </a:r>
            <a:r>
              <a:rPr lang="en-US" sz="2400" dirty="0"/>
              <a:t>.</a:t>
            </a:r>
          </a:p>
          <a:p>
            <a:pPr marL="80963" indent="0">
              <a:buNone/>
            </a:pP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pic>
        <p:nvPicPr>
          <p:cNvPr id="5" name="Picture 4">
            <a:extLst>
              <a:ext uri="{FF2B5EF4-FFF2-40B4-BE49-F238E27FC236}">
                <a16:creationId xmlns:a16="http://schemas.microsoft.com/office/drawing/2014/main" id="{C5310CC6-DCE6-AC4B-B2F0-CE8D3D0BE110}"/>
              </a:ext>
            </a:extLst>
          </p:cNvPr>
          <p:cNvPicPr>
            <a:picLocks noChangeAspect="1"/>
          </p:cNvPicPr>
          <p:nvPr/>
        </p:nvPicPr>
        <p:blipFill>
          <a:blip r:embed="rId3"/>
          <a:stretch>
            <a:fillRect/>
          </a:stretch>
        </p:blipFill>
        <p:spPr>
          <a:xfrm>
            <a:off x="2776331" y="3223828"/>
            <a:ext cx="6051826" cy="31909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095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Scenario:  Write</a:t>
            </a:r>
          </a:p>
        </p:txBody>
      </p:sp>
      <p:sp>
        <p:nvSpPr>
          <p:cNvPr id="3" name="Content Placeholder 2"/>
          <p:cNvSpPr>
            <a:spLocks noGrp="1"/>
          </p:cNvSpPr>
          <p:nvPr>
            <p:ph idx="1"/>
          </p:nvPr>
        </p:nvSpPr>
        <p:spPr/>
        <p:txBody>
          <a:bodyPr/>
          <a:lstStyle/>
          <a:p>
            <a:r>
              <a:rPr lang="en-US" sz="2400" dirty="0"/>
              <a:t>Very little guidance is provided on writing and updating data in the context of US Core profiles. There are multiple issues that will need to be considered when defining expected behavior by the various actors to support updates and writes to the data including: Currently the IG defines write for Clinical notes as described in the </a:t>
            </a:r>
            <a:r>
              <a:rPr lang="en-US" sz="2400" dirty="0">
                <a:hlinkClick r:id="rId2"/>
              </a:rPr>
              <a:t>Clinical Notes Guidance Page</a:t>
            </a:r>
            <a:r>
              <a:rPr lang="en-US" sz="2400" dirty="0"/>
              <a:t>.</a:t>
            </a:r>
          </a:p>
          <a:p>
            <a:pPr marL="80963" indent="0">
              <a:buNone/>
            </a:pPr>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pic>
        <p:nvPicPr>
          <p:cNvPr id="6" name="Picture 5">
            <a:extLst>
              <a:ext uri="{FF2B5EF4-FFF2-40B4-BE49-F238E27FC236}">
                <a16:creationId xmlns:a16="http://schemas.microsoft.com/office/drawing/2014/main" id="{D980038D-22D2-E842-A44C-A7B8F40CE06B}"/>
              </a:ext>
            </a:extLst>
          </p:cNvPr>
          <p:cNvPicPr>
            <a:picLocks noChangeAspect="1"/>
          </p:cNvPicPr>
          <p:nvPr/>
        </p:nvPicPr>
        <p:blipFill>
          <a:blip r:embed="rId3"/>
          <a:stretch>
            <a:fillRect/>
          </a:stretch>
        </p:blipFill>
        <p:spPr>
          <a:xfrm>
            <a:off x="2266123" y="3984297"/>
            <a:ext cx="6973680" cy="24690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2290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err="1"/>
              <a:t>Connectathon</a:t>
            </a:r>
            <a:r>
              <a:rPr lang="en-US" noProof="0" dirty="0"/>
              <a:t> Overview</a:t>
            </a:r>
          </a:p>
        </p:txBody>
      </p:sp>
      <p:sp>
        <p:nvSpPr>
          <p:cNvPr id="4" name="Content Placeholder 3"/>
          <p:cNvSpPr>
            <a:spLocks noGrp="1"/>
          </p:cNvSpPr>
          <p:nvPr>
            <p:ph idx="1"/>
          </p:nvPr>
        </p:nvSpPr>
        <p:spPr/>
        <p:txBody>
          <a:bodyPr/>
          <a:lstStyle/>
          <a:p>
            <a:r>
              <a:rPr lang="en-US" noProof="0" dirty="0"/>
              <a:t>LINK: </a:t>
            </a:r>
            <a:r>
              <a:rPr lang="en-US" sz="3200" dirty="0">
                <a:latin typeface="Calibri" panose="020F0502020204030204" pitchFamily="34" charset="0"/>
                <a:cs typeface="Calibri" panose="020F0502020204030204" pitchFamily="34" charset="0"/>
                <a:hlinkClick r:id="rId2"/>
              </a:rPr>
              <a:t>2020-01 CMS FHIR Connectathon 1</a:t>
            </a: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WHEN:  Tuesday, Jan 7</a:t>
            </a:r>
            <a:r>
              <a:rPr lang="en-US" sz="3200" baseline="30000" dirty="0">
                <a:latin typeface="Calibri" panose="020F0502020204030204" pitchFamily="34" charset="0"/>
                <a:cs typeface="Calibri" panose="020F0502020204030204" pitchFamily="34" charset="0"/>
              </a:rPr>
              <a:t>th</a:t>
            </a:r>
            <a:r>
              <a:rPr lang="en-US" sz="3200" dirty="0">
                <a:latin typeface="Calibri" panose="020F0502020204030204" pitchFamily="34" charset="0"/>
                <a:cs typeface="Calibri" panose="020F0502020204030204" pitchFamily="34" charset="0"/>
              </a:rPr>
              <a:t> &amp; Wednesday, Jan 8</a:t>
            </a:r>
            <a:r>
              <a:rPr lang="en-US" sz="3200" baseline="30000" dirty="0">
                <a:latin typeface="Calibri" panose="020F0502020204030204" pitchFamily="34" charset="0"/>
                <a:cs typeface="Calibri" panose="020F0502020204030204" pitchFamily="34" charset="0"/>
              </a:rPr>
              <a:t>th</a:t>
            </a:r>
            <a:r>
              <a:rPr lang="en-US" sz="3200" dirty="0">
                <a:latin typeface="Calibri" panose="020F0502020204030204" pitchFamily="34" charset="0"/>
                <a:cs typeface="Calibri" panose="020F0502020204030204" pitchFamily="34" charset="0"/>
              </a:rPr>
              <a:t>, 2020</a:t>
            </a:r>
          </a:p>
          <a:p>
            <a:r>
              <a:rPr lang="en-US" sz="3200" dirty="0">
                <a:latin typeface="Calibri" panose="020F0502020204030204" pitchFamily="34" charset="0"/>
                <a:cs typeface="Calibri" panose="020F0502020204030204" pitchFamily="34" charset="0"/>
              </a:rPr>
              <a:t>WHERE: Centers for Medicare &amp; Medicaid Services Headquarters, Baltimore, MD</a:t>
            </a:r>
            <a:endParaRPr lang="en-US" sz="3200" dirty="0">
              <a:latin typeface="Calibri"/>
            </a:endParaRPr>
          </a:p>
        </p:txBody>
      </p:sp>
    </p:spTree>
    <p:extLst>
      <p:ext uri="{BB962C8B-B14F-4D97-AF65-F5344CB8AC3E}">
        <p14:creationId xmlns:p14="http://schemas.microsoft.com/office/powerpoint/2010/main" val="242848832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Sign up….</a:t>
            </a:r>
          </a:p>
        </p:txBody>
      </p:sp>
      <p:sp>
        <p:nvSpPr>
          <p:cNvPr id="3" name="Content Placeholder 2"/>
          <p:cNvSpPr>
            <a:spLocks noGrp="1"/>
          </p:cNvSpPr>
          <p:nvPr>
            <p:ph idx="1"/>
          </p:nvPr>
        </p:nvSpPr>
        <p:spPr/>
        <p:txBody>
          <a:bodyPr/>
          <a:lstStyle/>
          <a:p>
            <a:r>
              <a:rPr lang="en-US" sz="3200" dirty="0"/>
              <a:t>For this </a:t>
            </a:r>
            <a:r>
              <a:rPr lang="en-US" sz="3200" dirty="0" err="1"/>
              <a:t>Connectathon</a:t>
            </a:r>
            <a:r>
              <a:rPr lang="en-US" sz="3200" dirty="0"/>
              <a:t> we are using the official </a:t>
            </a:r>
            <a:r>
              <a:rPr lang="en-US" sz="3200" dirty="0">
                <a:hlinkClick r:id="rId2"/>
              </a:rPr>
              <a:t>Conman</a:t>
            </a:r>
            <a:r>
              <a:rPr lang="en-US" sz="3200" dirty="0"/>
              <a:t> tool for signup</a:t>
            </a:r>
          </a:p>
          <a:p>
            <a:pPr lvl="1"/>
            <a:r>
              <a:rPr lang="en-US" sz="2400" dirty="0">
                <a:latin typeface="Calibri"/>
                <a:hlinkClick r:id="rId2"/>
              </a:rPr>
              <a:t>http://conman.clinfhir.com/connectathon.html?event=baltimore2020</a:t>
            </a:r>
            <a:endParaRPr lang="en-US" sz="2400" dirty="0">
              <a:latin typeface="Calibri"/>
            </a:endParaRPr>
          </a:p>
          <a:p>
            <a:pPr lvl="1"/>
            <a:r>
              <a:rPr lang="en-US" sz="1500" dirty="0">
                <a:latin typeface="Calibri"/>
              </a:rPr>
              <a:t>Enter your name/organization</a:t>
            </a:r>
          </a:p>
          <a:p>
            <a:pPr lvl="1"/>
            <a:r>
              <a:rPr lang="en-US" sz="1500" dirty="0">
                <a:latin typeface="Calibri"/>
              </a:rPr>
              <a:t>Identify US Core as your primary track</a:t>
            </a:r>
          </a:p>
          <a:p>
            <a:pPr lvl="1"/>
            <a:r>
              <a:rPr lang="en-US" sz="1500" dirty="0" err="1">
                <a:latin typeface="Calibri"/>
              </a:rPr>
              <a:t>url</a:t>
            </a:r>
            <a:r>
              <a:rPr lang="en-US" sz="1500" dirty="0">
                <a:latin typeface="Calibri"/>
              </a:rPr>
              <a:t> for your system and any instructions how to access ( e.g., credentials )</a:t>
            </a:r>
          </a:p>
          <a:p>
            <a:endParaRPr lang="en-US" sz="2000" dirty="0">
              <a:latin typeface="Calibri"/>
            </a:endParaRPr>
          </a:p>
          <a:p>
            <a:pPr marL="80963" indent="0">
              <a:buNone/>
            </a:pPr>
            <a:r>
              <a:rPr lang="en-US" sz="2000" dirty="0"/>
              <a:t>(See the </a:t>
            </a:r>
            <a:r>
              <a:rPr lang="en-US" sz="2000" dirty="0">
                <a:hlinkClick r:id="rId3"/>
              </a:rPr>
              <a:t>Sprint Tracker!</a:t>
            </a:r>
            <a:r>
              <a:rPr lang="en-US" sz="2000" dirty="0"/>
              <a:t> spreadsheet for participants in the 2019 September </a:t>
            </a:r>
            <a:r>
              <a:rPr lang="en-US" sz="2000" dirty="0" err="1"/>
              <a:t>Connectathon</a:t>
            </a:r>
            <a:r>
              <a:rPr lang="en-US" sz="2000" dirty="0"/>
              <a: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185799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4C9B-D2A2-4764-8484-5F8052360F37}"/>
              </a:ext>
            </a:extLst>
          </p:cNvPr>
          <p:cNvSpPr>
            <a:spLocks noGrp="1"/>
          </p:cNvSpPr>
          <p:nvPr>
            <p:ph type="title"/>
          </p:nvPr>
        </p:nvSpPr>
        <p:spPr/>
        <p:txBody>
          <a:bodyPr/>
          <a:lstStyle/>
          <a:p>
            <a:r>
              <a:rPr lang="en-US" dirty="0"/>
              <a:t>Test Systems</a:t>
            </a:r>
          </a:p>
        </p:txBody>
      </p:sp>
      <p:sp>
        <p:nvSpPr>
          <p:cNvPr id="3" name="Content Placeholder 2">
            <a:extLst>
              <a:ext uri="{FF2B5EF4-FFF2-40B4-BE49-F238E27FC236}">
                <a16:creationId xmlns:a16="http://schemas.microsoft.com/office/drawing/2014/main" id="{8DE82774-0EB5-4608-9382-FA2B2EADAEF0}"/>
              </a:ext>
            </a:extLst>
          </p:cNvPr>
          <p:cNvSpPr>
            <a:spLocks noGrp="1"/>
          </p:cNvSpPr>
          <p:nvPr>
            <p:ph idx="1"/>
          </p:nvPr>
        </p:nvSpPr>
        <p:spPr>
          <a:xfrm>
            <a:off x="508000" y="1828800"/>
            <a:ext cx="11176000" cy="1895061"/>
          </a:xfrm>
        </p:spPr>
        <p:txBody>
          <a:bodyPr/>
          <a:lstStyle/>
          <a:p>
            <a:r>
              <a:rPr lang="en-US" sz="2800" dirty="0"/>
              <a:t>Client:  </a:t>
            </a:r>
            <a:r>
              <a:rPr lang="en-US" sz="2800" dirty="0">
                <a:hlinkClick r:id="rId2"/>
              </a:rPr>
              <a:t>https://inferno.healthit.gov/inferno/</a:t>
            </a:r>
            <a:r>
              <a:rPr lang="en-US" sz="2800" dirty="0"/>
              <a:t> </a:t>
            </a:r>
          </a:p>
          <a:p>
            <a:pPr marL="578485" lvl="1" indent="0">
              <a:buNone/>
            </a:pPr>
            <a:endParaRPr lang="en-US" sz="2400" dirty="0"/>
          </a:p>
        </p:txBody>
      </p:sp>
      <p:sp>
        <p:nvSpPr>
          <p:cNvPr id="4" name="Slide Number Placeholder 3">
            <a:extLst>
              <a:ext uri="{FF2B5EF4-FFF2-40B4-BE49-F238E27FC236}">
                <a16:creationId xmlns:a16="http://schemas.microsoft.com/office/drawing/2014/main" id="{54B07881-DC92-4B6E-A144-85FB474CA12E}"/>
              </a:ext>
            </a:extLst>
          </p:cNvPr>
          <p:cNvSpPr>
            <a:spLocks noGrp="1"/>
          </p:cNvSpPr>
          <p:nvPr>
            <p:ph type="sldNum" sz="quarter" idx="4"/>
          </p:nvPr>
        </p:nvSpPr>
        <p:spPr/>
        <p:txBody>
          <a:bodyPr/>
          <a:lstStyle/>
          <a:p>
            <a:fld id="{5CC3E5C4-3E2B-40F1-9F2B-C46CEB0C88DF}" type="slidenum">
              <a:rPr lang="en-CA" smtClean="0"/>
              <a:pPr/>
              <a:t>21</a:t>
            </a:fld>
            <a:endParaRPr lang="en-CA" dirty="0"/>
          </a:p>
        </p:txBody>
      </p:sp>
      <p:pic>
        <p:nvPicPr>
          <p:cNvPr id="3076" name="Picture 4" descr="Inferno">
            <a:hlinkClick r:id="rId2"/>
            <a:extLst>
              <a:ext uri="{FF2B5EF4-FFF2-40B4-BE49-F238E27FC236}">
                <a16:creationId xmlns:a16="http://schemas.microsoft.com/office/drawing/2014/main" id="{C6FEFA17-519F-E543-B9C8-9A6CC0EE0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504" y="2650075"/>
            <a:ext cx="2303670" cy="8638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4B11D9-007F-F045-A51D-C03731AAFFE5}"/>
              </a:ext>
            </a:extLst>
          </p:cNvPr>
          <p:cNvSpPr txBox="1">
            <a:spLocks/>
          </p:cNvSpPr>
          <p:nvPr/>
        </p:nvSpPr>
        <p:spPr>
          <a:xfrm>
            <a:off x="574260" y="3597605"/>
            <a:ext cx="11176000" cy="189506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76237" algn="l" rtl="0">
              <a:lnSpc>
                <a:spcPct val="100000"/>
              </a:lnSpc>
              <a:spcBef>
                <a:spcPts val="620"/>
              </a:spcBef>
              <a:spcAft>
                <a:spcPts val="0"/>
              </a:spcAft>
              <a:buClr>
                <a:schemeClr val="accent1"/>
              </a:buClr>
              <a:buSzPts val="2325"/>
              <a:buFont typeface="Noto Sans Symbols"/>
              <a:buChar char="■"/>
              <a:defRPr sz="3100" b="0" i="0" u="none" strike="noStrike" cap="none">
                <a:solidFill>
                  <a:schemeClr val="dk1"/>
                </a:solidFill>
                <a:latin typeface="Arial"/>
                <a:ea typeface="Arial"/>
                <a:cs typeface="Arial"/>
                <a:sym typeface="Arial"/>
              </a:defRPr>
            </a:lvl1pPr>
            <a:lvl2pPr marL="914400" marR="0" lvl="1" indent="-335915" algn="l" rtl="0">
              <a:lnSpc>
                <a:spcPct val="100000"/>
              </a:lnSpc>
              <a:spcBef>
                <a:spcPts val="520"/>
              </a:spcBef>
              <a:spcAft>
                <a:spcPts val="0"/>
              </a:spcAft>
              <a:buClr>
                <a:schemeClr val="accent1"/>
              </a:buClr>
              <a:buSzPts val="1690"/>
              <a:buFont typeface="Noto Sans Symbols"/>
              <a:buChar char="➢"/>
              <a:defRPr sz="2600" b="0" i="0" u="none" strike="noStrike" cap="none">
                <a:solidFill>
                  <a:schemeClr val="dk1"/>
                </a:solidFill>
                <a:latin typeface="Arial"/>
                <a:ea typeface="Arial"/>
                <a:cs typeface="Arial"/>
                <a:sym typeface="Arial"/>
              </a:defRPr>
            </a:lvl2pPr>
            <a:lvl3pPr marL="1371600" marR="0" lvl="2" indent="-312419" algn="l" rtl="0">
              <a:lnSpc>
                <a:spcPct val="100000"/>
              </a:lnSpc>
              <a:spcBef>
                <a:spcPts val="480"/>
              </a:spcBef>
              <a:spcAft>
                <a:spcPts val="0"/>
              </a:spcAft>
              <a:buClr>
                <a:schemeClr val="folHlink"/>
              </a:buClr>
              <a:buSzPts val="132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folHlink"/>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36550" algn="l" rtl="0">
              <a:lnSpc>
                <a:spcPct val="100000"/>
              </a:lnSpc>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5pPr>
            <a:lvl6pPr marL="2743200" marR="0" lvl="5" indent="-336550" algn="l" rtl="0">
              <a:lnSpc>
                <a:spcPct val="100000"/>
              </a:lnSpc>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6pPr>
            <a:lvl7pPr marL="3200400" marR="0" lvl="6" indent="-336550" algn="l" rtl="0">
              <a:lnSpc>
                <a:spcPct val="100000"/>
              </a:lnSpc>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7pPr>
            <a:lvl8pPr marL="3657600" marR="0" lvl="7" indent="-336550" algn="l" rtl="0">
              <a:lnSpc>
                <a:spcPct val="100000"/>
              </a:lnSpc>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8pPr>
            <a:lvl9pPr marL="4114800" marR="0" lvl="8" indent="-336550" algn="l" rtl="0">
              <a:lnSpc>
                <a:spcPct val="100000"/>
              </a:lnSpc>
              <a:spcBef>
                <a:spcPts val="400"/>
              </a:spcBef>
              <a:spcAft>
                <a:spcPts val="0"/>
              </a:spcAft>
              <a:buClr>
                <a:schemeClr val="folHlink"/>
              </a:buClr>
              <a:buSzPts val="1700"/>
              <a:buFont typeface="Noto Sans Symbols"/>
              <a:buChar char="✓"/>
              <a:defRPr sz="2000" b="0" i="0" u="none" strike="noStrike" cap="none">
                <a:solidFill>
                  <a:schemeClr val="dk1"/>
                </a:solidFill>
                <a:latin typeface="Arial"/>
                <a:ea typeface="Arial"/>
                <a:cs typeface="Arial"/>
                <a:sym typeface="Arial"/>
              </a:defRPr>
            </a:lvl9pPr>
          </a:lstStyle>
          <a:p>
            <a:r>
              <a:rPr lang="en-US" sz="2800" dirty="0"/>
              <a:t>Servers:  Many FHIR Reference Implementations listed </a:t>
            </a:r>
            <a:r>
              <a:rPr lang="en-US" sz="2800" dirty="0">
                <a:hlinkClick r:id="rId4"/>
              </a:rPr>
              <a:t>here</a:t>
            </a:r>
            <a:r>
              <a:rPr lang="en-US" sz="2800" dirty="0"/>
              <a:t> support US Core Profiles to various degrees</a:t>
            </a:r>
          </a:p>
          <a:p>
            <a:pPr marL="578485" lvl="1" indent="0">
              <a:buFont typeface="Noto Sans Symbols"/>
              <a:buNone/>
            </a:pPr>
            <a:endParaRPr lang="en-US" sz="2400" dirty="0"/>
          </a:p>
        </p:txBody>
      </p:sp>
    </p:spTree>
    <p:extLst>
      <p:ext uri="{BB962C8B-B14F-4D97-AF65-F5344CB8AC3E}">
        <p14:creationId xmlns:p14="http://schemas.microsoft.com/office/powerpoint/2010/main" val="418909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your Questions Answered</a:t>
            </a:r>
            <a:endParaRPr lang="en-US" noProof="0" dirty="0"/>
          </a:p>
        </p:txBody>
      </p:sp>
      <p:sp>
        <p:nvSpPr>
          <p:cNvPr id="3" name="Content Placeholder 2"/>
          <p:cNvSpPr>
            <a:spLocks noGrp="1"/>
          </p:cNvSpPr>
          <p:nvPr>
            <p:ph idx="1"/>
          </p:nvPr>
        </p:nvSpPr>
        <p:spPr>
          <a:xfrm>
            <a:off x="508000" y="1790254"/>
            <a:ext cx="11176000" cy="4624536"/>
          </a:xfrm>
        </p:spPr>
        <p:txBody>
          <a:bodyPr/>
          <a:lstStyle/>
          <a:p>
            <a:r>
              <a:rPr lang="en-US" sz="3000" dirty="0">
                <a:latin typeface="Calibri"/>
              </a:rPr>
              <a:t>FHIR Chat:</a:t>
            </a:r>
          </a:p>
          <a:p>
            <a:pPr lvl="1"/>
            <a:r>
              <a:rPr lang="en-US" sz="2500" dirty="0">
                <a:latin typeface="Calibri"/>
                <a:hlinkClick r:id="rId3"/>
              </a:rPr>
              <a:t>https://chat.fhir.org/#narrow/stream/179207-connectathon-mgmt/topic/Clinical.20Reasoning.20Track</a:t>
            </a:r>
            <a:endParaRPr lang="en-US" sz="2500" dirty="0">
              <a:latin typeface="Calibri"/>
            </a:endParaRPr>
          </a:p>
          <a:p>
            <a:pPr lvl="1"/>
            <a:r>
              <a:rPr lang="en-US" sz="3000" dirty="0">
                <a:latin typeface="Calibri"/>
              </a:rPr>
              <a:t>Track Lead: Eric Haas  (</a:t>
            </a:r>
            <a:r>
              <a:rPr lang="en-US" sz="3000" dirty="0">
                <a:latin typeface="Calibri"/>
                <a:hlinkClick r:id="rId4"/>
              </a:rPr>
              <a:t>ehaas@healthedatainc.com</a:t>
            </a:r>
            <a:r>
              <a:rPr lang="en-US" sz="3000" dirty="0">
                <a:latin typeface="Calibri"/>
              </a:rPr>
              <a:t>)</a:t>
            </a:r>
          </a:p>
          <a:p>
            <a:pPr lvl="1"/>
            <a:r>
              <a:rPr lang="en-US" sz="3200" dirty="0">
                <a:latin typeface="Calibri"/>
              </a:rPr>
              <a:t>Track Lead: Brett </a:t>
            </a:r>
            <a:r>
              <a:rPr lang="en-US" sz="3200" dirty="0" err="1">
                <a:latin typeface="Calibri"/>
              </a:rPr>
              <a:t>Marquard</a:t>
            </a:r>
            <a:r>
              <a:rPr lang="en-US" sz="3200" dirty="0">
                <a:latin typeface="Calibri"/>
              </a:rPr>
              <a:t> (</a:t>
            </a:r>
            <a:r>
              <a:rPr lang="en-US" sz="3200" dirty="0">
                <a:latin typeface="Calibri"/>
                <a:hlinkClick r:id="rId5">
                  <a:extLst>
                    <a:ext uri="{A12FA001-AC4F-418D-AE19-62706E023703}">
                      <ahyp:hlinkClr xmlns:ahyp="http://schemas.microsoft.com/office/drawing/2018/hyperlinkcolor" val="tx"/>
                    </a:ext>
                  </a:extLst>
                </a:hlinkClick>
              </a:rPr>
              <a:t>brett@waveoneassociates.com</a:t>
            </a:r>
            <a:r>
              <a:rPr lang="en-US" sz="3200" dirty="0">
                <a:latin typeface="Calibri"/>
              </a:rPr>
              <a:t>)</a:t>
            </a:r>
            <a:endParaRPr lang="en-US" sz="3000" dirty="0">
              <a:latin typeface="Calibri"/>
            </a:endParaRPr>
          </a:p>
          <a:p>
            <a:r>
              <a:rPr lang="en-US" sz="3000" dirty="0">
                <a:latin typeface="Calibri"/>
              </a:rPr>
              <a:t>On Site Issues: Sandy Vance (sandra.vance@aegis.net)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12844230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of Support Materials</a:t>
            </a:r>
            <a:endParaRPr lang="en-US" noProof="0" dirty="0"/>
          </a:p>
        </p:txBody>
      </p:sp>
      <p:sp>
        <p:nvSpPr>
          <p:cNvPr id="3" name="Content Placeholder 2"/>
          <p:cNvSpPr>
            <a:spLocks noGrp="1"/>
          </p:cNvSpPr>
          <p:nvPr>
            <p:ph idx="1"/>
          </p:nvPr>
        </p:nvSpPr>
        <p:spPr>
          <a:xfrm>
            <a:off x="584515" y="1582178"/>
            <a:ext cx="11176000" cy="4624536"/>
          </a:xfrm>
        </p:spPr>
        <p:txBody>
          <a:bodyPr/>
          <a:lstStyle/>
          <a:p>
            <a:r>
              <a:rPr lang="en-US" sz="2400" dirty="0">
                <a:latin typeface="Calibri"/>
              </a:rPr>
              <a:t>FHIR Specification:</a:t>
            </a:r>
          </a:p>
          <a:p>
            <a:pPr lvl="1"/>
            <a:r>
              <a:rPr lang="en-US" sz="1900" dirty="0">
                <a:latin typeface="Calibri"/>
              </a:rPr>
              <a:t>R4 final: </a:t>
            </a:r>
            <a:r>
              <a:rPr lang="en-US" sz="1900" dirty="0">
                <a:latin typeface="Calibri"/>
                <a:hlinkClick r:id="rId3"/>
              </a:rPr>
              <a:t>http://hl7.org/fhir/index.html</a:t>
            </a:r>
            <a:endParaRPr lang="en-US" sz="1900" dirty="0">
              <a:latin typeface="Calibri"/>
            </a:endParaRPr>
          </a:p>
          <a:p>
            <a:r>
              <a:rPr lang="en-US" sz="2400" dirty="0">
                <a:latin typeface="Calibri"/>
              </a:rPr>
              <a:t>US Core Implementation Guide</a:t>
            </a:r>
          </a:p>
          <a:p>
            <a:pPr lvl="1"/>
            <a:r>
              <a:rPr lang="en-US" sz="2000" dirty="0">
                <a:hlinkClick r:id="rId4"/>
              </a:rPr>
              <a:t>http://hl7.org/fhir/us/</a:t>
            </a:r>
            <a:r>
              <a:rPr lang="en-US" sz="2000" dirty="0">
                <a:hlinkClick r:id="rId4"/>
              </a:rPr>
              <a:t>core</a:t>
            </a:r>
            <a:r>
              <a:rPr lang="en-US" sz="2000" dirty="0">
                <a:hlinkClick r:id="rId4"/>
              </a:rPr>
              <a:t>/</a:t>
            </a:r>
            <a:endParaRPr lang="en-US" sz="2000" dirty="0"/>
          </a:p>
          <a:p>
            <a:r>
              <a:rPr lang="en-US" sz="2400" dirty="0">
                <a:latin typeface="Calibri"/>
              </a:rPr>
              <a:t>CMS 2020 </a:t>
            </a:r>
            <a:r>
              <a:rPr lang="en-US" sz="2400" dirty="0" err="1">
                <a:latin typeface="Calibri"/>
              </a:rPr>
              <a:t>Connectathon</a:t>
            </a:r>
            <a:r>
              <a:rPr lang="en-US" sz="2400" dirty="0">
                <a:latin typeface="Calibri"/>
              </a:rPr>
              <a:t> Page</a:t>
            </a:r>
          </a:p>
          <a:p>
            <a:pPr lvl="1"/>
            <a:r>
              <a:rPr lang="en-US" sz="2000" dirty="0">
                <a:hlinkClick r:id="rId5"/>
              </a:rPr>
              <a:t>https://confluence.hl7.org/display/FHIR/2020-01+CMS+FHIR+Connectathon+1</a:t>
            </a:r>
            <a:endParaRPr lang="en-US" sz="2000" dirty="0"/>
          </a:p>
          <a:p>
            <a:r>
              <a:rPr lang="en-US" sz="2400" dirty="0">
                <a:latin typeface="Calibri"/>
              </a:rPr>
              <a:t>US Core </a:t>
            </a:r>
            <a:r>
              <a:rPr lang="en-US" sz="2400" dirty="0" err="1">
                <a:latin typeface="Calibri"/>
              </a:rPr>
              <a:t>Connectathon</a:t>
            </a:r>
            <a:r>
              <a:rPr lang="en-US" sz="2400" dirty="0">
                <a:latin typeface="Calibri"/>
              </a:rPr>
              <a:t> Page</a:t>
            </a:r>
          </a:p>
          <a:p>
            <a:pPr lvl="1"/>
            <a:r>
              <a:rPr lang="en-US" sz="2000" dirty="0">
                <a:hlinkClick r:id="rId6"/>
              </a:rPr>
              <a:t>https://confluence.hl7.org/display/FHIR/2020-01+US+Core</a:t>
            </a:r>
            <a:endParaRPr lang="en-US" sz="2000" dirty="0"/>
          </a:p>
          <a:p>
            <a:r>
              <a:rPr lang="en-US" sz="2400" dirty="0" err="1">
                <a:latin typeface="Calibri"/>
              </a:rPr>
              <a:t>Connectathon</a:t>
            </a:r>
            <a:r>
              <a:rPr lang="en-US" sz="2400" dirty="0">
                <a:latin typeface="Calibri"/>
              </a:rPr>
              <a:t> Manager</a:t>
            </a:r>
          </a:p>
          <a:p>
            <a:pPr lvl="1"/>
            <a:r>
              <a:rPr lang="en-US" sz="2000" dirty="0">
                <a:latin typeface="Calibri"/>
                <a:hlinkClick r:id="rId7"/>
              </a:rPr>
              <a:t>http://conman.clinfhir.com/connectathon.html?event=baltimore2020</a:t>
            </a:r>
            <a:endParaRPr lang="en-US" sz="2000" dirty="0">
              <a:latin typeface="Calibri"/>
            </a:endParaRPr>
          </a:p>
          <a:p>
            <a:r>
              <a:rPr lang="en-US" sz="2400" dirty="0">
                <a:latin typeface="Calibri"/>
              </a:rPr>
              <a:t>JIRA: </a:t>
            </a:r>
            <a:r>
              <a:rPr lang="en-US" sz="2400" dirty="0">
                <a:latin typeface="Calibri"/>
                <a:hlinkClick r:id="rId8"/>
              </a:rPr>
              <a:t>https://jira.hl7.org/projects/FHIR/issues</a:t>
            </a:r>
            <a:endParaRPr lang="en-US" sz="2400" dirty="0">
              <a:latin typeface="Calibri"/>
            </a:endParaRPr>
          </a:p>
          <a:p>
            <a:r>
              <a:rPr lang="en-US" sz="2400" dirty="0">
                <a:latin typeface="Calibri"/>
              </a:rPr>
              <a:t>FHIR Chat: </a:t>
            </a:r>
            <a:r>
              <a:rPr lang="en-US" sz="2000" dirty="0">
                <a:latin typeface="Calibri"/>
                <a:hlinkClick r:id="rId9"/>
              </a:rPr>
              <a:t>https://chat.fhir.org/</a:t>
            </a:r>
            <a:endParaRPr lang="en-US" sz="2000" dirty="0">
              <a:latin typeface="Calibri"/>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7201341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9970-6684-41EA-B250-C33AB6E98CED}"/>
              </a:ext>
            </a:extLst>
          </p:cNvPr>
          <p:cNvSpPr>
            <a:spLocks noGrp="1"/>
          </p:cNvSpPr>
          <p:nvPr>
            <p:ph type="title"/>
          </p:nvPr>
        </p:nvSpPr>
        <p:spPr/>
        <p:txBody>
          <a:bodyPr/>
          <a:lstStyle/>
          <a:p>
            <a:r>
              <a:rPr lang="en-US" dirty="0"/>
              <a:t>Discussion &amp; Questions</a:t>
            </a:r>
          </a:p>
        </p:txBody>
      </p:sp>
      <p:sp>
        <p:nvSpPr>
          <p:cNvPr id="3" name="Text Placeholder 2">
            <a:extLst>
              <a:ext uri="{FF2B5EF4-FFF2-40B4-BE49-F238E27FC236}">
                <a16:creationId xmlns:a16="http://schemas.microsoft.com/office/drawing/2014/main" id="{C230E78A-0308-44CC-87FA-DAFBD4A760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503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2BA9-DBD0-422E-8332-856635B2146D}"/>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28885A60-19E9-4BE6-9691-CB946AAC1FCE}"/>
              </a:ext>
            </a:extLst>
          </p:cNvPr>
          <p:cNvSpPr>
            <a:spLocks noGrp="1"/>
          </p:cNvSpPr>
          <p:nvPr>
            <p:ph idx="1"/>
          </p:nvPr>
        </p:nvSpPr>
        <p:spPr/>
        <p:txBody>
          <a:bodyPr/>
          <a:lstStyle/>
          <a:p>
            <a:r>
              <a:rPr lang="en-US" dirty="0"/>
              <a:t>Who is planning to attend?</a:t>
            </a:r>
          </a:p>
          <a:p>
            <a:r>
              <a:rPr lang="en-US" dirty="0"/>
              <a:t>Schedule any Breakouts?</a:t>
            </a:r>
          </a:p>
          <a:p>
            <a:r>
              <a:rPr lang="en-US" dirty="0"/>
              <a:t>Do we need a </a:t>
            </a:r>
            <a:r>
              <a:rPr lang="en-US" dirty="0" err="1"/>
              <a:t>preconnectathon</a:t>
            </a:r>
            <a:r>
              <a:rPr lang="en-US" dirty="0"/>
              <a:t> session?</a:t>
            </a:r>
          </a:p>
          <a:p>
            <a:r>
              <a:rPr lang="en-US" dirty="0"/>
              <a:t>Load resources to a reference Server?</a:t>
            </a:r>
          </a:p>
        </p:txBody>
      </p:sp>
      <p:sp>
        <p:nvSpPr>
          <p:cNvPr id="4" name="Slide Number Placeholder 3">
            <a:extLst>
              <a:ext uri="{FF2B5EF4-FFF2-40B4-BE49-F238E27FC236}">
                <a16:creationId xmlns:a16="http://schemas.microsoft.com/office/drawing/2014/main" id="{6E944125-C384-4A4B-A7E9-13BE690C718E}"/>
              </a:ext>
            </a:extLst>
          </p:cNvPr>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7771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err="1"/>
              <a:t>Connectathon</a:t>
            </a:r>
            <a:r>
              <a:rPr lang="en-US" noProof="0" dirty="0"/>
              <a:t> Overview</a:t>
            </a:r>
          </a:p>
        </p:txBody>
      </p:sp>
      <p:sp>
        <p:nvSpPr>
          <p:cNvPr id="4" name="Content Placeholder 3"/>
          <p:cNvSpPr>
            <a:spLocks noGrp="1"/>
          </p:cNvSpPr>
          <p:nvPr>
            <p:ph idx="1"/>
          </p:nvPr>
        </p:nvSpPr>
        <p:spPr/>
        <p:txBody>
          <a:bodyPr/>
          <a:lstStyle/>
          <a:p>
            <a:r>
              <a:rPr lang="en-US" noProof="0" dirty="0"/>
              <a:t>FHIR </a:t>
            </a:r>
            <a:r>
              <a:rPr lang="en-US" noProof="0" dirty="0" err="1"/>
              <a:t>Connectathon</a:t>
            </a:r>
            <a:r>
              <a:rPr lang="en-US" noProof="0" dirty="0"/>
              <a:t> Objectives</a:t>
            </a:r>
          </a:p>
          <a:p>
            <a:r>
              <a:rPr lang="en-US" noProof="0" dirty="0"/>
              <a:t>Timeline of Activities</a:t>
            </a:r>
          </a:p>
          <a:p>
            <a:pPr lvl="1"/>
            <a:r>
              <a:rPr lang="en-US" dirty="0"/>
              <a:t>Track Selection</a:t>
            </a:r>
            <a:endParaRPr lang="en-US" noProof="0" dirty="0"/>
          </a:p>
          <a:p>
            <a:r>
              <a:rPr lang="en-US" dirty="0"/>
              <a:t>FHIR </a:t>
            </a:r>
            <a:r>
              <a:rPr lang="en-US" dirty="0" err="1"/>
              <a:t>Connectathon</a:t>
            </a:r>
            <a:r>
              <a:rPr lang="en-US" dirty="0"/>
              <a:t> Objectives and </a:t>
            </a:r>
            <a:r>
              <a:rPr lang="en-US" noProof="0" dirty="0"/>
              <a:t>Participant Opportunities</a:t>
            </a:r>
          </a:p>
          <a:p>
            <a:r>
              <a:rPr lang="en-US" dirty="0"/>
              <a:t>US Core Track</a:t>
            </a:r>
          </a:p>
          <a:p>
            <a:r>
              <a:rPr lang="en-US" dirty="0"/>
              <a:t>How to get your questions answered</a:t>
            </a:r>
            <a:endParaRPr lang="en-US" noProof="0" dirty="0"/>
          </a:p>
          <a:p>
            <a:r>
              <a:rPr lang="en-US" dirty="0"/>
              <a:t>Location of Support Materials</a:t>
            </a:r>
          </a:p>
        </p:txBody>
      </p:sp>
    </p:spTree>
    <p:extLst>
      <p:ext uri="{BB962C8B-B14F-4D97-AF65-F5344CB8AC3E}">
        <p14:creationId xmlns:p14="http://schemas.microsoft.com/office/powerpoint/2010/main" val="818137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Timeline of Activities: Registration</a:t>
            </a:r>
          </a:p>
        </p:txBody>
      </p:sp>
      <p:sp>
        <p:nvSpPr>
          <p:cNvPr id="3" name="Content Placeholder 2"/>
          <p:cNvSpPr>
            <a:spLocks noGrp="1"/>
          </p:cNvSpPr>
          <p:nvPr>
            <p:ph idx="1"/>
          </p:nvPr>
        </p:nvSpPr>
        <p:spPr>
          <a:xfrm>
            <a:off x="479376" y="1628800"/>
            <a:ext cx="11176000" cy="4624536"/>
          </a:xfrm>
        </p:spPr>
        <p:txBody>
          <a:bodyPr/>
          <a:lstStyle/>
          <a:p>
            <a:r>
              <a:rPr lang="en-US" sz="3000" dirty="0">
                <a:latin typeface="Calibri"/>
              </a:rPr>
              <a:t>One Month Prior (aka NOW!!)</a:t>
            </a:r>
          </a:p>
          <a:p>
            <a:pPr lvl="1"/>
            <a:r>
              <a:rPr lang="en-US" sz="2400" dirty="0">
                <a:latin typeface="Calibri" panose="020F0502020204030204" pitchFamily="34" charset="0"/>
                <a:cs typeface="Calibri" panose="020F0502020204030204" pitchFamily="34" charset="0"/>
                <a:hlinkClick r:id="rId3"/>
              </a:rPr>
              <a:t>Register to attend the Connectathon</a:t>
            </a:r>
            <a:r>
              <a:rPr lang="en-US" sz="2400" dirty="0">
                <a:latin typeface="Calibri" panose="020F0502020204030204" pitchFamily="34" charset="0"/>
                <a:cs typeface="Calibri" panose="020F0502020204030204" pitchFamily="34" charset="0"/>
              </a:rPr>
              <a:t>, and make sure to select the </a:t>
            </a:r>
            <a:r>
              <a:rPr lang="en-US" sz="2400" dirty="0" err="1">
                <a:latin typeface="Calibri" panose="020F0502020204030204" pitchFamily="34" charset="0"/>
                <a:cs typeface="Calibri" panose="020F0502020204030204" pitchFamily="34" charset="0"/>
              </a:rPr>
              <a:t>Connectathon</a:t>
            </a:r>
            <a:r>
              <a:rPr lang="en-US" sz="2400" dirty="0">
                <a:latin typeface="Calibri" panose="020F0502020204030204" pitchFamily="34" charset="0"/>
                <a:cs typeface="Calibri" panose="020F0502020204030204" pitchFamily="34" charset="0"/>
              </a:rPr>
              <a:t> option when you do</a:t>
            </a:r>
            <a:endParaRPr lang="en-US" sz="2500" dirty="0">
              <a:latin typeface="Calibri" panose="020F0502020204030204" pitchFamily="34" charset="0"/>
              <a:cs typeface="Calibri" panose="020F0502020204030204" pitchFamily="34" charset="0"/>
            </a:endParaRPr>
          </a:p>
          <a:p>
            <a:pPr lvl="1"/>
            <a:r>
              <a:rPr lang="en-US" sz="2400" b="1" dirty="0">
                <a:latin typeface="Calibri" panose="020F0502020204030204" pitchFamily="34" charset="0"/>
                <a:cs typeface="Calibri" panose="020F0502020204030204" pitchFamily="34" charset="0"/>
              </a:rPr>
              <a:t>All participants should attend the </a:t>
            </a:r>
            <a:r>
              <a:rPr lang="en-US" sz="2400" b="1" dirty="0">
                <a:latin typeface="Calibri" panose="020F0502020204030204" pitchFamily="34" charset="0"/>
                <a:cs typeface="Calibri" panose="020F0502020204030204" pitchFamily="34" charset="0"/>
                <a:hlinkClick r:id="rId4"/>
              </a:rPr>
              <a:t>Connectathon Info Session</a:t>
            </a:r>
            <a:r>
              <a:rPr lang="en-US" sz="2400" b="1" dirty="0">
                <a:latin typeface="Calibri" panose="020F0502020204030204" pitchFamily="34" charset="0"/>
                <a:cs typeface="Calibri" panose="020F0502020204030204" pitchFamily="34" charset="0"/>
              </a:rPr>
              <a:t> on December 19th at 10:00 AM ET.</a:t>
            </a:r>
          </a:p>
          <a:p>
            <a:pPr lvl="1"/>
            <a:r>
              <a:rPr lang="en-US" sz="2400" dirty="0">
                <a:latin typeface="Calibri" panose="020F0502020204030204" pitchFamily="34" charset="0"/>
                <a:cs typeface="Calibri" panose="020F0502020204030204" pitchFamily="34" charset="0"/>
              </a:rPr>
              <a:t>Read the Track descriptions found in the drop down list on the left under Tracks for </a:t>
            </a:r>
            <a:r>
              <a:rPr lang="en-US" sz="2400" dirty="0">
                <a:latin typeface="Calibri" panose="020F0502020204030204" pitchFamily="34" charset="0"/>
                <a:cs typeface="Calibri" panose="020F0502020204030204" pitchFamily="34" charset="0"/>
                <a:hlinkClick r:id="rId5"/>
              </a:rPr>
              <a:t>2020-01 CMS FHIR Connectathon 1</a:t>
            </a:r>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SELECT A TRACK Complete the HL7 FHIR </a:t>
            </a:r>
            <a:r>
              <a:rPr lang="en-US" sz="2400" dirty="0">
                <a:latin typeface="Calibri" panose="020F0502020204030204" pitchFamily="34" charset="0"/>
                <a:cs typeface="Calibri" panose="020F0502020204030204" pitchFamily="34" charset="0"/>
                <a:hlinkClick r:id="rId6"/>
              </a:rPr>
              <a:t>Pre-Connectathon Survey</a:t>
            </a:r>
            <a:r>
              <a:rPr lang="en-US" sz="2400" dirty="0">
                <a:latin typeface="Calibri" panose="020F0502020204030204" pitchFamily="34" charset="0"/>
                <a:cs typeface="Calibri" panose="020F0502020204030204" pitchFamily="34" charset="0"/>
              </a:rPr>
              <a:t>  for each member of your team to indicate their primary track.</a:t>
            </a:r>
          </a:p>
          <a:p>
            <a:pPr marL="578485" lvl="1" indent="0">
              <a:buNone/>
            </a:pPr>
            <a:endParaRPr lang="en-US" sz="27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2234260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1370" y="332657"/>
            <a:ext cx="10273142" cy="1180800"/>
          </a:xfrm>
        </p:spPr>
        <p:txBody>
          <a:bodyPr/>
          <a:lstStyle/>
          <a:p>
            <a:r>
              <a:rPr lang="en-US" dirty="0"/>
              <a:t>Track Selection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
        <p:nvSpPr>
          <p:cNvPr id="8" name="Content Placeholder 6"/>
          <p:cNvSpPr txBox="1">
            <a:spLocks/>
          </p:cNvSpPr>
          <p:nvPr/>
        </p:nvSpPr>
        <p:spPr bwMode="auto">
          <a:xfrm>
            <a:off x="479376" y="1844824"/>
            <a:ext cx="1029714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18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18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18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18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18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1800">
                <a:solidFill>
                  <a:schemeClr val="tx1"/>
                </a:solidFill>
                <a:latin typeface="+mn-lt"/>
              </a:defRPr>
            </a:lvl9pPr>
          </a:lstStyle>
          <a:p>
            <a:r>
              <a:rPr lang="en-US" kern="0" dirty="0"/>
              <a:t>Review track details </a:t>
            </a:r>
            <a:r>
              <a:rPr lang="en-US" kern="0" dirty="0">
                <a:hlinkClick r:id="rId2"/>
              </a:rPr>
              <a:t>here</a:t>
            </a:r>
            <a:r>
              <a:rPr lang="en-US" kern="0" dirty="0"/>
              <a:t> to find your focus</a:t>
            </a:r>
          </a:p>
          <a:p>
            <a:r>
              <a:rPr lang="en-US" kern="0" dirty="0"/>
              <a:t>Select your track in the </a:t>
            </a:r>
            <a:r>
              <a:rPr lang="en-US" kern="0" dirty="0">
                <a:highlight>
                  <a:srgbClr val="FFFF00"/>
                </a:highlight>
              </a:rPr>
              <a:t>Pre-</a:t>
            </a:r>
            <a:r>
              <a:rPr lang="en-US" kern="0" dirty="0" err="1">
                <a:highlight>
                  <a:srgbClr val="FFFF00"/>
                </a:highlight>
              </a:rPr>
              <a:t>Connectathon</a:t>
            </a:r>
            <a:r>
              <a:rPr lang="en-US" kern="0" dirty="0">
                <a:highlight>
                  <a:srgbClr val="FFFF00"/>
                </a:highlight>
              </a:rPr>
              <a:t> Survey</a:t>
            </a:r>
          </a:p>
          <a:p>
            <a:r>
              <a:rPr lang="en-US" kern="0" dirty="0"/>
              <a:t>Connect with your track lead in advance</a:t>
            </a:r>
          </a:p>
          <a:p>
            <a:r>
              <a:rPr lang="en-US" kern="0" dirty="0"/>
              <a:t>We recommend participating fully in only one track</a:t>
            </a:r>
          </a:p>
          <a:p>
            <a:endParaRPr lang="en-US" kern="0" dirty="0"/>
          </a:p>
        </p:txBody>
      </p:sp>
    </p:spTree>
    <p:extLst>
      <p:ext uri="{BB962C8B-B14F-4D97-AF65-F5344CB8AC3E}">
        <p14:creationId xmlns:p14="http://schemas.microsoft.com/office/powerpoint/2010/main" val="203436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Timeline of Activities: Track Orientation</a:t>
            </a:r>
          </a:p>
        </p:txBody>
      </p:sp>
      <p:sp>
        <p:nvSpPr>
          <p:cNvPr id="3" name="Content Placeholder 2"/>
          <p:cNvSpPr>
            <a:spLocks noGrp="1"/>
          </p:cNvSpPr>
          <p:nvPr>
            <p:ph idx="1"/>
          </p:nvPr>
        </p:nvSpPr>
        <p:spPr>
          <a:xfrm>
            <a:off x="479376" y="1628800"/>
            <a:ext cx="11176000" cy="4624536"/>
          </a:xfrm>
        </p:spPr>
        <p:txBody>
          <a:bodyPr/>
          <a:lstStyle/>
          <a:p>
            <a:pPr marL="80963" indent="0">
              <a:buNone/>
            </a:pPr>
            <a:endParaRPr lang="en-US" sz="3000" dirty="0">
              <a:latin typeface="Calibri"/>
            </a:endParaRPr>
          </a:p>
          <a:p>
            <a:r>
              <a:rPr lang="en-US" sz="3000" dirty="0">
                <a:latin typeface="Calibri"/>
              </a:rPr>
              <a:t>NOW: Track Orientation Meeting </a:t>
            </a:r>
          </a:p>
          <a:p>
            <a:pPr lvl="1"/>
            <a:r>
              <a:rPr lang="en-US" sz="2500" dirty="0">
                <a:latin typeface="Calibri"/>
              </a:rPr>
              <a:t>Slides</a:t>
            </a:r>
          </a:p>
          <a:p>
            <a:pPr lvl="1"/>
            <a:r>
              <a:rPr lang="en-US" sz="2500" dirty="0">
                <a:latin typeface="Calibri"/>
              </a:rPr>
              <a:t>Webinar</a:t>
            </a:r>
          </a:p>
          <a:p>
            <a:r>
              <a:rPr lang="en-US" sz="3000" dirty="0">
                <a:latin typeface="Calibri"/>
              </a:rPr>
              <a:t>Select Track ( if you haven’t already)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3181255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Timeline of Activities: On Site</a:t>
            </a:r>
          </a:p>
        </p:txBody>
      </p:sp>
      <p:sp>
        <p:nvSpPr>
          <p:cNvPr id="3" name="Content Placeholder 2"/>
          <p:cNvSpPr>
            <a:spLocks noGrp="1"/>
          </p:cNvSpPr>
          <p:nvPr>
            <p:ph idx="1"/>
          </p:nvPr>
        </p:nvSpPr>
        <p:spPr>
          <a:xfrm>
            <a:off x="479376" y="1628800"/>
            <a:ext cx="11176000" cy="4624536"/>
          </a:xfrm>
        </p:spPr>
        <p:txBody>
          <a:bodyPr/>
          <a:lstStyle/>
          <a:p>
            <a:r>
              <a:rPr lang="en-US" sz="2800" dirty="0">
                <a:latin typeface="Calibri" panose="020F0502020204030204" pitchFamily="34" charset="0"/>
                <a:cs typeface="Calibri" panose="020F0502020204030204" pitchFamily="34" charset="0"/>
              </a:rPr>
              <a:t>WHEN:  Tuesday, Jan 7</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&amp; Wednesday, Jan 8</a:t>
            </a:r>
            <a:r>
              <a:rPr lang="en-US" sz="2800" baseline="30000" dirty="0">
                <a:latin typeface="Calibri" panose="020F0502020204030204" pitchFamily="34" charset="0"/>
                <a:cs typeface="Calibri" panose="020F0502020204030204" pitchFamily="34" charset="0"/>
              </a:rPr>
              <a:t>th</a:t>
            </a:r>
            <a:r>
              <a:rPr lang="en-US" sz="2800" dirty="0">
                <a:latin typeface="Calibri" panose="020F0502020204030204" pitchFamily="34" charset="0"/>
                <a:cs typeface="Calibri" panose="020F0502020204030204" pitchFamily="34" charset="0"/>
              </a:rPr>
              <a:t>, 2020</a:t>
            </a:r>
          </a:p>
          <a:p>
            <a:r>
              <a:rPr lang="en-US" sz="2800" dirty="0" err="1">
                <a:latin typeface="Calibri" panose="020F0502020204030204" pitchFamily="34" charset="0"/>
                <a:cs typeface="Calibri" panose="020F0502020204030204" pitchFamily="34" charset="0"/>
              </a:rPr>
              <a:t>WHERE:Centers</a:t>
            </a:r>
            <a:r>
              <a:rPr lang="en-US" sz="2800" dirty="0">
                <a:latin typeface="Calibri" panose="020F0502020204030204" pitchFamily="34" charset="0"/>
                <a:cs typeface="Calibri" panose="020F0502020204030204" pitchFamily="34" charset="0"/>
              </a:rPr>
              <a:t> for Medicare &amp; Medicaid Services Headquarters, Baltimore, MD</a:t>
            </a:r>
            <a:endParaRPr lang="en-US" sz="2800" dirty="0">
              <a:latin typeface="Calibri"/>
            </a:endParaRPr>
          </a:p>
          <a:p>
            <a:pPr lvl="1"/>
            <a:r>
              <a:rPr lang="en-US" sz="2500" dirty="0">
                <a:latin typeface="Calibri"/>
              </a:rPr>
              <a:t>Tuesday</a:t>
            </a:r>
          </a:p>
          <a:p>
            <a:pPr lvl="2"/>
            <a:r>
              <a:rPr lang="en-US" sz="2300" dirty="0">
                <a:latin typeface="Calibri"/>
              </a:rPr>
              <a:t>Q1-Q4: Working Sessions</a:t>
            </a:r>
          </a:p>
          <a:p>
            <a:pPr lvl="2"/>
            <a:r>
              <a:rPr lang="en-US" sz="2300" dirty="0">
                <a:latin typeface="Calibri"/>
              </a:rPr>
              <a:t>Breakouts: Orientations on FHIR and Test Tools</a:t>
            </a:r>
          </a:p>
          <a:p>
            <a:pPr lvl="1"/>
            <a:r>
              <a:rPr lang="en-US" sz="2500" dirty="0">
                <a:latin typeface="Calibri"/>
              </a:rPr>
              <a:t>Wednesday</a:t>
            </a:r>
          </a:p>
          <a:p>
            <a:pPr lvl="2"/>
            <a:r>
              <a:rPr lang="en-US" sz="2300" dirty="0">
                <a:latin typeface="Calibri"/>
              </a:rPr>
              <a:t>Q1-Q2 Working, Q3 Testing, Q4 Wrap Up</a:t>
            </a:r>
          </a:p>
        </p:txBody>
      </p:sp>
      <p:sp>
        <p:nvSpPr>
          <p:cNvPr id="4" name="Slide Number Placeholder 3"/>
          <p:cNvSpPr>
            <a:spLocks noGrp="1"/>
          </p:cNvSpPr>
          <p:nvPr>
            <p:ph type="sldNum" sz="quarter" idx="4"/>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16977361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to be gained by attending a FHIR </a:t>
            </a:r>
            <a:r>
              <a:rPr lang="en-US" dirty="0" err="1"/>
              <a:t>Connectathon</a:t>
            </a:r>
            <a:r>
              <a:rPr lang="en-US" dirty="0"/>
              <a:t>? </a:t>
            </a:r>
          </a:p>
        </p:txBody>
      </p:sp>
      <p:sp>
        <p:nvSpPr>
          <p:cNvPr id="3" name="Content Placeholder 2"/>
          <p:cNvSpPr>
            <a:spLocks noGrp="1"/>
          </p:cNvSpPr>
          <p:nvPr>
            <p:ph idx="1"/>
          </p:nvPr>
        </p:nvSpPr>
        <p:spPr/>
        <p:txBody>
          <a:bodyPr/>
          <a:lstStyle/>
          <a:p>
            <a:r>
              <a:rPr lang="en-US" dirty="0"/>
              <a:t>Join a community of FHIR users</a:t>
            </a:r>
          </a:p>
          <a:p>
            <a:r>
              <a:rPr lang="en-US" dirty="0"/>
              <a:t>Develop and test your system using related standards</a:t>
            </a:r>
          </a:p>
          <a:p>
            <a:r>
              <a:rPr lang="en-US" noProof="0" dirty="0"/>
              <a:t>Demonstrate </a:t>
            </a:r>
            <a:r>
              <a:rPr lang="en-US" dirty="0"/>
              <a:t>what’s possible</a:t>
            </a:r>
          </a:p>
          <a:p>
            <a:r>
              <a:rPr lang="en-US" dirty="0"/>
              <a:t>Refine the FHIR Specification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spTree>
    <p:extLst>
      <p:ext uri="{BB962C8B-B14F-4D97-AF65-F5344CB8AC3E}">
        <p14:creationId xmlns:p14="http://schemas.microsoft.com/office/powerpoint/2010/main" val="11006433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Participant Opportunities</a:t>
            </a:r>
          </a:p>
        </p:txBody>
      </p:sp>
      <p:sp>
        <p:nvSpPr>
          <p:cNvPr id="3" name="Content Placeholder 2"/>
          <p:cNvSpPr>
            <a:spLocks noGrp="1"/>
          </p:cNvSpPr>
          <p:nvPr>
            <p:ph idx="1"/>
          </p:nvPr>
        </p:nvSpPr>
        <p:spPr>
          <a:xfrm>
            <a:off x="479376" y="1556792"/>
            <a:ext cx="11176000" cy="4624536"/>
          </a:xfrm>
        </p:spPr>
        <p:txBody>
          <a:bodyPr/>
          <a:lstStyle/>
          <a:p>
            <a:r>
              <a:rPr lang="en-US" sz="3000" dirty="0">
                <a:latin typeface="Calibri"/>
              </a:rPr>
              <a:t>Join in the community</a:t>
            </a:r>
          </a:p>
          <a:p>
            <a:pPr lvl="1"/>
            <a:r>
              <a:rPr lang="en-US" sz="2500" dirty="0">
                <a:latin typeface="Calibri"/>
              </a:rPr>
              <a:t>Ask questions and help identify hot topics</a:t>
            </a:r>
          </a:p>
          <a:p>
            <a:pPr lvl="1"/>
            <a:r>
              <a:rPr lang="en-US" sz="2500" dirty="0">
                <a:latin typeface="Calibri"/>
              </a:rPr>
              <a:t>Collaborate to find solutions to implementation issues</a:t>
            </a:r>
          </a:p>
          <a:p>
            <a:r>
              <a:rPr lang="en-US" sz="3000" dirty="0">
                <a:latin typeface="Calibri"/>
              </a:rPr>
              <a:t>Bring your development system ready to go</a:t>
            </a:r>
          </a:p>
          <a:p>
            <a:pPr lvl="1"/>
            <a:r>
              <a:rPr lang="en-US" sz="2500" dirty="0">
                <a:latin typeface="Calibri"/>
              </a:rPr>
              <a:t>Have your application installed</a:t>
            </a:r>
          </a:p>
          <a:p>
            <a:pPr lvl="1"/>
            <a:r>
              <a:rPr lang="en-US" sz="2500" dirty="0">
                <a:latin typeface="Calibri"/>
              </a:rPr>
              <a:t>Have your environment configured</a:t>
            </a:r>
          </a:p>
          <a:p>
            <a:r>
              <a:rPr lang="en-US" sz="3000" dirty="0">
                <a:latin typeface="Calibri"/>
              </a:rPr>
              <a:t>Record your results</a:t>
            </a:r>
          </a:p>
          <a:p>
            <a:r>
              <a:rPr lang="en-US" sz="3000" dirty="0">
                <a:latin typeface="Calibri"/>
              </a:rPr>
              <a:t>What happens at </a:t>
            </a:r>
            <a:r>
              <a:rPr lang="en-US" sz="3000" dirty="0" err="1">
                <a:latin typeface="Calibri"/>
              </a:rPr>
              <a:t>Connectathon</a:t>
            </a:r>
            <a:r>
              <a:rPr lang="en-US" sz="3000" dirty="0">
                <a:latin typeface="Calibri"/>
              </a:rPr>
              <a:t> stays at </a:t>
            </a:r>
            <a:r>
              <a:rPr lang="en-US" sz="3000" dirty="0" err="1">
                <a:latin typeface="Calibri"/>
              </a:rPr>
              <a:t>Connectathon</a:t>
            </a:r>
            <a:r>
              <a:rPr lang="en-US" sz="3000" dirty="0">
                <a:latin typeface="Calibri"/>
              </a:rPr>
              <a:t>.</a:t>
            </a:r>
          </a:p>
          <a:p>
            <a:pPr lvl="1"/>
            <a:r>
              <a:rPr lang="en-US" sz="2500" dirty="0">
                <a:latin typeface="Calibri"/>
              </a:rPr>
              <a:t>It’s OK to fail.</a:t>
            </a:r>
          </a:p>
          <a:p>
            <a:pPr marL="0" indent="0">
              <a:buNone/>
            </a:pPr>
            <a:endParaRPr lang="en-US" sz="2500" dirty="0">
              <a:latin typeface="Calibri"/>
            </a:endParaRPr>
          </a:p>
          <a:p>
            <a:endParaRPr lang="en-US" sz="3000" dirty="0">
              <a:latin typeface="Calibri"/>
            </a:endParaRP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1971530967"/>
      </p:ext>
    </p:extLst>
  </p:cSld>
  <p:clrMapOvr>
    <a:masterClrMapping/>
  </p:clrMapOvr>
  <p:transition/>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2149</TotalTime>
  <Words>959</Words>
  <Application>Microsoft Macintosh PowerPoint</Application>
  <PresentationFormat>Widescreen</PresentationFormat>
  <Paragraphs>161</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Noto Sans Symbols</vt:lpstr>
      <vt:lpstr>Times New Roman</vt:lpstr>
      <vt:lpstr>Verdana</vt:lpstr>
      <vt:lpstr>Wingdings</vt:lpstr>
      <vt:lpstr>Refined</vt:lpstr>
      <vt:lpstr>US Core Track HL7 FHIR CMS Connectathon Orientation</vt:lpstr>
      <vt:lpstr>Connectathon Overview</vt:lpstr>
      <vt:lpstr>Connectathon Overview</vt:lpstr>
      <vt:lpstr>Timeline of Activities: Registration</vt:lpstr>
      <vt:lpstr>Track Selection</vt:lpstr>
      <vt:lpstr>Timeline of Activities: Track Orientation</vt:lpstr>
      <vt:lpstr>Timeline of Activities: On Site</vt:lpstr>
      <vt:lpstr>What’s to be gained by attending a FHIR Connectathon? </vt:lpstr>
      <vt:lpstr>Participant Opportunities</vt:lpstr>
      <vt:lpstr>Intro to US Core Track</vt:lpstr>
      <vt:lpstr>Track Resources</vt:lpstr>
      <vt:lpstr>Track Definition</vt:lpstr>
      <vt:lpstr>Scenarios: Search</vt:lpstr>
      <vt:lpstr>Scenarios: Search</vt:lpstr>
      <vt:lpstr>Scenarios: Search</vt:lpstr>
      <vt:lpstr>Scenarios: Provenance</vt:lpstr>
      <vt:lpstr>Scenarios: “on-demand” CCD</vt:lpstr>
      <vt:lpstr>Bonus Scenarios:   UDI</vt:lpstr>
      <vt:lpstr>Bonus Scenario:  Write</vt:lpstr>
      <vt:lpstr>How to Sign up….</vt:lpstr>
      <vt:lpstr>Test Systems</vt:lpstr>
      <vt:lpstr>How to Get your Questions Answered</vt:lpstr>
      <vt:lpstr>Location of Support Materials</vt:lpstr>
      <vt:lpstr>Discussion &amp; Questions</vt:lpstr>
      <vt:lpstr>Action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Reasoning HL7 FHIR Connectathon19 Orientation</dc:title>
  <dc:creator>Jennifer Seeman</dc:creator>
  <cp:lastModifiedBy>Eric Haas</cp:lastModifiedBy>
  <cp:revision>103</cp:revision>
  <dcterms:modified xsi:type="dcterms:W3CDTF">2019-12-17T21:23:43Z</dcterms:modified>
</cp:coreProperties>
</file>