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6" r:id="rId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8/27/20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8/27/20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8/27/20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67193" y="2767633"/>
            <a:ext cx="1929304" cy="4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9896" y="4544296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134893"/>
            <a:ext cx="8228883" cy="3376051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1800"/>
            </a:lvl3pPr>
            <a:lvl4pPr>
              <a:spcBef>
                <a:spcPts val="600"/>
              </a:spcBef>
              <a:spcAft>
                <a:spcPts val="0"/>
              </a:spcAft>
              <a:defRPr sz="1800"/>
            </a:lvl4pPr>
            <a:lvl5pPr>
              <a:spcBef>
                <a:spcPts val="600"/>
              </a:spcBef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527243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8/27/20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24497" y="6754494"/>
            <a:ext cx="4530725" cy="1587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03F2B8-A5B7-42F7-A6B3-07414CE30043}"/>
              </a:ext>
            </a:extLst>
          </p:cNvPr>
          <p:cNvSpPr/>
          <p:nvPr/>
        </p:nvSpPr>
        <p:spPr>
          <a:xfrm>
            <a:off x="6443461" y="1173372"/>
            <a:ext cx="1392023" cy="14419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OR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45EBC486-09D0-435D-A770-8611D2FA558F}"/>
              </a:ext>
            </a:extLst>
          </p:cNvPr>
          <p:cNvSpPr/>
          <p:nvPr/>
        </p:nvSpPr>
        <p:spPr>
          <a:xfrm>
            <a:off x="2607630" y="3355902"/>
            <a:ext cx="1886592" cy="972128"/>
          </a:xfrm>
          <a:prstGeom prst="roundRect">
            <a:avLst/>
          </a:prstGeom>
          <a:noFill/>
          <a:ln w="3810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ExplanationOfBenefit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Inpatient Institutional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Outpatient Institutional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Pharmacy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Professional/Non-Clinician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938738-9810-4613-A8F3-7B771F795629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1770103" y="3841966"/>
            <a:ext cx="837527" cy="1707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82E79C20-D81F-498B-B176-02FB6A44FB43}"/>
              </a:ext>
            </a:extLst>
          </p:cNvPr>
          <p:cNvSpPr/>
          <p:nvPr/>
        </p:nvSpPr>
        <p:spPr>
          <a:xfrm>
            <a:off x="763855" y="3601659"/>
            <a:ext cx="1006248" cy="484028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Patient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AD4A79-1BB3-43A6-AE93-D371BC69EF53}"/>
              </a:ext>
            </a:extLst>
          </p:cNvPr>
          <p:cNvCxnSpPr>
            <a:cxnSpLocks/>
            <a:stCxn id="8" idx="0"/>
            <a:endCxn id="35" idx="2"/>
          </p:cNvCxnSpPr>
          <p:nvPr/>
        </p:nvCxnSpPr>
        <p:spPr>
          <a:xfrm flipH="1" flipV="1">
            <a:off x="2458712" y="2613674"/>
            <a:ext cx="1092215" cy="742228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97419251-3452-4345-8559-35782379FCC6}"/>
              </a:ext>
            </a:extLst>
          </p:cNvPr>
          <p:cNvSpPr/>
          <p:nvPr/>
        </p:nvSpPr>
        <p:spPr>
          <a:xfrm>
            <a:off x="498040" y="1145329"/>
            <a:ext cx="1559259" cy="484028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635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Coverage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991D55-4A2B-44CE-BB0D-A7C2E0D17AC7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4494222" y="3841966"/>
            <a:ext cx="846291" cy="173220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E1828E-5C22-474B-89D3-93AFD56CF131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266979" y="1629357"/>
            <a:ext cx="10691" cy="1972302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3EF179-19D2-4243-BB86-1AD58F952B50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2057299" y="1387343"/>
            <a:ext cx="1260718" cy="3487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158F9E32-3912-4CE8-B9D3-D10B69FFDA7B}"/>
              </a:ext>
            </a:extLst>
          </p:cNvPr>
          <p:cNvSpPr/>
          <p:nvPr/>
        </p:nvSpPr>
        <p:spPr>
          <a:xfrm>
            <a:off x="3318017" y="1148816"/>
            <a:ext cx="1006248" cy="484028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Organization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59809-47EF-4473-9BE6-A7D46F47E58D}"/>
              </a:ext>
            </a:extLst>
          </p:cNvPr>
          <p:cNvSpPr txBox="1"/>
          <p:nvPr/>
        </p:nvSpPr>
        <p:spPr>
          <a:xfrm>
            <a:off x="2296784" y="906535"/>
            <a:ext cx="219743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(focal=true)</a:t>
            </a:r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payor</a:t>
            </a:r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1..1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89AEA-D140-458E-963F-872683FA23F6}"/>
              </a:ext>
            </a:extLst>
          </p:cNvPr>
          <p:cNvSpPr txBox="1"/>
          <p:nvPr/>
        </p:nvSpPr>
        <p:spPr>
          <a:xfrm>
            <a:off x="459950" y="1993161"/>
            <a:ext cx="867545" cy="35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beneficiary</a:t>
            </a:r>
          </a:p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1..1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F0371E-8C92-4F08-B34C-B124A1A2E254}"/>
              </a:ext>
            </a:extLst>
          </p:cNvPr>
          <p:cNvSpPr txBox="1"/>
          <p:nvPr/>
        </p:nvSpPr>
        <p:spPr>
          <a:xfrm>
            <a:off x="1963884" y="2764681"/>
            <a:ext cx="784189" cy="35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insurance</a:t>
            </a:r>
          </a:p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1..*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6045D6-B830-45DA-AB3D-F98EE2A87EAA}"/>
              </a:ext>
            </a:extLst>
          </p:cNvPr>
          <p:cNvSpPr txBox="1"/>
          <p:nvPr/>
        </p:nvSpPr>
        <p:spPr>
          <a:xfrm>
            <a:off x="4547251" y="4006701"/>
            <a:ext cx="793807" cy="35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careTeam</a:t>
            </a:r>
          </a:p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1..*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584F12-268F-47F4-895E-EFFEB17B1E9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4494222" y="1894351"/>
            <a:ext cx="1949239" cy="1947615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17CBB9DD-75A5-4C1A-9C72-5CB6B2E109E5}"/>
              </a:ext>
            </a:extLst>
          </p:cNvPr>
          <p:cNvSpPr/>
          <p:nvPr/>
        </p:nvSpPr>
        <p:spPr>
          <a:xfrm>
            <a:off x="6528427" y="2002565"/>
            <a:ext cx="1192982" cy="484028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Organization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B2263E-DBC8-4EF8-8A30-281FBEC121A3}"/>
              </a:ext>
            </a:extLst>
          </p:cNvPr>
          <p:cNvSpPr txBox="1"/>
          <p:nvPr/>
        </p:nvSpPr>
        <p:spPr>
          <a:xfrm>
            <a:off x="4736119" y="2769265"/>
            <a:ext cx="749972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provider</a:t>
            </a:r>
          </a:p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1..1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8D9A40-8D79-44EB-A0CE-13D8DCC372BD}"/>
              </a:ext>
            </a:extLst>
          </p:cNvPr>
          <p:cNvSpPr txBox="1"/>
          <p:nvPr/>
        </p:nvSpPr>
        <p:spPr>
          <a:xfrm>
            <a:off x="1958626" y="3681748"/>
            <a:ext cx="628698" cy="35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patient</a:t>
            </a:r>
          </a:p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1..1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171C19-0148-45D6-9675-BF2146FF2FA5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flipV="1">
            <a:off x="3550927" y="1632845"/>
            <a:ext cx="270215" cy="1723057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70D8DE9-7590-4D89-84E2-98945B2A6106}"/>
              </a:ext>
            </a:extLst>
          </p:cNvPr>
          <p:cNvSpPr/>
          <p:nvPr/>
        </p:nvSpPr>
        <p:spPr>
          <a:xfrm>
            <a:off x="8140307" y="3266833"/>
            <a:ext cx="857149" cy="484028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Reference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resources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9CC6E3-F69B-4452-A414-9DDEB08EFB91}"/>
              </a:ext>
            </a:extLst>
          </p:cNvPr>
          <p:cNvSpPr txBox="1"/>
          <p:nvPr/>
        </p:nvSpPr>
        <p:spPr>
          <a:xfrm>
            <a:off x="3179543" y="2091679"/>
            <a:ext cx="641598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insurer</a:t>
            </a:r>
          </a:p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1..1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</a:endParaRPr>
          </a:p>
        </p:txBody>
      </p:sp>
      <p:sp>
        <p:nvSpPr>
          <p:cNvPr id="29" name="Rounded Rectangle 26">
            <a:extLst>
              <a:ext uri="{FF2B5EF4-FFF2-40B4-BE49-F238E27FC236}">
                <a16:creationId xmlns:a16="http://schemas.microsoft.com/office/drawing/2014/main" id="{101A0566-8346-476C-9799-156DF36B64D4}"/>
              </a:ext>
            </a:extLst>
          </p:cNvPr>
          <p:cNvSpPr/>
          <p:nvPr/>
        </p:nvSpPr>
        <p:spPr>
          <a:xfrm>
            <a:off x="6528427" y="1280837"/>
            <a:ext cx="1192982" cy="484028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Practitioner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0AF0D376-9D48-40A2-B157-5DCAFB2CDA41}"/>
              </a:ext>
            </a:extLst>
          </p:cNvPr>
          <p:cNvSpPr/>
          <p:nvPr/>
        </p:nvSpPr>
        <p:spPr>
          <a:xfrm>
            <a:off x="6471277" y="3506322"/>
            <a:ext cx="1192982" cy="484028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Practitioner</a:t>
            </a:r>
          </a:p>
        </p:txBody>
      </p:sp>
      <p:sp>
        <p:nvSpPr>
          <p:cNvPr id="31" name="Rounded Rectangle 26">
            <a:extLst>
              <a:ext uri="{FF2B5EF4-FFF2-40B4-BE49-F238E27FC236}">
                <a16:creationId xmlns:a16="http://schemas.microsoft.com/office/drawing/2014/main" id="{00A707E9-970C-49EC-A505-EA42E31345A6}"/>
              </a:ext>
            </a:extLst>
          </p:cNvPr>
          <p:cNvSpPr/>
          <p:nvPr/>
        </p:nvSpPr>
        <p:spPr>
          <a:xfrm>
            <a:off x="8140306" y="3876252"/>
            <a:ext cx="857148" cy="484028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US Core-based</a:t>
            </a:r>
          </a:p>
        </p:txBody>
      </p:sp>
      <p:sp>
        <p:nvSpPr>
          <p:cNvPr id="32" name="Double Brace 31">
            <a:extLst>
              <a:ext uri="{FF2B5EF4-FFF2-40B4-BE49-F238E27FC236}">
                <a16:creationId xmlns:a16="http://schemas.microsoft.com/office/drawing/2014/main" id="{7849D251-BDED-48BC-9075-7A06D34A6B15}"/>
              </a:ext>
            </a:extLst>
          </p:cNvPr>
          <p:cNvSpPr/>
          <p:nvPr/>
        </p:nvSpPr>
        <p:spPr>
          <a:xfrm>
            <a:off x="5340513" y="3886832"/>
            <a:ext cx="283396" cy="256708"/>
          </a:xfrm>
          <a:prstGeom prst="bracePair">
            <a:avLst>
              <a:gd name="adj" fmla="val 16267"/>
            </a:avLst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7616AE-E96B-485D-8FD3-1FDBE031EFB8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623909" y="3762123"/>
            <a:ext cx="819552" cy="253063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AFF9E1D-180A-4069-A142-E35721A48E5F}"/>
              </a:ext>
            </a:extLst>
          </p:cNvPr>
          <p:cNvSpPr txBox="1"/>
          <p:nvPr/>
        </p:nvSpPr>
        <p:spPr>
          <a:xfrm>
            <a:off x="5664379" y="3532572"/>
            <a:ext cx="864047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provider</a:t>
            </a:r>
          </a:p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1..1</a:t>
            </a:r>
          </a:p>
        </p:txBody>
      </p:sp>
      <p:sp>
        <p:nvSpPr>
          <p:cNvPr id="35" name="Double Brace 34">
            <a:extLst>
              <a:ext uri="{FF2B5EF4-FFF2-40B4-BE49-F238E27FC236}">
                <a16:creationId xmlns:a16="http://schemas.microsoft.com/office/drawing/2014/main" id="{12AE0879-6037-4E84-A64B-BB8259041FE2}"/>
              </a:ext>
            </a:extLst>
          </p:cNvPr>
          <p:cNvSpPr/>
          <p:nvPr/>
        </p:nvSpPr>
        <p:spPr>
          <a:xfrm>
            <a:off x="2317014" y="2356966"/>
            <a:ext cx="283396" cy="256708"/>
          </a:xfrm>
          <a:prstGeom prst="bracePair">
            <a:avLst>
              <a:gd name="adj" fmla="val 16267"/>
            </a:avLst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B8B920-722C-4239-8F30-9D9053E318A4}"/>
              </a:ext>
            </a:extLst>
          </p:cNvPr>
          <p:cNvCxnSpPr>
            <a:cxnSpLocks/>
            <a:stCxn id="35" idx="0"/>
            <a:endCxn id="12" idx="2"/>
          </p:cNvCxnSpPr>
          <p:nvPr/>
        </p:nvCxnSpPr>
        <p:spPr>
          <a:xfrm flipH="1" flipV="1">
            <a:off x="1277670" y="1629357"/>
            <a:ext cx="1181042" cy="727609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6B5C21-1B09-47C1-8424-43BE75AA9DB5}"/>
              </a:ext>
            </a:extLst>
          </p:cNvPr>
          <p:cNvSpPr txBox="1"/>
          <p:nvPr/>
        </p:nvSpPr>
        <p:spPr>
          <a:xfrm>
            <a:off x="1877722" y="1782595"/>
            <a:ext cx="803201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coverage</a:t>
            </a:r>
          </a:p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1..1</a:t>
            </a:r>
          </a:p>
        </p:txBody>
      </p:sp>
      <p:sp>
        <p:nvSpPr>
          <p:cNvPr id="38" name="Rounded Rectangle 26">
            <a:extLst>
              <a:ext uri="{FF2B5EF4-FFF2-40B4-BE49-F238E27FC236}">
                <a16:creationId xmlns:a16="http://schemas.microsoft.com/office/drawing/2014/main" id="{27893404-74B3-4EE4-8D40-1810F2105323}"/>
              </a:ext>
            </a:extLst>
          </p:cNvPr>
          <p:cNvSpPr/>
          <p:nvPr/>
        </p:nvSpPr>
        <p:spPr>
          <a:xfrm>
            <a:off x="4856809" y="1167291"/>
            <a:ext cx="1006248" cy="484028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Organization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02DACB-8C89-4181-AB8E-9760C541EA3C}"/>
              </a:ext>
            </a:extLst>
          </p:cNvPr>
          <p:cNvCxnSpPr>
            <a:cxnSpLocks/>
            <a:stCxn id="8" idx="0"/>
            <a:endCxn id="38" idx="2"/>
          </p:cNvCxnSpPr>
          <p:nvPr/>
        </p:nvCxnSpPr>
        <p:spPr>
          <a:xfrm flipV="1">
            <a:off x="3550926" y="1651319"/>
            <a:ext cx="1809007" cy="1704583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898158-B908-4A6E-9427-E7FD95FF8433}"/>
              </a:ext>
            </a:extLst>
          </p:cNvPr>
          <p:cNvSpPr txBox="1"/>
          <p:nvPr/>
        </p:nvSpPr>
        <p:spPr>
          <a:xfrm>
            <a:off x="3712581" y="1916023"/>
            <a:ext cx="2460665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+mn-ea"/>
              </a:rPr>
              <a:t>(profile=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Light"/>
                <a:ea typeface="+mn-ea"/>
              </a:rPr>
              <a:t>professionalnonclinician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+mn-ea"/>
              </a:rPr>
              <a:t>)</a:t>
            </a:r>
          </a:p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Light"/>
                <a:ea typeface="+mn-ea"/>
              </a:rPr>
              <a:t>supportingInfo:servicefacility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1..1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</a:endParaRPr>
          </a:p>
        </p:txBody>
      </p:sp>
      <p:sp>
        <p:nvSpPr>
          <p:cNvPr id="41" name="Double Brace 40">
            <a:extLst>
              <a:ext uri="{FF2B5EF4-FFF2-40B4-BE49-F238E27FC236}">
                <a16:creationId xmlns:a16="http://schemas.microsoft.com/office/drawing/2014/main" id="{8AEE9581-C4E3-4184-BFA2-6AF6221473FC}"/>
              </a:ext>
            </a:extLst>
          </p:cNvPr>
          <p:cNvSpPr/>
          <p:nvPr/>
        </p:nvSpPr>
        <p:spPr>
          <a:xfrm>
            <a:off x="8090815" y="2801543"/>
            <a:ext cx="956129" cy="342900"/>
          </a:xfrm>
          <a:prstGeom prst="bracePair">
            <a:avLst>
              <a:gd name="adj" fmla="val 1626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BackboneElement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0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5271</TotalTime>
  <Words>117</Words>
  <Application>Microsoft Macintosh PowerPoint</Application>
  <PresentationFormat>On-screen Show (16:9)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Saul A Kravitz</cp:lastModifiedBy>
  <cp:revision>82</cp:revision>
  <dcterms:created xsi:type="dcterms:W3CDTF">2019-03-22T18:05:01Z</dcterms:created>
  <dcterms:modified xsi:type="dcterms:W3CDTF">2020-08-27T19:45:03Z</dcterms:modified>
</cp:coreProperties>
</file>