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724" r:id="rId5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7679"/>
    <a:srgbClr val="000000"/>
    <a:srgbClr val="BABCBE"/>
    <a:srgbClr val="EC2227"/>
    <a:srgbClr val="3D3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20" autoAdjust="0"/>
    <p:restoredTop sz="94708"/>
  </p:normalViewPr>
  <p:slideViewPr>
    <p:cSldViewPr snapToGrid="0" snapToObjects="1">
      <p:cViewPr>
        <p:scale>
          <a:sx n="50" d="100"/>
          <a:sy n="50" d="100"/>
        </p:scale>
        <p:origin x="1948" y="7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A1C933-A3A7-4819-936C-08BC92B92F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57D131-690E-4A4C-981C-5576EB4502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BCE7D1B-E2D6-42EC-A46F-6B8D8AB722EA}" type="datetime1">
              <a:rPr lang="en-US" altLang="en-US"/>
              <a:pPr/>
              <a:t>1/26/2021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8EA6-9C86-4F7F-B7C5-070E4D9F8F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6D92A-0A5F-4AA1-95B8-1326F4D535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EE606E1-2B5C-4ABE-86A7-571D882BB7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7166A2-FEF6-4EC8-84B3-A76311A6FF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7BC3C-A21A-48F0-A2C9-8D7DD406C7B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0D4D74E-7671-46E5-9A5B-14F31A4C0D2E}" type="datetime1">
              <a:rPr lang="en-US" altLang="en-US"/>
              <a:pPr/>
              <a:t>1/26/2021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9E93702-94BE-4671-89D2-9C4D526405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8EB7E0D-EC1C-459D-9D11-7E7BC045C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7DDC7-F62A-471B-8BFE-AA3887246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0F202-6235-4914-8937-DCBF6EA68F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F4A7F80-F256-4EC8-A9CC-1A842C6C514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DE7049-8656-4A52-909A-CA015733F8B7}"/>
              </a:ext>
            </a:extLst>
          </p:cNvPr>
          <p:cNvSpPr/>
          <p:nvPr/>
        </p:nvSpPr>
        <p:spPr>
          <a:xfrm>
            <a:off x="457200" y="0"/>
            <a:ext cx="5703888" cy="51435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C8AE2DB7-DAEF-4F3E-85D5-E352F4BC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037" y="1440857"/>
            <a:ext cx="1731962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9C8297-3E7F-4E22-8269-869CEA5AABB8}"/>
              </a:ext>
            </a:extLst>
          </p:cNvPr>
          <p:cNvCxnSpPr/>
          <p:nvPr/>
        </p:nvCxnSpPr>
        <p:spPr>
          <a:xfrm>
            <a:off x="833438" y="874713"/>
            <a:ext cx="0" cy="2125662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80870" y="895551"/>
            <a:ext cx="4738447" cy="1151670"/>
          </a:xfrm>
        </p:spPr>
        <p:txBody>
          <a:bodyPr anchor="b">
            <a:noAutofit/>
          </a:bodyPr>
          <a:lstStyle>
            <a:lvl1pPr algn="l">
              <a:defRPr sz="3000" b="1" i="0" spc="120">
                <a:latin typeface="Arial"/>
                <a:cs typeface="Arial"/>
              </a:defRPr>
            </a:lvl1pPr>
          </a:lstStyle>
          <a:p>
            <a:r>
              <a:rPr lang="en-US" dirty="0"/>
              <a:t>FHIR Experience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0870" y="2287197"/>
            <a:ext cx="4668695" cy="877213"/>
          </a:xfrm>
        </p:spPr>
        <p:txBody>
          <a:bodyPr>
            <a:noAutofit/>
          </a:bodyPr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rgbClr val="EC222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Implementation Guides</a:t>
            </a:r>
          </a:p>
          <a:p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1181100" y="3721208"/>
            <a:ext cx="4026440" cy="412750"/>
          </a:xfrm>
        </p:spPr>
        <p:txBody>
          <a:bodyPr anchor="b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pPr lvl="0"/>
            <a:r>
              <a:rPr lang="en-US" noProof="0"/>
              <a:t>Eric Haas</a:t>
            </a:r>
            <a:endParaRPr lang="en-US" noProof="0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2087E9-637C-4C09-8985-3BAE95EB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1563" y="4827588"/>
            <a:ext cx="4729162" cy="15716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AF7E73-D995-4378-86E2-E0B1F5C1F6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181100" y="4252913"/>
            <a:ext cx="1304925" cy="207962"/>
          </a:xfrm>
        </p:spPr>
        <p:txBody>
          <a:bodyPr lIns="0" tIns="0" rIns="0" bIns="0" anchor="b">
            <a:noAutofit/>
          </a:bodyPr>
          <a:lstStyle>
            <a:lvl1pPr>
              <a:defRPr sz="1800"/>
            </a:lvl1pPr>
          </a:lstStyle>
          <a:p>
            <a:fld id="{23F303CC-BC6F-44EE-9A09-81F690F71D2E}" type="datetime1">
              <a:rPr lang="en-US" altLang="en-US" smtClean="0"/>
              <a:t>1/26/2021</a:t>
            </a:fld>
            <a:endParaRPr lang="en-US" altLang="en-US" dirty="0"/>
          </a:p>
        </p:txBody>
      </p:sp>
      <p:pic>
        <p:nvPicPr>
          <p:cNvPr id="15" name="Picture 14" descr="Creative Commons Licence">
            <a:extLst>
              <a:ext uri="{FF2B5EF4-FFF2-40B4-BE49-F238E27FC236}">
                <a16:creationId xmlns:a16="http://schemas.microsoft.com/office/drawing/2014/main" id="{B400A948-C3CD-4AB8-A0B0-5E7E9538E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932" y="4679950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8926BE3-F26A-44BC-B1F1-8AC7C357627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667193" y="2767633"/>
            <a:ext cx="1929304" cy="46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845615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726A6D-74FA-43B6-9403-2499E7750D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49468" y="4468239"/>
            <a:ext cx="334190" cy="49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816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725488"/>
            <a:ext cx="9144000" cy="234315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457200" y="1090613"/>
            <a:ext cx="0" cy="1612900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880485"/>
            <a:ext cx="8061346" cy="203312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cap="all" spc="12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EE7A39D-7D27-433D-99F1-A2BA7416BCE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49468" y="4468239"/>
            <a:ext cx="334190" cy="494020"/>
          </a:xfrm>
          <a:prstGeom prst="rect">
            <a:avLst/>
          </a:prstGeom>
        </p:spPr>
      </p:pic>
      <p:pic>
        <p:nvPicPr>
          <p:cNvPr id="12" name="Picture 2" descr="FHIR Accelerator badge">
            <a:extLst>
              <a:ext uri="{FF2B5EF4-FFF2-40B4-BE49-F238E27FC236}">
                <a16:creationId xmlns:a16="http://schemas.microsoft.com/office/drawing/2014/main" id="{D894C441-9702-450C-8C71-2C9A607146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1892" y="63285"/>
            <a:ext cx="798699" cy="79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941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/About H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D5359A-71C1-4F1C-B937-058A7F7778DA}"/>
              </a:ext>
            </a:extLst>
          </p:cNvPr>
          <p:cNvSpPr/>
          <p:nvPr/>
        </p:nvSpPr>
        <p:spPr>
          <a:xfrm>
            <a:off x="0" y="1531938"/>
            <a:ext cx="9144000" cy="2876550"/>
          </a:xfrm>
          <a:prstGeom prst="rect">
            <a:avLst/>
          </a:prstGeom>
          <a:solidFill>
            <a:srgbClr val="7476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7EDEA-85E0-43BD-98D1-4E2C554ABAE4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073153" cy="782327"/>
          </a:xfrm>
        </p:spPr>
        <p:txBody>
          <a:bodyPr>
            <a:noAutofit/>
          </a:bodyPr>
          <a:lstStyle>
            <a:lvl1pPr algn="l">
              <a:defRPr sz="3000" b="1" i="0" spc="20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647" y="1803660"/>
            <a:ext cx="3804608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4914508" y="1803660"/>
            <a:ext cx="3836865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067910ED-D018-4319-88FD-DAB2B5D4BD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79FEF5-9CA3-4F0D-B630-32AFA2457A3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3138C42-3D0D-49E6-AEDA-875F61C1D236}"/>
              </a:ext>
            </a:extLst>
          </p:cNvPr>
          <p:cNvCxnSpPr/>
          <p:nvPr userDrawn="1"/>
        </p:nvCxnSpPr>
        <p:spPr>
          <a:xfrm>
            <a:off x="7493067" y="4749980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6C4765DB-7105-45CC-BD97-DDD21BCA1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B27C9CD6-C0E0-49A9-B421-58D41DC040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533716" y="4776836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FD7BF5-33BE-4FBC-8618-5123D8168D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49468" y="4468239"/>
            <a:ext cx="334190" cy="49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429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E319CE-C3E8-4959-82B4-EDCA67B60E60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187783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3197225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3197226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3197225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183768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7183769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183768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5188083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5188084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5188083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8" name="Picture 7">
            <a:extLst>
              <a:ext uri="{FF2B5EF4-FFF2-40B4-BE49-F238E27FC236}">
                <a16:creationId xmlns:a16="http://schemas.microsoft.com/office/drawing/2014/main" id="{A1F7B16F-FA00-4CF8-85FF-23562FF8C5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A3F6A3-4446-4B1D-8AE4-E339A1D12BF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C165DAB-93B1-47DA-9A7A-30183B302BFA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86364F0F-A2BB-480B-88A7-F41748072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CF4B7E0D-AED0-4F82-A3F4-D689786256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809382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45B2C87-FDD9-4E77-B156-EB0F304DBA9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9896" y="4544296"/>
            <a:ext cx="334190" cy="49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0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14362" y="1134893"/>
            <a:ext cx="8228883" cy="3376051"/>
          </a:xfrm>
        </p:spPr>
        <p:txBody>
          <a:bodyPr>
            <a:noAutofit/>
          </a:bodyPr>
          <a:lstStyle>
            <a:lvl1pPr marL="182880" indent="-182880" algn="l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1800"/>
            </a:lvl3pPr>
            <a:lvl4pPr>
              <a:spcBef>
                <a:spcPts val="600"/>
              </a:spcBef>
              <a:spcAft>
                <a:spcPts val="0"/>
              </a:spcAft>
              <a:defRPr sz="1800"/>
            </a:lvl4pPr>
            <a:lvl5pPr>
              <a:spcBef>
                <a:spcPts val="600"/>
              </a:spcBef>
              <a:spcAft>
                <a:spcPts val="0"/>
              </a:spcAft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C98D77-F5F9-4313-9DC7-5F790F5F2129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7358656-6BAF-4839-9468-448334EC23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62862" y="4808560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5F398E7-6FEF-4D50-828A-862C7A6A8A1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49468" y="4527243"/>
            <a:ext cx="334190" cy="494020"/>
          </a:xfrm>
          <a:prstGeom prst="rect">
            <a:avLst/>
          </a:prstGeom>
        </p:spPr>
      </p:pic>
      <p:pic>
        <p:nvPicPr>
          <p:cNvPr id="12" name="Picture 2" descr="FHIR Accelerator badge">
            <a:extLst>
              <a:ext uri="{FF2B5EF4-FFF2-40B4-BE49-F238E27FC236}">
                <a16:creationId xmlns:a16="http://schemas.microsoft.com/office/drawing/2014/main" id="{90B851D3-21F9-467B-9DDA-AF8A80AA7BB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450" y="43323"/>
            <a:ext cx="798699" cy="79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057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66D48E-528D-484A-A925-566493FD62D7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246479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8" y="1527047"/>
            <a:ext cx="3879312" cy="2519269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813123" y="1527047"/>
            <a:ext cx="3878748" cy="2519269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3" name="Picture 7">
            <a:extLst>
              <a:ext uri="{FF2B5EF4-FFF2-40B4-BE49-F238E27FC236}">
                <a16:creationId xmlns:a16="http://schemas.microsoft.com/office/drawing/2014/main" id="{6706B998-D951-4F97-BE9F-3BD5E562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5F1D15-790E-4D43-B620-7A5D6CBCA9E0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8FD0DB0-BF01-4579-921F-67BE5D8B0BF0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B1954A0-3B1F-45BD-8FA9-A14758770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B51710B4-0861-40EE-BAF9-A32A1CE164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263FCF1-A627-45FF-9162-523A4427A60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49468" y="4468239"/>
            <a:ext cx="334190" cy="49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802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CD3726-52B7-4D64-8B2A-E9ECFDF6DFE8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8137726" cy="779921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9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147649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3378235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604E4302-EBCD-43F8-87C1-3B809E0D7B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2F4A6A-E078-44C5-8E0D-7BCEDBC74B2C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019E297-7697-47A9-81FB-2A72209EB648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E9F65D5-F0E8-4EA4-B4AD-024D025D4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953908D7-AAD6-4959-A912-FDB612681F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E888F42-DC23-4311-B11C-554FD24267B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49468" y="4468239"/>
            <a:ext cx="334190" cy="49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454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7877E05-DEA4-4FC5-879E-20570832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5C8F04-F07B-4668-9F9F-8BDD89357081}"/>
              </a:ext>
            </a:extLst>
          </p:cNvPr>
          <p:cNvCxnSpPr/>
          <p:nvPr/>
        </p:nvCxnSpPr>
        <p:spPr>
          <a:xfrm>
            <a:off x="4060825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19A212-4F29-4E75-A434-E7B0CFE2C07F}"/>
              </a:ext>
            </a:extLst>
          </p:cNvPr>
          <p:cNvCxnSpPr/>
          <p:nvPr/>
        </p:nvCxnSpPr>
        <p:spPr>
          <a:xfrm>
            <a:off x="3221038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8234" y="204787"/>
            <a:ext cx="5405423" cy="783519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8235" y="1527046"/>
            <a:ext cx="5405424" cy="2763317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25775" cy="5143500"/>
          </a:xfrm>
        </p:spPr>
        <p:txBody>
          <a:bodyPr rtlCol="0" anchor="ctr">
            <a:norm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0BB96CA-A2ED-4646-843D-EEE743521A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281488" y="4787900"/>
            <a:ext cx="3103562" cy="20002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C7035E-9192-4B77-84BD-DB09E8D8D0D5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3A1335D0-084F-4898-B8A1-A485E3328A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32F6708-D3B4-4D74-A64C-F0F9110AA7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49468" y="4468239"/>
            <a:ext cx="334190" cy="49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457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>
            <a:extLst>
              <a:ext uri="{FF2B5EF4-FFF2-40B4-BE49-F238E27FC236}">
                <a16:creationId xmlns:a16="http://schemas.microsoft.com/office/drawing/2014/main" id="{438007AB-9407-42C5-AF1D-FDCF3B49A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832B80-8B2A-4954-A529-4265A63CAB4D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E892B0C-0831-4140-965A-7EFB8731A638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36339CA-3043-4229-B59B-66EFA8646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93E785D7-5D87-40DD-9617-7BFD7CC78D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05C5EE-2A92-4D4B-A616-F54674BEF8C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49468" y="4468239"/>
            <a:ext cx="334190" cy="49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160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61C90A7-CCEE-4CD4-A796-FAE18E5706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4F8ABE-9AAD-4F94-B2B2-2FE8B41D28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FBDA-EF00-4D5A-B47F-281125799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4370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fld id="{7CE3BD8C-C39F-4FFF-9CD5-05E4806DBFF3}" type="datetime1">
              <a:rPr lang="en-US" altLang="en-US" smtClean="0"/>
              <a:t>1/26/2021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3632-C492-4515-B901-41AFB258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00150" y="4792663"/>
            <a:ext cx="4530725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500">
                <a:solidFill>
                  <a:srgbClr val="747679"/>
                </a:solidFill>
                <a:cs typeface="Arial" panose="020B0604020202020204" pitchFamily="34" charset="0"/>
              </a:defRPr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2006-CD71-435D-B767-98CFF7C4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0425" y="4792663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700">
                <a:cs typeface="Arial" panose="020B0604020202020204" pitchFamily="34" charset="0"/>
              </a:defRPr>
            </a:lvl1pPr>
          </a:lstStyle>
          <a:p>
            <a:fld id="{1D7CB6CA-6139-4024-BF52-A3AF11B6BCF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9pPr>
    </p:titleStyle>
    <p:bodyStyle>
      <a:lvl1pPr marL="342900" indent="-3429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marL="742950" indent="-28575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2pPr>
      <a:lvl3pPr marL="11430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3pPr>
      <a:lvl4pPr marL="16002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4pPr>
      <a:lvl5pPr marL="20574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F3070-D222-4F0C-A3E1-AE18044E5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647" y="152609"/>
            <a:ext cx="8229600" cy="782327"/>
          </a:xfrm>
        </p:spPr>
        <p:txBody>
          <a:bodyPr/>
          <a:lstStyle/>
          <a:p>
            <a:r>
              <a:rPr lang="en-US" sz="2000" dirty="0"/>
              <a:t>EOB Profiles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600" dirty="0" smtClean="0"/>
              <a:t>Align </a:t>
            </a:r>
            <a:r>
              <a:rPr lang="en-US" sz="1600" dirty="0"/>
              <a:t>with Dept of Health &amp; Human Services Claim Submission Standards</a:t>
            </a: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F5F4C4-DAAB-4491-B5A3-648A42315D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22500" t="28704" r="15417" b="16975"/>
          <a:stretch/>
        </p:blipFill>
        <p:spPr>
          <a:xfrm>
            <a:off x="283447" y="908039"/>
            <a:ext cx="8682754" cy="370206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FC7D0C-6DC5-4BA2-A40E-99114BD8FE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2110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D0C67F1D0418E4D8CEA030F6226C240" ma:contentTypeVersion="13" ma:contentTypeDescription="Create a new document." ma:contentTypeScope="" ma:versionID="eacabd6a26b552791a79207640423285">
  <xsd:schema xmlns:xsd="http://www.w3.org/2001/XMLSchema" xmlns:xs="http://www.w3.org/2001/XMLSchema" xmlns:p="http://schemas.microsoft.com/office/2006/metadata/properties" xmlns:ns3="fd039111-a3d4-483d-82af-7ea19c5c1cff" xmlns:ns4="3441a4ca-e6b7-4eb7-9d37-d8bac3973302" targetNamespace="http://schemas.microsoft.com/office/2006/metadata/properties" ma:root="true" ma:fieldsID="142e8a5a503bd8014b1ea416b9465201" ns3:_="" ns4:_="">
    <xsd:import namespace="fd039111-a3d4-483d-82af-7ea19c5c1cff"/>
    <xsd:import namespace="3441a4ca-e6b7-4eb7-9d37-d8bac397330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039111-a3d4-483d-82af-7ea19c5c1c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41a4ca-e6b7-4eb7-9d37-d8bac3973302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21C8A99-0B06-4475-AE99-A1F9C0A193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A8B9704-4E07-47B0-BC95-BAEDDA36711F}">
  <ds:schemaRefs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fd039111-a3d4-483d-82af-7ea19c5c1cff"/>
    <ds:schemaRef ds:uri="http://purl.org/dc/terms/"/>
    <ds:schemaRef ds:uri="http://schemas.microsoft.com/office/infopath/2007/PartnerControls"/>
    <ds:schemaRef ds:uri="http://schemas.microsoft.com/office/2006/documentManagement/types"/>
    <ds:schemaRef ds:uri="3441a4ca-e6b7-4eb7-9d37-d8bac397330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86E1474-AF3A-489C-A2A1-0B17F3BDDA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039111-a3d4-483d-82af-7ea19c5c1cff"/>
    <ds:schemaRef ds:uri="3441a4ca-e6b7-4eb7-9d37-d8bac397330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HL7_PowerPoint_EduWebinar_032119</Template>
  <TotalTime>4307</TotalTime>
  <Words>58</Words>
  <Application>Microsoft Office PowerPoint</Application>
  <PresentationFormat>On-screen Show (16:9)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ヒラギノ角ゴ Pro W3</vt:lpstr>
      <vt:lpstr>Office Theme</vt:lpstr>
      <vt:lpstr>EOB Profiles Align with Dept of Health &amp; Human Services Claim Submission Standards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HEADLINE  GOES HERE</dc:title>
  <dc:creator>Patricia Guerra</dc:creator>
  <cp:lastModifiedBy>Pat Taylor</cp:lastModifiedBy>
  <cp:revision>117</cp:revision>
  <dcterms:created xsi:type="dcterms:W3CDTF">2019-03-22T18:05:01Z</dcterms:created>
  <dcterms:modified xsi:type="dcterms:W3CDTF">2021-01-26T13:38:50Z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0x0101003D0C67F1D0418E4D8CEA030F6226C240</vt:lpwstr>
  </property>
</Properties>
</file>