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724" r:id="rId5"/>
    <p:sldId id="2725" r:id="rId6"/>
    <p:sldId id="2726" r:id="rId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autoAdjust="0"/>
    <p:restoredTop sz="94694"/>
  </p:normalViewPr>
  <p:slideViewPr>
    <p:cSldViewPr snapToGrid="0" snapToObjects="1">
      <p:cViewPr varScale="1">
        <p:scale>
          <a:sx n="161" d="100"/>
          <a:sy n="161" d="100"/>
        </p:scale>
        <p:origin x="1136" y="20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10/28/20</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10/28/20</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1</a:t>
            </a:fld>
            <a:endParaRPr lang="en-US" altLang="en-US"/>
          </a:p>
        </p:txBody>
      </p:sp>
    </p:spTree>
    <p:extLst>
      <p:ext uri="{BB962C8B-B14F-4D97-AF65-F5344CB8AC3E}">
        <p14:creationId xmlns:p14="http://schemas.microsoft.com/office/powerpoint/2010/main" val="135573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2</a:t>
            </a:fld>
            <a:endParaRPr lang="en-US" altLang="en-US"/>
          </a:p>
        </p:txBody>
      </p:sp>
    </p:spTree>
    <p:extLst>
      <p:ext uri="{BB962C8B-B14F-4D97-AF65-F5344CB8AC3E}">
        <p14:creationId xmlns:p14="http://schemas.microsoft.com/office/powerpoint/2010/main" val="4617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3</a:t>
            </a:fld>
            <a:endParaRPr lang="en-US" altLang="en-US"/>
          </a:p>
        </p:txBody>
      </p:sp>
    </p:spTree>
    <p:extLst>
      <p:ext uri="{BB962C8B-B14F-4D97-AF65-F5344CB8AC3E}">
        <p14:creationId xmlns:p14="http://schemas.microsoft.com/office/powerpoint/2010/main" val="1082515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180870" y="895551"/>
            <a:ext cx="4738447" cy="1151670"/>
          </a:xfrm>
        </p:spPr>
        <p:txBody>
          <a:bodyPr anchor="b">
            <a:noAutofit/>
          </a:bodyPr>
          <a:lstStyle>
            <a:lvl1pPr algn="l">
              <a:defRPr sz="3000" b="1" i="0" spc="12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180870" y="2287197"/>
            <a:ext cx="4668695" cy="877213"/>
          </a:xfrm>
        </p:spPr>
        <p:txBody>
          <a:bodyPr>
            <a:noAutofit/>
          </a:bodyPr>
          <a:lstStyle>
            <a:lvl1pPr marL="0" marR="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10/28/20</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6667193" y="2767633"/>
            <a:ext cx="1929304" cy="465483"/>
          </a:xfrm>
          <a:prstGeom prst="rect">
            <a:avLst/>
          </a:prstGeom>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4253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8449468" y="4468239"/>
            <a:ext cx="334190" cy="494020"/>
          </a:xfrm>
          <a:prstGeom prst="rect">
            <a:avLst/>
          </a:prstGeom>
        </p:spPr>
      </p:pic>
      <p:pic>
        <p:nvPicPr>
          <p:cNvPr id="12" name="Picture 2" descr="FHIR Accelerator badge">
            <a:extLst>
              <a:ext uri="{FF2B5EF4-FFF2-40B4-BE49-F238E27FC236}">
                <a16:creationId xmlns:a16="http://schemas.microsoft.com/office/drawing/2014/main" id="{D894C441-9702-450C-8C71-2C9A607146D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91892" y="63285"/>
            <a:ext cx="798699" cy="79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7493067" y="474998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7533716" y="4776836"/>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7672387" y="4809382"/>
            <a:ext cx="271463" cy="158750"/>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3"/>
          <a:stretch>
            <a:fillRect/>
          </a:stretch>
        </p:blipFill>
        <p:spPr>
          <a:xfrm>
            <a:off x="8479896" y="4544296"/>
            <a:ext cx="334190" cy="494020"/>
          </a:xfrm>
          <a:prstGeom prst="rect">
            <a:avLst/>
          </a:prstGeom>
        </p:spPr>
      </p:pic>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134893"/>
            <a:ext cx="8228883" cy="3376051"/>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800"/>
            </a:lvl4pPr>
            <a:lvl5pPr>
              <a:spcBef>
                <a:spcPts val="600"/>
              </a:spcBef>
              <a:spcAft>
                <a:spcPts val="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7662862" y="4808560"/>
            <a:ext cx="271463" cy="158750"/>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3"/>
          <a:stretch>
            <a:fillRect/>
          </a:stretch>
        </p:blipFill>
        <p:spPr>
          <a:xfrm>
            <a:off x="8449468" y="4527243"/>
            <a:ext cx="334190" cy="494020"/>
          </a:xfrm>
          <a:prstGeom prst="rect">
            <a:avLst/>
          </a:prstGeom>
        </p:spPr>
      </p:pic>
      <p:pic>
        <p:nvPicPr>
          <p:cNvPr id="12" name="Picture 2" descr="FHIR Accelerator badge">
            <a:extLst>
              <a:ext uri="{FF2B5EF4-FFF2-40B4-BE49-F238E27FC236}">
                <a16:creationId xmlns:a16="http://schemas.microsoft.com/office/drawing/2014/main" id="{90B851D3-21F9-467B-9DDA-AF8A80AA7BB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87450" y="43323"/>
            <a:ext cx="798699" cy="79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10/28/20</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a:srcRect t="26111" r="17639" b="8827"/>
          <a:stretch/>
        </p:blipFill>
        <p:spPr>
          <a:xfrm>
            <a:off x="22887" y="1289948"/>
            <a:ext cx="9093682" cy="3853552"/>
          </a:xfrm>
          <a:prstGeom prst="rect">
            <a:avLst/>
          </a:prstGeom>
        </p:spPr>
      </p:pic>
      <p:sp>
        <p:nvSpPr>
          <p:cNvPr id="5" name="Slide Number Placeholder 4">
            <a:extLst>
              <a:ext uri="{FF2B5EF4-FFF2-40B4-BE49-F238E27FC236}">
                <a16:creationId xmlns:a16="http://schemas.microsoft.com/office/drawing/2014/main" id="{7AFC7D0C-6DC5-4BA2-A40E-99114BD8FE90}"/>
              </a:ext>
            </a:extLst>
          </p:cNvPr>
          <p:cNvSpPr>
            <a:spLocks noGrp="1"/>
          </p:cNvSpPr>
          <p:nvPr>
            <p:ph type="sldNum" sz="quarter" idx="11"/>
          </p:nvPr>
        </p:nvSpPr>
        <p:spPr/>
        <p:txBody>
          <a:bodyPr/>
          <a:lstStyle/>
          <a:p>
            <a:fld id="{6CACE926-AEF5-4BFE-8BD7-24414108CB7B}" type="slidenum">
              <a:rPr lang="en-US" altLang="en-US" smtClean="0"/>
              <a:pPr/>
              <a:t>1</a:t>
            </a:fld>
            <a:endParaRPr lang="en-US" altLang="en-US" dirty="0"/>
          </a:p>
        </p:txBody>
      </p:sp>
      <p:sp>
        <p:nvSpPr>
          <p:cNvPr id="9" name="Title 1">
            <a:extLst>
              <a:ext uri="{FF2B5EF4-FFF2-40B4-BE49-F238E27FC236}">
                <a16:creationId xmlns:a16="http://schemas.microsoft.com/office/drawing/2014/main" id="{9BD03358-C736-4C1A-8E91-843C37ADF1DB}"/>
              </a:ext>
            </a:extLst>
          </p:cNvPr>
          <p:cNvSpPr>
            <a:spLocks noGrp="1"/>
          </p:cNvSpPr>
          <p:nvPr>
            <p:ph type="title"/>
          </p:nvPr>
        </p:nvSpPr>
        <p:spPr>
          <a:xfrm>
            <a:off x="613647" y="35864"/>
            <a:ext cx="8229600" cy="782327"/>
          </a:xfrm>
        </p:spPr>
        <p:txBody>
          <a:bodyPr/>
          <a:lstStyle/>
          <a:p>
            <a:r>
              <a:rPr lang="en-US" sz="1800" dirty="0"/>
              <a:t>Mapping Worksheet |  </a:t>
            </a:r>
            <a:r>
              <a:rPr lang="en-US" sz="1200" dirty="0"/>
              <a:t>The Data Element Index maps CARIN CPCDS data elements to FHIR </a:t>
            </a:r>
            <a:br>
              <a:rPr lang="en-US" sz="1200" dirty="0"/>
            </a:br>
            <a:r>
              <a:rPr lang="en-US" sz="1200" dirty="0"/>
              <a:t>Resources; Each row  maps to one of the profiles </a:t>
            </a:r>
            <a:endParaRPr lang="en-US" altLang="en-US" sz="1800" dirty="0"/>
          </a:p>
        </p:txBody>
      </p:sp>
      <p:cxnSp>
        <p:nvCxnSpPr>
          <p:cNvPr id="10" name="Straight Arrow Connector 9"/>
          <p:cNvCxnSpPr/>
          <p:nvPr/>
        </p:nvCxnSpPr>
        <p:spPr>
          <a:xfrm>
            <a:off x="2158339" y="1206162"/>
            <a:ext cx="1481" cy="54284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17674" y="940856"/>
            <a:ext cx="1787133"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Data Elements</a:t>
            </a:r>
          </a:p>
        </p:txBody>
      </p:sp>
      <p:sp>
        <p:nvSpPr>
          <p:cNvPr id="12" name="TextBox 11"/>
          <p:cNvSpPr txBox="1"/>
          <p:nvPr/>
        </p:nvSpPr>
        <p:spPr>
          <a:xfrm>
            <a:off x="7662862" y="987947"/>
            <a:ext cx="1308702" cy="415498"/>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FHIR Resource Mapping</a:t>
            </a:r>
          </a:p>
        </p:txBody>
      </p:sp>
      <p:cxnSp>
        <p:nvCxnSpPr>
          <p:cNvPr id="13" name="Straight Arrow Connector 12"/>
          <p:cNvCxnSpPr/>
          <p:nvPr/>
        </p:nvCxnSpPr>
        <p:spPr>
          <a:xfrm>
            <a:off x="8197368" y="1421979"/>
            <a:ext cx="0" cy="197373"/>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48095" y="740663"/>
            <a:ext cx="1564569" cy="415498"/>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for Blue Button® Profile</a:t>
            </a:r>
          </a:p>
        </p:txBody>
      </p:sp>
      <p:cxnSp>
        <p:nvCxnSpPr>
          <p:cNvPr id="15" name="Straight Arrow Connector 14"/>
          <p:cNvCxnSpPr/>
          <p:nvPr/>
        </p:nvCxnSpPr>
        <p:spPr>
          <a:xfrm flipH="1">
            <a:off x="4490977" y="1167735"/>
            <a:ext cx="5773" cy="435359"/>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72591" y="1125483"/>
            <a:ext cx="1904752"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Cell Location in Profile Tab</a:t>
            </a:r>
          </a:p>
        </p:txBody>
      </p:sp>
      <p:cxnSp>
        <p:nvCxnSpPr>
          <p:cNvPr id="17" name="Straight Arrow Connector 16"/>
          <p:cNvCxnSpPr/>
          <p:nvPr/>
        </p:nvCxnSpPr>
        <p:spPr>
          <a:xfrm flipH="1">
            <a:off x="4221836" y="1238583"/>
            <a:ext cx="1107717" cy="188636"/>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9162" y="1249328"/>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2273" y="1059116"/>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sp>
        <p:nvSpPr>
          <p:cNvPr id="22" name="TextBox 21"/>
          <p:cNvSpPr txBox="1"/>
          <p:nvPr/>
        </p:nvSpPr>
        <p:spPr>
          <a:xfrm>
            <a:off x="3450490" y="4502237"/>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23" name="Straight Arrow Connector 22"/>
          <p:cNvCxnSpPr/>
          <p:nvPr/>
        </p:nvCxnSpPr>
        <p:spPr>
          <a:xfrm flipH="1">
            <a:off x="2873132" y="4617653"/>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96819" y="4579110"/>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318" y="2738491"/>
            <a:ext cx="611707"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Row 29</a:t>
            </a:r>
          </a:p>
        </p:txBody>
      </p:sp>
    </p:spTree>
    <p:extLst>
      <p:ext uri="{BB962C8B-B14F-4D97-AF65-F5344CB8AC3E}">
        <p14:creationId xmlns:p14="http://schemas.microsoft.com/office/powerpoint/2010/main" val="242110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26112" r="17778" b="9320"/>
          <a:stretch/>
        </p:blipFill>
        <p:spPr>
          <a:xfrm>
            <a:off x="1" y="1023017"/>
            <a:ext cx="9144000" cy="3625183"/>
          </a:xfrm>
          <a:prstGeom prst="rect">
            <a:avLst/>
          </a:prstGeom>
        </p:spPr>
      </p:pic>
      <p:sp>
        <p:nvSpPr>
          <p:cNvPr id="26" name="Title 1">
            <a:extLst>
              <a:ext uri="{FF2B5EF4-FFF2-40B4-BE49-F238E27FC236}">
                <a16:creationId xmlns:a16="http://schemas.microsoft.com/office/drawing/2014/main" id="{9BD03358-C736-4C1A-8E91-843C37ADF1DB}"/>
              </a:ext>
            </a:extLst>
          </p:cNvPr>
          <p:cNvSpPr>
            <a:spLocks noGrp="1"/>
          </p:cNvSpPr>
          <p:nvPr>
            <p:ph type="title"/>
          </p:nvPr>
        </p:nvSpPr>
        <p:spPr>
          <a:xfrm>
            <a:off x="613647" y="205979"/>
            <a:ext cx="7594688" cy="782327"/>
          </a:xfrm>
        </p:spPr>
        <p:txBody>
          <a:bodyPr/>
          <a:lstStyle/>
          <a:p>
            <a:r>
              <a:rPr lang="en-US" sz="1800" dirty="0"/>
              <a:t>Mapping Worksheet </a:t>
            </a:r>
            <a:r>
              <a:rPr lang="en-US" sz="1600" dirty="0"/>
              <a:t>|  </a:t>
            </a:r>
            <a:r>
              <a:rPr lang="en-US" sz="1200" dirty="0"/>
              <a:t>Many CPCDS data elements are not on all profiles.  To identify the CPCDS data elements applicable to a specific Profile,  payers may filter on the CARIN for BB FHIR Profile, column E, selecting the desired profile</a:t>
            </a:r>
            <a:endParaRPr lang="en-US" altLang="en-US" sz="1200" dirty="0"/>
          </a:p>
        </p:txBody>
      </p:sp>
      <p:sp>
        <p:nvSpPr>
          <p:cNvPr id="27"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a:xfrm>
            <a:off x="1200150" y="4792663"/>
            <a:ext cx="4530725"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a:t>© 2019 Health Level Seven ® International. Licensed under Creative Commons Attribution 4.0 International HL7, Health Level Seven, FHIR and the FHIR flame logo are registered trademarks of Health Level Seven International. Reg. U.S. TM Office.</a:t>
            </a:r>
          </a:p>
        </p:txBody>
      </p:sp>
      <p:sp>
        <p:nvSpPr>
          <p:cNvPr id="28"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a:xfrm>
            <a:off x="7662862" y="4808560"/>
            <a:ext cx="271463"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a:t>
            </a:fld>
            <a:endParaRPr lang="en-US" altLang="en-US"/>
          </a:p>
        </p:txBody>
      </p:sp>
      <p:sp>
        <p:nvSpPr>
          <p:cNvPr id="29" name="TextBox 28">
            <a:extLst>
              <a:ext uri="{FF2B5EF4-FFF2-40B4-BE49-F238E27FC236}">
                <a16:creationId xmlns:a16="http://schemas.microsoft.com/office/drawing/2014/main" id="{9A635E79-59E4-4900-A4DF-C7856CEF6631}"/>
              </a:ext>
            </a:extLst>
          </p:cNvPr>
          <p:cNvSpPr txBox="1"/>
          <p:nvPr/>
        </p:nvSpPr>
        <p:spPr>
          <a:xfrm>
            <a:off x="4273844" y="812951"/>
            <a:ext cx="1918612" cy="184666"/>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900" dirty="0"/>
              <a:t>Filter on EOB Inpatient Institutional</a:t>
            </a:r>
          </a:p>
        </p:txBody>
      </p:sp>
      <p:cxnSp>
        <p:nvCxnSpPr>
          <p:cNvPr id="30" name="Straight Arrow Connector 29">
            <a:extLst>
              <a:ext uri="{FF2B5EF4-FFF2-40B4-BE49-F238E27FC236}">
                <a16:creationId xmlns:a16="http://schemas.microsoft.com/office/drawing/2014/main" id="{278A580A-E06A-4DBE-9337-0A2695E3BA91}"/>
              </a:ext>
            </a:extLst>
          </p:cNvPr>
          <p:cNvCxnSpPr/>
          <p:nvPr/>
        </p:nvCxnSpPr>
        <p:spPr>
          <a:xfrm>
            <a:off x="4508262" y="1023017"/>
            <a:ext cx="0" cy="232836"/>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69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t="26111" r="1666" b="8950"/>
          <a:stretch/>
        </p:blipFill>
        <p:spPr>
          <a:xfrm>
            <a:off x="8491" y="1024219"/>
            <a:ext cx="9135509" cy="3576592"/>
          </a:xfrm>
          <a:prstGeom prst="rect">
            <a:avLst/>
          </a:prstGeom>
        </p:spPr>
      </p:pic>
      <p:sp>
        <p:nvSpPr>
          <p:cNvPr id="2" name="Title 1">
            <a:extLst>
              <a:ext uri="{FF2B5EF4-FFF2-40B4-BE49-F238E27FC236}">
                <a16:creationId xmlns:a16="http://schemas.microsoft.com/office/drawing/2014/main" id="{9BD03358-C736-4C1A-8E91-843C37ADF1DB}"/>
              </a:ext>
            </a:extLst>
          </p:cNvPr>
          <p:cNvSpPr>
            <a:spLocks noGrp="1"/>
          </p:cNvSpPr>
          <p:nvPr>
            <p:ph type="title"/>
          </p:nvPr>
        </p:nvSpPr>
        <p:spPr>
          <a:xfrm>
            <a:off x="567466" y="-21488"/>
            <a:ext cx="7714401" cy="782327"/>
          </a:xfrm>
        </p:spPr>
        <p:txBody>
          <a:bodyPr/>
          <a:lstStyle/>
          <a:p>
            <a:r>
              <a:rPr lang="en-US" sz="1800" dirty="0"/>
              <a:t>Mapping Worksheet  </a:t>
            </a:r>
            <a:r>
              <a:rPr lang="en-US" sz="1400" dirty="0"/>
              <a:t>| </a:t>
            </a:r>
            <a:r>
              <a:rPr lang="en-US" sz="1200" dirty="0"/>
              <a:t>Each tab profile maps the CPCDS data elements to FHIR for each Profile.   To map their data to CPCDS, payers may filter the </a:t>
            </a:r>
            <a:r>
              <a:rPr lang="en-US" sz="1200" dirty="0" err="1"/>
              <a:t>MapID</a:t>
            </a:r>
            <a:r>
              <a:rPr lang="en-US" sz="1200" dirty="0"/>
              <a:t>, column K, removing spaces and ‘removed from scope’</a:t>
            </a:r>
            <a:endParaRPr lang="en-US" altLang="en-US" sz="1200" dirty="0"/>
          </a:p>
        </p:txBody>
      </p:sp>
      <p:sp>
        <p:nvSpPr>
          <p:cNvPr id="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a:xfrm>
            <a:off x="1314886" y="4795837"/>
            <a:ext cx="4530725"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sp>
        <p:nvSpPr>
          <p:cNvPr id="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a:xfrm>
            <a:off x="7662862" y="4808560"/>
            <a:ext cx="271463"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a:t>
            </a:fld>
            <a:endParaRPr lang="en-US" altLang="en-US"/>
          </a:p>
        </p:txBody>
      </p:sp>
      <p:sp>
        <p:nvSpPr>
          <p:cNvPr id="6" name="TextBox 5"/>
          <p:cNvSpPr txBox="1"/>
          <p:nvPr/>
        </p:nvSpPr>
        <p:spPr>
          <a:xfrm>
            <a:off x="4980488" y="700571"/>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MapID</a:t>
            </a:r>
          </a:p>
        </p:txBody>
      </p:sp>
      <p:cxnSp>
        <p:nvCxnSpPr>
          <p:cNvPr id="7" name="Straight Arrow Connector 6"/>
          <p:cNvCxnSpPr/>
          <p:nvPr/>
        </p:nvCxnSpPr>
        <p:spPr>
          <a:xfrm>
            <a:off x="5226480" y="929171"/>
            <a:ext cx="0" cy="595553"/>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778" y="1262141"/>
            <a:ext cx="3106764" cy="230832"/>
          </a:xfrm>
          <a:prstGeom prst="rect">
            <a:avLst/>
          </a:prstGeom>
          <a:solidFill>
            <a:srgbClr val="FFBBA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FHIR EOB Resource</a:t>
            </a:r>
            <a:endParaRPr lang="en-US" sz="1000" dirty="0">
              <a:solidFill>
                <a:srgbClr val="C00000"/>
              </a:solidFill>
            </a:endParaRPr>
          </a:p>
        </p:txBody>
      </p:sp>
      <p:cxnSp>
        <p:nvCxnSpPr>
          <p:cNvPr id="9" name="Straight Arrow Connector 8"/>
          <p:cNvCxnSpPr/>
          <p:nvPr/>
        </p:nvCxnSpPr>
        <p:spPr>
          <a:xfrm>
            <a:off x="1912794" y="2247858"/>
            <a:ext cx="762000" cy="0"/>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4886" y="2136517"/>
            <a:ext cx="781624"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cardinality</a:t>
            </a:r>
          </a:p>
        </p:txBody>
      </p:sp>
      <p:cxnSp>
        <p:nvCxnSpPr>
          <p:cNvPr id="11" name="Straight Arrow Connector 10"/>
          <p:cNvCxnSpPr/>
          <p:nvPr/>
        </p:nvCxnSpPr>
        <p:spPr>
          <a:xfrm>
            <a:off x="6000883" y="1170174"/>
            <a:ext cx="0" cy="312724"/>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789069" y="1035050"/>
            <a:ext cx="1" cy="489674"/>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04063" y="806450"/>
            <a:ext cx="877804" cy="415498"/>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Comments;</a:t>
            </a:r>
          </a:p>
          <a:p>
            <a:pPr algn="ctr"/>
            <a:r>
              <a:rPr lang="en-US" sz="1200" dirty="0">
                <a:solidFill>
                  <a:srgbClr val="008000"/>
                </a:solidFill>
              </a:rPr>
              <a:t>defaults</a:t>
            </a:r>
          </a:p>
        </p:txBody>
      </p:sp>
      <p:sp>
        <p:nvSpPr>
          <p:cNvPr id="14" name="TextBox 13"/>
          <p:cNvSpPr txBox="1"/>
          <p:nvPr/>
        </p:nvSpPr>
        <p:spPr>
          <a:xfrm>
            <a:off x="296069" y="2489200"/>
            <a:ext cx="696666"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008000"/>
                </a:solidFill>
              </a:rPr>
              <a:t>Row 149</a:t>
            </a:r>
          </a:p>
        </p:txBody>
      </p:sp>
      <p:sp>
        <p:nvSpPr>
          <p:cNvPr id="15" name="TextBox 14"/>
          <p:cNvSpPr txBox="1"/>
          <p:nvPr/>
        </p:nvSpPr>
        <p:spPr>
          <a:xfrm>
            <a:off x="5641570" y="1017990"/>
            <a:ext cx="704366"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CPCDS</a:t>
            </a:r>
          </a:p>
        </p:txBody>
      </p:sp>
      <p:sp>
        <p:nvSpPr>
          <p:cNvPr id="16" name="TextBox 15"/>
          <p:cNvSpPr txBox="1"/>
          <p:nvPr/>
        </p:nvSpPr>
        <p:spPr>
          <a:xfrm>
            <a:off x="2840892" y="39895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17" name="Straight Arrow Connector 16"/>
          <p:cNvCxnSpPr/>
          <p:nvPr/>
        </p:nvCxnSpPr>
        <p:spPr>
          <a:xfrm flipH="1">
            <a:off x="2263534" y="41049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487221" y="40663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2810" y="854442"/>
            <a:ext cx="170489" cy="1597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61618" y="601331"/>
            <a:ext cx="180594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Cell location in Index tab </a:t>
            </a:r>
          </a:p>
        </p:txBody>
      </p:sp>
    </p:spTree>
    <p:extLst>
      <p:ext uri="{BB962C8B-B14F-4D97-AF65-F5344CB8AC3E}">
        <p14:creationId xmlns:p14="http://schemas.microsoft.com/office/powerpoint/2010/main" val="341176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0C67F1D0418E4D8CEA030F6226C240" ma:contentTypeVersion="13" ma:contentTypeDescription="Create a new document." ma:contentTypeScope="" ma:versionID="eacabd6a26b552791a79207640423285">
  <xsd:schema xmlns:xsd="http://www.w3.org/2001/XMLSchema" xmlns:xs="http://www.w3.org/2001/XMLSchema" xmlns:p="http://schemas.microsoft.com/office/2006/metadata/properties" xmlns:ns3="fd039111-a3d4-483d-82af-7ea19c5c1cff" xmlns:ns4="3441a4ca-e6b7-4eb7-9d37-d8bac3973302" targetNamespace="http://schemas.microsoft.com/office/2006/metadata/properties" ma:root="true" ma:fieldsID="142e8a5a503bd8014b1ea416b9465201" ns3:_="" ns4:_="">
    <xsd:import namespace="fd039111-a3d4-483d-82af-7ea19c5c1cff"/>
    <xsd:import namespace="3441a4ca-e6b7-4eb7-9d37-d8bac397330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039111-a3d4-483d-82af-7ea19c5c1c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41a4ca-e6b7-4eb7-9d37-d8bac397330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1C8A99-0B06-4475-AE99-A1F9C0A19373}">
  <ds:schemaRefs>
    <ds:schemaRef ds:uri="http://schemas.microsoft.com/sharepoint/v3/contenttype/forms"/>
  </ds:schemaRefs>
</ds:datastoreItem>
</file>

<file path=customXml/itemProps2.xml><?xml version="1.0" encoding="utf-8"?>
<ds:datastoreItem xmlns:ds="http://schemas.openxmlformats.org/officeDocument/2006/customXml" ds:itemID="{B86E1474-AF3A-489C-A2A1-0B17F3BDDA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039111-a3d4-483d-82af-7ea19c5c1cff"/>
    <ds:schemaRef ds:uri="3441a4ca-e6b7-4eb7-9d37-d8bac39733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8B9704-4E07-47B0-BC95-BAEDDA36711F}">
  <ds:schemaRefs>
    <ds:schemaRef ds:uri="fd039111-a3d4-483d-82af-7ea19c5c1cf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441a4ca-e6b7-4eb7-9d37-d8bac397330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HL7_PowerPoint_EduWebinar_032119</Template>
  <TotalTime>4373</TotalTime>
  <Words>248</Words>
  <Application>Microsoft Macintosh PowerPoint</Application>
  <PresentationFormat>On-screen Show (16:9)</PresentationFormat>
  <Paragraphs>28</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Mapping Worksheet |  The Data Element Index maps CARIN CPCDS data elements to FHIR  Resources; Each row  maps to one of the profiles </vt:lpstr>
      <vt:lpstr>Mapping Worksheet |  Many CPCDS data elements are not on all profiles.  To identify the CPCDS data elements applicable to a specific Profile,  payers may filter on the CARIN for BB FHIR Profile, column E, selecting the desired profile</vt:lpstr>
      <vt:lpstr>Mapping Worksheet  | Each tab profile maps the CPCDS data elements to FHIR for each Profile.   To map their data to CPCDS, payers may filter the MapID, column K, removing spaces and ‘removed from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Saul A Kravitz</cp:lastModifiedBy>
  <cp:revision>119</cp:revision>
  <dcterms:created xsi:type="dcterms:W3CDTF">2019-03-22T18:05:01Z</dcterms:created>
  <dcterms:modified xsi:type="dcterms:W3CDTF">2020-10-28T13:52:23Z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0x0101003D0C67F1D0418E4D8CEA030F6226C240</vt:lpwstr>
  </property>
</Properties>
</file>