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724" r:id="rId5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ヒラギノ角ゴ Pro W3" pitchFamily="-126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47679"/>
    <a:srgbClr val="000000"/>
    <a:srgbClr val="BABCBE"/>
    <a:srgbClr val="EC2227"/>
    <a:srgbClr val="3D30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20" autoAdjust="0"/>
    <p:restoredTop sz="94708"/>
  </p:normalViewPr>
  <p:slideViewPr>
    <p:cSldViewPr snapToGrid="0" snapToObjects="1">
      <p:cViewPr>
        <p:scale>
          <a:sx n="80" d="100"/>
          <a:sy n="80" d="100"/>
        </p:scale>
        <p:origin x="1088" y="23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AA1C933-A3A7-4819-936C-08BC92B92F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57D131-690E-4A4C-981C-5576EB4502F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BCE7D1B-E2D6-42EC-A46F-6B8D8AB722EA}" type="datetime1">
              <a:rPr lang="en-US" altLang="en-US"/>
              <a:pPr/>
              <a:t>2/25/2021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1D8EA6-9C86-4F7F-B7C5-070E4D9F8F7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B6D92A-0A5F-4AA1-95B8-1326F4D535D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DEE606E1-2B5C-4ABE-86A7-571D882BB7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67166A2-FEF6-4EC8-84B3-A76311A6FF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67BC3C-A21A-48F0-A2C9-8D7DD406C7B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60D4D74E-7671-46E5-9A5B-14F31A4C0D2E}" type="datetime1">
              <a:rPr lang="en-US" altLang="en-US"/>
              <a:pPr/>
              <a:t>2/25/2021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E9E93702-94BE-4671-89D2-9C4D526405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28EB7E0D-EC1C-459D-9D11-7E7BC045C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37DDC7-F62A-471B-8BFE-AA38872463F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0F202-6235-4914-8937-DCBF6EA68F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F4A7F80-F256-4EC8-A9CC-1A842C6C5143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pitchFamily="-126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457200" y="0"/>
            <a:ext cx="5703888" cy="51435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037" y="1440857"/>
            <a:ext cx="1731962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833438" y="874713"/>
            <a:ext cx="0" cy="2125662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180870" y="895551"/>
            <a:ext cx="4738447" cy="1151670"/>
          </a:xfrm>
        </p:spPr>
        <p:txBody>
          <a:bodyPr anchor="b">
            <a:noAutofit/>
          </a:bodyPr>
          <a:lstStyle>
            <a:lvl1pPr algn="l">
              <a:defRPr sz="3000" b="1" i="0" spc="12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80870" y="2287197"/>
            <a:ext cx="4668695" cy="877213"/>
          </a:xfrm>
        </p:spPr>
        <p:txBody>
          <a:bodyPr>
            <a:noAutofit/>
          </a:bodyPr>
          <a:lstStyle>
            <a:lvl1pPr marL="0" marR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rgbClr val="EC2227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181100" y="3721208"/>
            <a:ext cx="4026440" cy="412750"/>
          </a:xfrm>
        </p:spPr>
        <p:txBody>
          <a:bodyPr anchor="b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1563" y="4827588"/>
            <a:ext cx="4729162" cy="157162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181100" y="4252913"/>
            <a:ext cx="1304925" cy="207962"/>
          </a:xfrm>
        </p:spPr>
        <p:txBody>
          <a:bodyPr lIns="0" tIns="0" rIns="0" bIns="0" anchor="b">
            <a:noAutofit/>
          </a:bodyPr>
          <a:lstStyle>
            <a:lvl1pPr>
              <a:defRPr sz="1800"/>
            </a:lvl1pPr>
          </a:lstStyle>
          <a:p>
            <a:fld id="{23F303CC-BC6F-44EE-9A09-81F690F71D2E}" type="datetime1">
              <a:rPr lang="en-US" altLang="en-US" smtClean="0"/>
              <a:t>2/25/2021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932" y="4679950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667193" y="2767633"/>
            <a:ext cx="1929304" cy="46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845615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16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725488"/>
            <a:ext cx="9144000" cy="234315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457200" y="1090613"/>
            <a:ext cx="0" cy="1612900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880485"/>
            <a:ext cx="8061346" cy="203312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000" b="1" cap="all" spc="12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2262"/>
            <a:ext cx="271463" cy="169998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  <p:pic>
        <p:nvPicPr>
          <p:cNvPr id="12" name="Picture 2" descr="FHIR Accelerator badge">
            <a:extLst>
              <a:ext uri="{FF2B5EF4-FFF2-40B4-BE49-F238E27FC236}">
                <a16:creationId xmlns:a16="http://schemas.microsoft.com/office/drawing/2014/main" id="{D894C441-9702-450C-8C71-2C9A607146D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1892" y="63285"/>
            <a:ext cx="798699" cy="7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</p:spPr>
        <p:txBody>
          <a:bodyPr>
            <a:noAutofit/>
          </a:bodyPr>
          <a:lstStyle>
            <a:lvl1pPr algn="l">
              <a:defRPr sz="3000" b="1" i="0" spc="20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647" y="1803660"/>
            <a:ext cx="3804608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4914508" y="1803660"/>
            <a:ext cx="3836865" cy="2454686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2400">
                <a:solidFill>
                  <a:schemeClr val="bg1"/>
                </a:solidFill>
              </a:defRPr>
            </a:lvl1pPr>
            <a:lvl2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2pPr>
            <a:lvl3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3pPr>
            <a:lvl4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4pPr>
            <a:lvl5pPr>
              <a:spcBef>
                <a:spcPts val="600"/>
              </a:spcBef>
              <a:spcAft>
                <a:spcPts val="0"/>
              </a:spcAft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7493067" y="4749980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533716" y="4776836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42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3197225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3197226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3197225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7183768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7183769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7183768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5188083" y="2967110"/>
            <a:ext cx="1599891" cy="378734"/>
          </a:xfrm>
        </p:spPr>
        <p:txBody>
          <a:bodyPr anchor="b">
            <a:noAutofit/>
          </a:bodyPr>
          <a:lstStyle>
            <a:lvl1pPr marL="0" indent="0">
              <a:buNone/>
              <a:defRPr sz="1200" b="1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5188084" y="1527048"/>
            <a:ext cx="1599890" cy="1329376"/>
          </a:xfrm>
        </p:spPr>
        <p:txBody>
          <a:bodyPr rtlCol="0" anchor="ctr">
            <a:no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5188083" y="3410021"/>
            <a:ext cx="1599891" cy="944378"/>
          </a:xfrm>
        </p:spPr>
        <p:txBody>
          <a:bodyPr>
            <a:noAutofit/>
          </a:bodyPr>
          <a:lstStyle>
            <a:lvl1pPr marL="0" indent="0">
              <a:buNone/>
              <a:defRPr sz="900" b="0"/>
            </a:lvl1pPr>
            <a:lvl2pPr marL="457200" indent="0">
              <a:buNone/>
              <a:defRPr sz="1200"/>
            </a:lvl2pPr>
            <a:lvl3pPr marL="914400" indent="0">
              <a:buNone/>
              <a:defRPr sz="12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809382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79896" y="4544296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5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614362" y="1134893"/>
            <a:ext cx="8228883" cy="3376051"/>
          </a:xfrm>
        </p:spPr>
        <p:txBody>
          <a:bodyPr>
            <a:noAutofit/>
          </a:bodyPr>
          <a:lstStyle>
            <a:lvl1pPr marL="182880" indent="-182880" algn="l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1800"/>
            </a:lvl3pPr>
            <a:lvl4pPr>
              <a:spcBef>
                <a:spcPts val="600"/>
              </a:spcBef>
              <a:spcAft>
                <a:spcPts val="0"/>
              </a:spcAft>
              <a:defRPr sz="1800"/>
            </a:lvl4pPr>
            <a:lvl5pPr>
              <a:spcBef>
                <a:spcPts val="600"/>
              </a:spcBef>
              <a:spcAft>
                <a:spcPts val="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62862" y="4808560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527243"/>
            <a:ext cx="334190" cy="494020"/>
          </a:xfrm>
          <a:prstGeom prst="rect">
            <a:avLst/>
          </a:prstGeom>
        </p:spPr>
      </p:pic>
      <p:pic>
        <p:nvPicPr>
          <p:cNvPr id="12" name="Picture 2" descr="FHIR Accelerator badge">
            <a:extLst>
              <a:ext uri="{FF2B5EF4-FFF2-40B4-BE49-F238E27FC236}">
                <a16:creationId xmlns:a16="http://schemas.microsoft.com/office/drawing/2014/main" id="{90B851D3-21F9-467B-9DDA-AF8A80AA7BB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450" y="43323"/>
            <a:ext cx="798699" cy="798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057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</p:spPr>
        <p:txBody>
          <a:bodyPr>
            <a:noAutofit/>
          </a:bodyPr>
          <a:lstStyle>
            <a:lvl1pPr algn="l">
              <a:defRPr sz="2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3197225" y="352194"/>
            <a:ext cx="5586413" cy="863468"/>
          </a:xfrm>
        </p:spPr>
        <p:txBody>
          <a:bodyPr>
            <a:noAutofit/>
          </a:bodyPr>
          <a:lstStyle>
            <a:lvl1pPr marL="0" indent="0">
              <a:buNone/>
              <a:defRPr sz="3000"/>
            </a:lvl1pPr>
            <a:lvl2pPr marL="457200" indent="0">
              <a:buNone/>
              <a:defRPr sz="1300"/>
            </a:lvl2pPr>
            <a:lvl3pPr marL="914400" indent="0">
              <a:buNone/>
              <a:defRPr sz="1300"/>
            </a:lvl3pPr>
            <a:lvl4pPr marL="1371600" indent="0">
              <a:buNone/>
              <a:defRPr sz="1300"/>
            </a:lvl4pPr>
            <a:lvl5pPr marL="1828800" indent="0">
              <a:buNone/>
              <a:defRPr sz="13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8" y="1527047"/>
            <a:ext cx="3879312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4813123" y="1527047"/>
            <a:ext cx="3878748" cy="2519269"/>
          </a:xfrm>
        </p:spPr>
        <p:txBody>
          <a:bodyPr>
            <a:noAutofit/>
          </a:bodyPr>
          <a:lstStyle>
            <a:lvl1pPr marL="182880" indent="-182880">
              <a:spcBef>
                <a:spcPts val="600"/>
              </a:spcBef>
              <a:spcAft>
                <a:spcPts val="0"/>
              </a:spcAft>
              <a:defRPr sz="2400"/>
            </a:lvl1pPr>
            <a:lvl2pPr>
              <a:spcBef>
                <a:spcPts val="600"/>
              </a:spcBef>
              <a:spcAft>
                <a:spcPts val="0"/>
              </a:spcAft>
              <a:defRPr sz="2000"/>
            </a:lvl2pPr>
            <a:lvl3pPr>
              <a:spcBef>
                <a:spcPts val="600"/>
              </a:spcBef>
              <a:spcAft>
                <a:spcPts val="0"/>
              </a:spcAft>
              <a:defRPr sz="2000"/>
            </a:lvl3pPr>
            <a:lvl4pPr>
              <a:spcBef>
                <a:spcPts val="600"/>
              </a:spcBef>
              <a:spcAft>
                <a:spcPts val="0"/>
              </a:spcAft>
              <a:defRPr sz="2000"/>
            </a:lvl4pPr>
            <a:lvl5pPr>
              <a:spcBef>
                <a:spcPts val="600"/>
              </a:spcBef>
              <a:spcAft>
                <a:spcPts val="0"/>
              </a:spcAft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802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457200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613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147649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3378235" y="1527047"/>
            <a:ext cx="2636010" cy="2519269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600"/>
              </a:spcAft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4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45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4060825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3221038" y="206375"/>
            <a:ext cx="0" cy="782638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</p:spPr>
        <p:txBody>
          <a:bodyPr>
            <a:noAutofit/>
          </a:bodyPr>
          <a:lstStyle>
            <a:lvl1pPr algn="l">
              <a:defRPr sz="3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78235" y="1527046"/>
            <a:ext cx="5405424" cy="2763317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spcAft>
                <a:spcPts val="0"/>
              </a:spcAft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25775" cy="5143500"/>
          </a:xfrm>
        </p:spPr>
        <p:txBody>
          <a:bodyPr rtlCol="0" anchor="ctr">
            <a:normAutofit/>
          </a:bodyPr>
          <a:lstStyle>
            <a:lvl1pPr algn="ctr">
              <a:defRPr sz="9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281488" y="4787900"/>
            <a:ext cx="3103562" cy="20002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457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979488" y="4638675"/>
            <a:ext cx="0" cy="382588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7631112" y="4792262"/>
            <a:ext cx="344488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200150" y="4792663"/>
            <a:ext cx="4530725" cy="15875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672387" y="4797025"/>
            <a:ext cx="271463" cy="158750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49468" y="4468239"/>
            <a:ext cx="334190" cy="494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160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2/25/2021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500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700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</p:sldLayoutIdLst>
  <p:hf hd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342900" indent="-3429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742950" indent="-28575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1430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16002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057400" indent="-228600" algn="l" defTabSz="457200" rtl="0" eaLnBrk="1" fontAlgn="base" hangingPunct="1">
        <a:spcBef>
          <a:spcPts val="6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3070-D222-4F0C-A3E1-AE18044E5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47" y="152609"/>
            <a:ext cx="8229600" cy="782327"/>
          </a:xfrm>
        </p:spPr>
        <p:txBody>
          <a:bodyPr/>
          <a:lstStyle/>
          <a:p>
            <a:r>
              <a:rPr lang="en-US" sz="2000" dirty="0"/>
              <a:t>EOB Profiles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600" dirty="0" smtClean="0"/>
              <a:t>Align </a:t>
            </a:r>
            <a:r>
              <a:rPr lang="en-US" sz="1600" dirty="0"/>
              <a:t>with Dept of Health &amp; Human Services Claim Submission Standards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5F4C4-DAAB-4491-B5A3-648A42315D9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FC7D0C-6DC5-4BA2-A40E-99114BD8FE9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22519" t="28721" r="15465" b="15259"/>
          <a:stretch/>
        </p:blipFill>
        <p:spPr>
          <a:xfrm>
            <a:off x="238539" y="863781"/>
            <a:ext cx="8722581" cy="367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1107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D0C67F1D0418E4D8CEA030F6226C240" ma:contentTypeVersion="13" ma:contentTypeDescription="Create a new document." ma:contentTypeScope="" ma:versionID="eacabd6a26b552791a79207640423285">
  <xsd:schema xmlns:xsd="http://www.w3.org/2001/XMLSchema" xmlns:xs="http://www.w3.org/2001/XMLSchema" xmlns:p="http://schemas.microsoft.com/office/2006/metadata/properties" xmlns:ns3="fd039111-a3d4-483d-82af-7ea19c5c1cff" xmlns:ns4="3441a4ca-e6b7-4eb7-9d37-d8bac3973302" targetNamespace="http://schemas.microsoft.com/office/2006/metadata/properties" ma:root="true" ma:fieldsID="142e8a5a503bd8014b1ea416b9465201" ns3:_="" ns4:_="">
    <xsd:import namespace="fd039111-a3d4-483d-82af-7ea19c5c1cff"/>
    <xsd:import namespace="3441a4ca-e6b7-4eb7-9d37-d8bac39733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039111-a3d4-483d-82af-7ea19c5c1c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41a4ca-e6b7-4eb7-9d37-d8bac397330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6E1474-AF3A-489C-A2A1-0B17F3BDDA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d039111-a3d4-483d-82af-7ea19c5c1cff"/>
    <ds:schemaRef ds:uri="3441a4ca-e6b7-4eb7-9d37-d8bac39733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A8B9704-4E07-47B0-BC95-BAEDDA36711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fd039111-a3d4-483d-82af-7ea19c5c1cff"/>
    <ds:schemaRef ds:uri="3441a4ca-e6b7-4eb7-9d37-d8bac397330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21C8A99-0B06-4475-AE99-A1F9C0A1937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HL7_PowerPoint_EduWebinar_032119</Template>
  <TotalTime>4434</TotalTime>
  <Words>58</Words>
  <Application>Microsoft Office PowerPoint</Application>
  <PresentationFormat>On-screen Show (16:9)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ヒラギノ角ゴ Pro W3</vt:lpstr>
      <vt:lpstr>Office Theme</vt:lpstr>
      <vt:lpstr>EOB Profiles Align with Dept of Health &amp; Human Services Claim Submission Standards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HEADLINE  GOES HERE</dc:title>
  <dc:creator>Patricia Guerra</dc:creator>
  <cp:lastModifiedBy>Taylor, Pat</cp:lastModifiedBy>
  <cp:revision>118</cp:revision>
  <dcterms:created xsi:type="dcterms:W3CDTF">2019-03-22T18:05:01Z</dcterms:created>
  <dcterms:modified xsi:type="dcterms:W3CDTF">2021-02-25T17:45:30Z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0x0101003D0C67F1D0418E4D8CEA030F6226C240</vt:lpwstr>
  </property>
</Properties>
</file>