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90" r:id="rId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508"/>
    <a:srgbClr val="005984"/>
    <a:srgbClr val="CBECF9"/>
    <a:srgbClr val="B3E2F7"/>
    <a:srgbClr val="9AD8F4"/>
    <a:srgbClr val="006086"/>
    <a:srgbClr val="003359"/>
    <a:srgbClr val="022F58"/>
    <a:srgbClr val="0099D8"/>
    <a:srgbClr val="C2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74789" autoAdjust="0"/>
  </p:normalViewPr>
  <p:slideViewPr>
    <p:cSldViewPr snapToGrid="0" showGuides="1">
      <p:cViewPr varScale="1">
        <p:scale>
          <a:sx n="171" d="100"/>
          <a:sy n="171" d="100"/>
        </p:scale>
        <p:origin x="1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0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0326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200"/>
            </a:lvl1pPr>
          </a:lstStyle>
          <a:p>
            <a:fld id="{5FCD84DF-3D5E-447C-9017-6081511AD754}" type="datetimeFigureOut">
              <a:rPr lang="en-US" sz="1100">
                <a:latin typeface="Arial" pitchFamily="34" charset="0"/>
                <a:cs typeface="Arial" pitchFamily="34" charset="0"/>
              </a:rPr>
              <a:pPr/>
              <a:t>9/24/20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9209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200"/>
            </a:lvl1pPr>
          </a:lstStyle>
          <a:p>
            <a:fld id="{4BBBD9DB-8FEE-4657-AB47-5860687FEFB0}" type="slidenum">
              <a:rPr lang="en-US" sz="11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5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326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9/24/20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39750"/>
            <a:ext cx="7480300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5" tIns="46107" rIns="92215" bIns="461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959955"/>
            <a:ext cx="5608320" cy="3612149"/>
          </a:xfrm>
          <a:prstGeom prst="rect">
            <a:avLst/>
          </a:prstGeom>
          <a:ln>
            <a:noFill/>
          </a:ln>
        </p:spPr>
        <p:txBody>
          <a:bodyPr vert="horz" lIns="92215" tIns="46107" rIns="92215" bIns="461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2235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326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9B72478-1122-4CDC-8BF7-8C2FE9C5409E}" type="datetime1">
              <a:rPr lang="en-US" smtClean="0"/>
              <a:t>9/24/20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C8676E-A7E2-4341-83E7-BBB42C4F0F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2020 BCBS National Summit</a:t>
            </a:r>
          </a:p>
        </p:txBody>
      </p:sp>
    </p:spTree>
    <p:extLst>
      <p:ext uri="{BB962C8B-B14F-4D97-AF65-F5344CB8AC3E}">
        <p14:creationId xmlns:p14="http://schemas.microsoft.com/office/powerpoint/2010/main" val="243943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3200400"/>
          </a:xfrm>
          <a:prstGeom prst="rect">
            <a:avLst/>
          </a:prstGeom>
          <a:gradFill flip="none" rotWithShape="1">
            <a:gsLst>
              <a:gs pos="0">
                <a:srgbClr val="0085CA">
                  <a:shade val="30000"/>
                  <a:satMod val="115000"/>
                </a:srgbClr>
              </a:gs>
              <a:gs pos="29000">
                <a:srgbClr val="0085CA">
                  <a:shade val="67500"/>
                  <a:satMod val="115000"/>
                </a:srgbClr>
              </a:gs>
              <a:gs pos="61000">
                <a:srgbClr val="0085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3257550"/>
            <a:ext cx="9144000" cy="1885950"/>
          </a:xfrm>
          <a:prstGeom prst="rect">
            <a:avLst/>
          </a:prstGeom>
          <a:solidFill>
            <a:srgbClr val="B9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2354" y="4682629"/>
            <a:ext cx="4959691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Blue Cross Blue Shield Association is an association of independent Blue Cross and Blue Shield companies.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4" y="576406"/>
            <a:ext cx="6429375" cy="1103169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424" y="1854200"/>
            <a:ext cx="6429375" cy="379325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57425" y="2246428"/>
            <a:ext cx="6219825" cy="279234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56444" y="2594062"/>
            <a:ext cx="6430355" cy="37623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Name/Title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3633853"/>
            <a:ext cx="2357334" cy="777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1272" y="971550"/>
            <a:ext cx="7454900" cy="68699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2" userDrawn="1">
          <p15:clr>
            <a:srgbClr val="FBAE40"/>
          </p15:clr>
        </p15:guide>
        <p15:guide id="2" pos="6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21FA-50DA-4FED-99E2-219F3D045E35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0B7B-7EE6-47EC-87AF-23C96EA4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3688"/>
            <a:ext cx="8229600" cy="677862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5000"/>
              </a:lnSpc>
              <a:defRPr lang="en-US" sz="2300" b="0" kern="1200" dirty="0">
                <a:solidFill>
                  <a:srgbClr val="1E6693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385343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rgbClr val="D8E8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84218" y="1012576"/>
            <a:ext cx="676656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rgbClr val="006086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accent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03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rgbClr val="F6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1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14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8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Full Page Photo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871003" y="278670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FULL PAGE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57200" y="1657350"/>
            <a:ext cx="8229600" cy="3134917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428750"/>
            <a:ext cx="8229600" cy="3454004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flipH="1">
            <a:off x="1094740" y="2508524"/>
            <a:ext cx="242570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all" baseline="0" dirty="0">
                <a:solidFill>
                  <a:srgbClr val="0F4A77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>
            <a:off x="3315688" y="1528180"/>
            <a:ext cx="637344" cy="2238449"/>
          </a:xfrm>
          <a:prstGeom prst="rightArrow">
            <a:avLst>
              <a:gd name="adj1" fmla="val 0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121835" y="1528180"/>
            <a:ext cx="4564965" cy="2238449"/>
          </a:xfrm>
          <a:prstGeom prst="rect">
            <a:avLst/>
          </a:prstGeom>
        </p:spPr>
        <p:txBody>
          <a:bodyPr lIns="0" tIns="0" anchor="ctr" anchorCtr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5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104900" y="1657350"/>
            <a:ext cx="7454900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9169"/>
            <a:ext cx="7454900" cy="68818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6452"/>
            <a:ext cx="7454900" cy="676202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002573" y="1657350"/>
            <a:ext cx="3411415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682625" indent="0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None/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104900" y="1657350"/>
            <a:ext cx="3466709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7857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-1003"/>
            <a:ext cx="9144000" cy="580838"/>
          </a:xfrm>
          <a:prstGeom prst="rect">
            <a:avLst/>
          </a:prstGeom>
          <a:solidFill>
            <a:srgbClr val="D3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134695" y="352348"/>
            <a:ext cx="363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PROPRIETARY</a:t>
            </a:r>
            <a:r>
              <a:rPr lang="en-US" sz="900" baseline="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 AND </a:t>
            </a: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CONFIDENTIAL –  Do Not Distribute</a:t>
            </a:r>
            <a:endParaRPr lang="en-US" sz="900" cap="all" dirty="0">
              <a:solidFill>
                <a:srgbClr val="CCE1EC">
                  <a:lumMod val="50000"/>
                </a:srgbClr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04" r:id="rId3"/>
    <p:sldLayoutId id="2147483660" r:id="rId4"/>
    <p:sldLayoutId id="2147483650" r:id="rId5"/>
    <p:sldLayoutId id="2147483674" r:id="rId6"/>
    <p:sldLayoutId id="2147483698" r:id="rId7"/>
    <p:sldLayoutId id="2147483675" r:id="rId8"/>
    <p:sldLayoutId id="2147483696" r:id="rId9"/>
    <p:sldLayoutId id="2147483695" r:id="rId10"/>
    <p:sldLayoutId id="2147483697" r:id="rId11"/>
    <p:sldLayoutId id="2147483706" r:id="rId12"/>
    <p:sldLayoutId id="214748370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 smtClean="0">
          <a:solidFill>
            <a:srgbClr val="0F4A77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43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01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87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492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3060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900" userDrawn="1">
          <p15:clr>
            <a:srgbClr val="F26B43"/>
          </p15:clr>
        </p15:guide>
        <p15:guide id="9" orient="horz" pos="1044" userDrawn="1">
          <p15:clr>
            <a:srgbClr val="F26B43"/>
          </p15:clr>
        </p15:guide>
        <p15:guide id="10" orient="horz" pos="11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14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  <p:sldLayoutId id="2147483692" r:id="rId3"/>
    <p:sldLayoutId id="2147483693" r:id="rId4"/>
    <p:sldLayoutId id="2147483694" r:id="rId5"/>
    <p:sldLayoutId id="214748369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it.gov/isa/united-states-core-data-interoperability-usc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65" y="856381"/>
            <a:ext cx="7950686" cy="19840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3688"/>
            <a:ext cx="8473155" cy="677862"/>
          </a:xfrm>
        </p:spPr>
        <p:txBody>
          <a:bodyPr/>
          <a:lstStyle/>
          <a:p>
            <a:r>
              <a:rPr lang="en-US" sz="1800" dirty="0"/>
              <a:t>Data Associated with Payers Meeting the Administrative / Financial and Clinical Requirements of the Interoperability Exchange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4770" y="3512235"/>
            <a:ext cx="1326467" cy="313038"/>
          </a:xfrm>
          <a:prstGeom prst="rect">
            <a:avLst/>
          </a:prstGeom>
          <a:solidFill>
            <a:srgbClr val="02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Provider EHR API 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</a:t>
            </a:r>
            <a:r>
              <a:rPr lang="en-US" sz="825" b="1" dirty="0" err="1">
                <a:solidFill>
                  <a:prstClr val="white"/>
                </a:solidFill>
                <a:latin typeface="Arial"/>
              </a:rPr>
              <a:t>PDex</a:t>
            </a:r>
            <a:r>
              <a:rPr lang="en-US" sz="825" b="1" dirty="0">
                <a:solidFill>
                  <a:prstClr val="white"/>
                </a:solidFill>
                <a:latin typeface="Arial"/>
              </a:rPr>
              <a:t>) (2021)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6709" y="3005641"/>
            <a:ext cx="1297653" cy="3097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CMS Patient API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</a:t>
            </a:r>
            <a:r>
              <a:rPr lang="en-US" sz="825" b="1" dirty="0" err="1">
                <a:solidFill>
                  <a:prstClr val="white"/>
                </a:solidFill>
                <a:latin typeface="Arial"/>
              </a:rPr>
              <a:t>PDex</a:t>
            </a:r>
            <a:r>
              <a:rPr lang="en-US" sz="825" b="1" dirty="0">
                <a:solidFill>
                  <a:prstClr val="white"/>
                </a:solidFill>
                <a:latin typeface="Arial"/>
              </a:rPr>
              <a:t> + BB) (2021)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47463" y="3282609"/>
            <a:ext cx="2846662" cy="1185501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227" indent="-98227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800" dirty="0"/>
              <a:t>Explanation of Benefit (EOB) Resource</a:t>
            </a:r>
          </a:p>
          <a:p>
            <a:pPr marL="228600" lvl="1" indent="-1270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‒"/>
            </a:pPr>
            <a:r>
              <a:rPr lang="en-US" sz="800" dirty="0"/>
              <a:t>Includes claim clinical data, adjudication and other financial information </a:t>
            </a:r>
          </a:p>
          <a:p>
            <a:pPr marL="98227" indent="-98227">
              <a:lnSpc>
                <a:spcPct val="100000"/>
              </a:lnSpc>
              <a:spcBef>
                <a:spcPts val="0"/>
              </a:spcBef>
            </a:pPr>
            <a:r>
              <a:rPr lang="en-US" altLang="en-US" sz="800" dirty="0"/>
              <a:t>CARIN for Blue Button®</a:t>
            </a:r>
            <a:r>
              <a:rPr lang="en-US" altLang="en-US" sz="800" b="1" dirty="0">
                <a:solidFill>
                  <a:prstClr val="white"/>
                </a:solidFill>
              </a:rPr>
              <a:t> </a:t>
            </a:r>
            <a:r>
              <a:rPr lang="en-US" altLang="en-US" sz="800" dirty="0"/>
              <a:t>Ref</a:t>
            </a:r>
            <a:r>
              <a:rPr lang="en-US" sz="800" dirty="0"/>
              <a:t>erence Resources</a:t>
            </a:r>
          </a:p>
          <a:p>
            <a:pPr marL="228600" lvl="1" indent="-127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Coverage</a:t>
            </a:r>
          </a:p>
          <a:p>
            <a:pPr marL="228600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Patient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6190" y="3263474"/>
            <a:ext cx="2884382" cy="332930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227" indent="-98227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800" dirty="0"/>
              <a:t>Payer Data Exchange (</a:t>
            </a:r>
            <a:r>
              <a:rPr lang="en-US" sz="800" dirty="0" err="1"/>
              <a:t>PDex</a:t>
            </a:r>
            <a:r>
              <a:rPr lang="en-US" sz="800" dirty="0"/>
              <a:t>) (All USCDI, where possible)</a:t>
            </a:r>
            <a:endParaRPr lang="en-US" sz="100" dirty="0"/>
          </a:p>
        </p:txBody>
      </p:sp>
      <p:sp>
        <p:nvSpPr>
          <p:cNvPr id="8" name="Rectangle 7"/>
          <p:cNvSpPr/>
          <p:nvPr/>
        </p:nvSpPr>
        <p:spPr>
          <a:xfrm>
            <a:off x="5761790" y="2931221"/>
            <a:ext cx="2832334" cy="331292"/>
          </a:xfrm>
          <a:prstGeom prst="rect">
            <a:avLst/>
          </a:prstGeom>
          <a:solidFill>
            <a:srgbClr val="D665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CARIN Alliance Consumer Directed Payer Data Exchange (</a:t>
            </a:r>
            <a:r>
              <a:rPr lang="en-US" altLang="en-US" sz="900" dirty="0"/>
              <a:t>CARIN IG for Blue Button®</a:t>
            </a:r>
            <a:r>
              <a:rPr lang="en-US" sz="900" b="1" dirty="0">
                <a:solidFill>
                  <a:prstClr val="white"/>
                </a:solidFill>
                <a:latin typeface="Arial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2838" y="3380910"/>
            <a:ext cx="2165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Location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Immunization 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Medication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Diagnostic Report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Document Reference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Provenance (</a:t>
            </a:r>
            <a:r>
              <a:rPr lang="en-US" sz="800" dirty="0" err="1"/>
              <a:t>PDex</a:t>
            </a:r>
            <a:r>
              <a:rPr lang="en-US" sz="800" dirty="0"/>
              <a:t>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Coverage (</a:t>
            </a:r>
            <a:r>
              <a:rPr lang="en-US" sz="800" dirty="0" err="1"/>
              <a:t>PDex</a:t>
            </a:r>
            <a:r>
              <a:rPr lang="en-US" sz="800" dirty="0"/>
              <a:t>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Medication Dispense (</a:t>
            </a:r>
            <a:r>
              <a:rPr lang="en-US" sz="800" dirty="0" err="1"/>
              <a:t>PDex</a:t>
            </a:r>
            <a:r>
              <a:rPr lang="en-US" sz="800" dirty="0"/>
              <a:t>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Device (</a:t>
            </a:r>
            <a:r>
              <a:rPr lang="en-US" sz="800" dirty="0" err="1"/>
              <a:t>PDex</a:t>
            </a:r>
            <a:r>
              <a:rPr lang="en-US" sz="800" dirty="0"/>
              <a:t> Profile)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3943160" y="3932375"/>
            <a:ext cx="1320512" cy="308345"/>
          </a:xfrm>
          <a:prstGeom prst="rect">
            <a:avLst/>
          </a:prstGeom>
          <a:solidFill>
            <a:srgbClr val="02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Payer-to-Payer API </a:t>
            </a:r>
          </a:p>
          <a:p>
            <a:pPr algn="ctr" defTabSz="514350">
              <a:defRPr/>
            </a:pPr>
            <a:r>
              <a:rPr lang="en-US" sz="825" b="1" dirty="0">
                <a:solidFill>
                  <a:prstClr val="white"/>
                </a:solidFill>
                <a:latin typeface="Arial"/>
              </a:rPr>
              <a:t>(*</a:t>
            </a:r>
            <a:r>
              <a:rPr lang="en-US" sz="825" b="1" dirty="0" err="1">
                <a:solidFill>
                  <a:prstClr val="white"/>
                </a:solidFill>
                <a:latin typeface="Arial"/>
              </a:rPr>
              <a:t>PDex</a:t>
            </a:r>
            <a:r>
              <a:rPr lang="en-US" sz="825" b="1" dirty="0">
                <a:solidFill>
                  <a:prstClr val="white"/>
                </a:solidFill>
                <a:latin typeface="Arial"/>
              </a:rPr>
              <a:t>) (2022)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11" y="3400267"/>
            <a:ext cx="1239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Patient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Practitioner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Practitioner Role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Encounter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Condition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Procedure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Observation</a:t>
            </a:r>
          </a:p>
          <a:p>
            <a:pPr marL="288925" lvl="1" indent="-127000">
              <a:buFont typeface="Arial" panose="020B0604020202020204" pitchFamily="34" charset="0"/>
              <a:buChar char="‒"/>
            </a:pPr>
            <a:r>
              <a:rPr lang="en-US" sz="800" dirty="0"/>
              <a:t>Organization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9844" y="2790945"/>
            <a:ext cx="148756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Data Recipient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EAF0D-E200-484B-809B-C5C441088E60}"/>
              </a:ext>
            </a:extLst>
          </p:cNvPr>
          <p:cNvSpPr/>
          <p:nvPr/>
        </p:nvSpPr>
        <p:spPr>
          <a:xfrm>
            <a:off x="6422886" y="2240512"/>
            <a:ext cx="816335" cy="324701"/>
          </a:xfrm>
          <a:prstGeom prst="rect">
            <a:avLst/>
          </a:prstGeom>
          <a:solidFill>
            <a:srgbClr val="CBEC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CPCDS – USCDI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960" y="1393283"/>
            <a:ext cx="921829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804842" y="1490878"/>
            <a:ext cx="203702" cy="270923"/>
          </a:xfrm>
          <a:prstGeom prst="can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4B77-8589-40D5-BB8A-0A8DDBFDD67B}"/>
              </a:ext>
            </a:extLst>
          </p:cNvPr>
          <p:cNvSpPr/>
          <p:nvPr/>
        </p:nvSpPr>
        <p:spPr>
          <a:xfrm>
            <a:off x="1016389" y="1432886"/>
            <a:ext cx="759438" cy="41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Provider data  from  CDAs and other sources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41584" y="1916790"/>
            <a:ext cx="833084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94684" y="2047720"/>
            <a:ext cx="209226" cy="209226"/>
          </a:xfrm>
          <a:prstGeom prst="ellips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11AAF-CDC7-428C-8334-36CB172AB6CD}"/>
              </a:ext>
            </a:extLst>
          </p:cNvPr>
          <p:cNvSpPr/>
          <p:nvPr/>
        </p:nvSpPr>
        <p:spPr>
          <a:xfrm>
            <a:off x="1962052" y="1953032"/>
            <a:ext cx="659835" cy="4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0" dirty="0">
                <a:solidFill>
                  <a:schemeClr val="tx1"/>
                </a:solidFill>
              </a:rPr>
              <a:t>Alerts </a:t>
            </a:r>
          </a:p>
          <a:p>
            <a:r>
              <a:rPr lang="en-US" sz="750" dirty="0">
                <a:solidFill>
                  <a:schemeClr val="tx1"/>
                </a:solidFill>
              </a:rPr>
              <a:t>(e.g. ADT)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50657" y="1393283"/>
            <a:ext cx="870559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6200000">
            <a:off x="2589215" y="1579333"/>
            <a:ext cx="357739" cy="123124"/>
            <a:chOff x="4272331" y="921454"/>
            <a:chExt cx="585788" cy="201612"/>
          </a:xfrm>
        </p:grpSpPr>
        <p:sp>
          <p:nvSpPr>
            <p:cNvPr id="2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4272331" y="924629"/>
              <a:ext cx="582613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4272331" y="921454"/>
              <a:ext cx="585788" cy="201612"/>
            </a:xfrm>
            <a:custGeom>
              <a:avLst/>
              <a:gdLst>
                <a:gd name="T0" fmla="*/ 168 w 178"/>
                <a:gd name="T1" fmla="*/ 0 h 59"/>
                <a:gd name="T2" fmla="*/ 11 w 178"/>
                <a:gd name="T3" fmla="*/ 0 h 59"/>
                <a:gd name="T4" fmla="*/ 0 w 178"/>
                <a:gd name="T5" fmla="*/ 10 h 59"/>
                <a:gd name="T6" fmla="*/ 0 w 178"/>
                <a:gd name="T7" fmla="*/ 49 h 59"/>
                <a:gd name="T8" fmla="*/ 11 w 178"/>
                <a:gd name="T9" fmla="*/ 59 h 59"/>
                <a:gd name="T10" fmla="*/ 168 w 178"/>
                <a:gd name="T11" fmla="*/ 59 h 59"/>
                <a:gd name="T12" fmla="*/ 178 w 178"/>
                <a:gd name="T13" fmla="*/ 49 h 59"/>
                <a:gd name="T14" fmla="*/ 178 w 178"/>
                <a:gd name="T15" fmla="*/ 10 h 59"/>
                <a:gd name="T16" fmla="*/ 168 w 178"/>
                <a:gd name="T17" fmla="*/ 0 h 59"/>
                <a:gd name="T18" fmla="*/ 117 w 178"/>
                <a:gd name="T19" fmla="*/ 5 h 59"/>
                <a:gd name="T20" fmla="*/ 117 w 178"/>
                <a:gd name="T21" fmla="*/ 54 h 59"/>
                <a:gd name="T22" fmla="*/ 63 w 178"/>
                <a:gd name="T23" fmla="*/ 54 h 59"/>
                <a:gd name="T24" fmla="*/ 63 w 178"/>
                <a:gd name="T25" fmla="*/ 5 h 59"/>
                <a:gd name="T26" fmla="*/ 117 w 178"/>
                <a:gd name="T27" fmla="*/ 5 h 59"/>
                <a:gd name="T28" fmla="*/ 5 w 178"/>
                <a:gd name="T29" fmla="*/ 49 h 59"/>
                <a:gd name="T30" fmla="*/ 5 w 178"/>
                <a:gd name="T31" fmla="*/ 10 h 59"/>
                <a:gd name="T32" fmla="*/ 11 w 178"/>
                <a:gd name="T33" fmla="*/ 5 h 59"/>
                <a:gd name="T34" fmla="*/ 58 w 178"/>
                <a:gd name="T35" fmla="*/ 5 h 59"/>
                <a:gd name="T36" fmla="*/ 58 w 178"/>
                <a:gd name="T37" fmla="*/ 54 h 59"/>
                <a:gd name="T38" fmla="*/ 11 w 178"/>
                <a:gd name="T39" fmla="*/ 54 h 59"/>
                <a:gd name="T40" fmla="*/ 5 w 178"/>
                <a:gd name="T41" fmla="*/ 49 h 59"/>
                <a:gd name="T42" fmla="*/ 173 w 178"/>
                <a:gd name="T43" fmla="*/ 49 h 59"/>
                <a:gd name="T44" fmla="*/ 168 w 178"/>
                <a:gd name="T45" fmla="*/ 54 h 59"/>
                <a:gd name="T46" fmla="*/ 122 w 178"/>
                <a:gd name="T47" fmla="*/ 54 h 59"/>
                <a:gd name="T48" fmla="*/ 122 w 178"/>
                <a:gd name="T49" fmla="*/ 5 h 59"/>
                <a:gd name="T50" fmla="*/ 168 w 178"/>
                <a:gd name="T51" fmla="*/ 5 h 59"/>
                <a:gd name="T52" fmla="*/ 173 w 178"/>
                <a:gd name="T53" fmla="*/ 10 h 59"/>
                <a:gd name="T54" fmla="*/ 173 w 178"/>
                <a:gd name="T55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" h="59">
                  <a:moveTo>
                    <a:pt x="1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5" y="59"/>
                    <a:pt x="11" y="59"/>
                  </a:cubicBezTo>
                  <a:cubicBezTo>
                    <a:pt x="168" y="59"/>
                    <a:pt x="168" y="59"/>
                    <a:pt x="168" y="59"/>
                  </a:cubicBezTo>
                  <a:cubicBezTo>
                    <a:pt x="173" y="59"/>
                    <a:pt x="178" y="54"/>
                    <a:pt x="178" y="49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5"/>
                    <a:pt x="173" y="0"/>
                    <a:pt x="168" y="0"/>
                  </a:cubicBezTo>
                  <a:close/>
                  <a:moveTo>
                    <a:pt x="117" y="5"/>
                  </a:moveTo>
                  <a:cubicBezTo>
                    <a:pt x="117" y="54"/>
                    <a:pt x="117" y="54"/>
                    <a:pt x="117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"/>
                    <a:pt x="63" y="5"/>
                    <a:pt x="63" y="5"/>
                  </a:cubicBezTo>
                  <a:lnTo>
                    <a:pt x="117" y="5"/>
                  </a:lnTo>
                  <a:close/>
                  <a:moveTo>
                    <a:pt x="5" y="4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8" y="5"/>
                    <a:pt x="11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8" y="54"/>
                    <a:pt x="5" y="52"/>
                    <a:pt x="5" y="49"/>
                  </a:cubicBezTo>
                  <a:close/>
                  <a:moveTo>
                    <a:pt x="173" y="49"/>
                  </a:moveTo>
                  <a:cubicBezTo>
                    <a:pt x="173" y="52"/>
                    <a:pt x="171" y="54"/>
                    <a:pt x="168" y="54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71" y="5"/>
                    <a:pt x="173" y="7"/>
                    <a:pt x="173" y="10"/>
                  </a:cubicBezTo>
                  <a:lnTo>
                    <a:pt x="173" y="4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4502519" y="959554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4554906" y="986541"/>
              <a:ext cx="26988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4607294" y="959554"/>
              <a:ext cx="23813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4502519" y="1010354"/>
              <a:ext cx="26988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4554906" y="1034166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607294" y="1010354"/>
              <a:ext cx="23813" cy="238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4502519" y="1057979"/>
              <a:ext cx="26988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607294" y="1057979"/>
              <a:ext cx="23813" cy="2698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D313EF5-D01D-495E-BE53-9EE834317E03}"/>
              </a:ext>
            </a:extLst>
          </p:cNvPr>
          <p:cNvSpPr/>
          <p:nvPr/>
        </p:nvSpPr>
        <p:spPr>
          <a:xfrm>
            <a:off x="2725341" y="1435678"/>
            <a:ext cx="897323" cy="41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Immunizations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0551" y="1923775"/>
            <a:ext cx="917292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78876" y="2032780"/>
            <a:ext cx="191299" cy="288040"/>
            <a:chOff x="6691313" y="3076575"/>
            <a:chExt cx="417512" cy="628650"/>
          </a:xfrm>
          <a:solidFill>
            <a:schemeClr val="bg2">
              <a:lumMod val="50000"/>
            </a:schemeClr>
          </a:solidFill>
        </p:grpSpPr>
        <p:sp>
          <p:nvSpPr>
            <p:cNvPr id="36" name="Freeform 138"/>
            <p:cNvSpPr>
              <a:spLocks noEditPoints="1"/>
            </p:cNvSpPr>
            <p:nvPr/>
          </p:nvSpPr>
          <p:spPr bwMode="auto">
            <a:xfrm>
              <a:off x="6691313" y="3076575"/>
              <a:ext cx="417512" cy="628650"/>
            </a:xfrm>
            <a:custGeom>
              <a:avLst/>
              <a:gdLst>
                <a:gd name="T0" fmla="*/ 81 w 126"/>
                <a:gd name="T1" fmla="*/ 146 h 191"/>
                <a:gd name="T2" fmla="*/ 81 w 126"/>
                <a:gd name="T3" fmla="*/ 185 h 191"/>
                <a:gd name="T4" fmla="*/ 76 w 126"/>
                <a:gd name="T5" fmla="*/ 191 h 191"/>
                <a:gd name="T6" fmla="*/ 51 w 126"/>
                <a:gd name="T7" fmla="*/ 191 h 191"/>
                <a:gd name="T8" fmla="*/ 45 w 126"/>
                <a:gd name="T9" fmla="*/ 185 h 191"/>
                <a:gd name="T10" fmla="*/ 45 w 126"/>
                <a:gd name="T11" fmla="*/ 146 h 191"/>
                <a:gd name="T12" fmla="*/ 40 w 126"/>
                <a:gd name="T13" fmla="*/ 146 h 191"/>
                <a:gd name="T14" fmla="*/ 18 w 126"/>
                <a:gd name="T15" fmla="*/ 146 h 191"/>
                <a:gd name="T16" fmla="*/ 1 w 126"/>
                <a:gd name="T17" fmla="*/ 125 h 191"/>
                <a:gd name="T18" fmla="*/ 1 w 126"/>
                <a:gd name="T19" fmla="*/ 21 h 191"/>
                <a:gd name="T20" fmla="*/ 22 w 126"/>
                <a:gd name="T21" fmla="*/ 0 h 191"/>
                <a:gd name="T22" fmla="*/ 105 w 126"/>
                <a:gd name="T23" fmla="*/ 0 h 191"/>
                <a:gd name="T24" fmla="*/ 126 w 126"/>
                <a:gd name="T25" fmla="*/ 20 h 191"/>
                <a:gd name="T26" fmla="*/ 126 w 126"/>
                <a:gd name="T27" fmla="*/ 125 h 191"/>
                <a:gd name="T28" fmla="*/ 103 w 126"/>
                <a:gd name="T29" fmla="*/ 146 h 191"/>
                <a:gd name="T30" fmla="*/ 81 w 126"/>
                <a:gd name="T31" fmla="*/ 146 h 191"/>
                <a:gd name="T32" fmla="*/ 82 w 126"/>
                <a:gd name="T33" fmla="*/ 140 h 191"/>
                <a:gd name="T34" fmla="*/ 101 w 126"/>
                <a:gd name="T35" fmla="*/ 140 h 191"/>
                <a:gd name="T36" fmla="*/ 120 w 126"/>
                <a:gd name="T37" fmla="*/ 121 h 191"/>
                <a:gd name="T38" fmla="*/ 120 w 126"/>
                <a:gd name="T39" fmla="*/ 23 h 191"/>
                <a:gd name="T40" fmla="*/ 103 w 126"/>
                <a:gd name="T41" fmla="*/ 6 h 191"/>
                <a:gd name="T42" fmla="*/ 24 w 126"/>
                <a:gd name="T43" fmla="*/ 6 h 191"/>
                <a:gd name="T44" fmla="*/ 7 w 126"/>
                <a:gd name="T45" fmla="*/ 24 h 191"/>
                <a:gd name="T46" fmla="*/ 7 w 126"/>
                <a:gd name="T47" fmla="*/ 84 h 191"/>
                <a:gd name="T48" fmla="*/ 7 w 126"/>
                <a:gd name="T49" fmla="*/ 123 h 191"/>
                <a:gd name="T50" fmla="*/ 19 w 126"/>
                <a:gd name="T51" fmla="*/ 139 h 191"/>
                <a:gd name="T52" fmla="*/ 45 w 126"/>
                <a:gd name="T53" fmla="*/ 140 h 191"/>
                <a:gd name="T54" fmla="*/ 45 w 126"/>
                <a:gd name="T55" fmla="*/ 132 h 191"/>
                <a:gd name="T56" fmla="*/ 36 w 126"/>
                <a:gd name="T57" fmla="*/ 131 h 191"/>
                <a:gd name="T58" fmla="*/ 31 w 126"/>
                <a:gd name="T59" fmla="*/ 128 h 191"/>
                <a:gd name="T60" fmla="*/ 36 w 126"/>
                <a:gd name="T61" fmla="*/ 125 h 191"/>
                <a:gd name="T62" fmla="*/ 91 w 126"/>
                <a:gd name="T63" fmla="*/ 125 h 191"/>
                <a:gd name="T64" fmla="*/ 95 w 126"/>
                <a:gd name="T65" fmla="*/ 128 h 191"/>
                <a:gd name="T66" fmla="*/ 91 w 126"/>
                <a:gd name="T67" fmla="*/ 132 h 191"/>
                <a:gd name="T68" fmla="*/ 82 w 126"/>
                <a:gd name="T69" fmla="*/ 132 h 191"/>
                <a:gd name="T70" fmla="*/ 82 w 126"/>
                <a:gd name="T71" fmla="*/ 140 h 191"/>
                <a:gd name="T72" fmla="*/ 75 w 126"/>
                <a:gd name="T73" fmla="*/ 132 h 191"/>
                <a:gd name="T74" fmla="*/ 52 w 126"/>
                <a:gd name="T75" fmla="*/ 132 h 191"/>
                <a:gd name="T76" fmla="*/ 52 w 126"/>
                <a:gd name="T77" fmla="*/ 154 h 191"/>
                <a:gd name="T78" fmla="*/ 75 w 126"/>
                <a:gd name="T79" fmla="*/ 154 h 191"/>
                <a:gd name="T80" fmla="*/ 75 w 126"/>
                <a:gd name="T81" fmla="*/ 132 h 191"/>
                <a:gd name="T82" fmla="*/ 75 w 126"/>
                <a:gd name="T83" fmla="*/ 161 h 191"/>
                <a:gd name="T84" fmla="*/ 52 w 126"/>
                <a:gd name="T85" fmla="*/ 161 h 191"/>
                <a:gd name="T86" fmla="*/ 52 w 126"/>
                <a:gd name="T87" fmla="*/ 184 h 191"/>
                <a:gd name="T88" fmla="*/ 75 w 126"/>
                <a:gd name="T89" fmla="*/ 184 h 191"/>
                <a:gd name="T90" fmla="*/ 75 w 126"/>
                <a:gd name="T91" fmla="*/ 1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91">
                  <a:moveTo>
                    <a:pt x="81" y="146"/>
                  </a:moveTo>
                  <a:cubicBezTo>
                    <a:pt x="81" y="160"/>
                    <a:pt x="81" y="172"/>
                    <a:pt x="81" y="185"/>
                  </a:cubicBezTo>
                  <a:cubicBezTo>
                    <a:pt x="81" y="191"/>
                    <a:pt x="81" y="191"/>
                    <a:pt x="76" y="191"/>
                  </a:cubicBezTo>
                  <a:cubicBezTo>
                    <a:pt x="67" y="191"/>
                    <a:pt x="59" y="191"/>
                    <a:pt x="51" y="191"/>
                  </a:cubicBezTo>
                  <a:cubicBezTo>
                    <a:pt x="46" y="191"/>
                    <a:pt x="45" y="191"/>
                    <a:pt x="45" y="185"/>
                  </a:cubicBezTo>
                  <a:cubicBezTo>
                    <a:pt x="45" y="173"/>
                    <a:pt x="45" y="160"/>
                    <a:pt x="45" y="146"/>
                  </a:cubicBezTo>
                  <a:cubicBezTo>
                    <a:pt x="43" y="146"/>
                    <a:pt x="41" y="146"/>
                    <a:pt x="40" y="146"/>
                  </a:cubicBezTo>
                  <a:cubicBezTo>
                    <a:pt x="33" y="146"/>
                    <a:pt x="25" y="147"/>
                    <a:pt x="18" y="146"/>
                  </a:cubicBezTo>
                  <a:cubicBezTo>
                    <a:pt x="8" y="144"/>
                    <a:pt x="1" y="135"/>
                    <a:pt x="1" y="125"/>
                  </a:cubicBezTo>
                  <a:cubicBezTo>
                    <a:pt x="0" y="90"/>
                    <a:pt x="0" y="55"/>
                    <a:pt x="1" y="21"/>
                  </a:cubicBezTo>
                  <a:cubicBezTo>
                    <a:pt x="1" y="9"/>
                    <a:pt x="10" y="0"/>
                    <a:pt x="22" y="0"/>
                  </a:cubicBezTo>
                  <a:cubicBezTo>
                    <a:pt x="49" y="0"/>
                    <a:pt x="77" y="0"/>
                    <a:pt x="105" y="0"/>
                  </a:cubicBezTo>
                  <a:cubicBezTo>
                    <a:pt x="116" y="0"/>
                    <a:pt x="126" y="9"/>
                    <a:pt x="126" y="20"/>
                  </a:cubicBezTo>
                  <a:cubicBezTo>
                    <a:pt x="126" y="55"/>
                    <a:pt x="126" y="90"/>
                    <a:pt x="126" y="125"/>
                  </a:cubicBezTo>
                  <a:cubicBezTo>
                    <a:pt x="126" y="137"/>
                    <a:pt x="116" y="146"/>
                    <a:pt x="103" y="146"/>
                  </a:cubicBezTo>
                  <a:cubicBezTo>
                    <a:pt x="96" y="146"/>
                    <a:pt x="89" y="146"/>
                    <a:pt x="81" y="146"/>
                  </a:cubicBezTo>
                  <a:close/>
                  <a:moveTo>
                    <a:pt x="82" y="140"/>
                  </a:moveTo>
                  <a:cubicBezTo>
                    <a:pt x="88" y="140"/>
                    <a:pt x="95" y="140"/>
                    <a:pt x="101" y="140"/>
                  </a:cubicBezTo>
                  <a:cubicBezTo>
                    <a:pt x="114" y="140"/>
                    <a:pt x="120" y="134"/>
                    <a:pt x="120" y="121"/>
                  </a:cubicBezTo>
                  <a:cubicBezTo>
                    <a:pt x="120" y="88"/>
                    <a:pt x="120" y="56"/>
                    <a:pt x="120" y="23"/>
                  </a:cubicBezTo>
                  <a:cubicBezTo>
                    <a:pt x="120" y="13"/>
                    <a:pt x="113" y="6"/>
                    <a:pt x="103" y="6"/>
                  </a:cubicBezTo>
                  <a:cubicBezTo>
                    <a:pt x="77" y="6"/>
                    <a:pt x="51" y="6"/>
                    <a:pt x="24" y="6"/>
                  </a:cubicBezTo>
                  <a:cubicBezTo>
                    <a:pt x="13" y="6"/>
                    <a:pt x="7" y="12"/>
                    <a:pt x="7" y="24"/>
                  </a:cubicBezTo>
                  <a:cubicBezTo>
                    <a:pt x="7" y="44"/>
                    <a:pt x="7" y="64"/>
                    <a:pt x="7" y="84"/>
                  </a:cubicBezTo>
                  <a:cubicBezTo>
                    <a:pt x="7" y="97"/>
                    <a:pt x="7" y="110"/>
                    <a:pt x="7" y="123"/>
                  </a:cubicBezTo>
                  <a:cubicBezTo>
                    <a:pt x="7" y="132"/>
                    <a:pt x="12" y="139"/>
                    <a:pt x="19" y="139"/>
                  </a:cubicBezTo>
                  <a:cubicBezTo>
                    <a:pt x="28" y="140"/>
                    <a:pt x="36" y="140"/>
                    <a:pt x="45" y="140"/>
                  </a:cubicBezTo>
                  <a:cubicBezTo>
                    <a:pt x="45" y="137"/>
                    <a:pt x="45" y="134"/>
                    <a:pt x="45" y="132"/>
                  </a:cubicBezTo>
                  <a:cubicBezTo>
                    <a:pt x="42" y="132"/>
                    <a:pt x="39" y="132"/>
                    <a:pt x="36" y="131"/>
                  </a:cubicBezTo>
                  <a:cubicBezTo>
                    <a:pt x="34" y="131"/>
                    <a:pt x="32" y="130"/>
                    <a:pt x="31" y="128"/>
                  </a:cubicBezTo>
                  <a:cubicBezTo>
                    <a:pt x="31" y="126"/>
                    <a:pt x="33" y="125"/>
                    <a:pt x="36" y="125"/>
                  </a:cubicBezTo>
                  <a:cubicBezTo>
                    <a:pt x="54" y="125"/>
                    <a:pt x="73" y="125"/>
                    <a:pt x="91" y="125"/>
                  </a:cubicBezTo>
                  <a:cubicBezTo>
                    <a:pt x="93" y="125"/>
                    <a:pt x="95" y="127"/>
                    <a:pt x="95" y="128"/>
                  </a:cubicBezTo>
                  <a:cubicBezTo>
                    <a:pt x="96" y="131"/>
                    <a:pt x="94" y="132"/>
                    <a:pt x="91" y="132"/>
                  </a:cubicBezTo>
                  <a:cubicBezTo>
                    <a:pt x="88" y="132"/>
                    <a:pt x="85" y="132"/>
                    <a:pt x="82" y="132"/>
                  </a:cubicBezTo>
                  <a:cubicBezTo>
                    <a:pt x="82" y="135"/>
                    <a:pt x="82" y="137"/>
                    <a:pt x="82" y="140"/>
                  </a:cubicBezTo>
                  <a:close/>
                  <a:moveTo>
                    <a:pt x="75" y="132"/>
                  </a:moveTo>
                  <a:cubicBezTo>
                    <a:pt x="67" y="132"/>
                    <a:pt x="59" y="132"/>
                    <a:pt x="52" y="132"/>
                  </a:cubicBezTo>
                  <a:cubicBezTo>
                    <a:pt x="52" y="139"/>
                    <a:pt x="52" y="147"/>
                    <a:pt x="52" y="154"/>
                  </a:cubicBezTo>
                  <a:cubicBezTo>
                    <a:pt x="60" y="154"/>
                    <a:pt x="67" y="154"/>
                    <a:pt x="75" y="154"/>
                  </a:cubicBezTo>
                  <a:cubicBezTo>
                    <a:pt x="75" y="147"/>
                    <a:pt x="75" y="139"/>
                    <a:pt x="75" y="132"/>
                  </a:cubicBezTo>
                  <a:close/>
                  <a:moveTo>
                    <a:pt x="75" y="161"/>
                  </a:moveTo>
                  <a:cubicBezTo>
                    <a:pt x="67" y="161"/>
                    <a:pt x="59" y="161"/>
                    <a:pt x="52" y="161"/>
                  </a:cubicBezTo>
                  <a:cubicBezTo>
                    <a:pt x="52" y="169"/>
                    <a:pt x="52" y="177"/>
                    <a:pt x="52" y="184"/>
                  </a:cubicBezTo>
                  <a:cubicBezTo>
                    <a:pt x="60" y="184"/>
                    <a:pt x="67" y="184"/>
                    <a:pt x="75" y="184"/>
                  </a:cubicBezTo>
                  <a:cubicBezTo>
                    <a:pt x="75" y="177"/>
                    <a:pt x="75" y="169"/>
                    <a:pt x="75" y="1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9"/>
            <p:cNvSpPr>
              <a:spLocks noEditPoints="1"/>
            </p:cNvSpPr>
            <p:nvPr/>
          </p:nvSpPr>
          <p:spPr bwMode="auto">
            <a:xfrm>
              <a:off x="6764338" y="3149600"/>
              <a:ext cx="274637" cy="249238"/>
            </a:xfrm>
            <a:custGeom>
              <a:avLst/>
              <a:gdLst>
                <a:gd name="T0" fmla="*/ 42 w 83"/>
                <a:gd name="T1" fmla="*/ 0 h 76"/>
                <a:gd name="T2" fmla="*/ 77 w 83"/>
                <a:gd name="T3" fmla="*/ 0 h 76"/>
                <a:gd name="T4" fmla="*/ 83 w 83"/>
                <a:gd name="T5" fmla="*/ 5 h 76"/>
                <a:gd name="T6" fmla="*/ 83 w 83"/>
                <a:gd name="T7" fmla="*/ 71 h 76"/>
                <a:gd name="T8" fmla="*/ 77 w 83"/>
                <a:gd name="T9" fmla="*/ 76 h 76"/>
                <a:gd name="T10" fmla="*/ 5 w 83"/>
                <a:gd name="T11" fmla="*/ 76 h 76"/>
                <a:gd name="T12" fmla="*/ 0 w 83"/>
                <a:gd name="T13" fmla="*/ 71 h 76"/>
                <a:gd name="T14" fmla="*/ 0 w 83"/>
                <a:gd name="T15" fmla="*/ 5 h 76"/>
                <a:gd name="T16" fmla="*/ 5 w 83"/>
                <a:gd name="T17" fmla="*/ 0 h 76"/>
                <a:gd name="T18" fmla="*/ 42 w 83"/>
                <a:gd name="T19" fmla="*/ 0 h 76"/>
                <a:gd name="T20" fmla="*/ 7 w 83"/>
                <a:gd name="T21" fmla="*/ 7 h 76"/>
                <a:gd name="T22" fmla="*/ 7 w 83"/>
                <a:gd name="T23" fmla="*/ 70 h 76"/>
                <a:gd name="T24" fmla="*/ 76 w 83"/>
                <a:gd name="T25" fmla="*/ 70 h 76"/>
                <a:gd name="T26" fmla="*/ 76 w 83"/>
                <a:gd name="T27" fmla="*/ 7 h 76"/>
                <a:gd name="T28" fmla="*/ 7 w 83"/>
                <a:gd name="T29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76">
                  <a:moveTo>
                    <a:pt x="42" y="0"/>
                  </a:moveTo>
                  <a:cubicBezTo>
                    <a:pt x="53" y="0"/>
                    <a:pt x="65" y="0"/>
                    <a:pt x="77" y="0"/>
                  </a:cubicBezTo>
                  <a:cubicBezTo>
                    <a:pt x="81" y="0"/>
                    <a:pt x="83" y="1"/>
                    <a:pt x="83" y="5"/>
                  </a:cubicBezTo>
                  <a:cubicBezTo>
                    <a:pt x="83" y="27"/>
                    <a:pt x="83" y="49"/>
                    <a:pt x="83" y="71"/>
                  </a:cubicBezTo>
                  <a:cubicBezTo>
                    <a:pt x="83" y="75"/>
                    <a:pt x="81" y="76"/>
                    <a:pt x="77" y="76"/>
                  </a:cubicBezTo>
                  <a:cubicBezTo>
                    <a:pt x="53" y="76"/>
                    <a:pt x="29" y="76"/>
                    <a:pt x="5" y="76"/>
                  </a:cubicBezTo>
                  <a:cubicBezTo>
                    <a:pt x="2" y="76"/>
                    <a:pt x="0" y="75"/>
                    <a:pt x="0" y="71"/>
                  </a:cubicBezTo>
                  <a:cubicBezTo>
                    <a:pt x="0" y="49"/>
                    <a:pt x="0" y="27"/>
                    <a:pt x="0" y="5"/>
                  </a:cubicBezTo>
                  <a:cubicBezTo>
                    <a:pt x="0" y="1"/>
                    <a:pt x="1" y="0"/>
                    <a:pt x="5" y="0"/>
                  </a:cubicBezTo>
                  <a:cubicBezTo>
                    <a:pt x="17" y="0"/>
                    <a:pt x="29" y="0"/>
                    <a:pt x="42" y="0"/>
                  </a:cubicBezTo>
                  <a:close/>
                  <a:moveTo>
                    <a:pt x="7" y="7"/>
                  </a:moveTo>
                  <a:cubicBezTo>
                    <a:pt x="7" y="28"/>
                    <a:pt x="7" y="49"/>
                    <a:pt x="7" y="70"/>
                  </a:cubicBezTo>
                  <a:cubicBezTo>
                    <a:pt x="30" y="70"/>
                    <a:pt x="53" y="70"/>
                    <a:pt x="76" y="70"/>
                  </a:cubicBezTo>
                  <a:cubicBezTo>
                    <a:pt x="76" y="49"/>
                    <a:pt x="76" y="28"/>
                    <a:pt x="76" y="7"/>
                  </a:cubicBezTo>
                  <a:cubicBezTo>
                    <a:pt x="53" y="7"/>
                    <a:pt x="30" y="7"/>
                    <a:pt x="7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0"/>
            <p:cNvSpPr>
              <a:spLocks noEditPoints="1"/>
            </p:cNvSpPr>
            <p:nvPr/>
          </p:nvSpPr>
          <p:spPr bwMode="auto">
            <a:xfrm>
              <a:off x="6819900" y="3192463"/>
              <a:ext cx="163512" cy="163513"/>
            </a:xfrm>
            <a:custGeom>
              <a:avLst/>
              <a:gdLst>
                <a:gd name="T0" fmla="*/ 24 w 49"/>
                <a:gd name="T1" fmla="*/ 50 h 50"/>
                <a:gd name="T2" fmla="*/ 5 w 49"/>
                <a:gd name="T3" fmla="*/ 22 h 50"/>
                <a:gd name="T4" fmla="*/ 22 w 49"/>
                <a:gd name="T5" fmla="*/ 1 h 50"/>
                <a:gd name="T6" fmla="*/ 27 w 49"/>
                <a:gd name="T7" fmla="*/ 1 h 50"/>
                <a:gd name="T8" fmla="*/ 43 w 49"/>
                <a:gd name="T9" fmla="*/ 22 h 50"/>
                <a:gd name="T10" fmla="*/ 24 w 49"/>
                <a:gd name="T11" fmla="*/ 50 h 50"/>
                <a:gd name="T12" fmla="*/ 25 w 49"/>
                <a:gd name="T13" fmla="*/ 7 h 50"/>
                <a:gd name="T14" fmla="*/ 23 w 49"/>
                <a:gd name="T15" fmla="*/ 7 h 50"/>
                <a:gd name="T16" fmla="*/ 12 w 49"/>
                <a:gd name="T17" fmla="*/ 24 h 50"/>
                <a:gd name="T18" fmla="*/ 16 w 49"/>
                <a:gd name="T19" fmla="*/ 41 h 50"/>
                <a:gd name="T20" fmla="*/ 33 w 49"/>
                <a:gd name="T21" fmla="*/ 41 h 50"/>
                <a:gd name="T22" fmla="*/ 37 w 49"/>
                <a:gd name="T23" fmla="*/ 24 h 50"/>
                <a:gd name="T24" fmla="*/ 25 w 49"/>
                <a:gd name="T25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50"/>
                  </a:moveTo>
                  <a:cubicBezTo>
                    <a:pt x="10" y="50"/>
                    <a:pt x="0" y="35"/>
                    <a:pt x="5" y="22"/>
                  </a:cubicBezTo>
                  <a:cubicBezTo>
                    <a:pt x="9" y="14"/>
                    <a:pt x="15" y="7"/>
                    <a:pt x="22" y="1"/>
                  </a:cubicBezTo>
                  <a:cubicBezTo>
                    <a:pt x="23" y="0"/>
                    <a:pt x="26" y="0"/>
                    <a:pt x="27" y="1"/>
                  </a:cubicBezTo>
                  <a:cubicBezTo>
                    <a:pt x="34" y="7"/>
                    <a:pt x="40" y="14"/>
                    <a:pt x="43" y="22"/>
                  </a:cubicBezTo>
                  <a:cubicBezTo>
                    <a:pt x="49" y="36"/>
                    <a:pt x="39" y="50"/>
                    <a:pt x="24" y="50"/>
                  </a:cubicBezTo>
                  <a:close/>
                  <a:moveTo>
                    <a:pt x="25" y="7"/>
                  </a:moveTo>
                  <a:cubicBezTo>
                    <a:pt x="25" y="7"/>
                    <a:pt x="24" y="7"/>
                    <a:pt x="23" y="7"/>
                  </a:cubicBezTo>
                  <a:cubicBezTo>
                    <a:pt x="19" y="13"/>
                    <a:pt x="15" y="18"/>
                    <a:pt x="12" y="24"/>
                  </a:cubicBezTo>
                  <a:cubicBezTo>
                    <a:pt x="8" y="30"/>
                    <a:pt x="10" y="37"/>
                    <a:pt x="16" y="41"/>
                  </a:cubicBezTo>
                  <a:cubicBezTo>
                    <a:pt x="21" y="44"/>
                    <a:pt x="28" y="44"/>
                    <a:pt x="33" y="41"/>
                  </a:cubicBezTo>
                  <a:cubicBezTo>
                    <a:pt x="38" y="37"/>
                    <a:pt x="40" y="30"/>
                    <a:pt x="37" y="24"/>
                  </a:cubicBezTo>
                  <a:cubicBezTo>
                    <a:pt x="34" y="18"/>
                    <a:pt x="29" y="13"/>
                    <a:pt x="25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B7D32E1-C5D5-422C-BBDF-9D91C3F8D373}"/>
              </a:ext>
            </a:extLst>
          </p:cNvPr>
          <p:cNvSpPr/>
          <p:nvPr/>
        </p:nvSpPr>
        <p:spPr>
          <a:xfrm>
            <a:off x="1013058" y="1974241"/>
            <a:ext cx="644459" cy="41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Laboratory</a:t>
            </a:r>
          </a:p>
          <a:p>
            <a:r>
              <a:rPr lang="en-US" sz="750" dirty="0">
                <a:solidFill>
                  <a:schemeClr val="tx1"/>
                </a:solidFill>
              </a:rPr>
              <a:t>(e.g. Quest/ LabCorp)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60433" y="1930754"/>
            <a:ext cx="851930" cy="5040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782504" y="2045646"/>
            <a:ext cx="226378" cy="268362"/>
            <a:chOff x="1836738" y="2108200"/>
            <a:chExt cx="436562" cy="517526"/>
          </a:xfrm>
        </p:grpSpPr>
        <p:sp>
          <p:nvSpPr>
            <p:cNvPr id="42" name="Freeform 58"/>
            <p:cNvSpPr>
              <a:spLocks/>
            </p:cNvSpPr>
            <p:nvPr/>
          </p:nvSpPr>
          <p:spPr bwMode="auto">
            <a:xfrm>
              <a:off x="1879600" y="2249488"/>
              <a:ext cx="350837" cy="376238"/>
            </a:xfrm>
            <a:custGeom>
              <a:avLst/>
              <a:gdLst>
                <a:gd name="T0" fmla="*/ 106 w 106"/>
                <a:gd name="T1" fmla="*/ 0 h 114"/>
                <a:gd name="T2" fmla="*/ 106 w 106"/>
                <a:gd name="T3" fmla="*/ 107 h 114"/>
                <a:gd name="T4" fmla="*/ 99 w 106"/>
                <a:gd name="T5" fmla="*/ 114 h 114"/>
                <a:gd name="T6" fmla="*/ 7 w 106"/>
                <a:gd name="T7" fmla="*/ 114 h 114"/>
                <a:gd name="T8" fmla="*/ 0 w 106"/>
                <a:gd name="T9" fmla="*/ 107 h 114"/>
                <a:gd name="T10" fmla="*/ 0 w 106"/>
                <a:gd name="T11" fmla="*/ 0 h 114"/>
                <a:gd name="T12" fmla="*/ 106 w 106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14">
                  <a:moveTo>
                    <a:pt x="106" y="0"/>
                  </a:moveTo>
                  <a:cubicBezTo>
                    <a:pt x="106" y="107"/>
                    <a:pt x="106" y="107"/>
                    <a:pt x="106" y="107"/>
                  </a:cubicBezTo>
                  <a:cubicBezTo>
                    <a:pt x="106" y="111"/>
                    <a:pt x="103" y="114"/>
                    <a:pt x="99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3" y="114"/>
                    <a:pt x="0" y="111"/>
                    <a:pt x="0" y="1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6" y="0"/>
                  </a:lnTo>
                  <a:close/>
                </a:path>
              </a:pathLst>
            </a:cu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1836738" y="2108200"/>
              <a:ext cx="436562" cy="134938"/>
            </a:xfrm>
            <a:custGeom>
              <a:avLst/>
              <a:gdLst>
                <a:gd name="T0" fmla="*/ 132 w 132"/>
                <a:gd name="T1" fmla="*/ 34 h 41"/>
                <a:gd name="T2" fmla="*/ 125 w 132"/>
                <a:gd name="T3" fmla="*/ 41 h 41"/>
                <a:gd name="T4" fmla="*/ 7 w 132"/>
                <a:gd name="T5" fmla="*/ 41 h 41"/>
                <a:gd name="T6" fmla="*/ 0 w 132"/>
                <a:gd name="T7" fmla="*/ 34 h 41"/>
                <a:gd name="T8" fmla="*/ 0 w 132"/>
                <a:gd name="T9" fmla="*/ 7 h 41"/>
                <a:gd name="T10" fmla="*/ 7 w 132"/>
                <a:gd name="T11" fmla="*/ 0 h 41"/>
                <a:gd name="T12" fmla="*/ 125 w 132"/>
                <a:gd name="T13" fmla="*/ 0 h 41"/>
                <a:gd name="T14" fmla="*/ 132 w 132"/>
                <a:gd name="T15" fmla="*/ 7 h 41"/>
                <a:gd name="T16" fmla="*/ 132 w 132"/>
                <a:gd name="T17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1">
                  <a:moveTo>
                    <a:pt x="132" y="34"/>
                  </a:moveTo>
                  <a:cubicBezTo>
                    <a:pt x="132" y="38"/>
                    <a:pt x="129" y="41"/>
                    <a:pt x="125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9" y="0"/>
                    <a:pt x="132" y="3"/>
                    <a:pt x="132" y="7"/>
                  </a:cubicBezTo>
                  <a:lnTo>
                    <a:pt x="132" y="34"/>
                  </a:lnTo>
                  <a:close/>
                </a:path>
              </a:pathLst>
            </a:cu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>
              <a:off x="1946275" y="2301875"/>
              <a:ext cx="220662" cy="112713"/>
            </a:xfrm>
            <a:prstGeom prst="rect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1979613" y="2349500"/>
              <a:ext cx="147637" cy="0"/>
            </a:xfrm>
            <a:prstGeom prst="line">
              <a:avLst/>
            </a:prstGeom>
            <a:noFill/>
            <a:ln w="12700" cap="rnd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3024706" y="2008849"/>
            <a:ext cx="453107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PBM (meds)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12769" y="1238385"/>
            <a:ext cx="807855" cy="4439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6607244" y="1301293"/>
            <a:ext cx="412550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Claims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276245" y="1380476"/>
            <a:ext cx="414948" cy="257443"/>
            <a:chOff x="3674452" y="418314"/>
            <a:chExt cx="414948" cy="257443"/>
          </a:xfrm>
        </p:grpSpPr>
        <p:grpSp>
          <p:nvGrpSpPr>
            <p:cNvPr id="50" name="Group 49"/>
            <p:cNvGrpSpPr/>
            <p:nvPr/>
          </p:nvGrpSpPr>
          <p:grpSpPr>
            <a:xfrm>
              <a:off x="3674452" y="418314"/>
              <a:ext cx="345606" cy="224113"/>
              <a:chOff x="5119688" y="879475"/>
              <a:chExt cx="465137" cy="301625"/>
            </a:xfrm>
          </p:grpSpPr>
          <p:sp>
            <p:nvSpPr>
              <p:cNvPr id="52" name="Freeform 5"/>
              <p:cNvSpPr>
                <a:spLocks noEditPoints="1"/>
              </p:cNvSpPr>
              <p:nvPr/>
            </p:nvSpPr>
            <p:spPr bwMode="auto">
              <a:xfrm>
                <a:off x="5119688" y="879475"/>
                <a:ext cx="465137" cy="301625"/>
              </a:xfrm>
              <a:custGeom>
                <a:avLst/>
                <a:gdLst>
                  <a:gd name="T0" fmla="*/ 6 w 174"/>
                  <a:gd name="T1" fmla="*/ 14 h 112"/>
                  <a:gd name="T2" fmla="*/ 6 w 174"/>
                  <a:gd name="T3" fmla="*/ 98 h 112"/>
                  <a:gd name="T4" fmla="*/ 14 w 174"/>
                  <a:gd name="T5" fmla="*/ 106 h 112"/>
                  <a:gd name="T6" fmla="*/ 160 w 174"/>
                  <a:gd name="T7" fmla="*/ 106 h 112"/>
                  <a:gd name="T8" fmla="*/ 169 w 174"/>
                  <a:gd name="T9" fmla="*/ 98 h 112"/>
                  <a:gd name="T10" fmla="*/ 169 w 174"/>
                  <a:gd name="T11" fmla="*/ 14 h 112"/>
                  <a:gd name="T12" fmla="*/ 160 w 174"/>
                  <a:gd name="T13" fmla="*/ 5 h 112"/>
                  <a:gd name="T14" fmla="*/ 14 w 174"/>
                  <a:gd name="T15" fmla="*/ 5 h 112"/>
                  <a:gd name="T16" fmla="*/ 6 w 174"/>
                  <a:gd name="T17" fmla="*/ 14 h 112"/>
                  <a:gd name="T18" fmla="*/ 0 w 174"/>
                  <a:gd name="T19" fmla="*/ 14 h 112"/>
                  <a:gd name="T20" fmla="*/ 14 w 174"/>
                  <a:gd name="T21" fmla="*/ 0 h 112"/>
                  <a:gd name="T22" fmla="*/ 160 w 174"/>
                  <a:gd name="T23" fmla="*/ 0 h 112"/>
                  <a:gd name="T24" fmla="*/ 174 w 174"/>
                  <a:gd name="T25" fmla="*/ 14 h 112"/>
                  <a:gd name="T26" fmla="*/ 174 w 174"/>
                  <a:gd name="T27" fmla="*/ 98 h 112"/>
                  <a:gd name="T28" fmla="*/ 160 w 174"/>
                  <a:gd name="T29" fmla="*/ 112 h 112"/>
                  <a:gd name="T30" fmla="*/ 14 w 174"/>
                  <a:gd name="T31" fmla="*/ 112 h 112"/>
                  <a:gd name="T32" fmla="*/ 0 w 174"/>
                  <a:gd name="T33" fmla="*/ 98 h 112"/>
                  <a:gd name="T34" fmla="*/ 0 w 174"/>
                  <a:gd name="T35" fmla="*/ 1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4" h="112">
                    <a:moveTo>
                      <a:pt x="6" y="14"/>
                    </a:moveTo>
                    <a:cubicBezTo>
                      <a:pt x="6" y="98"/>
                      <a:pt x="6" y="98"/>
                      <a:pt x="6" y="98"/>
                    </a:cubicBezTo>
                    <a:cubicBezTo>
                      <a:pt x="6" y="102"/>
                      <a:pt x="10" y="106"/>
                      <a:pt x="14" y="106"/>
                    </a:cubicBezTo>
                    <a:cubicBezTo>
                      <a:pt x="160" y="106"/>
                      <a:pt x="160" y="106"/>
                      <a:pt x="160" y="106"/>
                    </a:cubicBezTo>
                    <a:cubicBezTo>
                      <a:pt x="165" y="106"/>
                      <a:pt x="169" y="102"/>
                      <a:pt x="169" y="98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9"/>
                      <a:pt x="165" y="5"/>
                      <a:pt x="160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5"/>
                      <a:pt x="6" y="9"/>
                      <a:pt x="6" y="14"/>
                    </a:cubicBezTo>
                    <a:close/>
                    <a:moveTo>
                      <a:pt x="0" y="14"/>
                    </a:move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106"/>
                      <a:pt x="168" y="112"/>
                      <a:pt x="160" y="112"/>
                    </a:cubicBezTo>
                    <a:cubicBezTo>
                      <a:pt x="14" y="112"/>
                      <a:pt x="14" y="112"/>
                      <a:pt x="14" y="112"/>
                    </a:cubicBezTo>
                    <a:cubicBezTo>
                      <a:pt x="7" y="112"/>
                      <a:pt x="0" y="106"/>
                      <a:pt x="0" y="98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"/>
              <p:cNvSpPr>
                <a:spLocks noEditPoints="1"/>
              </p:cNvSpPr>
              <p:nvPr/>
            </p:nvSpPr>
            <p:spPr bwMode="auto">
              <a:xfrm>
                <a:off x="5119688" y="879475"/>
                <a:ext cx="465137" cy="193675"/>
              </a:xfrm>
              <a:custGeom>
                <a:avLst/>
                <a:gdLst>
                  <a:gd name="T0" fmla="*/ 87 w 174"/>
                  <a:gd name="T1" fmla="*/ 65 h 72"/>
                  <a:gd name="T2" fmla="*/ 169 w 174"/>
                  <a:gd name="T3" fmla="*/ 16 h 72"/>
                  <a:gd name="T4" fmla="*/ 169 w 174"/>
                  <a:gd name="T5" fmla="*/ 14 h 72"/>
                  <a:gd name="T6" fmla="*/ 160 w 174"/>
                  <a:gd name="T7" fmla="*/ 5 h 72"/>
                  <a:gd name="T8" fmla="*/ 14 w 174"/>
                  <a:gd name="T9" fmla="*/ 5 h 72"/>
                  <a:gd name="T10" fmla="*/ 6 w 174"/>
                  <a:gd name="T11" fmla="*/ 14 h 72"/>
                  <a:gd name="T12" fmla="*/ 6 w 174"/>
                  <a:gd name="T13" fmla="*/ 16 h 72"/>
                  <a:gd name="T14" fmla="*/ 87 w 174"/>
                  <a:gd name="T15" fmla="*/ 65 h 72"/>
                  <a:gd name="T16" fmla="*/ 0 w 174"/>
                  <a:gd name="T17" fmla="*/ 14 h 72"/>
                  <a:gd name="T18" fmla="*/ 14 w 174"/>
                  <a:gd name="T19" fmla="*/ 0 h 72"/>
                  <a:gd name="T20" fmla="*/ 160 w 174"/>
                  <a:gd name="T21" fmla="*/ 0 h 72"/>
                  <a:gd name="T22" fmla="*/ 174 w 174"/>
                  <a:gd name="T23" fmla="*/ 14 h 72"/>
                  <a:gd name="T24" fmla="*/ 174 w 174"/>
                  <a:gd name="T25" fmla="*/ 19 h 72"/>
                  <a:gd name="T26" fmla="*/ 87 w 174"/>
                  <a:gd name="T27" fmla="*/ 72 h 72"/>
                  <a:gd name="T28" fmla="*/ 0 w 174"/>
                  <a:gd name="T29" fmla="*/ 19 h 72"/>
                  <a:gd name="T30" fmla="*/ 0 w 174"/>
                  <a:gd name="T31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" h="72">
                    <a:moveTo>
                      <a:pt x="87" y="65"/>
                    </a:move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9"/>
                      <a:pt x="165" y="5"/>
                      <a:pt x="160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5"/>
                      <a:pt x="6" y="9"/>
                      <a:pt x="6" y="14"/>
                    </a:cubicBezTo>
                    <a:cubicBezTo>
                      <a:pt x="6" y="16"/>
                      <a:pt x="6" y="16"/>
                      <a:pt x="6" y="16"/>
                    </a:cubicBezTo>
                    <a:lnTo>
                      <a:pt x="87" y="65"/>
                    </a:lnTo>
                    <a:close/>
                    <a:moveTo>
                      <a:pt x="0" y="14"/>
                    </a:move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19"/>
                      <a:pt x="174" y="19"/>
                      <a:pt x="174" y="19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939574" y="491091"/>
              <a:ext cx="149826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$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458298" y="1238385"/>
            <a:ext cx="813201" cy="44398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7822109" y="1330551"/>
            <a:ext cx="361790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EOB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534653" y="1305612"/>
            <a:ext cx="243002" cy="320511"/>
            <a:chOff x="6765492" y="1584562"/>
            <a:chExt cx="243002" cy="320511"/>
          </a:xfrm>
        </p:grpSpPr>
        <p:sp>
          <p:nvSpPr>
            <p:cNvPr id="57" name="Freeform 70"/>
            <p:cNvSpPr>
              <a:spLocks noEditPoints="1"/>
            </p:cNvSpPr>
            <p:nvPr/>
          </p:nvSpPr>
          <p:spPr bwMode="auto">
            <a:xfrm>
              <a:off x="6765492" y="1584562"/>
              <a:ext cx="243002" cy="320511"/>
            </a:xfrm>
            <a:custGeom>
              <a:avLst/>
              <a:gdLst>
                <a:gd name="T0" fmla="*/ 11 w 111"/>
                <a:gd name="T1" fmla="*/ 147 h 147"/>
                <a:gd name="T2" fmla="*/ 100 w 111"/>
                <a:gd name="T3" fmla="*/ 147 h 147"/>
                <a:gd name="T4" fmla="*/ 111 w 111"/>
                <a:gd name="T5" fmla="*/ 136 h 147"/>
                <a:gd name="T6" fmla="*/ 111 w 111"/>
                <a:gd name="T7" fmla="*/ 11 h 147"/>
                <a:gd name="T8" fmla="*/ 100 w 111"/>
                <a:gd name="T9" fmla="*/ 0 h 147"/>
                <a:gd name="T10" fmla="*/ 11 w 111"/>
                <a:gd name="T11" fmla="*/ 0 h 147"/>
                <a:gd name="T12" fmla="*/ 0 w 111"/>
                <a:gd name="T13" fmla="*/ 11 h 147"/>
                <a:gd name="T14" fmla="*/ 0 w 111"/>
                <a:gd name="T15" fmla="*/ 136 h 147"/>
                <a:gd name="T16" fmla="*/ 11 w 111"/>
                <a:gd name="T17" fmla="*/ 147 h 147"/>
                <a:gd name="T18" fmla="*/ 3 w 111"/>
                <a:gd name="T19" fmla="*/ 11 h 147"/>
                <a:gd name="T20" fmla="*/ 11 w 111"/>
                <a:gd name="T21" fmla="*/ 3 h 147"/>
                <a:gd name="T22" fmla="*/ 100 w 111"/>
                <a:gd name="T23" fmla="*/ 3 h 147"/>
                <a:gd name="T24" fmla="*/ 108 w 111"/>
                <a:gd name="T25" fmla="*/ 11 h 147"/>
                <a:gd name="T26" fmla="*/ 108 w 111"/>
                <a:gd name="T27" fmla="*/ 136 h 147"/>
                <a:gd name="T28" fmla="*/ 100 w 111"/>
                <a:gd name="T29" fmla="*/ 144 h 147"/>
                <a:gd name="T30" fmla="*/ 11 w 111"/>
                <a:gd name="T31" fmla="*/ 144 h 147"/>
                <a:gd name="T32" fmla="*/ 3 w 111"/>
                <a:gd name="T33" fmla="*/ 136 h 147"/>
                <a:gd name="T34" fmla="*/ 3 w 111"/>
                <a:gd name="T35" fmla="*/ 1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47">
                  <a:moveTo>
                    <a:pt x="11" y="147"/>
                  </a:moveTo>
                  <a:cubicBezTo>
                    <a:pt x="100" y="147"/>
                    <a:pt x="100" y="147"/>
                    <a:pt x="100" y="147"/>
                  </a:cubicBezTo>
                  <a:cubicBezTo>
                    <a:pt x="106" y="147"/>
                    <a:pt x="111" y="142"/>
                    <a:pt x="111" y="136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1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2"/>
                    <a:pt x="5" y="147"/>
                    <a:pt x="11" y="147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4" y="3"/>
                    <a:pt x="108" y="6"/>
                    <a:pt x="108" y="11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41"/>
                    <a:pt x="104" y="144"/>
                    <a:pt x="100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7" y="144"/>
                    <a:pt x="3" y="141"/>
                    <a:pt x="3" y="136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6802152" y="1772051"/>
              <a:ext cx="168635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6802152" y="1798236"/>
              <a:ext cx="168635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6802152" y="1824422"/>
              <a:ext cx="168635" cy="0"/>
            </a:xfrm>
            <a:prstGeom prst="line">
              <a:avLst/>
            </a:prstGeom>
            <a:noFill/>
            <a:ln w="9525" cap="flat">
              <a:solidFill>
                <a:srgbClr val="00598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91841" y="1621776"/>
              <a:ext cx="80518" cy="737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>
              <a:off x="6802152" y="1684067"/>
              <a:ext cx="63444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71"/>
            <p:cNvSpPr>
              <a:spLocks noChangeShapeType="1"/>
            </p:cNvSpPr>
            <p:nvPr/>
          </p:nvSpPr>
          <p:spPr bwMode="auto">
            <a:xfrm>
              <a:off x="6802152" y="1657358"/>
              <a:ext cx="63444" cy="0"/>
            </a:xfrm>
            <a:prstGeom prst="line">
              <a:avLst/>
            </a:prstGeom>
            <a:noFill/>
            <a:ln w="12700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6840232" y="1720393"/>
            <a:ext cx="797442" cy="40171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454123-09EA-4D8A-9D10-7AF1DE899346}"/>
              </a:ext>
            </a:extLst>
          </p:cNvPr>
          <p:cNvSpPr/>
          <p:nvPr/>
        </p:nvSpPr>
        <p:spPr>
          <a:xfrm>
            <a:off x="7247744" y="1756209"/>
            <a:ext cx="453107" cy="31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50" dirty="0">
                <a:solidFill>
                  <a:schemeClr val="tx1"/>
                </a:solidFill>
              </a:rPr>
              <a:t>System of Record</a:t>
            </a:r>
          </a:p>
        </p:txBody>
      </p:sp>
      <p:sp>
        <p:nvSpPr>
          <p:cNvPr id="66" name="Freeform 195"/>
          <p:cNvSpPr>
            <a:spLocks noEditPoints="1"/>
          </p:cNvSpPr>
          <p:nvPr/>
        </p:nvSpPr>
        <p:spPr bwMode="auto">
          <a:xfrm>
            <a:off x="6910484" y="1796768"/>
            <a:ext cx="344237" cy="230335"/>
          </a:xfrm>
          <a:custGeom>
            <a:avLst/>
            <a:gdLst>
              <a:gd name="T0" fmla="*/ 14 w 197"/>
              <a:gd name="T1" fmla="*/ 18 h 131"/>
              <a:gd name="T2" fmla="*/ 14 w 197"/>
              <a:gd name="T3" fmla="*/ 108 h 131"/>
              <a:gd name="T4" fmla="*/ 0 w 197"/>
              <a:gd name="T5" fmla="*/ 110 h 131"/>
              <a:gd name="T6" fmla="*/ 18 w 197"/>
              <a:gd name="T7" fmla="*/ 131 h 131"/>
              <a:gd name="T8" fmla="*/ 72 w 197"/>
              <a:gd name="T9" fmla="*/ 131 h 131"/>
              <a:gd name="T10" fmla="*/ 179 w 197"/>
              <a:gd name="T11" fmla="*/ 131 h 131"/>
              <a:gd name="T12" fmla="*/ 197 w 197"/>
              <a:gd name="T13" fmla="*/ 110 h 131"/>
              <a:gd name="T14" fmla="*/ 195 w 197"/>
              <a:gd name="T15" fmla="*/ 108 h 131"/>
              <a:gd name="T16" fmla="*/ 182 w 197"/>
              <a:gd name="T17" fmla="*/ 93 h 131"/>
              <a:gd name="T18" fmla="*/ 182 w 197"/>
              <a:gd name="T19" fmla="*/ 18 h 131"/>
              <a:gd name="T20" fmla="*/ 33 w 197"/>
              <a:gd name="T21" fmla="*/ 0 h 131"/>
              <a:gd name="T22" fmla="*/ 164 w 197"/>
              <a:gd name="T23" fmla="*/ 3 h 131"/>
              <a:gd name="T24" fmla="*/ 178 w 197"/>
              <a:gd name="T25" fmla="*/ 83 h 131"/>
              <a:gd name="T26" fmla="*/ 178 w 197"/>
              <a:gd name="T27" fmla="*/ 108 h 131"/>
              <a:gd name="T28" fmla="*/ 86 w 197"/>
              <a:gd name="T29" fmla="*/ 108 h 131"/>
              <a:gd name="T30" fmla="*/ 18 w 197"/>
              <a:gd name="T31" fmla="*/ 108 h 131"/>
              <a:gd name="T32" fmla="*/ 18 w 197"/>
              <a:gd name="T33" fmla="*/ 18 h 131"/>
              <a:gd name="T34" fmla="*/ 29 w 197"/>
              <a:gd name="T35" fmla="*/ 13 h 131"/>
              <a:gd name="T36" fmla="*/ 27 w 197"/>
              <a:gd name="T37" fmla="*/ 97 h 131"/>
              <a:gd name="T38" fmla="*/ 29 w 197"/>
              <a:gd name="T39" fmla="*/ 99 h 131"/>
              <a:gd name="T40" fmla="*/ 170 w 197"/>
              <a:gd name="T41" fmla="*/ 97 h 131"/>
              <a:gd name="T42" fmla="*/ 170 w 197"/>
              <a:gd name="T43" fmla="*/ 14 h 131"/>
              <a:gd name="T44" fmla="*/ 29 w 197"/>
              <a:gd name="T45" fmla="*/ 13 h 131"/>
              <a:gd name="T46" fmla="*/ 31 w 197"/>
              <a:gd name="T47" fmla="*/ 16 h 131"/>
              <a:gd name="T48" fmla="*/ 166 w 197"/>
              <a:gd name="T49" fmla="*/ 95 h 131"/>
              <a:gd name="T50" fmla="*/ 31 w 197"/>
              <a:gd name="T51" fmla="*/ 16 h 131"/>
              <a:gd name="T52" fmla="*/ 70 w 197"/>
              <a:gd name="T53" fmla="*/ 112 h 131"/>
              <a:gd name="T54" fmla="*/ 79 w 197"/>
              <a:gd name="T55" fmla="*/ 120 h 131"/>
              <a:gd name="T56" fmla="*/ 101 w 197"/>
              <a:gd name="T57" fmla="*/ 120 h 131"/>
              <a:gd name="T58" fmla="*/ 127 w 197"/>
              <a:gd name="T59" fmla="*/ 112 h 131"/>
              <a:gd name="T60" fmla="*/ 193 w 197"/>
              <a:gd name="T61" fmla="*/ 113 h 131"/>
              <a:gd name="T62" fmla="*/ 125 w 197"/>
              <a:gd name="T63" fmla="*/ 127 h 131"/>
              <a:gd name="T64" fmla="*/ 18 w 197"/>
              <a:gd name="T65" fmla="*/ 127 h 131"/>
              <a:gd name="T66" fmla="*/ 4 w 197"/>
              <a:gd name="T67" fmla="*/ 113 h 131"/>
              <a:gd name="T68" fmla="*/ 74 w 197"/>
              <a:gd name="T69" fmla="*/ 112 h 131"/>
              <a:gd name="T70" fmla="*/ 118 w 197"/>
              <a:gd name="T71" fmla="*/ 116 h 131"/>
              <a:gd name="T72" fmla="*/ 92 w 197"/>
              <a:gd name="T73" fmla="*/ 116 h 131"/>
              <a:gd name="T74" fmla="*/ 74 w 197"/>
              <a:gd name="T75" fmla="*/ 11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31">
                <a:moveTo>
                  <a:pt x="33" y="0"/>
                </a:moveTo>
                <a:cubicBezTo>
                  <a:pt x="23" y="0"/>
                  <a:pt x="14" y="8"/>
                  <a:pt x="14" y="18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0" y="108"/>
                  <a:pt x="0" y="108"/>
                  <a:pt x="0" y="11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23"/>
                  <a:pt x="8" y="130"/>
                  <a:pt x="18" y="131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72" y="131"/>
                  <a:pt x="72" y="131"/>
                  <a:pt x="72" y="13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79" y="131"/>
                  <a:pt x="179" y="131"/>
                  <a:pt x="179" y="131"/>
                </a:cubicBezTo>
                <a:cubicBezTo>
                  <a:pt x="189" y="131"/>
                  <a:pt x="197" y="123"/>
                  <a:pt x="197" y="113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7" y="108"/>
                  <a:pt x="196" y="108"/>
                  <a:pt x="195" y="108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82" y="108"/>
                  <a:pt x="182" y="108"/>
                  <a:pt x="182" y="108"/>
                </a:cubicBezTo>
                <a:cubicBezTo>
                  <a:pt x="182" y="93"/>
                  <a:pt x="182" y="93"/>
                  <a:pt x="182" y="93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2" y="18"/>
                  <a:pt x="182" y="18"/>
                  <a:pt x="182" y="18"/>
                </a:cubicBezTo>
                <a:cubicBezTo>
                  <a:pt x="182" y="8"/>
                  <a:pt x="174" y="0"/>
                  <a:pt x="164" y="0"/>
                </a:cubicBezTo>
                <a:cubicBezTo>
                  <a:pt x="33" y="0"/>
                  <a:pt x="33" y="0"/>
                  <a:pt x="33" y="0"/>
                </a:cubicBezTo>
                <a:close/>
                <a:moveTo>
                  <a:pt x="33" y="3"/>
                </a:moveTo>
                <a:cubicBezTo>
                  <a:pt x="164" y="3"/>
                  <a:pt x="164" y="3"/>
                  <a:pt x="164" y="3"/>
                </a:cubicBezTo>
                <a:cubicBezTo>
                  <a:pt x="172" y="3"/>
                  <a:pt x="178" y="10"/>
                  <a:pt x="178" y="18"/>
                </a:cubicBezTo>
                <a:cubicBezTo>
                  <a:pt x="178" y="83"/>
                  <a:pt x="178" y="83"/>
                  <a:pt x="178" y="83"/>
                </a:cubicBezTo>
                <a:cubicBezTo>
                  <a:pt x="178" y="93"/>
                  <a:pt x="178" y="93"/>
                  <a:pt x="178" y="93"/>
                </a:cubicBezTo>
                <a:cubicBezTo>
                  <a:pt x="178" y="108"/>
                  <a:pt x="178" y="108"/>
                  <a:pt x="178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86" y="108"/>
                  <a:pt x="86" y="108"/>
                  <a:pt x="86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18" y="93"/>
                  <a:pt x="18" y="93"/>
                  <a:pt x="18" y="9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0"/>
                  <a:pt x="25" y="3"/>
                  <a:pt x="33" y="3"/>
                </a:cubicBezTo>
                <a:close/>
                <a:moveTo>
                  <a:pt x="29" y="13"/>
                </a:moveTo>
                <a:cubicBezTo>
                  <a:pt x="28" y="13"/>
                  <a:pt x="27" y="14"/>
                  <a:pt x="27" y="14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98"/>
                  <a:pt x="28" y="99"/>
                  <a:pt x="29" y="99"/>
                </a:cubicBezTo>
                <a:cubicBezTo>
                  <a:pt x="29" y="99"/>
                  <a:pt x="29" y="99"/>
                  <a:pt x="29" y="99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69" y="99"/>
                  <a:pt x="170" y="98"/>
                  <a:pt x="170" y="97"/>
                </a:cubicBezTo>
                <a:cubicBezTo>
                  <a:pt x="170" y="97"/>
                  <a:pt x="170" y="97"/>
                  <a:pt x="170" y="97"/>
                </a:cubicBezTo>
                <a:cubicBezTo>
                  <a:pt x="170" y="14"/>
                  <a:pt x="170" y="14"/>
                  <a:pt x="170" y="14"/>
                </a:cubicBezTo>
                <a:cubicBezTo>
                  <a:pt x="170" y="13"/>
                  <a:pt x="169" y="13"/>
                  <a:pt x="168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1" y="16"/>
                </a:moveTo>
                <a:cubicBezTo>
                  <a:pt x="166" y="16"/>
                  <a:pt x="166" y="16"/>
                  <a:pt x="166" y="16"/>
                </a:cubicBezTo>
                <a:cubicBezTo>
                  <a:pt x="166" y="95"/>
                  <a:pt x="166" y="95"/>
                  <a:pt x="166" y="95"/>
                </a:cubicBezTo>
                <a:cubicBezTo>
                  <a:pt x="31" y="95"/>
                  <a:pt x="31" y="95"/>
                  <a:pt x="31" y="95"/>
                </a:cubicBezTo>
                <a:lnTo>
                  <a:pt x="31" y="16"/>
                </a:lnTo>
                <a:close/>
                <a:moveTo>
                  <a:pt x="4" y="112"/>
                </a:moveTo>
                <a:cubicBezTo>
                  <a:pt x="70" y="112"/>
                  <a:pt x="70" y="112"/>
                  <a:pt x="70" y="112"/>
                </a:cubicBezTo>
                <a:cubicBezTo>
                  <a:pt x="70" y="116"/>
                  <a:pt x="74" y="119"/>
                  <a:pt x="79" y="120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101" y="120"/>
                  <a:pt x="101" y="120"/>
                  <a:pt x="101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23" y="120"/>
                  <a:pt x="126" y="116"/>
                  <a:pt x="127" y="112"/>
                </a:cubicBezTo>
                <a:cubicBezTo>
                  <a:pt x="193" y="112"/>
                  <a:pt x="193" y="112"/>
                  <a:pt x="193" y="112"/>
                </a:cubicBezTo>
                <a:cubicBezTo>
                  <a:pt x="193" y="113"/>
                  <a:pt x="193" y="113"/>
                  <a:pt x="193" y="113"/>
                </a:cubicBezTo>
                <a:cubicBezTo>
                  <a:pt x="193" y="121"/>
                  <a:pt x="187" y="127"/>
                  <a:pt x="179" y="127"/>
                </a:cubicBezTo>
                <a:cubicBezTo>
                  <a:pt x="125" y="127"/>
                  <a:pt x="125" y="127"/>
                  <a:pt x="125" y="12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0" y="126"/>
                  <a:pt x="4" y="121"/>
                  <a:pt x="4" y="113"/>
                </a:cubicBezTo>
                <a:lnTo>
                  <a:pt x="4" y="112"/>
                </a:lnTo>
                <a:close/>
                <a:moveTo>
                  <a:pt x="74" y="112"/>
                </a:moveTo>
                <a:cubicBezTo>
                  <a:pt x="123" y="112"/>
                  <a:pt x="123" y="112"/>
                  <a:pt x="123" y="112"/>
                </a:cubicBezTo>
                <a:cubicBezTo>
                  <a:pt x="122" y="114"/>
                  <a:pt x="120" y="116"/>
                  <a:pt x="118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6" y="116"/>
                  <a:pt x="74" y="114"/>
                  <a:pt x="74" y="112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7" name="Elbow Connector 66"/>
          <p:cNvCxnSpPr>
            <a:endCxn id="64" idx="3"/>
          </p:cNvCxnSpPr>
          <p:nvPr/>
        </p:nvCxnSpPr>
        <p:spPr>
          <a:xfrm rot="5400000">
            <a:off x="7538585" y="1594690"/>
            <a:ext cx="425651" cy="227472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64" idx="1"/>
          </p:cNvCxnSpPr>
          <p:nvPr/>
        </p:nvCxnSpPr>
        <p:spPr>
          <a:xfrm rot="16200000" flipH="1">
            <a:off x="6515766" y="1596785"/>
            <a:ext cx="425647" cy="223285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4" idx="1"/>
          </p:cNvCxnSpPr>
          <p:nvPr/>
        </p:nvCxnSpPr>
        <p:spPr>
          <a:xfrm>
            <a:off x="7020624" y="1460377"/>
            <a:ext cx="437674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>
            <a:off x="1940485" y="2467894"/>
            <a:ext cx="240027" cy="497297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4000">
                <a:srgbClr val="CBECF9"/>
              </a:gs>
              <a:gs pos="60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/>
          <p:cNvSpPr/>
          <p:nvPr/>
        </p:nvSpPr>
        <p:spPr>
          <a:xfrm>
            <a:off x="7118171" y="2723434"/>
            <a:ext cx="252280" cy="233592"/>
          </a:xfrm>
          <a:prstGeom prst="downArrow">
            <a:avLst>
              <a:gd name="adj1" fmla="val 50000"/>
              <a:gd name="adj2" fmla="val 74851"/>
            </a:avLst>
          </a:prstGeom>
          <a:solidFill>
            <a:srgbClr val="EAC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382" y="2949753"/>
            <a:ext cx="2695812" cy="331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 Vinci Payer Data Exchange (</a:t>
            </a:r>
            <a:r>
              <a:rPr lang="en-US" sz="900" b="1" dirty="0" err="1">
                <a:solidFill>
                  <a:prstClr val="white"/>
                </a:solidFill>
                <a:latin typeface="Arial"/>
              </a:rPr>
              <a:t>PDex</a:t>
            </a:r>
            <a:r>
              <a:rPr lang="en-US" sz="900" b="1" dirty="0">
                <a:solidFill>
                  <a:prstClr val="white"/>
                </a:solidFill>
                <a:latin typeface="Arial"/>
              </a:rPr>
              <a:t>) (</a:t>
            </a:r>
            <a:r>
              <a:rPr lang="en-US" sz="900" dirty="0">
                <a:solidFill>
                  <a:prstClr val="white"/>
                </a:solidFill>
                <a:latin typeface="Arial"/>
              </a:rPr>
              <a:t>includes US Core</a:t>
            </a:r>
            <a:r>
              <a:rPr lang="en-US" sz="900" b="1" dirty="0">
                <a:solidFill>
                  <a:prstClr val="white"/>
                </a:solidFill>
                <a:latin typeface="Arial"/>
              </a:rPr>
              <a:t>)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714793" y="3835785"/>
            <a:ext cx="1498806" cy="45229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Practitioner</a:t>
            </a:r>
          </a:p>
          <a:p>
            <a:pPr marL="288925" lvl="1" indent="-127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en-US" sz="800" dirty="0"/>
              <a:t>Organization</a:t>
            </a:r>
          </a:p>
        </p:txBody>
      </p:sp>
      <p:sp>
        <p:nvSpPr>
          <p:cNvPr id="74" name="Down Arrow 73"/>
          <p:cNvSpPr/>
          <p:nvPr/>
        </p:nvSpPr>
        <p:spPr>
          <a:xfrm rot="5400000">
            <a:off x="5390571" y="2906783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solidFill>
            <a:srgbClr val="FBC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16200000" flipH="1">
            <a:off x="3607745" y="2906782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 w="12700">
            <a:solidFill>
              <a:srgbClr val="D66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1937" y="936422"/>
            <a:ext cx="2945592" cy="1752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8721" y="918630"/>
            <a:ext cx="2368085" cy="4385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Payer Clinical Data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050" dirty="0">
                <a:hlinkClick r:id="rId3"/>
              </a:rPr>
              <a:t>USCDI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09456" y="935476"/>
            <a:ext cx="2252761" cy="17884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338308" y="925386"/>
            <a:ext cx="1933191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Payer Claims Systems</a:t>
            </a:r>
          </a:p>
        </p:txBody>
      </p:sp>
      <p:sp>
        <p:nvSpPr>
          <p:cNvPr id="80" name="Down Arrow 79"/>
          <p:cNvSpPr/>
          <p:nvPr/>
        </p:nvSpPr>
        <p:spPr>
          <a:xfrm rot="16200000" flipH="1" flipV="1">
            <a:off x="3875766" y="1160235"/>
            <a:ext cx="289868" cy="641908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9DC242-B9B1-4A9B-A80D-DAF9DD79ED4C}"/>
              </a:ext>
            </a:extLst>
          </p:cNvPr>
          <p:cNvSpPr txBox="1"/>
          <p:nvPr/>
        </p:nvSpPr>
        <p:spPr>
          <a:xfrm>
            <a:off x="3889535" y="4252397"/>
            <a:ext cx="142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* Payer to Payer Clinical Data may be in FHIR or any other format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80086" y="1053345"/>
            <a:ext cx="1487564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Payer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9DC242-B9B1-4A9B-A80D-DAF9DD79ED4C}"/>
              </a:ext>
            </a:extLst>
          </p:cNvPr>
          <p:cNvSpPr txBox="1"/>
          <p:nvPr/>
        </p:nvSpPr>
        <p:spPr>
          <a:xfrm>
            <a:off x="3546937" y="2087064"/>
            <a:ext cx="26767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/>
              <a:t>Claims clinical data (information relating to diagnosis, procedure, drug) to </a:t>
            </a:r>
            <a:r>
              <a:rPr lang="en-US" sz="900" b="1" i="1" dirty="0" err="1"/>
              <a:t>PDex</a:t>
            </a:r>
            <a:r>
              <a:rPr lang="en-US" sz="900" b="1" i="1" dirty="0"/>
              <a:t>.</a:t>
            </a:r>
          </a:p>
          <a:p>
            <a:pPr algn="ctr"/>
            <a:r>
              <a:rPr lang="en-US" sz="900" b="1" i="1" dirty="0"/>
              <a:t>  </a:t>
            </a:r>
            <a:r>
              <a:rPr lang="en-US" sz="800" i="1" dirty="0"/>
              <a:t>(optionally provided)</a:t>
            </a:r>
          </a:p>
          <a:p>
            <a:pPr algn="ctr"/>
            <a:endParaRPr lang="en-US" sz="900" b="1" i="1" dirty="0"/>
          </a:p>
          <a:p>
            <a:pPr algn="ctr"/>
            <a:r>
              <a:rPr lang="en-US" sz="900" b="1" i="1" dirty="0"/>
              <a:t>EXCLUDES Claims Financial Data.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8EAF0D-E200-484B-809B-C5C441088E60}"/>
              </a:ext>
            </a:extLst>
          </p:cNvPr>
          <p:cNvSpPr/>
          <p:nvPr/>
        </p:nvSpPr>
        <p:spPr>
          <a:xfrm>
            <a:off x="7244311" y="2240513"/>
            <a:ext cx="816335" cy="325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CPCDS – Financial Data</a:t>
            </a:r>
          </a:p>
        </p:txBody>
      </p:sp>
      <p:sp>
        <p:nvSpPr>
          <p:cNvPr id="85" name="Freeform 82"/>
          <p:cNvSpPr>
            <a:spLocks noEditPoints="1"/>
          </p:cNvSpPr>
          <p:nvPr/>
        </p:nvSpPr>
        <p:spPr bwMode="auto">
          <a:xfrm>
            <a:off x="4449410" y="1407666"/>
            <a:ext cx="733785" cy="540993"/>
          </a:xfrm>
          <a:custGeom>
            <a:avLst/>
            <a:gdLst>
              <a:gd name="T0" fmla="*/ 48 w 180"/>
              <a:gd name="T1" fmla="*/ 1 h 132"/>
              <a:gd name="T2" fmla="*/ 48 w 180"/>
              <a:gd name="T3" fmla="*/ 27 h 132"/>
              <a:gd name="T4" fmla="*/ 13 w 180"/>
              <a:gd name="T5" fmla="*/ 29 h 132"/>
              <a:gd name="T6" fmla="*/ 9 w 180"/>
              <a:gd name="T7" fmla="*/ 30 h 132"/>
              <a:gd name="T8" fmla="*/ 9 w 180"/>
              <a:gd name="T9" fmla="*/ 125 h 132"/>
              <a:gd name="T10" fmla="*/ 2 w 180"/>
              <a:gd name="T11" fmla="*/ 127 h 132"/>
              <a:gd name="T12" fmla="*/ 0 w 180"/>
              <a:gd name="T13" fmla="*/ 130 h 132"/>
              <a:gd name="T14" fmla="*/ 178 w 180"/>
              <a:gd name="T15" fmla="*/ 132 h 132"/>
              <a:gd name="T16" fmla="*/ 180 w 180"/>
              <a:gd name="T17" fmla="*/ 129 h 132"/>
              <a:gd name="T18" fmla="*/ 174 w 180"/>
              <a:gd name="T19" fmla="*/ 127 h 132"/>
              <a:gd name="T20" fmla="*/ 172 w 180"/>
              <a:gd name="T21" fmla="*/ 33 h 132"/>
              <a:gd name="T22" fmla="*/ 171 w 180"/>
              <a:gd name="T23" fmla="*/ 29 h 132"/>
              <a:gd name="T24" fmla="*/ 135 w 180"/>
              <a:gd name="T25" fmla="*/ 29 h 132"/>
              <a:gd name="T26" fmla="*/ 133 w 180"/>
              <a:gd name="T27" fmla="*/ 4 h 132"/>
              <a:gd name="T28" fmla="*/ 131 w 180"/>
              <a:gd name="T29" fmla="*/ 0 h 132"/>
              <a:gd name="T30" fmla="*/ 52 w 180"/>
              <a:gd name="T31" fmla="*/ 0 h 132"/>
              <a:gd name="T32" fmla="*/ 53 w 180"/>
              <a:gd name="T33" fmla="*/ 6 h 132"/>
              <a:gd name="T34" fmla="*/ 126 w 180"/>
              <a:gd name="T35" fmla="*/ 4 h 132"/>
              <a:gd name="T36" fmla="*/ 128 w 180"/>
              <a:gd name="T37" fmla="*/ 125 h 132"/>
              <a:gd name="T38" fmla="*/ 120 w 180"/>
              <a:gd name="T39" fmla="*/ 127 h 132"/>
              <a:gd name="T40" fmla="*/ 118 w 180"/>
              <a:gd name="T41" fmla="*/ 86 h 132"/>
              <a:gd name="T42" fmla="*/ 117 w 180"/>
              <a:gd name="T43" fmla="*/ 81 h 132"/>
              <a:gd name="T44" fmla="*/ 67 w 180"/>
              <a:gd name="T45" fmla="*/ 81 h 132"/>
              <a:gd name="T46" fmla="*/ 62 w 180"/>
              <a:gd name="T47" fmla="*/ 82 h 132"/>
              <a:gd name="T48" fmla="*/ 62 w 180"/>
              <a:gd name="T49" fmla="*/ 125 h 132"/>
              <a:gd name="T50" fmla="*/ 55 w 180"/>
              <a:gd name="T51" fmla="*/ 127 h 132"/>
              <a:gd name="T52" fmla="*/ 53 w 180"/>
              <a:gd name="T53" fmla="*/ 6 h 132"/>
              <a:gd name="T54" fmla="*/ 15 w 180"/>
              <a:gd name="T55" fmla="*/ 34 h 132"/>
              <a:gd name="T56" fmla="*/ 48 w 180"/>
              <a:gd name="T57" fmla="*/ 36 h 132"/>
              <a:gd name="T58" fmla="*/ 46 w 180"/>
              <a:gd name="T59" fmla="*/ 127 h 132"/>
              <a:gd name="T60" fmla="*/ 13 w 180"/>
              <a:gd name="T61" fmla="*/ 125 h 132"/>
              <a:gd name="T62" fmla="*/ 133 w 180"/>
              <a:gd name="T63" fmla="*/ 36 h 132"/>
              <a:gd name="T64" fmla="*/ 165 w 180"/>
              <a:gd name="T65" fmla="*/ 34 h 132"/>
              <a:gd name="T66" fmla="*/ 167 w 180"/>
              <a:gd name="T67" fmla="*/ 125 h 132"/>
              <a:gd name="T68" fmla="*/ 135 w 180"/>
              <a:gd name="T69" fmla="*/ 127 h 132"/>
              <a:gd name="T70" fmla="*/ 133 w 180"/>
              <a:gd name="T71" fmla="*/ 36 h 132"/>
              <a:gd name="T72" fmla="*/ 69 w 180"/>
              <a:gd name="T73" fmla="*/ 86 h 132"/>
              <a:gd name="T74" fmla="*/ 88 w 180"/>
              <a:gd name="T75" fmla="*/ 88 h 132"/>
              <a:gd name="T76" fmla="*/ 86 w 180"/>
              <a:gd name="T77" fmla="*/ 127 h 132"/>
              <a:gd name="T78" fmla="*/ 67 w 180"/>
              <a:gd name="T79" fmla="*/ 125 h 132"/>
              <a:gd name="T80" fmla="*/ 93 w 180"/>
              <a:gd name="T81" fmla="*/ 88 h 132"/>
              <a:gd name="T82" fmla="*/ 112 w 180"/>
              <a:gd name="T83" fmla="*/ 86 h 132"/>
              <a:gd name="T84" fmla="*/ 114 w 180"/>
              <a:gd name="T85" fmla="*/ 125 h 132"/>
              <a:gd name="T86" fmla="*/ 95 w 180"/>
              <a:gd name="T87" fmla="*/ 127 h 132"/>
              <a:gd name="T88" fmla="*/ 93 w 180"/>
              <a:gd name="T8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" h="132">
                <a:moveTo>
                  <a:pt x="49" y="0"/>
                </a:moveTo>
                <a:cubicBezTo>
                  <a:pt x="49" y="0"/>
                  <a:pt x="48" y="0"/>
                  <a:pt x="48" y="1"/>
                </a:cubicBezTo>
                <a:cubicBezTo>
                  <a:pt x="48" y="1"/>
                  <a:pt x="48" y="3"/>
                  <a:pt x="48" y="4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8"/>
                  <a:pt x="47" y="29"/>
                  <a:pt x="46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0" y="29"/>
                  <a:pt x="10" y="29"/>
                </a:cubicBezTo>
                <a:cubicBezTo>
                  <a:pt x="9" y="29"/>
                  <a:pt x="9" y="29"/>
                  <a:pt x="9" y="30"/>
                </a:cubicBezTo>
                <a:cubicBezTo>
                  <a:pt x="9" y="31"/>
                  <a:pt x="9" y="32"/>
                  <a:pt x="9" y="33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6"/>
                  <a:pt x="8" y="127"/>
                  <a:pt x="7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27"/>
                  <a:pt x="0" y="128"/>
                  <a:pt x="0" y="12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1"/>
                  <a:pt x="1" y="132"/>
                  <a:pt x="2" y="132"/>
                </a:cubicBezTo>
                <a:cubicBezTo>
                  <a:pt x="178" y="132"/>
                  <a:pt x="178" y="132"/>
                  <a:pt x="178" y="132"/>
                </a:cubicBezTo>
                <a:cubicBezTo>
                  <a:pt x="180" y="132"/>
                  <a:pt x="180" y="131"/>
                  <a:pt x="180" y="130"/>
                </a:cubicBezTo>
                <a:cubicBezTo>
                  <a:pt x="180" y="129"/>
                  <a:pt x="180" y="129"/>
                  <a:pt x="180" y="129"/>
                </a:cubicBezTo>
                <a:cubicBezTo>
                  <a:pt x="180" y="128"/>
                  <a:pt x="180" y="127"/>
                  <a:pt x="178" y="127"/>
                </a:cubicBezTo>
                <a:cubicBezTo>
                  <a:pt x="174" y="127"/>
                  <a:pt x="174" y="127"/>
                  <a:pt x="174" y="127"/>
                </a:cubicBezTo>
                <a:cubicBezTo>
                  <a:pt x="173" y="127"/>
                  <a:pt x="172" y="126"/>
                  <a:pt x="172" y="125"/>
                </a:cubicBezTo>
                <a:cubicBezTo>
                  <a:pt x="172" y="33"/>
                  <a:pt x="172" y="33"/>
                  <a:pt x="172" y="33"/>
                </a:cubicBezTo>
                <a:cubicBezTo>
                  <a:pt x="172" y="32"/>
                  <a:pt x="172" y="31"/>
                  <a:pt x="172" y="30"/>
                </a:cubicBezTo>
                <a:cubicBezTo>
                  <a:pt x="172" y="29"/>
                  <a:pt x="171" y="29"/>
                  <a:pt x="171" y="29"/>
                </a:cubicBezTo>
                <a:cubicBezTo>
                  <a:pt x="170" y="29"/>
                  <a:pt x="169" y="29"/>
                  <a:pt x="168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3" y="29"/>
                  <a:pt x="133" y="28"/>
                  <a:pt x="133" y="27"/>
                </a:cubicBezTo>
                <a:cubicBezTo>
                  <a:pt x="133" y="4"/>
                  <a:pt x="133" y="4"/>
                  <a:pt x="133" y="4"/>
                </a:cubicBezTo>
                <a:cubicBezTo>
                  <a:pt x="133" y="3"/>
                  <a:pt x="133" y="1"/>
                  <a:pt x="133" y="1"/>
                </a:cubicBezTo>
                <a:cubicBezTo>
                  <a:pt x="133" y="0"/>
                  <a:pt x="132" y="0"/>
                  <a:pt x="131" y="0"/>
                </a:cubicBezTo>
                <a:cubicBezTo>
                  <a:pt x="131" y="0"/>
                  <a:pt x="129" y="0"/>
                  <a:pt x="12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0"/>
                  <a:pt x="49" y="0"/>
                </a:cubicBezTo>
                <a:close/>
                <a:moveTo>
                  <a:pt x="53" y="6"/>
                </a:moveTo>
                <a:cubicBezTo>
                  <a:pt x="53" y="5"/>
                  <a:pt x="54" y="4"/>
                  <a:pt x="55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5"/>
                  <a:pt x="128" y="6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128" y="126"/>
                  <a:pt x="127" y="127"/>
                  <a:pt x="126" y="127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19" y="127"/>
                  <a:pt x="118" y="126"/>
                  <a:pt x="118" y="125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84"/>
                  <a:pt x="118" y="83"/>
                  <a:pt x="118" y="82"/>
                </a:cubicBezTo>
                <a:cubicBezTo>
                  <a:pt x="118" y="82"/>
                  <a:pt x="118" y="81"/>
                  <a:pt x="117" y="81"/>
                </a:cubicBezTo>
                <a:cubicBezTo>
                  <a:pt x="117" y="81"/>
                  <a:pt x="115" y="81"/>
                  <a:pt x="114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5" y="81"/>
                  <a:pt x="64" y="81"/>
                  <a:pt x="63" y="81"/>
                </a:cubicBezTo>
                <a:cubicBezTo>
                  <a:pt x="63" y="81"/>
                  <a:pt x="62" y="82"/>
                  <a:pt x="62" y="82"/>
                </a:cubicBezTo>
                <a:cubicBezTo>
                  <a:pt x="62" y="83"/>
                  <a:pt x="62" y="84"/>
                  <a:pt x="62" y="86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2" y="126"/>
                  <a:pt x="61" y="127"/>
                  <a:pt x="60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4" y="127"/>
                  <a:pt x="53" y="126"/>
                  <a:pt x="53" y="125"/>
                </a:cubicBezTo>
                <a:lnTo>
                  <a:pt x="53" y="6"/>
                </a:lnTo>
                <a:close/>
                <a:moveTo>
                  <a:pt x="13" y="36"/>
                </a:moveTo>
                <a:cubicBezTo>
                  <a:pt x="13" y="34"/>
                  <a:pt x="14" y="34"/>
                  <a:pt x="1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4"/>
                  <a:pt x="48" y="34"/>
                  <a:pt x="48" y="36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26"/>
                  <a:pt x="47" y="127"/>
                  <a:pt x="46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4" y="127"/>
                  <a:pt x="13" y="126"/>
                  <a:pt x="13" y="125"/>
                </a:cubicBezTo>
                <a:lnTo>
                  <a:pt x="13" y="36"/>
                </a:lnTo>
                <a:close/>
                <a:moveTo>
                  <a:pt x="133" y="36"/>
                </a:moveTo>
                <a:cubicBezTo>
                  <a:pt x="133" y="34"/>
                  <a:pt x="133" y="34"/>
                  <a:pt x="135" y="34"/>
                </a:cubicBezTo>
                <a:cubicBezTo>
                  <a:pt x="165" y="34"/>
                  <a:pt x="165" y="34"/>
                  <a:pt x="165" y="34"/>
                </a:cubicBezTo>
                <a:cubicBezTo>
                  <a:pt x="166" y="34"/>
                  <a:pt x="167" y="34"/>
                  <a:pt x="167" y="36"/>
                </a:cubicBezTo>
                <a:cubicBezTo>
                  <a:pt x="167" y="125"/>
                  <a:pt x="167" y="125"/>
                  <a:pt x="167" y="125"/>
                </a:cubicBezTo>
                <a:cubicBezTo>
                  <a:pt x="167" y="126"/>
                  <a:pt x="166" y="127"/>
                  <a:pt x="16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3" y="127"/>
                  <a:pt x="133" y="126"/>
                  <a:pt x="133" y="125"/>
                </a:cubicBezTo>
                <a:lnTo>
                  <a:pt x="133" y="36"/>
                </a:lnTo>
                <a:close/>
                <a:moveTo>
                  <a:pt x="67" y="88"/>
                </a:moveTo>
                <a:cubicBezTo>
                  <a:pt x="67" y="87"/>
                  <a:pt x="68" y="86"/>
                  <a:pt x="69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7"/>
                  <a:pt x="88" y="8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8" y="126"/>
                  <a:pt x="87" y="127"/>
                  <a:pt x="86" y="127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68" y="127"/>
                  <a:pt x="67" y="126"/>
                  <a:pt x="67" y="125"/>
                </a:cubicBezTo>
                <a:lnTo>
                  <a:pt x="67" y="88"/>
                </a:lnTo>
                <a:close/>
                <a:moveTo>
                  <a:pt x="93" y="88"/>
                </a:moveTo>
                <a:cubicBezTo>
                  <a:pt x="93" y="87"/>
                  <a:pt x="94" y="86"/>
                  <a:pt x="95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3" y="86"/>
                  <a:pt x="114" y="87"/>
                  <a:pt x="114" y="88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14" y="126"/>
                  <a:pt x="113" y="127"/>
                  <a:pt x="112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4" y="127"/>
                  <a:pt x="93" y="126"/>
                  <a:pt x="93" y="125"/>
                </a:cubicBezTo>
                <a:lnTo>
                  <a:pt x="93" y="88"/>
                </a:lnTo>
                <a:close/>
              </a:path>
            </a:pathLst>
          </a:custGeom>
          <a:solidFill>
            <a:srgbClr val="1E6693"/>
          </a:solidFill>
          <a:ln>
            <a:solidFill>
              <a:srgbClr val="1E669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 flipH="1">
            <a:off x="5508368" y="1209354"/>
            <a:ext cx="259314" cy="523303"/>
          </a:xfrm>
          <a:prstGeom prst="downArrow">
            <a:avLst>
              <a:gd name="adj1" fmla="val 50000"/>
              <a:gd name="adj2" fmla="val 7485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16480" y="4558825"/>
            <a:ext cx="3371750" cy="2959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defRPr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Data is available for </a:t>
            </a:r>
            <a:r>
              <a:rPr lang="en-US" sz="800" dirty="0">
                <a:solidFill>
                  <a:schemeClr val="tx1"/>
                </a:solidFill>
              </a:rPr>
              <a:t>interoperable exchange regardless of current member status. </a:t>
            </a:r>
            <a:r>
              <a:rPr lang="en-US" sz="800" dirty="0">
                <a:solidFill>
                  <a:schemeClr val="tx1"/>
                </a:solidFill>
                <a:latin typeface="Arial"/>
              </a:rPr>
              <a:t>Date of Service 1/1/2016 going forward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385553" y="2484763"/>
            <a:ext cx="1792479" cy="331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</a:rPr>
              <a:t>CPCDS:  Common Payer Consumer Data Set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5" y="4516393"/>
            <a:ext cx="312863" cy="322175"/>
          </a:xfrm>
          <a:prstGeom prst="rect">
            <a:avLst/>
          </a:prstGeom>
          <a:ln>
            <a:noFill/>
          </a:ln>
        </p:spPr>
      </p:pic>
      <p:cxnSp>
        <p:nvCxnSpPr>
          <p:cNvPr id="93" name="Straight Arrow Connector 92"/>
          <p:cNvCxnSpPr>
            <a:stCxn id="64" idx="2"/>
          </p:cNvCxnSpPr>
          <p:nvPr/>
        </p:nvCxnSpPr>
        <p:spPr>
          <a:xfrm>
            <a:off x="7238953" y="2122110"/>
            <a:ext cx="1378" cy="10644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38" y="4517488"/>
            <a:ext cx="312863" cy="307400"/>
          </a:xfrm>
          <a:prstGeom prst="rect">
            <a:avLst/>
          </a:prstGeom>
          <a:ln>
            <a:noFill/>
          </a:ln>
        </p:spPr>
      </p:pic>
      <p:cxnSp>
        <p:nvCxnSpPr>
          <p:cNvPr id="95" name="Straight Arrow Connector 94"/>
          <p:cNvCxnSpPr/>
          <p:nvPr/>
        </p:nvCxnSpPr>
        <p:spPr>
          <a:xfrm flipH="1" flipV="1">
            <a:off x="3471787" y="2559909"/>
            <a:ext cx="2940292" cy="2351"/>
          </a:xfrm>
          <a:prstGeom prst="straightConnector1">
            <a:avLst/>
          </a:prstGeom>
          <a:ln w="28575">
            <a:solidFill>
              <a:srgbClr val="D66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05132" y="1359795"/>
            <a:ext cx="5629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/>
              <a:t>Claims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790713" y="1356948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i="1" dirty="0"/>
              <a:t>Clinical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02941" y="4472796"/>
            <a:ext cx="2791183" cy="331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defRPr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Data is available for i</a:t>
            </a:r>
            <a:r>
              <a:rPr lang="en-US" sz="800" dirty="0">
                <a:solidFill>
                  <a:schemeClr val="tx1"/>
                </a:solidFill>
              </a:rPr>
              <a:t>nteroperable exchange for current members.  </a:t>
            </a:r>
            <a:r>
              <a:rPr lang="en-US" sz="800" dirty="0">
                <a:solidFill>
                  <a:schemeClr val="tx1"/>
                </a:solidFill>
                <a:latin typeface="Arial"/>
              </a:rPr>
              <a:t>Date of Service 1/1/2016 going forward</a:t>
            </a:r>
          </a:p>
        </p:txBody>
      </p:sp>
      <p:sp>
        <p:nvSpPr>
          <p:cNvPr id="100" name="Down Arrow 99"/>
          <p:cNvSpPr/>
          <p:nvPr/>
        </p:nvSpPr>
        <p:spPr>
          <a:xfrm rot="16200000" flipH="1">
            <a:off x="3587060" y="3444766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 w="12700">
            <a:solidFill>
              <a:srgbClr val="D66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/>
          <p:cNvSpPr/>
          <p:nvPr/>
        </p:nvSpPr>
        <p:spPr>
          <a:xfrm rot="16200000" flipH="1">
            <a:off x="3585447" y="3841164"/>
            <a:ext cx="245304" cy="472623"/>
          </a:xfrm>
          <a:prstGeom prst="downArrow">
            <a:avLst>
              <a:gd name="adj1" fmla="val 50000"/>
              <a:gd name="adj2" fmla="val 74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4000">
                <a:srgbClr val="B3E2F7"/>
              </a:gs>
              <a:gs pos="100000">
                <a:srgbClr val="9AD8F4"/>
              </a:gs>
            </a:gsLst>
            <a:lin ang="5400000" scaled="1"/>
          </a:gradFill>
          <a:ln w="12700">
            <a:solidFill>
              <a:srgbClr val="D665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>
            <a:off x="1985482" y="1398237"/>
            <a:ext cx="339725" cy="449263"/>
            <a:chOff x="1156" y="886"/>
            <a:chExt cx="214" cy="283"/>
          </a:xfrm>
        </p:grpSpPr>
        <p:sp>
          <p:nvSpPr>
            <p:cNvPr id="10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6" y="886"/>
              <a:ext cx="21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1155" y="886"/>
              <a:ext cx="215" cy="283"/>
            </a:xfrm>
            <a:custGeom>
              <a:avLst/>
              <a:gdLst>
                <a:gd name="T0" fmla="*/ 121 w 145"/>
                <a:gd name="T1" fmla="*/ 93 h 192"/>
                <a:gd name="T2" fmla="*/ 96 w 145"/>
                <a:gd name="T3" fmla="*/ 118 h 192"/>
                <a:gd name="T4" fmla="*/ 117 w 145"/>
                <a:gd name="T5" fmla="*/ 142 h 192"/>
                <a:gd name="T6" fmla="*/ 117 w 145"/>
                <a:gd name="T7" fmla="*/ 153 h 192"/>
                <a:gd name="T8" fmla="*/ 85 w 145"/>
                <a:gd name="T9" fmla="*/ 185 h 192"/>
                <a:gd name="T10" fmla="*/ 62 w 145"/>
                <a:gd name="T11" fmla="*/ 176 h 192"/>
                <a:gd name="T12" fmla="*/ 53 w 145"/>
                <a:gd name="T13" fmla="*/ 153 h 192"/>
                <a:gd name="T14" fmla="*/ 53 w 145"/>
                <a:gd name="T15" fmla="*/ 131 h 192"/>
                <a:gd name="T16" fmla="*/ 82 w 145"/>
                <a:gd name="T17" fmla="*/ 113 h 192"/>
                <a:gd name="T18" fmla="*/ 83 w 145"/>
                <a:gd name="T19" fmla="*/ 112 h 192"/>
                <a:gd name="T20" fmla="*/ 99 w 145"/>
                <a:gd name="T21" fmla="*/ 74 h 192"/>
                <a:gd name="T22" fmla="*/ 99 w 145"/>
                <a:gd name="T23" fmla="*/ 24 h 192"/>
                <a:gd name="T24" fmla="*/ 88 w 145"/>
                <a:gd name="T25" fmla="*/ 8 h 192"/>
                <a:gd name="T26" fmla="*/ 77 w 145"/>
                <a:gd name="T27" fmla="*/ 0 h 192"/>
                <a:gd name="T28" fmla="*/ 67 w 145"/>
                <a:gd name="T29" fmla="*/ 10 h 192"/>
                <a:gd name="T30" fmla="*/ 77 w 145"/>
                <a:gd name="T31" fmla="*/ 21 h 192"/>
                <a:gd name="T32" fmla="*/ 87 w 145"/>
                <a:gd name="T33" fmla="*/ 15 h 192"/>
                <a:gd name="T34" fmla="*/ 93 w 145"/>
                <a:gd name="T35" fmla="*/ 24 h 192"/>
                <a:gd name="T36" fmla="*/ 93 w 145"/>
                <a:gd name="T37" fmla="*/ 74 h 192"/>
                <a:gd name="T38" fmla="*/ 79 w 145"/>
                <a:gd name="T39" fmla="*/ 107 h 192"/>
                <a:gd name="T40" fmla="*/ 73 w 145"/>
                <a:gd name="T41" fmla="*/ 114 h 192"/>
                <a:gd name="T42" fmla="*/ 50 w 145"/>
                <a:gd name="T43" fmla="*/ 125 h 192"/>
                <a:gd name="T44" fmla="*/ 21 w 145"/>
                <a:gd name="T45" fmla="*/ 107 h 192"/>
                <a:gd name="T46" fmla="*/ 6 w 145"/>
                <a:gd name="T47" fmla="*/ 74 h 192"/>
                <a:gd name="T48" fmla="*/ 6 w 145"/>
                <a:gd name="T49" fmla="*/ 24 h 192"/>
                <a:gd name="T50" fmla="*/ 12 w 145"/>
                <a:gd name="T51" fmla="*/ 15 h 192"/>
                <a:gd name="T52" fmla="*/ 22 w 145"/>
                <a:gd name="T53" fmla="*/ 21 h 192"/>
                <a:gd name="T54" fmla="*/ 32 w 145"/>
                <a:gd name="T55" fmla="*/ 10 h 192"/>
                <a:gd name="T56" fmla="*/ 22 w 145"/>
                <a:gd name="T57" fmla="*/ 0 h 192"/>
                <a:gd name="T58" fmla="*/ 12 w 145"/>
                <a:gd name="T59" fmla="*/ 8 h 192"/>
                <a:gd name="T60" fmla="*/ 0 w 145"/>
                <a:gd name="T61" fmla="*/ 24 h 192"/>
                <a:gd name="T62" fmla="*/ 0 w 145"/>
                <a:gd name="T63" fmla="*/ 74 h 192"/>
                <a:gd name="T64" fmla="*/ 17 w 145"/>
                <a:gd name="T65" fmla="*/ 112 h 192"/>
                <a:gd name="T66" fmla="*/ 17 w 145"/>
                <a:gd name="T67" fmla="*/ 113 h 192"/>
                <a:gd name="T68" fmla="*/ 46 w 145"/>
                <a:gd name="T69" fmla="*/ 131 h 192"/>
                <a:gd name="T70" fmla="*/ 46 w 145"/>
                <a:gd name="T71" fmla="*/ 153 h 192"/>
                <a:gd name="T72" fmla="*/ 58 w 145"/>
                <a:gd name="T73" fmla="*/ 180 h 192"/>
                <a:gd name="T74" fmla="*/ 85 w 145"/>
                <a:gd name="T75" fmla="*/ 192 h 192"/>
                <a:gd name="T76" fmla="*/ 124 w 145"/>
                <a:gd name="T77" fmla="*/ 153 h 192"/>
                <a:gd name="T78" fmla="*/ 124 w 145"/>
                <a:gd name="T79" fmla="*/ 142 h 192"/>
                <a:gd name="T80" fmla="*/ 145 w 145"/>
                <a:gd name="T81" fmla="*/ 118 h 192"/>
                <a:gd name="T82" fmla="*/ 121 w 145"/>
                <a:gd name="T83" fmla="*/ 9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92">
                  <a:moveTo>
                    <a:pt x="121" y="93"/>
                  </a:moveTo>
                  <a:cubicBezTo>
                    <a:pt x="107" y="93"/>
                    <a:pt x="96" y="104"/>
                    <a:pt x="96" y="118"/>
                  </a:cubicBezTo>
                  <a:cubicBezTo>
                    <a:pt x="96" y="130"/>
                    <a:pt x="105" y="140"/>
                    <a:pt x="117" y="142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71"/>
                    <a:pt x="103" y="185"/>
                    <a:pt x="85" y="185"/>
                  </a:cubicBezTo>
                  <a:cubicBezTo>
                    <a:pt x="76" y="185"/>
                    <a:pt x="68" y="182"/>
                    <a:pt x="62" y="176"/>
                  </a:cubicBezTo>
                  <a:cubicBezTo>
                    <a:pt x="56" y="170"/>
                    <a:pt x="53" y="162"/>
                    <a:pt x="53" y="153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62" y="130"/>
                    <a:pt x="73" y="123"/>
                    <a:pt x="82" y="113"/>
                  </a:cubicBezTo>
                  <a:cubicBezTo>
                    <a:pt x="83" y="113"/>
                    <a:pt x="83" y="112"/>
                    <a:pt x="83" y="112"/>
                  </a:cubicBezTo>
                  <a:cubicBezTo>
                    <a:pt x="93" y="102"/>
                    <a:pt x="99" y="88"/>
                    <a:pt x="99" y="7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7"/>
                    <a:pt x="95" y="10"/>
                    <a:pt x="88" y="8"/>
                  </a:cubicBezTo>
                  <a:cubicBezTo>
                    <a:pt x="87" y="3"/>
                    <a:pt x="82" y="0"/>
                    <a:pt x="77" y="0"/>
                  </a:cubicBezTo>
                  <a:cubicBezTo>
                    <a:pt x="72" y="0"/>
                    <a:pt x="67" y="5"/>
                    <a:pt x="67" y="10"/>
                  </a:cubicBezTo>
                  <a:cubicBezTo>
                    <a:pt x="67" y="16"/>
                    <a:pt x="72" y="21"/>
                    <a:pt x="77" y="21"/>
                  </a:cubicBezTo>
                  <a:cubicBezTo>
                    <a:pt x="82" y="21"/>
                    <a:pt x="85" y="18"/>
                    <a:pt x="87" y="15"/>
                  </a:cubicBezTo>
                  <a:cubicBezTo>
                    <a:pt x="91" y="16"/>
                    <a:pt x="93" y="20"/>
                    <a:pt x="93" y="2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3" y="87"/>
                    <a:pt x="87" y="98"/>
                    <a:pt x="79" y="107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5" y="121"/>
                    <a:pt x="56" y="125"/>
                    <a:pt x="50" y="125"/>
                  </a:cubicBezTo>
                  <a:cubicBezTo>
                    <a:pt x="33" y="124"/>
                    <a:pt x="21" y="107"/>
                    <a:pt x="21" y="107"/>
                  </a:cubicBezTo>
                  <a:cubicBezTo>
                    <a:pt x="12" y="98"/>
                    <a:pt x="6" y="86"/>
                    <a:pt x="6" y="7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0"/>
                    <a:pt x="9" y="16"/>
                    <a:pt x="12" y="15"/>
                  </a:cubicBezTo>
                  <a:cubicBezTo>
                    <a:pt x="14" y="18"/>
                    <a:pt x="17" y="21"/>
                    <a:pt x="22" y="21"/>
                  </a:cubicBezTo>
                  <a:cubicBezTo>
                    <a:pt x="28" y="21"/>
                    <a:pt x="32" y="16"/>
                    <a:pt x="32" y="10"/>
                  </a:cubicBezTo>
                  <a:cubicBezTo>
                    <a:pt x="32" y="5"/>
                    <a:pt x="28" y="0"/>
                    <a:pt x="22" y="0"/>
                  </a:cubicBezTo>
                  <a:cubicBezTo>
                    <a:pt x="17" y="0"/>
                    <a:pt x="13" y="3"/>
                    <a:pt x="12" y="8"/>
                  </a:cubicBezTo>
                  <a:cubicBezTo>
                    <a:pt x="5" y="10"/>
                    <a:pt x="0" y="17"/>
                    <a:pt x="0" y="2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7"/>
                    <a:pt x="7" y="101"/>
                    <a:pt x="17" y="112"/>
                  </a:cubicBezTo>
                  <a:cubicBezTo>
                    <a:pt x="17" y="112"/>
                    <a:pt x="17" y="113"/>
                    <a:pt x="17" y="113"/>
                  </a:cubicBezTo>
                  <a:cubicBezTo>
                    <a:pt x="26" y="123"/>
                    <a:pt x="37" y="130"/>
                    <a:pt x="46" y="131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63"/>
                    <a:pt x="50" y="173"/>
                    <a:pt x="58" y="180"/>
                  </a:cubicBezTo>
                  <a:cubicBezTo>
                    <a:pt x="65" y="188"/>
                    <a:pt x="75" y="192"/>
                    <a:pt x="85" y="192"/>
                  </a:cubicBezTo>
                  <a:cubicBezTo>
                    <a:pt x="106" y="192"/>
                    <a:pt x="124" y="174"/>
                    <a:pt x="124" y="15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36" y="140"/>
                    <a:pt x="145" y="130"/>
                    <a:pt x="145" y="118"/>
                  </a:cubicBezTo>
                  <a:cubicBezTo>
                    <a:pt x="145" y="104"/>
                    <a:pt x="134" y="93"/>
                    <a:pt x="121" y="93"/>
                  </a:cubicBez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681416" y="2474038"/>
            <a:ext cx="823670" cy="183036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313EF5-D01D-495E-BE53-9EE834317E03}"/>
              </a:ext>
            </a:extLst>
          </p:cNvPr>
          <p:cNvSpPr/>
          <p:nvPr/>
        </p:nvSpPr>
        <p:spPr>
          <a:xfrm>
            <a:off x="2986656" y="2435524"/>
            <a:ext cx="508799" cy="246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Claims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715432" y="2490524"/>
            <a:ext cx="214969" cy="137205"/>
            <a:chOff x="5119688" y="879475"/>
            <a:chExt cx="465137" cy="301625"/>
          </a:xfrm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5119688" y="879475"/>
              <a:ext cx="465137" cy="301625"/>
            </a:xfrm>
            <a:custGeom>
              <a:avLst/>
              <a:gdLst>
                <a:gd name="T0" fmla="*/ 6 w 174"/>
                <a:gd name="T1" fmla="*/ 14 h 112"/>
                <a:gd name="T2" fmla="*/ 6 w 174"/>
                <a:gd name="T3" fmla="*/ 98 h 112"/>
                <a:gd name="T4" fmla="*/ 14 w 174"/>
                <a:gd name="T5" fmla="*/ 106 h 112"/>
                <a:gd name="T6" fmla="*/ 160 w 174"/>
                <a:gd name="T7" fmla="*/ 106 h 112"/>
                <a:gd name="T8" fmla="*/ 169 w 174"/>
                <a:gd name="T9" fmla="*/ 98 h 112"/>
                <a:gd name="T10" fmla="*/ 169 w 174"/>
                <a:gd name="T11" fmla="*/ 14 h 112"/>
                <a:gd name="T12" fmla="*/ 160 w 174"/>
                <a:gd name="T13" fmla="*/ 5 h 112"/>
                <a:gd name="T14" fmla="*/ 14 w 174"/>
                <a:gd name="T15" fmla="*/ 5 h 112"/>
                <a:gd name="T16" fmla="*/ 6 w 174"/>
                <a:gd name="T17" fmla="*/ 14 h 112"/>
                <a:gd name="T18" fmla="*/ 0 w 174"/>
                <a:gd name="T19" fmla="*/ 14 h 112"/>
                <a:gd name="T20" fmla="*/ 14 w 174"/>
                <a:gd name="T21" fmla="*/ 0 h 112"/>
                <a:gd name="T22" fmla="*/ 160 w 174"/>
                <a:gd name="T23" fmla="*/ 0 h 112"/>
                <a:gd name="T24" fmla="*/ 174 w 174"/>
                <a:gd name="T25" fmla="*/ 14 h 112"/>
                <a:gd name="T26" fmla="*/ 174 w 174"/>
                <a:gd name="T27" fmla="*/ 98 h 112"/>
                <a:gd name="T28" fmla="*/ 160 w 174"/>
                <a:gd name="T29" fmla="*/ 112 h 112"/>
                <a:gd name="T30" fmla="*/ 14 w 174"/>
                <a:gd name="T31" fmla="*/ 112 h 112"/>
                <a:gd name="T32" fmla="*/ 0 w 174"/>
                <a:gd name="T33" fmla="*/ 98 h 112"/>
                <a:gd name="T34" fmla="*/ 0 w 174"/>
                <a:gd name="T35" fmla="*/ 1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" h="112">
                  <a:moveTo>
                    <a:pt x="6" y="14"/>
                  </a:moveTo>
                  <a:cubicBezTo>
                    <a:pt x="6" y="98"/>
                    <a:pt x="6" y="98"/>
                    <a:pt x="6" y="98"/>
                  </a:cubicBezTo>
                  <a:cubicBezTo>
                    <a:pt x="6" y="102"/>
                    <a:pt x="10" y="106"/>
                    <a:pt x="14" y="106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5" y="106"/>
                    <a:pt x="169" y="102"/>
                    <a:pt x="169" y="98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9"/>
                    <a:pt x="165" y="5"/>
                    <a:pt x="160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5"/>
                    <a:pt x="6" y="9"/>
                    <a:pt x="6" y="14"/>
                  </a:cubicBezTo>
                  <a:close/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8" y="0"/>
                    <a:pt x="174" y="6"/>
                    <a:pt x="174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4" y="106"/>
                    <a:pt x="168" y="112"/>
                    <a:pt x="16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7" y="112"/>
                    <a:pt x="0" y="106"/>
                    <a:pt x="0" y="98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"/>
            <p:cNvSpPr>
              <a:spLocks noEditPoints="1"/>
            </p:cNvSpPr>
            <p:nvPr/>
          </p:nvSpPr>
          <p:spPr bwMode="auto">
            <a:xfrm>
              <a:off x="5119688" y="879475"/>
              <a:ext cx="465137" cy="193675"/>
            </a:xfrm>
            <a:custGeom>
              <a:avLst/>
              <a:gdLst>
                <a:gd name="T0" fmla="*/ 87 w 174"/>
                <a:gd name="T1" fmla="*/ 65 h 72"/>
                <a:gd name="T2" fmla="*/ 169 w 174"/>
                <a:gd name="T3" fmla="*/ 16 h 72"/>
                <a:gd name="T4" fmla="*/ 169 w 174"/>
                <a:gd name="T5" fmla="*/ 14 h 72"/>
                <a:gd name="T6" fmla="*/ 160 w 174"/>
                <a:gd name="T7" fmla="*/ 5 h 72"/>
                <a:gd name="T8" fmla="*/ 14 w 174"/>
                <a:gd name="T9" fmla="*/ 5 h 72"/>
                <a:gd name="T10" fmla="*/ 6 w 174"/>
                <a:gd name="T11" fmla="*/ 14 h 72"/>
                <a:gd name="T12" fmla="*/ 6 w 174"/>
                <a:gd name="T13" fmla="*/ 16 h 72"/>
                <a:gd name="T14" fmla="*/ 87 w 174"/>
                <a:gd name="T15" fmla="*/ 65 h 72"/>
                <a:gd name="T16" fmla="*/ 0 w 174"/>
                <a:gd name="T17" fmla="*/ 14 h 72"/>
                <a:gd name="T18" fmla="*/ 14 w 174"/>
                <a:gd name="T19" fmla="*/ 0 h 72"/>
                <a:gd name="T20" fmla="*/ 160 w 174"/>
                <a:gd name="T21" fmla="*/ 0 h 72"/>
                <a:gd name="T22" fmla="*/ 174 w 174"/>
                <a:gd name="T23" fmla="*/ 14 h 72"/>
                <a:gd name="T24" fmla="*/ 174 w 174"/>
                <a:gd name="T25" fmla="*/ 19 h 72"/>
                <a:gd name="T26" fmla="*/ 87 w 174"/>
                <a:gd name="T27" fmla="*/ 72 h 72"/>
                <a:gd name="T28" fmla="*/ 0 w 174"/>
                <a:gd name="T29" fmla="*/ 19 h 72"/>
                <a:gd name="T30" fmla="*/ 0 w 174"/>
                <a:gd name="T31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72">
                  <a:moveTo>
                    <a:pt x="87" y="65"/>
                  </a:moveTo>
                  <a:cubicBezTo>
                    <a:pt x="169" y="16"/>
                    <a:pt x="169" y="16"/>
                    <a:pt x="169" y="16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9"/>
                    <a:pt x="165" y="5"/>
                    <a:pt x="160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5"/>
                    <a:pt x="6" y="9"/>
                    <a:pt x="6" y="14"/>
                  </a:cubicBezTo>
                  <a:cubicBezTo>
                    <a:pt x="6" y="16"/>
                    <a:pt x="6" y="16"/>
                    <a:pt x="6" y="16"/>
                  </a:cubicBezTo>
                  <a:lnTo>
                    <a:pt x="87" y="65"/>
                  </a:lnTo>
                  <a:close/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8" y="0"/>
                    <a:pt x="174" y="6"/>
                    <a:pt x="174" y="14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5306"/>
      </p:ext>
    </p:extLst>
  </p:cSld>
  <p:clrMapOvr>
    <a:masterClrMapping/>
  </p:clrMapOvr>
</p:sld>
</file>

<file path=ppt/theme/theme1.xml><?xml version="1.0" encoding="utf-8"?>
<a:theme xmlns:a="http://schemas.openxmlformats.org/drawingml/2006/main" name="BCBSA Template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 PAGES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11687</TotalTime>
  <Words>298</Words>
  <Application>Microsoft Macintosh PowerPoint</Application>
  <PresentationFormat>On-screen Show (16:9)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BCBSA Template</vt:lpstr>
      <vt:lpstr>DIVIDER PAGES</vt:lpstr>
      <vt:lpstr>Data Associated with Payers Meeting the Administrative / Financial and Clinical Requirements of the Interoperability Exchange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jewillia</dc:creator>
  <cp:lastModifiedBy>Saul A Kravitz</cp:lastModifiedBy>
  <cp:revision>570</cp:revision>
  <cp:lastPrinted>2020-02-24T15:05:35Z</cp:lastPrinted>
  <dcterms:created xsi:type="dcterms:W3CDTF">2011-02-15T16:50:41Z</dcterms:created>
  <dcterms:modified xsi:type="dcterms:W3CDTF">2020-09-24T23:03:41Z</dcterms:modified>
</cp:coreProperties>
</file>