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diagrams/drawing2.xml" ContentType="application/vnd.ms-office.drawingml.diagramDrawing+xml"/>
  <Override PartName="/ppt/diagrams/quickStyle4.xml" ContentType="application/vnd.openxmlformats-officedocument.drawingml.diagramStyl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diagrams/quickStyle2.xml" ContentType="application/vnd.openxmlformats-officedocument.drawingml.diagramStyl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data6.xml" ContentType="application/vnd.openxmlformats-officedocument.drawingml.diagramData+xml"/>
  <Override PartName="/ppt/slideLayouts/slideLayout10.xml" ContentType="application/vnd.openxmlformats-officedocument.presentationml.slideLayout+xml"/>
  <Default Extension="tiff" ContentType="image/tiff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quickStyle6.xml" ContentType="application/vnd.openxmlformats-officedocument.drawingml.diagramStyl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diagrams/colors2.xml" ContentType="application/vnd.openxmlformats-officedocument.drawingml.diagramColors+xml"/>
  <Override PartName="/ppt/diagrams/drawing3.xml" ContentType="application/vnd.ms-office.drawingml.diagramDrawing+xml"/>
  <Override PartName="/ppt/diagrams/quickStyle5.xml" ContentType="application/vnd.openxmlformats-officedocument.drawingml.diagramStyl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diagrams/drawing1.xml" ContentType="application/vnd.ms-office.drawingml.diagramDrawing+xml"/>
  <Override PartName="/ppt/diagrams/quickStyle3.xml" ContentType="application/vnd.openxmlformats-officedocument.drawingml.diagramStyl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diagrams/layout6.xml" ContentType="application/vnd.openxmlformats-officedocument.drawingml.diagram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9" r:id="rId4"/>
    <p:sldId id="269" r:id="rId5"/>
    <p:sldId id="268" r:id="rId6"/>
    <p:sldId id="257" r:id="rId7"/>
    <p:sldId id="265" r:id="rId8"/>
    <p:sldId id="260" r:id="rId9"/>
    <p:sldId id="261" r:id="rId10"/>
    <p:sldId id="266" r:id="rId11"/>
    <p:sldId id="258" r:id="rId12"/>
    <p:sldId id="263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50"/>
    <p:restoredTop sz="92141"/>
  </p:normalViewPr>
  <p:slideViewPr>
    <p:cSldViewPr snapToGrid="0" snapToObjects="1">
      <p:cViewPr varScale="1">
        <p:scale>
          <a:sx n="108" d="100"/>
          <a:sy n="108" d="100"/>
        </p:scale>
        <p:origin x="-84" y="-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EICR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dirty="0" smtClean="0"/>
            <a:t>EICR CCDA on FHIR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4025DC42-AC2E-7A49-A4DD-BBAFDA42D48F}" type="pres">
      <dgm:prSet presAssocID="{FE1AB13B-C597-F34D-A479-CE663780534F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D49CB4E2-5F2D-C54D-914C-4D68529515FC}" type="presOf" srcId="{EFF79344-E65E-C74B-A3E8-4C1C4FC2C637}" destId="{EB0EF557-637B-4047-B938-B5BB8807EB49}" srcOrd="0" destOrd="0" presId="urn:microsoft.com/office/officeart/2005/8/layout/process1"/>
    <dgm:cxn modelId="{7CE679A1-D377-1646-9231-9C1D05AE18AB}" type="presOf" srcId="{FE1AB13B-C597-F34D-A479-CE663780534F}" destId="{4025DC42-AC2E-7A49-A4DD-BBAFDA42D48F}" srcOrd="1" destOrd="0" presId="urn:microsoft.com/office/officeart/2005/8/layout/process1"/>
    <dgm:cxn modelId="{26A9B4D5-CE0A-4547-9C09-7955D4A2DD31}" type="presOf" srcId="{FFFD9405-5240-2D41-825B-385FD35A5E00}" destId="{CDF89ECA-9165-1447-81C9-839A742A582C}" srcOrd="0" destOrd="0" presId="urn:microsoft.com/office/officeart/2005/8/layout/process1"/>
    <dgm:cxn modelId="{AA008D6A-A5BD-3E4C-B93E-608CA18B0882}" type="presOf" srcId="{FC021296-0374-4641-830E-E938FFFB89D9}" destId="{A02582D2-08FC-DE4B-80BD-98FD84744CF8}" srcOrd="0" destOrd="0" presId="urn:microsoft.com/office/officeart/2005/8/layout/process1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50EA06F4-9006-3D4B-9C00-3B132A0FBC19}" type="presOf" srcId="{FE1AB13B-C597-F34D-A479-CE663780534F}" destId="{A98C3C44-1F70-044A-AC81-C4B2067E0E9D}" srcOrd="0" destOrd="0" presId="urn:microsoft.com/office/officeart/2005/8/layout/process1"/>
    <dgm:cxn modelId="{FF17B64E-4C03-A64F-B45C-ADD493367BFC}" type="presParOf" srcId="{A02582D2-08FC-DE4B-80BD-98FD84744CF8}" destId="{CDF89ECA-9165-1447-81C9-839A742A582C}" srcOrd="0" destOrd="0" presId="urn:microsoft.com/office/officeart/2005/8/layout/process1"/>
    <dgm:cxn modelId="{D3274925-F89E-8048-8404-1A04E36D31AE}" type="presParOf" srcId="{A02582D2-08FC-DE4B-80BD-98FD84744CF8}" destId="{A98C3C44-1F70-044A-AC81-C4B2067E0E9D}" srcOrd="1" destOrd="0" presId="urn:microsoft.com/office/officeart/2005/8/layout/process1"/>
    <dgm:cxn modelId="{A77EC999-51F9-2E4F-84D5-6E40D3DBFC0B}" type="presParOf" srcId="{A98C3C44-1F70-044A-AC81-C4B2067E0E9D}" destId="{4025DC42-AC2E-7A49-A4DD-BBAFDA42D48F}" srcOrd="0" destOrd="0" presId="urn:microsoft.com/office/officeart/2005/8/layout/process1"/>
    <dgm:cxn modelId="{A98C15E3-6207-2842-97DF-41C4A1F1D7E4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RR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dirty="0" smtClean="0"/>
            <a:t>EICR CCDA on FHIR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4025DC42-AC2E-7A49-A4DD-BBAFDA42D48F}" type="pres">
      <dgm:prSet presAssocID="{FE1AB13B-C597-F34D-A479-CE663780534F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051758C8-6C07-364A-824D-1736F37D103F}" type="presOf" srcId="{EFF79344-E65E-C74B-A3E8-4C1C4FC2C637}" destId="{EB0EF557-637B-4047-B938-B5BB8807EB49}" srcOrd="0" destOrd="0" presId="urn:microsoft.com/office/officeart/2005/8/layout/process1"/>
    <dgm:cxn modelId="{F78446AF-07C6-0740-870C-E751B1CB13A7}" type="presOf" srcId="{FE1AB13B-C597-F34D-A479-CE663780534F}" destId="{A98C3C44-1F70-044A-AC81-C4B2067E0E9D}" srcOrd="0" destOrd="0" presId="urn:microsoft.com/office/officeart/2005/8/layout/process1"/>
    <dgm:cxn modelId="{C54E8D78-6636-7F49-8B57-05D5466FF357}" type="presOf" srcId="{FC021296-0374-4641-830E-E938FFFB89D9}" destId="{A02582D2-08FC-DE4B-80BD-98FD84744CF8}" srcOrd="0" destOrd="0" presId="urn:microsoft.com/office/officeart/2005/8/layout/process1"/>
    <dgm:cxn modelId="{EC7CB33C-4257-EF4B-9D7B-6F65E74095C2}" type="presOf" srcId="{FFFD9405-5240-2D41-825B-385FD35A5E00}" destId="{CDF89ECA-9165-1447-81C9-839A742A582C}" srcOrd="0" destOrd="0" presId="urn:microsoft.com/office/officeart/2005/8/layout/process1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3EBC425A-66DB-B44E-BB29-E44855441DA4}" type="presOf" srcId="{FE1AB13B-C597-F34D-A479-CE663780534F}" destId="{4025DC42-AC2E-7A49-A4DD-BBAFDA42D48F}" srcOrd="1" destOrd="0" presId="urn:microsoft.com/office/officeart/2005/8/layout/process1"/>
    <dgm:cxn modelId="{91D01590-D0A9-0843-B6B4-5DCB96BAEFFC}" type="presParOf" srcId="{A02582D2-08FC-DE4B-80BD-98FD84744CF8}" destId="{CDF89ECA-9165-1447-81C9-839A742A582C}" srcOrd="0" destOrd="0" presId="urn:microsoft.com/office/officeart/2005/8/layout/process1"/>
    <dgm:cxn modelId="{1222AD3C-245F-6543-AC00-6D895067204A}" type="presParOf" srcId="{A02582D2-08FC-DE4B-80BD-98FD84744CF8}" destId="{A98C3C44-1F70-044A-AC81-C4B2067E0E9D}" srcOrd="1" destOrd="0" presId="urn:microsoft.com/office/officeart/2005/8/layout/process1"/>
    <dgm:cxn modelId="{7181C141-E85E-684C-9770-54C1222D3E56}" type="presParOf" srcId="{A98C3C44-1F70-044A-AC81-C4B2067E0E9D}" destId="{4025DC42-AC2E-7A49-A4DD-BBAFDA42D48F}" srcOrd="0" destOrd="0" presId="urn:microsoft.com/office/officeart/2005/8/layout/process1"/>
    <dgm:cxn modelId="{27B9F10C-A534-1D49-A162-7BE3CD00F80C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EICR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dirty="0" err="1" smtClean="0"/>
            <a:t>Case</a:t>
          </a:r>
          <a:r>
            <a:rPr lang="en-US" baseline="0" dirty="0" err="1" smtClean="0"/>
            <a:t>Report</a:t>
          </a:r>
          <a:r>
            <a:rPr lang="en-US" baseline="0" dirty="0" smtClean="0"/>
            <a:t> resource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4025DC42-AC2E-7A49-A4DD-BBAFDA42D48F}" type="pres">
      <dgm:prSet presAssocID="{FE1AB13B-C597-F34D-A479-CE663780534F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4D1E6C63-2274-C54C-ADB2-151659415046}" type="presOf" srcId="{FE1AB13B-C597-F34D-A479-CE663780534F}" destId="{A98C3C44-1F70-044A-AC81-C4B2067E0E9D}" srcOrd="0" destOrd="0" presId="urn:microsoft.com/office/officeart/2005/8/layout/process1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2535F0A8-397F-9A4F-A22E-755508D43F23}" type="presOf" srcId="{FFFD9405-5240-2D41-825B-385FD35A5E00}" destId="{CDF89ECA-9165-1447-81C9-839A742A582C}" srcOrd="0" destOrd="0" presId="urn:microsoft.com/office/officeart/2005/8/layout/process1"/>
    <dgm:cxn modelId="{95E71769-B6D0-0C42-B64D-C7A90FA190DA}" type="presOf" srcId="{FE1AB13B-C597-F34D-A479-CE663780534F}" destId="{4025DC42-AC2E-7A49-A4DD-BBAFDA42D48F}" srcOrd="1" destOrd="0" presId="urn:microsoft.com/office/officeart/2005/8/layout/process1"/>
    <dgm:cxn modelId="{59E90EC3-19CC-FC4A-A24F-CE9D2DABEA84}" type="presOf" srcId="{EFF79344-E65E-C74B-A3E8-4C1C4FC2C637}" destId="{EB0EF557-637B-4047-B938-B5BB8807EB49}" srcOrd="0" destOrd="0" presId="urn:microsoft.com/office/officeart/2005/8/layout/process1"/>
    <dgm:cxn modelId="{F0889E37-3DB3-A849-8F0B-349506D1D8EC}" type="presOf" srcId="{FC021296-0374-4641-830E-E938FFFB89D9}" destId="{A02582D2-08FC-DE4B-80BD-98FD84744CF8}" srcOrd="0" destOrd="0" presId="urn:microsoft.com/office/officeart/2005/8/layout/process1"/>
    <dgm:cxn modelId="{42788738-1084-D84C-9E58-9D457AEEF9F6}" type="presParOf" srcId="{A02582D2-08FC-DE4B-80BD-98FD84744CF8}" destId="{CDF89ECA-9165-1447-81C9-839A742A582C}" srcOrd="0" destOrd="0" presId="urn:microsoft.com/office/officeart/2005/8/layout/process1"/>
    <dgm:cxn modelId="{FCEEA1FE-D6D7-CD4B-829B-40219D369934}" type="presParOf" srcId="{A02582D2-08FC-DE4B-80BD-98FD84744CF8}" destId="{A98C3C44-1F70-044A-AC81-C4B2067E0E9D}" srcOrd="1" destOrd="0" presId="urn:microsoft.com/office/officeart/2005/8/layout/process1"/>
    <dgm:cxn modelId="{9500B6E1-424D-304B-A894-68BD0A063A3E}" type="presParOf" srcId="{A98C3C44-1F70-044A-AC81-C4B2067E0E9D}" destId="{4025DC42-AC2E-7A49-A4DD-BBAFDA42D48F}" srcOrd="0" destOrd="0" presId="urn:microsoft.com/office/officeart/2005/8/layout/process1"/>
    <dgm:cxn modelId="{5E10A7D7-07D3-2C49-B2CA-B3BC85B6BC03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RR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baseline="0" dirty="0" err="1" smtClean="0"/>
            <a:t>Reportability</a:t>
          </a:r>
          <a:r>
            <a:rPr lang="en-US" baseline="0" dirty="0" smtClean="0"/>
            <a:t> Report resource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4025DC42-AC2E-7A49-A4DD-BBAFDA42D48F}" type="pres">
      <dgm:prSet presAssocID="{FE1AB13B-C597-F34D-A479-CE663780534F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31895E9F-A390-0D4B-B466-799A00287D45}" type="presOf" srcId="{FE1AB13B-C597-F34D-A479-CE663780534F}" destId="{A98C3C44-1F70-044A-AC81-C4B2067E0E9D}" srcOrd="0" destOrd="0" presId="urn:microsoft.com/office/officeart/2005/8/layout/process1"/>
    <dgm:cxn modelId="{6B163B09-3B1C-4248-9FF0-27CC2E61971E}" type="presOf" srcId="{FE1AB13B-C597-F34D-A479-CE663780534F}" destId="{4025DC42-AC2E-7A49-A4DD-BBAFDA42D48F}" srcOrd="1" destOrd="0" presId="urn:microsoft.com/office/officeart/2005/8/layout/process1"/>
    <dgm:cxn modelId="{B96BC59B-69AC-074F-9A58-2880137368BB}" type="presOf" srcId="{FFFD9405-5240-2D41-825B-385FD35A5E00}" destId="{CDF89ECA-9165-1447-81C9-839A742A582C}" srcOrd="0" destOrd="0" presId="urn:microsoft.com/office/officeart/2005/8/layout/process1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FF2EEDDB-D228-3343-807F-1E5BE83DC72F}" type="presOf" srcId="{FC021296-0374-4641-830E-E938FFFB89D9}" destId="{A02582D2-08FC-DE4B-80BD-98FD84744CF8}" srcOrd="0" destOrd="0" presId="urn:microsoft.com/office/officeart/2005/8/layout/process1"/>
    <dgm:cxn modelId="{3796729D-6E8A-114F-9017-D5BC63064439}" type="presOf" srcId="{EFF79344-E65E-C74B-A3E8-4C1C4FC2C637}" destId="{EB0EF557-637B-4047-B938-B5BB8807EB49}" srcOrd="0" destOrd="0" presId="urn:microsoft.com/office/officeart/2005/8/layout/process1"/>
    <dgm:cxn modelId="{C6100422-2A66-5647-A859-1BF06D5B8B10}" type="presParOf" srcId="{A02582D2-08FC-DE4B-80BD-98FD84744CF8}" destId="{CDF89ECA-9165-1447-81C9-839A742A582C}" srcOrd="0" destOrd="0" presId="urn:microsoft.com/office/officeart/2005/8/layout/process1"/>
    <dgm:cxn modelId="{6AF8F67B-16F2-FC45-AF8C-233A99104D99}" type="presParOf" srcId="{A02582D2-08FC-DE4B-80BD-98FD84744CF8}" destId="{A98C3C44-1F70-044A-AC81-C4B2067E0E9D}" srcOrd="1" destOrd="0" presId="urn:microsoft.com/office/officeart/2005/8/layout/process1"/>
    <dgm:cxn modelId="{981EC1A6-6ED2-B645-8AC6-10C2BB2AB9FF}" type="presParOf" srcId="{A98C3C44-1F70-044A-AC81-C4B2067E0E9D}" destId="{4025DC42-AC2E-7A49-A4DD-BBAFDA42D48F}" srcOrd="0" destOrd="0" presId="urn:microsoft.com/office/officeart/2005/8/layout/process1"/>
    <dgm:cxn modelId="{DFFA2791-0A8B-1140-AD80-D3CA027D49CC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EICR  CCDA</a:t>
          </a:r>
          <a:endParaRPr lang="en-US" dirty="0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EFF79344-E65E-C74B-A3E8-4C1C4FC2C637}">
      <dgm:prSet phldrT="[Text]"/>
      <dgm:spPr/>
      <dgm:t>
        <a:bodyPr/>
        <a:lstStyle/>
        <a:p>
          <a:r>
            <a:rPr lang="en-US" dirty="0" smtClean="0"/>
            <a:t>FHIR Profiles?</a:t>
          </a:r>
          <a:endParaRPr lang="en-US" dirty="0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4025DC42-AC2E-7A49-A4DD-BBAFDA42D48F}" type="pres">
      <dgm:prSet presAssocID="{FE1AB13B-C597-F34D-A479-CE663780534F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48C0F5E-2D09-C343-8386-46009D091A48}" type="presOf" srcId="{FC021296-0374-4641-830E-E938FFFB89D9}" destId="{A02582D2-08FC-DE4B-80BD-98FD84744CF8}" srcOrd="0" destOrd="0" presId="urn:microsoft.com/office/officeart/2005/8/layout/process1"/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8326A6CB-90EE-7D42-AC36-E6E9B5215779}" type="presOf" srcId="{FE1AB13B-C597-F34D-A479-CE663780534F}" destId="{A98C3C44-1F70-044A-AC81-C4B2067E0E9D}" srcOrd="0" destOrd="0" presId="urn:microsoft.com/office/officeart/2005/8/layout/process1"/>
    <dgm:cxn modelId="{AA61FBC0-2833-9B40-9B89-767BFF650F96}" type="presOf" srcId="{FFFD9405-5240-2D41-825B-385FD35A5E00}" destId="{CDF89ECA-9165-1447-81C9-839A742A582C}" srcOrd="0" destOrd="0" presId="urn:microsoft.com/office/officeart/2005/8/layout/process1"/>
    <dgm:cxn modelId="{DEEF75EC-899C-B949-8577-E7BF1443A110}" type="presOf" srcId="{EFF79344-E65E-C74B-A3E8-4C1C4FC2C637}" destId="{EB0EF557-637B-4047-B938-B5BB8807EB49}" srcOrd="0" destOrd="0" presId="urn:microsoft.com/office/officeart/2005/8/layout/process1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F217E067-1B3B-9F46-A9A4-11A9FB254D4B}" type="presOf" srcId="{FE1AB13B-C597-F34D-A479-CE663780534F}" destId="{4025DC42-AC2E-7A49-A4DD-BBAFDA42D48F}" srcOrd="1" destOrd="0" presId="urn:microsoft.com/office/officeart/2005/8/layout/process1"/>
    <dgm:cxn modelId="{DC25B4DA-87C8-A848-95CF-D17FFE21B886}" type="presParOf" srcId="{A02582D2-08FC-DE4B-80BD-98FD84744CF8}" destId="{CDF89ECA-9165-1447-81C9-839A742A582C}" srcOrd="0" destOrd="0" presId="urn:microsoft.com/office/officeart/2005/8/layout/process1"/>
    <dgm:cxn modelId="{F5BA811B-01A5-E044-A5A5-09C6B3FE2AB7}" type="presParOf" srcId="{A02582D2-08FC-DE4B-80BD-98FD84744CF8}" destId="{A98C3C44-1F70-044A-AC81-C4B2067E0E9D}" srcOrd="1" destOrd="0" presId="urn:microsoft.com/office/officeart/2005/8/layout/process1"/>
    <dgm:cxn modelId="{81D428A1-4A12-5348-99C2-079F11143E10}" type="presParOf" srcId="{A98C3C44-1F70-044A-AC81-C4B2067E0E9D}" destId="{4025DC42-AC2E-7A49-A4DD-BBAFDA42D48F}" srcOrd="0" destOrd="0" presId="urn:microsoft.com/office/officeart/2005/8/layout/process1"/>
    <dgm:cxn modelId="{AD9DDC2A-9E0E-484D-A49B-47CAF106737F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C021296-0374-4641-830E-E938FFFB89D9}" type="doc">
      <dgm:prSet loTypeId="urn:microsoft.com/office/officeart/2005/8/layout/process1" loCatId="" qsTypeId="urn:microsoft.com/office/officeart/2005/8/quickstyle/simple4" qsCatId="simple" csTypeId="urn:microsoft.com/office/officeart/2005/8/colors/accent1_2" csCatId="accent1" phldr="1"/>
      <dgm:spPr/>
    </dgm:pt>
    <dgm:pt modelId="{EFF79344-E65E-C74B-A3E8-4C1C4FC2C637}">
      <dgm:prSet phldrT="[Text]"/>
      <dgm:spPr/>
      <dgm:t>
        <a:bodyPr/>
        <a:lstStyle/>
        <a:p>
          <a:r>
            <a:rPr lang="en-US" dirty="0" smtClean="0"/>
            <a:t>FHIR Communication</a:t>
          </a:r>
        </a:p>
        <a:p>
          <a:r>
            <a:rPr lang="en-US" dirty="0" smtClean="0"/>
            <a:t>Profile</a:t>
          </a:r>
          <a:endParaRPr lang="en-US" dirty="0"/>
        </a:p>
      </dgm:t>
    </dgm:pt>
    <dgm:pt modelId="{DC0F101D-25BB-5940-BCE9-577389D823B2}" type="sibTrans" cxnId="{063F5E6E-DA35-1642-AEE1-ADA65DA5BC14}">
      <dgm:prSet/>
      <dgm:spPr/>
      <dgm:t>
        <a:bodyPr/>
        <a:lstStyle/>
        <a:p>
          <a:endParaRPr lang="en-US"/>
        </a:p>
      </dgm:t>
    </dgm:pt>
    <dgm:pt modelId="{69CACD31-5EF7-0843-8B8D-91A92BA07B5C}" type="parTrans" cxnId="{063F5E6E-DA35-1642-AEE1-ADA65DA5BC14}">
      <dgm:prSet/>
      <dgm:spPr/>
      <dgm:t>
        <a:bodyPr/>
        <a:lstStyle/>
        <a:p>
          <a:endParaRPr lang="en-US"/>
        </a:p>
      </dgm:t>
    </dgm:pt>
    <dgm:pt modelId="{FFFD9405-5240-2D41-825B-385FD35A5E00}">
      <dgm:prSet phldrT="[Text]"/>
      <dgm:spPr/>
      <dgm:t>
        <a:bodyPr/>
        <a:lstStyle/>
        <a:p>
          <a:r>
            <a:rPr lang="en-US" dirty="0" smtClean="0"/>
            <a:t>RR  CCDA</a:t>
          </a:r>
          <a:endParaRPr lang="en-US" dirty="0"/>
        </a:p>
      </dgm:t>
    </dgm:pt>
    <dgm:pt modelId="{FE1AB13B-C597-F34D-A479-CE663780534F}" type="sibTrans" cxnId="{B59E155C-BC71-FC49-9E30-5927FF1BF084}">
      <dgm:prSet/>
      <dgm:spPr/>
      <dgm:t>
        <a:bodyPr/>
        <a:lstStyle/>
        <a:p>
          <a:endParaRPr lang="en-US"/>
        </a:p>
      </dgm:t>
    </dgm:pt>
    <dgm:pt modelId="{09E2FB89-A852-0447-A391-F9C032E61566}" type="parTrans" cxnId="{B59E155C-BC71-FC49-9E30-5927FF1BF084}">
      <dgm:prSet/>
      <dgm:spPr/>
      <dgm:t>
        <a:bodyPr/>
        <a:lstStyle/>
        <a:p>
          <a:endParaRPr lang="en-US"/>
        </a:p>
      </dgm:t>
    </dgm:pt>
    <dgm:pt modelId="{A02582D2-08FC-DE4B-80BD-98FD84744CF8}" type="pres">
      <dgm:prSet presAssocID="{FC021296-0374-4641-830E-E938FFFB89D9}" presName="Name0" presStyleCnt="0">
        <dgm:presLayoutVars>
          <dgm:dir/>
          <dgm:resizeHandles val="exact"/>
        </dgm:presLayoutVars>
      </dgm:prSet>
      <dgm:spPr/>
    </dgm:pt>
    <dgm:pt modelId="{CDF89ECA-9165-1447-81C9-839A742A582C}" type="pres">
      <dgm:prSet presAssocID="{FFFD9405-5240-2D41-825B-385FD35A5E00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98C3C44-1F70-044A-AC81-C4B2067E0E9D}" type="pres">
      <dgm:prSet presAssocID="{FE1AB13B-C597-F34D-A479-CE663780534F}" presName="sibTrans" presStyleLbl="sibTrans2D1" presStyleIdx="0" presStyleCnt="1"/>
      <dgm:spPr/>
      <dgm:t>
        <a:bodyPr/>
        <a:lstStyle/>
        <a:p>
          <a:endParaRPr lang="en-US"/>
        </a:p>
      </dgm:t>
    </dgm:pt>
    <dgm:pt modelId="{4025DC42-AC2E-7A49-A4DD-BBAFDA42D48F}" type="pres">
      <dgm:prSet presAssocID="{FE1AB13B-C597-F34D-A479-CE663780534F}" presName="connectorText" presStyleLbl="sibTrans2D1" presStyleIdx="0" presStyleCnt="1"/>
      <dgm:spPr/>
      <dgm:t>
        <a:bodyPr/>
        <a:lstStyle/>
        <a:p>
          <a:endParaRPr lang="en-US"/>
        </a:p>
      </dgm:t>
    </dgm:pt>
    <dgm:pt modelId="{EB0EF557-637B-4047-B938-B5BB8807EB49}" type="pres">
      <dgm:prSet presAssocID="{EFF79344-E65E-C74B-A3E8-4C1C4FC2C637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59E155C-BC71-FC49-9E30-5927FF1BF084}" srcId="{FC021296-0374-4641-830E-E938FFFB89D9}" destId="{FFFD9405-5240-2D41-825B-385FD35A5E00}" srcOrd="0" destOrd="0" parTransId="{09E2FB89-A852-0447-A391-F9C032E61566}" sibTransId="{FE1AB13B-C597-F34D-A479-CE663780534F}"/>
    <dgm:cxn modelId="{DFFA26C3-E0E9-B84C-BB66-7E644FBAAEB4}" type="presOf" srcId="{FC021296-0374-4641-830E-E938FFFB89D9}" destId="{A02582D2-08FC-DE4B-80BD-98FD84744CF8}" srcOrd="0" destOrd="0" presId="urn:microsoft.com/office/officeart/2005/8/layout/process1"/>
    <dgm:cxn modelId="{65E7A1BD-4EA3-6742-9F7A-43E8B159671C}" type="presOf" srcId="{EFF79344-E65E-C74B-A3E8-4C1C4FC2C637}" destId="{EB0EF557-637B-4047-B938-B5BB8807EB49}" srcOrd="0" destOrd="0" presId="urn:microsoft.com/office/officeart/2005/8/layout/process1"/>
    <dgm:cxn modelId="{2BEA3905-8E82-BD4B-8BC2-448666E8AC58}" type="presOf" srcId="{FE1AB13B-C597-F34D-A479-CE663780534F}" destId="{4025DC42-AC2E-7A49-A4DD-BBAFDA42D48F}" srcOrd="1" destOrd="0" presId="urn:microsoft.com/office/officeart/2005/8/layout/process1"/>
    <dgm:cxn modelId="{B2D2F4C9-69F3-0045-A88C-A53540EBD114}" type="presOf" srcId="{FFFD9405-5240-2D41-825B-385FD35A5E00}" destId="{CDF89ECA-9165-1447-81C9-839A742A582C}" srcOrd="0" destOrd="0" presId="urn:microsoft.com/office/officeart/2005/8/layout/process1"/>
    <dgm:cxn modelId="{063F5E6E-DA35-1642-AEE1-ADA65DA5BC14}" srcId="{FC021296-0374-4641-830E-E938FFFB89D9}" destId="{EFF79344-E65E-C74B-A3E8-4C1C4FC2C637}" srcOrd="1" destOrd="0" parTransId="{69CACD31-5EF7-0843-8B8D-91A92BA07B5C}" sibTransId="{DC0F101D-25BB-5940-BCE9-577389D823B2}"/>
    <dgm:cxn modelId="{5FC817A2-3EFD-5949-8A3E-E63C94CF136A}" type="presOf" srcId="{FE1AB13B-C597-F34D-A479-CE663780534F}" destId="{A98C3C44-1F70-044A-AC81-C4B2067E0E9D}" srcOrd="0" destOrd="0" presId="urn:microsoft.com/office/officeart/2005/8/layout/process1"/>
    <dgm:cxn modelId="{7EDFB75E-6D32-FE47-ADE2-FBDA36E46268}" type="presParOf" srcId="{A02582D2-08FC-DE4B-80BD-98FD84744CF8}" destId="{CDF89ECA-9165-1447-81C9-839A742A582C}" srcOrd="0" destOrd="0" presId="urn:microsoft.com/office/officeart/2005/8/layout/process1"/>
    <dgm:cxn modelId="{7BA38D9D-7A62-3743-BFBF-828019ADE80B}" type="presParOf" srcId="{A02582D2-08FC-DE4B-80BD-98FD84744CF8}" destId="{A98C3C44-1F70-044A-AC81-C4B2067E0E9D}" srcOrd="1" destOrd="0" presId="urn:microsoft.com/office/officeart/2005/8/layout/process1"/>
    <dgm:cxn modelId="{E54BF7B8-BC7B-FA40-88DC-A1A8B089FC49}" type="presParOf" srcId="{A98C3C44-1F70-044A-AC81-C4B2067E0E9D}" destId="{4025DC42-AC2E-7A49-A4DD-BBAFDA42D48F}" srcOrd="0" destOrd="0" presId="urn:microsoft.com/office/officeart/2005/8/layout/process1"/>
    <dgm:cxn modelId="{B7DFA0A4-46C4-D74E-90FC-AD53E68C4F62}" type="presParOf" srcId="{A02582D2-08FC-DE4B-80BD-98FD84744CF8}" destId="{EB0EF557-637B-4047-B938-B5BB8807EB49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765505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EICR  CCDA</a:t>
          </a:r>
          <a:endParaRPr lang="en-US" sz="5200" kern="1200" dirty="0"/>
        </a:p>
      </dsp:txBody>
      <dsp:txXfrm>
        <a:off x="1587" y="765505"/>
        <a:ext cx="3385343" cy="2031206"/>
      </dsp:txXfrm>
    </dsp:sp>
    <dsp:sp modelId="{A98C3C44-1F70-044A-AC81-C4B2067E0E9D}">
      <dsp:nvSpPr>
        <dsp:cNvPr id="0" name=""/>
        <dsp:cNvSpPr/>
      </dsp:nvSpPr>
      <dsp:spPr>
        <a:xfrm>
          <a:off x="3725465" y="1361325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5465" y="1361325"/>
        <a:ext cx="717692" cy="839565"/>
      </dsp:txXfrm>
    </dsp:sp>
    <dsp:sp modelId="{EB0EF557-637B-4047-B938-B5BB8807EB49}">
      <dsp:nvSpPr>
        <dsp:cNvPr id="0" name=""/>
        <dsp:cNvSpPr/>
      </dsp:nvSpPr>
      <dsp:spPr>
        <a:xfrm>
          <a:off x="4741068" y="765505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EICR CCDA on FHIR</a:t>
          </a:r>
          <a:endParaRPr lang="en-US" sz="5200" kern="1200" dirty="0"/>
        </a:p>
      </dsp:txBody>
      <dsp:txXfrm>
        <a:off x="4741068" y="765505"/>
        <a:ext cx="3385343" cy="2031206"/>
      </dsp:txXfrm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765505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RR  CCDA</a:t>
          </a:r>
          <a:endParaRPr lang="en-US" sz="5200" kern="1200" dirty="0"/>
        </a:p>
      </dsp:txBody>
      <dsp:txXfrm>
        <a:off x="1587" y="765505"/>
        <a:ext cx="3385343" cy="2031206"/>
      </dsp:txXfrm>
    </dsp:sp>
    <dsp:sp modelId="{A98C3C44-1F70-044A-AC81-C4B2067E0E9D}">
      <dsp:nvSpPr>
        <dsp:cNvPr id="0" name=""/>
        <dsp:cNvSpPr/>
      </dsp:nvSpPr>
      <dsp:spPr>
        <a:xfrm>
          <a:off x="3725465" y="1361325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5465" y="1361325"/>
        <a:ext cx="717692" cy="839565"/>
      </dsp:txXfrm>
    </dsp:sp>
    <dsp:sp modelId="{EB0EF557-637B-4047-B938-B5BB8807EB49}">
      <dsp:nvSpPr>
        <dsp:cNvPr id="0" name=""/>
        <dsp:cNvSpPr/>
      </dsp:nvSpPr>
      <dsp:spPr>
        <a:xfrm>
          <a:off x="4741068" y="765505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lvl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200" kern="1200" dirty="0" smtClean="0"/>
            <a:t>EICR CCDA on FHIR</a:t>
          </a:r>
          <a:endParaRPr lang="en-US" sz="5200" kern="1200" dirty="0"/>
        </a:p>
      </dsp:txBody>
      <dsp:txXfrm>
        <a:off x="4741068" y="765505"/>
        <a:ext cx="3385343" cy="2031206"/>
      </dsp:txXfrm>
    </dsp:sp>
  </dsp:spTree>
</dsp:drawing>
</file>

<file path=ppt/diagrams/drawing3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544787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smtClean="0"/>
            <a:t>EICR  CCDA</a:t>
          </a:r>
          <a:endParaRPr lang="en-US" sz="4800" kern="1200" dirty="0"/>
        </a:p>
      </dsp:txBody>
      <dsp:txXfrm>
        <a:off x="1587" y="544787"/>
        <a:ext cx="3385343" cy="2031206"/>
      </dsp:txXfrm>
    </dsp:sp>
    <dsp:sp modelId="{A98C3C44-1F70-044A-AC81-C4B2067E0E9D}">
      <dsp:nvSpPr>
        <dsp:cNvPr id="0" name=""/>
        <dsp:cNvSpPr/>
      </dsp:nvSpPr>
      <dsp:spPr>
        <a:xfrm>
          <a:off x="3725465" y="1140608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5465" y="1140608"/>
        <a:ext cx="717692" cy="839565"/>
      </dsp:txXfrm>
    </dsp:sp>
    <dsp:sp modelId="{EB0EF557-637B-4047-B938-B5BB8807EB49}">
      <dsp:nvSpPr>
        <dsp:cNvPr id="0" name=""/>
        <dsp:cNvSpPr/>
      </dsp:nvSpPr>
      <dsp:spPr>
        <a:xfrm>
          <a:off x="4741068" y="544787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lvl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800" kern="1200" dirty="0" err="1" smtClean="0"/>
            <a:t>Case</a:t>
          </a:r>
          <a:r>
            <a:rPr lang="en-US" sz="4800" kern="1200" baseline="0" dirty="0" err="1" smtClean="0"/>
            <a:t>Report</a:t>
          </a:r>
          <a:r>
            <a:rPr lang="en-US" sz="4800" kern="1200" baseline="0" dirty="0" smtClean="0"/>
            <a:t> resource</a:t>
          </a:r>
          <a:endParaRPr lang="en-US" sz="4800" kern="1200" dirty="0"/>
        </a:p>
      </dsp:txBody>
      <dsp:txXfrm>
        <a:off x="4741068" y="544787"/>
        <a:ext cx="3385343" cy="2031206"/>
      </dsp:txXfrm>
    </dsp:sp>
  </dsp:spTree>
</dsp:drawing>
</file>

<file path=ppt/diagrams/drawing4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544787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dirty="0" smtClean="0"/>
            <a:t>RR  CCDA</a:t>
          </a:r>
          <a:endParaRPr lang="en-US" sz="3800" kern="1200" dirty="0"/>
        </a:p>
      </dsp:txBody>
      <dsp:txXfrm>
        <a:off x="1587" y="544787"/>
        <a:ext cx="3385343" cy="2031206"/>
      </dsp:txXfrm>
    </dsp:sp>
    <dsp:sp modelId="{A98C3C44-1F70-044A-AC81-C4B2067E0E9D}">
      <dsp:nvSpPr>
        <dsp:cNvPr id="0" name=""/>
        <dsp:cNvSpPr/>
      </dsp:nvSpPr>
      <dsp:spPr>
        <a:xfrm>
          <a:off x="3725465" y="1140608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100" kern="1200"/>
        </a:p>
      </dsp:txBody>
      <dsp:txXfrm>
        <a:off x="3725465" y="1140608"/>
        <a:ext cx="717692" cy="839565"/>
      </dsp:txXfrm>
    </dsp:sp>
    <dsp:sp modelId="{EB0EF557-637B-4047-B938-B5BB8807EB49}">
      <dsp:nvSpPr>
        <dsp:cNvPr id="0" name=""/>
        <dsp:cNvSpPr/>
      </dsp:nvSpPr>
      <dsp:spPr>
        <a:xfrm>
          <a:off x="4741068" y="544787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lvl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800" kern="1200" baseline="0" dirty="0" err="1" smtClean="0"/>
            <a:t>Reportability</a:t>
          </a:r>
          <a:r>
            <a:rPr lang="en-US" sz="3800" kern="1200" baseline="0" dirty="0" smtClean="0"/>
            <a:t> Report resource</a:t>
          </a:r>
          <a:endParaRPr lang="en-US" sz="3800" kern="1200" dirty="0"/>
        </a:p>
      </dsp:txBody>
      <dsp:txXfrm>
        <a:off x="4741068" y="544787"/>
        <a:ext cx="3385343" cy="2031206"/>
      </dsp:txXfrm>
    </dsp:sp>
  </dsp:spTree>
</dsp:drawing>
</file>

<file path=ppt/diagrams/drawing5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1139163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EICR  CCDA</a:t>
          </a:r>
          <a:endParaRPr lang="en-US" sz="5300" kern="1200" dirty="0"/>
        </a:p>
      </dsp:txBody>
      <dsp:txXfrm>
        <a:off x="1587" y="1139163"/>
        <a:ext cx="3385343" cy="2031206"/>
      </dsp:txXfrm>
    </dsp:sp>
    <dsp:sp modelId="{A98C3C44-1F70-044A-AC81-C4B2067E0E9D}">
      <dsp:nvSpPr>
        <dsp:cNvPr id="0" name=""/>
        <dsp:cNvSpPr/>
      </dsp:nvSpPr>
      <dsp:spPr>
        <a:xfrm>
          <a:off x="3725465" y="1734983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/>
        </a:p>
      </dsp:txBody>
      <dsp:txXfrm>
        <a:off x="3725465" y="1734983"/>
        <a:ext cx="717692" cy="839565"/>
      </dsp:txXfrm>
    </dsp:sp>
    <dsp:sp modelId="{EB0EF557-637B-4047-B938-B5BB8807EB49}">
      <dsp:nvSpPr>
        <dsp:cNvPr id="0" name=""/>
        <dsp:cNvSpPr/>
      </dsp:nvSpPr>
      <dsp:spPr>
        <a:xfrm>
          <a:off x="4741068" y="1139163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lvl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300" kern="1200" dirty="0" smtClean="0"/>
            <a:t>FHIR Profiles?</a:t>
          </a:r>
          <a:endParaRPr lang="en-US" sz="5300" kern="1200" dirty="0"/>
        </a:p>
      </dsp:txBody>
      <dsp:txXfrm>
        <a:off x="4741068" y="1139163"/>
        <a:ext cx="3385343" cy="2031206"/>
      </dsp:txXfrm>
    </dsp:sp>
  </dsp:spTree>
</dsp:drawing>
</file>

<file path=ppt/diagrams/drawing6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CDF89ECA-9165-1447-81C9-839A742A582C}">
      <dsp:nvSpPr>
        <dsp:cNvPr id="0" name=""/>
        <dsp:cNvSpPr/>
      </dsp:nvSpPr>
      <dsp:spPr>
        <a:xfrm>
          <a:off x="1587" y="1139163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RR  CCDA</a:t>
          </a:r>
          <a:endParaRPr lang="en-US" sz="3400" kern="1200" dirty="0"/>
        </a:p>
      </dsp:txBody>
      <dsp:txXfrm>
        <a:off x="1587" y="1139163"/>
        <a:ext cx="3385343" cy="2031206"/>
      </dsp:txXfrm>
    </dsp:sp>
    <dsp:sp modelId="{A98C3C44-1F70-044A-AC81-C4B2067E0E9D}">
      <dsp:nvSpPr>
        <dsp:cNvPr id="0" name=""/>
        <dsp:cNvSpPr/>
      </dsp:nvSpPr>
      <dsp:spPr>
        <a:xfrm>
          <a:off x="3725465" y="1734983"/>
          <a:ext cx="717692" cy="83956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/>
        </a:p>
      </dsp:txBody>
      <dsp:txXfrm>
        <a:off x="3725465" y="1734983"/>
        <a:ext cx="717692" cy="839565"/>
      </dsp:txXfrm>
    </dsp:sp>
    <dsp:sp modelId="{EB0EF557-637B-4047-B938-B5BB8807EB49}">
      <dsp:nvSpPr>
        <dsp:cNvPr id="0" name=""/>
        <dsp:cNvSpPr/>
      </dsp:nvSpPr>
      <dsp:spPr>
        <a:xfrm>
          <a:off x="4741068" y="1139163"/>
          <a:ext cx="3385343" cy="203120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FHIR Communication</a:t>
          </a:r>
        </a:p>
        <a:p>
          <a:pPr lvl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400" kern="1200" dirty="0" smtClean="0"/>
            <a:t>Profile</a:t>
          </a:r>
          <a:endParaRPr lang="en-US" sz="3400" kern="1200" dirty="0"/>
        </a:p>
      </dsp:txBody>
      <dsp:txXfrm>
        <a:off x="4741068" y="1139163"/>
        <a:ext cx="3385343" cy="203120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4051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49548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0694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15665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97484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84399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67100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35723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69045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02720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3767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4516E-3BC4-C249-8A72-574E9AE78B76}" type="datetimeFigureOut">
              <a:rPr lang="en-US" smtClean="0"/>
              <a:pPr/>
              <a:t>6/12/2017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482827-2955-1F48-A43E-46DEB6DC31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06481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build.fhir.org/ig/Healthedata1/case-reporting/StructureDefinition-eicr-ccda-on-fhir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://build.fhir.org/ig/Healthedata1/case-reporting/StructureDefinition-EICR.html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1453" y="2405960"/>
            <a:ext cx="10515600" cy="1325563"/>
          </a:xfrm>
        </p:spPr>
        <p:txBody>
          <a:bodyPr/>
          <a:lstStyle/>
          <a:p>
            <a:r>
              <a:rPr lang="en-US" dirty="0" smtClean="0"/>
              <a:t>Option 1: CCDA on FHIR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560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983174592"/>
              </p:ext>
            </p:extLst>
          </p:nvPr>
        </p:nvGraphicFramePr>
        <p:xfrm>
          <a:off x="1446924" y="1418896"/>
          <a:ext cx="8128000" cy="312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 RR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446924" y="4947118"/>
            <a:ext cx="59400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Communication resource is already good fit - see option 3 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RECOMMENDED APPROACH</a:t>
            </a:r>
          </a:p>
        </p:txBody>
      </p:sp>
    </p:spTree>
    <p:extLst>
      <p:ext uri="{BB962C8B-B14F-4D97-AF65-F5344CB8AC3E}">
        <p14:creationId xmlns:p14="http://schemas.microsoft.com/office/powerpoint/2010/main" xmlns="" val="1923476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957470" y="2697508"/>
            <a:ext cx="10515600" cy="1325563"/>
          </a:xfrm>
        </p:spPr>
        <p:txBody>
          <a:bodyPr/>
          <a:lstStyle/>
          <a:p>
            <a:r>
              <a:rPr lang="en-US" dirty="0" smtClean="0"/>
              <a:t>Option 3:  Profiles Based on Existing Resource(s) </a:t>
            </a:r>
            <a:r>
              <a:rPr lang="mr-IN" dirty="0" smtClean="0"/>
              <a:t>–</a:t>
            </a:r>
            <a:r>
              <a:rPr lang="en-US" dirty="0" smtClean="0"/>
              <a:t> other than CCDA on FHIR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3537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511738" y="1218118"/>
          <a:ext cx="81280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6552" y="5065986"/>
            <a:ext cx="79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 existing Resources seem likely candidates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NOT RECOMMENDED APPROACH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EICR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42930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959132428"/>
              </p:ext>
            </p:extLst>
          </p:nvPr>
        </p:nvGraphicFramePr>
        <p:xfrm>
          <a:off x="1511738" y="1218118"/>
          <a:ext cx="8128000" cy="43095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6552" y="5065986"/>
            <a:ext cx="7998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Communication is good fit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RECOMMENDED APPROACH</a:t>
            </a: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3:  RR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2840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867526383"/>
              </p:ext>
            </p:extLst>
          </p:nvPr>
        </p:nvGraphicFramePr>
        <p:xfrm>
          <a:off x="1511738" y="1145627"/>
          <a:ext cx="8128000" cy="356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76552" y="4334184"/>
            <a:ext cx="799837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Leverage CCDA 0n FHIR Implementation Guide for profiles on existing FHIR Resources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Bundle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Composition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smtClean="0"/>
              <a:t>Patient</a:t>
            </a:r>
          </a:p>
          <a:p>
            <a:pPr marL="742950" lvl="1" indent="-285750">
              <a:buFont typeface="Arial" charset="0"/>
              <a:buChar char="•"/>
            </a:pPr>
            <a:r>
              <a:rPr lang="en-US" dirty="0" err="1" smtClean="0"/>
              <a:t>etc</a:t>
            </a:r>
            <a:endParaRPr lang="en-US" dirty="0"/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Technically Conversion of instances between them is a direct transform (XLST, or programmatically)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EICR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0312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616" y="1872905"/>
            <a:ext cx="5456245" cy="3827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877" y="1897017"/>
            <a:ext cx="4840891" cy="380355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44487" y="5700574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EICR- CCDA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7520608" y="5700574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FHIR-Composition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6380936" y="3455923"/>
            <a:ext cx="524498" cy="661634"/>
            <a:chOff x="3725465" y="1361325"/>
            <a:chExt cx="717692" cy="839565"/>
          </a:xfrm>
        </p:grpSpPr>
        <p:sp>
          <p:nvSpPr>
            <p:cNvPr id="10" name="Right Arrow 9"/>
            <p:cNvSpPr/>
            <p:nvPr/>
          </p:nvSpPr>
          <p:spPr>
            <a:xfrm>
              <a:off x="3725465" y="1361325"/>
              <a:ext cx="717692" cy="8395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3725465" y="1529238"/>
              <a:ext cx="502384" cy="5037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xmlns="" val="1907014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15" y="365125"/>
            <a:ext cx="10955215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The </a:t>
            </a:r>
            <a:r>
              <a:rPr lang="en-US" sz="4000" dirty="0" err="1" smtClean="0"/>
              <a:t>EICR</a:t>
            </a:r>
            <a:r>
              <a:rPr lang="en-US" sz="4000" dirty="0" smtClean="0"/>
              <a:t> </a:t>
            </a:r>
            <a:r>
              <a:rPr lang="en-US" sz="4000" dirty="0" err="1" smtClean="0"/>
              <a:t>CCDA</a:t>
            </a:r>
            <a:r>
              <a:rPr lang="en-US" sz="4000" dirty="0" smtClean="0"/>
              <a:t> on FHIR Profile defined to the entry level</a:t>
            </a:r>
            <a:endParaRPr lang="en-US" sz="4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67253" y="1455156"/>
            <a:ext cx="6084277" cy="52629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1248507" y="5600700"/>
            <a:ext cx="95250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build.fhir.org/ig/Healthedata1/case-reporting/StructureDefinition-eicr-ccda-on-fhir.html</a:t>
            </a:r>
            <a:r>
              <a:rPr lang="en-US" sz="1200" dirty="0" smtClean="0"/>
              <a:t> 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283573417"/>
              </p:ext>
            </p:extLst>
          </p:nvPr>
        </p:nvGraphicFramePr>
        <p:xfrm>
          <a:off x="1511738" y="1145627"/>
          <a:ext cx="8128000" cy="3562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1: RR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160104" y="4545496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Same as above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760805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11696" y="2313194"/>
            <a:ext cx="10515600" cy="1325563"/>
          </a:xfrm>
        </p:spPr>
        <p:txBody>
          <a:bodyPr/>
          <a:lstStyle/>
          <a:p>
            <a:r>
              <a:rPr lang="en-US" dirty="0" smtClean="0"/>
              <a:t>Option 2: Create </a:t>
            </a:r>
            <a:r>
              <a:rPr lang="en-US" smtClean="0"/>
              <a:t>New FHIR Resource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617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xmlns="" val="1718515934"/>
              </p:ext>
            </p:extLst>
          </p:nvPr>
        </p:nvGraphicFramePr>
        <p:xfrm>
          <a:off x="1446924" y="1418896"/>
          <a:ext cx="8128000" cy="31207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11738" y="4670119"/>
            <a:ext cx="79983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charset="0"/>
              <a:buChar char="•"/>
            </a:pPr>
            <a:r>
              <a:rPr lang="en-US" dirty="0" smtClean="0"/>
              <a:t>Create new resource based on the CSTE Date Elements and sample reports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 smtClean="0"/>
              <a:t>Technically Conversion of instances between them is a series of transform (XLST, or programmatically)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Option 2:  EICR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52091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Transforms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998616" y="1872905"/>
            <a:ext cx="5456245" cy="382767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444487" y="5700574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EICR- CCDA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1286" y="5700574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FHIR- Logical Model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199772" y="3479046"/>
            <a:ext cx="524498" cy="661634"/>
            <a:chOff x="3725465" y="1361325"/>
            <a:chExt cx="717692" cy="839565"/>
          </a:xfrm>
        </p:grpSpPr>
        <p:sp>
          <p:nvSpPr>
            <p:cNvPr id="10" name="Right Arrow 9"/>
            <p:cNvSpPr/>
            <p:nvPr/>
          </p:nvSpPr>
          <p:spPr>
            <a:xfrm>
              <a:off x="3725465" y="1361325"/>
              <a:ext cx="717692" cy="8395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3725465" y="1529238"/>
              <a:ext cx="502384" cy="5037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8697741" y="1872906"/>
            <a:ext cx="1623543" cy="3827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6701338" y="6095246"/>
            <a:ext cx="5372100" cy="276999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200" dirty="0" smtClean="0">
                <a:hlinkClick r:id="rId4"/>
              </a:rPr>
              <a:t>http://</a:t>
            </a:r>
            <a:r>
              <a:rPr lang="en-US" sz="1200" dirty="0" smtClean="0">
                <a:hlinkClick r:id="rId4"/>
              </a:rPr>
              <a:t>build.fhir.org/ig/Healthedata1/case-reporting/StructureDefinition-EICR.html</a:t>
            </a:r>
            <a:r>
              <a:rPr lang="en-US" sz="1200" dirty="0" smtClean="0"/>
              <a:t>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xmlns="" val="199454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Transforms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33046" y="5699329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mtClean="0"/>
              <a:t>FHIR- Logical Model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689498" y="3455921"/>
            <a:ext cx="524498" cy="661634"/>
            <a:chOff x="3725465" y="1361325"/>
            <a:chExt cx="717692" cy="839565"/>
          </a:xfrm>
        </p:grpSpPr>
        <p:sp>
          <p:nvSpPr>
            <p:cNvPr id="10" name="Right Arrow 9"/>
            <p:cNvSpPr/>
            <p:nvPr/>
          </p:nvSpPr>
          <p:spPr>
            <a:xfrm>
              <a:off x="3725465" y="1361325"/>
              <a:ext cx="717692" cy="839565"/>
            </a:xfrm>
            <a:prstGeom prst="rightArrow">
              <a:avLst>
                <a:gd name="adj1" fmla="val 60000"/>
                <a:gd name="adj2" fmla="val 50000"/>
              </a:avLst>
            </a:prstGeom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1" name="Right Arrow 4"/>
            <p:cNvSpPr/>
            <p:nvPr/>
          </p:nvSpPr>
          <p:spPr>
            <a:xfrm>
              <a:off x="3725465" y="1529238"/>
              <a:ext cx="502384" cy="50373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0" tIns="0" rIns="0" bIns="0" numCol="1" spcCol="1270" anchor="ctr" anchorCtr="0">
              <a:noAutofit/>
            </a:bodyPr>
            <a:lstStyle/>
            <a:p>
              <a:pPr lvl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3600" kern="1200"/>
            </a:p>
          </p:txBody>
        </p:sp>
      </p:grpSp>
      <p:sp>
        <p:nvSpPr>
          <p:cNvPr id="14" name="Right Arrow 4"/>
          <p:cNvSpPr/>
          <p:nvPr/>
        </p:nvSpPr>
        <p:spPr>
          <a:xfrm>
            <a:off x="9305669" y="3588248"/>
            <a:ext cx="367150" cy="396980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0" tIns="0" rIns="0" bIns="0" numCol="1" spcCol="1270" anchor="ctr" anchorCtr="0">
            <a:noAutofit/>
          </a:bodyPr>
          <a:lstStyle/>
          <a:p>
            <a:pPr lvl="0" algn="ctr" defTabSz="1600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600" kern="1200"/>
          </a:p>
        </p:txBody>
      </p:sp>
      <p:sp>
        <p:nvSpPr>
          <p:cNvPr id="16" name="TextBox 15"/>
          <p:cNvSpPr txBox="1"/>
          <p:nvPr/>
        </p:nvSpPr>
        <p:spPr>
          <a:xfrm>
            <a:off x="6956988" y="5698123"/>
            <a:ext cx="275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Draft </a:t>
            </a:r>
            <a:r>
              <a:rPr lang="en-US" dirty="0" err="1" smtClean="0"/>
              <a:t>CaseReport</a:t>
            </a:r>
            <a:r>
              <a:rPr lang="en-US" dirty="0" smtClean="0"/>
              <a:t> Resource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499500" y="1781174"/>
            <a:ext cx="1623543" cy="382766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19122" y="1832022"/>
            <a:ext cx="6632185" cy="386610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5908431" y="6093042"/>
            <a:ext cx="4642339" cy="369332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Not published online– available on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26799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1430</TotalTime>
  <Words>219</Words>
  <Application>Microsoft Office PowerPoint</Application>
  <PresentationFormat>Custom</PresentationFormat>
  <Paragraphs>50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Option 1: CCDA on FHIR</vt:lpstr>
      <vt:lpstr>Option 1: EICR</vt:lpstr>
      <vt:lpstr>Multiple Transforms</vt:lpstr>
      <vt:lpstr>The EICR CCDA on FHIR Profile defined to the entry level</vt:lpstr>
      <vt:lpstr>Option 1: RR</vt:lpstr>
      <vt:lpstr>Option 2: Create New FHIR Resource</vt:lpstr>
      <vt:lpstr>Option 2:  EICR</vt:lpstr>
      <vt:lpstr>Multiple Transforms</vt:lpstr>
      <vt:lpstr>Multiple Transforms</vt:lpstr>
      <vt:lpstr>Option 2:  RR</vt:lpstr>
      <vt:lpstr>Option 3:  Profiles Based on Existing Resource(s) – other than CCDA on FHIR</vt:lpstr>
      <vt:lpstr>Option 3: EICR</vt:lpstr>
      <vt:lpstr>Option 3:  RR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Option 1: CCDA on FHIR</dc:title>
  <dc:creator>Eric Haas</dc:creator>
  <cp:lastModifiedBy>Eric Haas</cp:lastModifiedBy>
  <cp:revision>13</cp:revision>
  <dcterms:created xsi:type="dcterms:W3CDTF">2017-06-05T16:38:00Z</dcterms:created>
  <dcterms:modified xsi:type="dcterms:W3CDTF">2017-06-12T07:22:36Z</dcterms:modified>
</cp:coreProperties>
</file>