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11" r:id="rId3"/>
    <p:sldId id="313" r:id="rId4"/>
    <p:sldId id="394" r:id="rId5"/>
    <p:sldId id="312" r:id="rId6"/>
    <p:sldId id="306" r:id="rId7"/>
    <p:sldId id="314" r:id="rId8"/>
    <p:sldId id="315" r:id="rId9"/>
    <p:sldId id="3784" r:id="rId10"/>
    <p:sldId id="273" r:id="rId11"/>
    <p:sldId id="260" r:id="rId12"/>
    <p:sldId id="290" r:id="rId13"/>
    <p:sldId id="257" r:id="rId14"/>
    <p:sldId id="983" r:id="rId15"/>
    <p:sldId id="9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8" d="100"/>
          <a:sy n="78" d="100"/>
        </p:scale>
        <p:origin x="11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792C6-19D6-4898-A08B-8B00BFA92E14}" type="datetimeFigureOut">
              <a:rPr lang="en-US" smtClean="0"/>
              <a:t>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528F3-2273-4381-AA29-A8EFFE564408}" type="slidenum">
              <a:rPr lang="en-US" smtClean="0"/>
              <a:t>‹#›</a:t>
            </a:fld>
            <a:endParaRPr lang="en-US"/>
          </a:p>
        </p:txBody>
      </p:sp>
    </p:spTree>
    <p:extLst>
      <p:ext uri="{BB962C8B-B14F-4D97-AF65-F5344CB8AC3E}">
        <p14:creationId xmlns:p14="http://schemas.microsoft.com/office/powerpoint/2010/main" val="3399224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9688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8CAEC-4554-485B-9189-C45C7447A4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175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FHIR-based Knowledge Representation Specifications</a:t>
            </a:r>
          </a:p>
          <a:p>
            <a:r>
              <a:rPr lang="en-US" dirty="0"/>
              <a:t>This diagram depicts 4 categories of specifications, with representative examples of each category, illustrating how the various pieces can be used together to deliver shareable clinical reasoning artifacts such as quality measures and decision support rules.</a:t>
            </a:r>
          </a:p>
          <a:p>
            <a:r>
              <a:rPr lang="en-US" dirty="0"/>
              <a:t>Along the bottom of the diagram are the foundational standards, including FHIR, with the 5 layers of Foundation, Conformance, Administration, Clinical, and Reasoning, as well as expression language and integration standards including </a:t>
            </a:r>
            <a:r>
              <a:rPr lang="en-US" dirty="0" err="1"/>
              <a:t>FHIRPath</a:t>
            </a:r>
            <a:r>
              <a:rPr lang="en-US" dirty="0"/>
              <a:t>, Clinical Quality Language, CDS Hooks, and SMART-on-FHIR.</a:t>
            </a:r>
          </a:p>
          <a:p>
            <a:r>
              <a:rPr lang="en-US" dirty="0"/>
              <a:t>In the middle left are the Model Implementation Guides, typically derived from Administration and Clinical resources such as Patient, Encounter, and </a:t>
            </a:r>
            <a:r>
              <a:rPr lang="en-US" dirty="0" err="1"/>
              <a:t>MedicationRequest</a:t>
            </a:r>
            <a:r>
              <a:rPr lang="en-US" dirty="0"/>
              <a:t>. Model IGs are typically built to address a broad range of use cases, focused on a particular target realm or domain.</a:t>
            </a:r>
          </a:p>
          <a:p>
            <a:r>
              <a:rPr lang="en-US" dirty="0"/>
              <a:t>In the middle right are the Specification Implementation Guides, which derive from the FHIR Clinical Reasoning resources to provide implementation guidance and conformance requirements for the creation, distribution, evaluation, and maintenance of shareable clinical knowledge. For example, the Quality Measure IG provides guidance on and conformance requirements for the use of the FHIR Measure and Library resources to create and share clinical quality measures, Data Exchange for Quality Measures (DEQM) provides guidance for reporting quality measures, and the Clinical Practice Guidelines IG (CPG-on-FHIR) demonstrates how to </a:t>
            </a:r>
            <a:r>
              <a:rPr lang="en-US"/>
              <a:t>build shareable computable </a:t>
            </a:r>
            <a:r>
              <a:rPr lang="en-US" dirty="0"/>
              <a:t>guideline content.</a:t>
            </a:r>
          </a:p>
          <a:p>
            <a:r>
              <a:rPr lang="en-US" dirty="0"/>
              <a:t>And finally, at the top of the diagram, the Content Implementation Guides are FHIR Implementation Guides, but not necessarily balloted as HL7 standards, rather these use the FHIR publication toolchain to support authoring and distribution, but the content is stewarded by separate authorities such as quality agencies and guideline developers; groups that have their own governance and maintenance policies. For example, the HEDIS IG contains HEDIS quality measures expressed using FHIR Measure and Library resources, and conforming to the Quality Measure IG profiles, while the CDC Opioid Prescribing IG and WHO Antenatal Care IGs contain decision support content to streamline guideline implementation. The content IGs conform to the specification IGs, and typically make use of the model IGs to define content focused on a particular realm.</a:t>
            </a:r>
          </a:p>
          <a:p>
            <a:endParaRPr lang="en-US" dirty="0"/>
          </a:p>
          <a:p>
            <a:r>
              <a:rPr lang="en-US" dirty="0"/>
              <a:t>The Foundation layer of FHIR defines the core data exchange protocol. The Conformance layer defines how resources, profiles, and terminologies are represented and used. The Administration layer defines individuals, locations, organizations, and encounters. The Clinical layer defines clinical information such as observations, medications, procedures, and orders. And the Reasoning layer provides definitional artifacts like plan and activity definitions, libraries, and measures.</a:t>
            </a:r>
          </a:p>
          <a:p>
            <a:endParaRPr lang="en-US" dirty="0"/>
          </a:p>
          <a:p>
            <a:r>
              <a:rPr lang="en-US" dirty="0" err="1"/>
              <a:t>FHIRPath</a:t>
            </a:r>
            <a:r>
              <a:rPr lang="en-US" dirty="0"/>
              <a:t> is a simple, yet powerful, model-independent expression language that is used extensively throughout FHIR to describe paths to elements on resources, and define invariants on profiles.</a:t>
            </a:r>
          </a:p>
          <a:p>
            <a:r>
              <a:rPr lang="en-US" dirty="0"/>
              <a:t>CQL is a superset of </a:t>
            </a:r>
            <a:r>
              <a:rPr lang="en-US" dirty="0" err="1"/>
              <a:t>FHIRPath</a:t>
            </a:r>
            <a:r>
              <a:rPr lang="en-US" dirty="0"/>
              <a:t> that provides an author-friendly format for the description of clinical logic, as well as a machine-friendly format for processing the logic.</a:t>
            </a:r>
          </a:p>
          <a:p>
            <a:r>
              <a:rPr lang="en-US" dirty="0"/>
              <a:t>CDS Hooks is an HL7 standard specification for integrating decision support services with clinical systems. It is primarily focused on provide-facing remote decision support within an EMR.</a:t>
            </a:r>
          </a:p>
          <a:p>
            <a:r>
              <a:rPr lang="en-US" dirty="0"/>
              <a:t>SMART-on-FHIR is an HL7 standard specification for integrating clinical applications into EMRs using FHIR.</a:t>
            </a:r>
          </a:p>
          <a:p>
            <a:endParaRPr lang="en-US" dirty="0"/>
          </a:p>
          <a:p>
            <a:r>
              <a:rPr lang="en-US" dirty="0"/>
              <a:t>International Patient Summary (IPS) is a set of internationally applicable FHIR profiles used to share patient information across international boundaries. As a result, it forms an excellent foundation for expressing universally applicable content guidelines such as the WHO Antenatal Care (WHO ANC).</a:t>
            </a:r>
          </a:p>
          <a:p>
            <a:r>
              <a:rPr lang="en-US" dirty="0"/>
              <a:t>US Core is a set of profiles focused on enabling exchange of the US Clinical Data for Interoperability (US CDI), and is supported by a broad range of EMR vendors within the US.</a:t>
            </a:r>
          </a:p>
          <a:p>
            <a:r>
              <a:rPr lang="en-US" dirty="0"/>
              <a:t>QI Core is a set of profiles that derives from US Core to enable quality improvement use cases such as quality measurement and decision support within the US.</a:t>
            </a:r>
          </a:p>
        </p:txBody>
      </p:sp>
      <p:sp>
        <p:nvSpPr>
          <p:cNvPr id="4" name="Slide Number Placeholder 3"/>
          <p:cNvSpPr>
            <a:spLocks noGrp="1"/>
          </p:cNvSpPr>
          <p:nvPr>
            <p:ph type="sldNum" sz="quarter" idx="5"/>
          </p:nvPr>
        </p:nvSpPr>
        <p:spPr/>
        <p:txBody>
          <a:bodyPr/>
          <a:lstStyle/>
          <a:p>
            <a:fld id="{0F200BCC-C81C-427F-BAC9-E9623E22473F}" type="slidenum">
              <a:rPr lang="en-US" smtClean="0"/>
              <a:t>4</a:t>
            </a:fld>
            <a:endParaRPr lang="en-US"/>
          </a:p>
        </p:txBody>
      </p:sp>
    </p:spTree>
    <p:extLst>
      <p:ext uri="{BB962C8B-B14F-4D97-AF65-F5344CB8AC3E}">
        <p14:creationId xmlns:p14="http://schemas.microsoft.com/office/powerpoint/2010/main" val="4405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5</a:t>
            </a:fld>
            <a:endParaRPr lang="en-US"/>
          </a:p>
        </p:txBody>
      </p:sp>
    </p:spTree>
    <p:extLst>
      <p:ext uri="{BB962C8B-B14F-4D97-AF65-F5344CB8AC3E}">
        <p14:creationId xmlns:p14="http://schemas.microsoft.com/office/powerpoint/2010/main" val="1613925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6</a:t>
            </a:fld>
            <a:endParaRPr lang="en-US"/>
          </a:p>
        </p:txBody>
      </p:sp>
    </p:spTree>
    <p:extLst>
      <p:ext uri="{BB962C8B-B14F-4D97-AF65-F5344CB8AC3E}">
        <p14:creationId xmlns:p14="http://schemas.microsoft.com/office/powerpoint/2010/main" val="199468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7</a:t>
            </a:fld>
            <a:endParaRPr lang="en-US"/>
          </a:p>
        </p:txBody>
      </p:sp>
    </p:spTree>
    <p:extLst>
      <p:ext uri="{BB962C8B-B14F-4D97-AF65-F5344CB8AC3E}">
        <p14:creationId xmlns:p14="http://schemas.microsoft.com/office/powerpoint/2010/main" val="4168451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questionnaires, data dictionaries, and indicator descriptions</a:t>
            </a:r>
          </a:p>
        </p:txBody>
      </p:sp>
      <p:sp>
        <p:nvSpPr>
          <p:cNvPr id="4" name="Slide Number Placeholder 3"/>
          <p:cNvSpPr>
            <a:spLocks noGrp="1"/>
          </p:cNvSpPr>
          <p:nvPr>
            <p:ph type="sldNum" sz="quarter" idx="5"/>
          </p:nvPr>
        </p:nvSpPr>
        <p:spPr/>
        <p:txBody>
          <a:bodyPr/>
          <a:lstStyle/>
          <a:p>
            <a:fld id="{A69C946F-C9B2-9B49-8DCA-D38D97C43A2F}" type="slidenum">
              <a:rPr lang="en-US" smtClean="0"/>
              <a:t>8</a:t>
            </a:fld>
            <a:endParaRPr lang="en-US"/>
          </a:p>
        </p:txBody>
      </p:sp>
    </p:spTree>
    <p:extLst>
      <p:ext uri="{BB962C8B-B14F-4D97-AF65-F5344CB8AC3E}">
        <p14:creationId xmlns:p14="http://schemas.microsoft.com/office/powerpoint/2010/main" val="681598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L1 – Narrative content, so paper forms, guidelines, dictionaries, and other supportive documentation</a:t>
            </a:r>
          </a:p>
          <a:p>
            <a:r>
              <a:rPr lang="en-US" dirty="0"/>
              <a:t>L2 – Semi-structured, so personas, use cases, flow diagrams, decision trees, data dictionaries, and indicator descriptions</a:t>
            </a:r>
          </a:p>
          <a:p>
            <a:r>
              <a:rPr lang="en-US" dirty="0"/>
              <a:t>L3 – Structured, so Questionnaire, Library, </a:t>
            </a:r>
            <a:r>
              <a:rPr lang="en-US" dirty="0" err="1"/>
              <a:t>ActivityDefinition</a:t>
            </a:r>
            <a:r>
              <a:rPr lang="en-US" dirty="0"/>
              <a:t>, PlanDefinition, terminology resources, CQL logic, Measure</a:t>
            </a:r>
          </a:p>
          <a:p>
            <a:r>
              <a:rPr lang="en-US" dirty="0"/>
              <a:t>L4 – Running systems</a:t>
            </a:r>
          </a:p>
        </p:txBody>
      </p:sp>
      <p:sp>
        <p:nvSpPr>
          <p:cNvPr id="4" name="Slide Number Placeholder 3"/>
          <p:cNvSpPr>
            <a:spLocks noGrp="1"/>
          </p:cNvSpPr>
          <p:nvPr>
            <p:ph type="sldNum" sz="quarter" idx="5"/>
          </p:nvPr>
        </p:nvSpPr>
        <p:spPr/>
        <p:txBody>
          <a:bodyPr/>
          <a:lstStyle/>
          <a:p>
            <a:fld id="{A69C946F-C9B2-9B49-8DCA-D38D97C43A2F}" type="slidenum">
              <a:rPr lang="en-US" smtClean="0"/>
              <a:t>9</a:t>
            </a:fld>
            <a:endParaRPr lang="en-US"/>
          </a:p>
        </p:txBody>
      </p:sp>
    </p:spTree>
    <p:extLst>
      <p:ext uri="{BB962C8B-B14F-4D97-AF65-F5344CB8AC3E}">
        <p14:creationId xmlns:p14="http://schemas.microsoft.com/office/powerpoint/2010/main" val="232657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362B-8B04-4CED-ABA3-F921BD227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0F0463-E1C8-490F-BF38-2F17ACFAE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C8FFA-DDE2-4559-834F-E91E6E85C2E4}"/>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05CDAF38-A18B-4E79-9AC3-F4E386400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9AD58-D7A8-4879-B093-3A7AAFA3DDE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95873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B61B-A929-4F48-B178-8A47ED75E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F6440-95AC-439E-8EBB-ABE810959A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89040-81C3-41F5-9779-CE218104F304}"/>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F10F314F-59B1-4BD6-A61D-44DD1589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00557-4B11-424C-B634-553CF3D88B87}"/>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0640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A743B-353F-4F23-A9BB-76652C47C9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C4A7D5-4D3D-4A00-9CC9-D47077D2F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3E1B8-8188-41C8-A294-F041628B858D}"/>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E44D8605-0DA7-4690-B075-E02C2E44B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54D54-6301-40D3-B9EE-70FE3E652611}"/>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63529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TA SLIDE_O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375672"/>
                </a:solidFill>
                <a:effectLst/>
                <a:latin typeface="Calibri" pitchFamily="34" charset="0"/>
              </a:defRPr>
            </a:lvl1pPr>
          </a:lstStyle>
          <a:p>
            <a:r>
              <a:rPr lang="en-US" dirty="0"/>
              <a:t>Bottom band: OD</a:t>
            </a:r>
          </a:p>
        </p:txBody>
      </p:sp>
      <p:sp>
        <p:nvSpPr>
          <p:cNvPr id="5" name="Text Placeholder 7"/>
          <p:cNvSpPr>
            <a:spLocks noGrp="1"/>
          </p:cNvSpPr>
          <p:nvPr>
            <p:ph type="body" sz="quarter" idx="10"/>
          </p:nvPr>
        </p:nvSpPr>
        <p:spPr>
          <a:xfrm>
            <a:off x="609600" y="1545167"/>
            <a:ext cx="10972800" cy="4455584"/>
          </a:xfrm>
        </p:spPr>
        <p:txBody>
          <a:bodyPr/>
          <a:lstStyle>
            <a:lvl1pPr marL="457178" indent="-457178">
              <a:buClr>
                <a:srgbClr val="B50937"/>
              </a:buClr>
              <a:buFont typeface="Wingdings" panose="05000000000000000000" pitchFamily="2" charset="2"/>
              <a:buChar char="§"/>
              <a:defRPr sz="2667">
                <a:solidFill>
                  <a:schemeClr val="accent4">
                    <a:lumMod val="75000"/>
                  </a:schemeClr>
                </a:solidFill>
              </a:defRPr>
            </a:lvl1pPr>
            <a:lvl2pPr>
              <a:buClr>
                <a:srgbClr val="532E63"/>
              </a:buClr>
              <a:defRPr sz="2667">
                <a:solidFill>
                  <a:schemeClr val="accent4">
                    <a:lumMod val="75000"/>
                  </a:schemeClr>
                </a:solidFill>
              </a:defRPr>
            </a:lvl2pPr>
            <a:lvl3pPr>
              <a:buClr>
                <a:srgbClr val="9A3B26"/>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7" name="Rectangle 6"/>
          <p:cNvSpPr/>
          <p:nvPr userDrawn="1"/>
        </p:nvSpPr>
        <p:spPr>
          <a:xfrm>
            <a:off x="2" y="6735514"/>
            <a:ext cx="7537836" cy="128831"/>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8" name="Rectangle 7"/>
          <p:cNvSpPr/>
          <p:nvPr userDrawn="1"/>
        </p:nvSpPr>
        <p:spPr>
          <a:xfrm>
            <a:off x="7537837" y="6735514"/>
            <a:ext cx="943555" cy="128831"/>
          </a:xfrm>
          <a:prstGeom prst="rect">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9" name="Rectangle 8"/>
          <p:cNvSpPr/>
          <p:nvPr userDrawn="1"/>
        </p:nvSpPr>
        <p:spPr>
          <a:xfrm>
            <a:off x="8481393" y="6735514"/>
            <a:ext cx="943555" cy="128831"/>
          </a:xfrm>
          <a:prstGeom prst="rect">
            <a:avLst/>
          </a:prstGeom>
          <a:solidFill>
            <a:srgbClr val="718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0" name="Rectangle 9"/>
          <p:cNvSpPr/>
          <p:nvPr userDrawn="1"/>
        </p:nvSpPr>
        <p:spPr>
          <a:xfrm>
            <a:off x="9424948" y="6735514"/>
            <a:ext cx="943555" cy="128831"/>
          </a:xfrm>
          <a:prstGeom prst="rect">
            <a:avLst/>
          </a:prstGeom>
          <a:solidFill>
            <a:srgbClr val="B50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1" name="Rectangle 10"/>
          <p:cNvSpPr/>
          <p:nvPr userDrawn="1"/>
        </p:nvSpPr>
        <p:spPr>
          <a:xfrm>
            <a:off x="10368501" y="6735514"/>
            <a:ext cx="943555" cy="128831"/>
          </a:xfrm>
          <a:prstGeom prst="rect">
            <a:avLst/>
          </a:prstGeom>
          <a:solidFill>
            <a:srgbClr val="7A8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12" name="Rectangle 11"/>
          <p:cNvSpPr/>
          <p:nvPr userDrawn="1"/>
        </p:nvSpPr>
        <p:spPr>
          <a:xfrm>
            <a:off x="11312056" y="6735513"/>
            <a:ext cx="879944" cy="122488"/>
          </a:xfrm>
          <a:prstGeom prst="rect">
            <a:avLst/>
          </a:prstGeom>
          <a:solidFill>
            <a:srgbClr val="5266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C000"/>
              </a:solidFill>
              <a:effectLst/>
              <a:uLnTx/>
              <a:uFillTx/>
              <a:latin typeface="Myriad Web Pro"/>
              <a:ea typeface="+mn-ea"/>
              <a:cs typeface="+mn-cs"/>
            </a:endParaRPr>
          </a:p>
        </p:txBody>
      </p:sp>
      <p:sp>
        <p:nvSpPr>
          <p:cNvPr id="3" name="TextBox 2"/>
          <p:cNvSpPr txBox="1"/>
          <p:nvPr userDrawn="1"/>
        </p:nvSpPr>
        <p:spPr>
          <a:xfrm>
            <a:off x="11312057" y="6304317"/>
            <a:ext cx="879944" cy="461665"/>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fld id="{76492C42-2FC7-4F54-BA1C-799802D7C772}" type="slidenum">
              <a:rPr kumimoji="0" lang="en-US" sz="24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7311737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2">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6490276"/>
            <a:ext cx="12192000" cy="216000"/>
          </a:xfrm>
          <a:prstGeom prst="rect">
            <a:avLst/>
          </a:prstGeom>
          <a:solidFill>
            <a:srgbClr val="A729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043753"/>
            <a:ext cx="10515600" cy="886732"/>
          </a:xfrm>
          <a:prstGeom prst="rect">
            <a:avLst/>
          </a:prstGeom>
        </p:spPr>
        <p:txBody>
          <a:bodyPr/>
          <a:lstStyle>
            <a:lvl1pPr algn="l">
              <a:defRPr sz="3600">
                <a:solidFill>
                  <a:srgbClr val="0091B9"/>
                </a:solidFill>
                <a:latin typeface="Calibri" charset="0"/>
                <a:ea typeface="Calibri" charset="0"/>
                <a:cs typeface="Calibri" charset="0"/>
              </a:defRPr>
            </a:lvl1pPr>
          </a:lstStyle>
          <a:p>
            <a:r>
              <a:rPr lang="en-US" dirty="0"/>
              <a:t>Click to edit Master title style</a:t>
            </a:r>
          </a:p>
        </p:txBody>
      </p:sp>
      <p:sp>
        <p:nvSpPr>
          <p:cNvPr id="7" name="Text Placeholder 6"/>
          <p:cNvSpPr>
            <a:spLocks noGrp="1"/>
          </p:cNvSpPr>
          <p:nvPr>
            <p:ph type="body" sz="quarter" idx="10"/>
          </p:nvPr>
        </p:nvSpPr>
        <p:spPr>
          <a:xfrm>
            <a:off x="838199" y="1997236"/>
            <a:ext cx="5464629" cy="4225143"/>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11"/>
          </p:nvPr>
        </p:nvSpPr>
        <p:spPr>
          <a:xfrm>
            <a:off x="6478588" y="1997075"/>
            <a:ext cx="4875212" cy="4225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10" name="Picture 9">
            <a:extLst>
              <a:ext uri="{FF2B5EF4-FFF2-40B4-BE49-F238E27FC236}">
                <a16:creationId xmlns:a16="http://schemas.microsoft.com/office/drawing/2014/main" id="{97EC83C4-DF20-9145-AEF2-0D80C71FEE97}"/>
              </a:ext>
            </a:extLst>
          </p:cNvPr>
          <p:cNvPicPr>
            <a:picLocks noChangeAspect="1"/>
          </p:cNvPicPr>
          <p:nvPr userDrawn="1"/>
        </p:nvPicPr>
        <p:blipFill>
          <a:blip r:embed="rId2"/>
          <a:stretch>
            <a:fillRect/>
          </a:stretch>
        </p:blipFill>
        <p:spPr>
          <a:xfrm>
            <a:off x="9135123" y="181034"/>
            <a:ext cx="2704982" cy="255955"/>
          </a:xfrm>
          <a:prstGeom prst="rect">
            <a:avLst/>
          </a:prstGeom>
        </p:spPr>
      </p:pic>
      <p:sp>
        <p:nvSpPr>
          <p:cNvPr id="14" name="TextBox 13">
            <a:extLst>
              <a:ext uri="{FF2B5EF4-FFF2-40B4-BE49-F238E27FC236}">
                <a16:creationId xmlns:a16="http://schemas.microsoft.com/office/drawing/2014/main" id="{FDABD32B-AC31-014C-9B37-269165932E69}"/>
              </a:ext>
            </a:extLst>
          </p:cNvPr>
          <p:cNvSpPr txBox="1"/>
          <p:nvPr userDrawn="1"/>
        </p:nvSpPr>
        <p:spPr>
          <a:xfrm>
            <a:off x="11430602" y="6492128"/>
            <a:ext cx="409503" cy="216000"/>
          </a:xfrm>
          <a:prstGeom prst="rect">
            <a:avLst/>
          </a:prstGeom>
        </p:spPr>
        <p:txBody>
          <a:bodyPr wrap="square" lIns="0" tIns="0" rIns="0" bIns="0" rtlCol="0" anchor="ctr" anchorCtr="0">
            <a:noAutofit/>
          </a:bodyPr>
          <a:lstStyle/>
          <a:p>
            <a:pPr algn="r"/>
            <a:fld id="{DE63DE5B-D6E9-7B40-84C0-058E84E3C55A}" type="slidenum">
              <a:rPr lang="en-US" sz="1300" b="0" baseline="0" smtClean="0">
                <a:solidFill>
                  <a:schemeClr val="bg1"/>
                </a:solidFill>
              </a:rPr>
              <a:pPr algn="r"/>
              <a:t>‹#›</a:t>
            </a:fld>
            <a:r>
              <a:rPr lang="en-US" sz="1300" b="0" baseline="0" dirty="0">
                <a:solidFill>
                  <a:schemeClr val="bg1"/>
                </a:solidFill>
              </a:rPr>
              <a:t> </a:t>
            </a:r>
          </a:p>
        </p:txBody>
      </p:sp>
    </p:spTree>
    <p:extLst>
      <p:ext uri="{BB962C8B-B14F-4D97-AF65-F5344CB8AC3E}">
        <p14:creationId xmlns:p14="http://schemas.microsoft.com/office/powerpoint/2010/main" val="340336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0692-BCA5-47BB-B8C5-50E4500AC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06A02-CC24-4D00-9B8A-E2E3B1A1C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92E74-63E1-4B51-A18F-158C86EF584C}"/>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3214574C-0CD2-4990-9900-2607B3667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C747-2A74-4C26-AEE2-C0A50BD987EB}"/>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40781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DD0D-B9D8-4EF5-BF9A-B986A20760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29550-842E-4477-B1AE-DADF3B813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178F9-CE4E-4CF3-B2A1-3C13717474A3}"/>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BB704955-E2EB-4C12-BEB6-6CEFCD33F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5C7C-94B4-4A2B-844C-50926C780D68}"/>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252757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E7D-8C39-4050-AF6A-057177740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7A4D-09C1-4207-8A67-4C0F28BED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4D03CD-D47A-4973-8D65-62440687E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DCF8EE-9168-4F2C-87D6-2A30980B3441}"/>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6" name="Footer Placeholder 5">
            <a:extLst>
              <a:ext uri="{FF2B5EF4-FFF2-40B4-BE49-F238E27FC236}">
                <a16:creationId xmlns:a16="http://schemas.microsoft.com/office/drawing/2014/main" id="{E1B2867D-4815-4166-940A-A4BA51CC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A2DF98-1042-4445-951A-5C0837D9189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1302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37F1-06BA-4A18-8C4A-B6B2FBA55F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481883-B05F-47AD-AD4C-503755031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D1E4B-56D3-4182-B489-A19FF0A4CC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99D71-4951-4E2C-8ABC-7AD898589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FC8DC-A3BB-4BEA-ABE5-C99A305F4A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6A1D2B-33BF-44BF-80D3-724FCEA2A360}"/>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8" name="Footer Placeholder 7">
            <a:extLst>
              <a:ext uri="{FF2B5EF4-FFF2-40B4-BE49-F238E27FC236}">
                <a16:creationId xmlns:a16="http://schemas.microsoft.com/office/drawing/2014/main" id="{05C99751-994A-448A-A160-EC889E1DC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1F9C-3704-45E3-8F26-88F6E36AB326}"/>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8826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9CF-FE12-4A76-9CB0-8694ADE4B8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F810-7DBD-4FE9-B849-FCE1E17257D8}"/>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4" name="Footer Placeholder 3">
            <a:extLst>
              <a:ext uri="{FF2B5EF4-FFF2-40B4-BE49-F238E27FC236}">
                <a16:creationId xmlns:a16="http://schemas.microsoft.com/office/drawing/2014/main" id="{238BEF15-7511-42AC-A7F7-48B2AFCA11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F3AFD1-7B69-47A5-8226-554023B6FDF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225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A817-81FC-4A98-A16F-938ED7F29C96}"/>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3" name="Footer Placeholder 2">
            <a:extLst>
              <a:ext uri="{FF2B5EF4-FFF2-40B4-BE49-F238E27FC236}">
                <a16:creationId xmlns:a16="http://schemas.microsoft.com/office/drawing/2014/main" id="{F5041477-4A9F-4E20-A7FC-A60A03F0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6022B0-D0F5-4190-9931-75E7DB01F912}"/>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3773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5E6A-40FD-49C8-9CA7-FA45CEF4E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8D2F6-D795-4973-96A4-F10B84BC1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14B116-31B6-45A0-B29D-D8DA8888B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DA92F-D164-4FB6-BEF8-9736C76ADB1F}"/>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6" name="Footer Placeholder 5">
            <a:extLst>
              <a:ext uri="{FF2B5EF4-FFF2-40B4-BE49-F238E27FC236}">
                <a16:creationId xmlns:a16="http://schemas.microsoft.com/office/drawing/2014/main" id="{64FB23B2-23AD-4574-B941-1D865FF87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031C1-59BF-47B7-AC5C-E375E3A40099}"/>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55691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B4C1-76B9-42BD-97EF-735F4233C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4FFE9-5993-4635-949F-C4F258C6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06DF16-3612-410F-832D-6AC9467AC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37613-617B-4901-BF28-2D0A848B3ECF}"/>
              </a:ext>
            </a:extLst>
          </p:cNvPr>
          <p:cNvSpPr>
            <a:spLocks noGrp="1"/>
          </p:cNvSpPr>
          <p:nvPr>
            <p:ph type="dt" sz="half" idx="10"/>
          </p:nvPr>
        </p:nvSpPr>
        <p:spPr/>
        <p:txBody>
          <a:bodyPr/>
          <a:lstStyle/>
          <a:p>
            <a:fld id="{79FDAF07-B94C-4635-9A45-26FF98CE243A}" type="datetimeFigureOut">
              <a:rPr lang="en-US" smtClean="0"/>
              <a:t>11/1/2020</a:t>
            </a:fld>
            <a:endParaRPr lang="en-US"/>
          </a:p>
        </p:txBody>
      </p:sp>
      <p:sp>
        <p:nvSpPr>
          <p:cNvPr id="6" name="Footer Placeholder 5">
            <a:extLst>
              <a:ext uri="{FF2B5EF4-FFF2-40B4-BE49-F238E27FC236}">
                <a16:creationId xmlns:a16="http://schemas.microsoft.com/office/drawing/2014/main" id="{8CA814A9-652E-4E5F-BE59-AF4034A5F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A666A-89F5-4770-B062-5CA382300B1C}"/>
              </a:ext>
            </a:extLst>
          </p:cNvPr>
          <p:cNvSpPr>
            <a:spLocks noGrp="1"/>
          </p:cNvSpPr>
          <p:nvPr>
            <p:ph type="sldNum" sz="quarter" idx="12"/>
          </p:nvPr>
        </p:nvSpPr>
        <p:spPr/>
        <p:txBody>
          <a:bodyPr/>
          <a:lstStyle/>
          <a:p>
            <a:fld id="{0925B0C4-627A-4FF6-A76C-3C1255C1FAFB}" type="slidenum">
              <a:rPr lang="en-US" smtClean="0"/>
              <a:t>‹#›</a:t>
            </a:fld>
            <a:endParaRPr lang="en-US"/>
          </a:p>
        </p:txBody>
      </p:sp>
    </p:spTree>
    <p:extLst>
      <p:ext uri="{BB962C8B-B14F-4D97-AF65-F5344CB8AC3E}">
        <p14:creationId xmlns:p14="http://schemas.microsoft.com/office/powerpoint/2010/main" val="89135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49AC4-8773-486E-8035-58309045D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16811B-142D-4E19-962D-A2CF47C9A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C49CF-9101-4550-A858-95E9912C7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DAF07-B94C-4635-9A45-26FF98CE243A}" type="datetimeFigureOut">
              <a:rPr lang="en-US" smtClean="0"/>
              <a:t>11/1/2020</a:t>
            </a:fld>
            <a:endParaRPr lang="en-US"/>
          </a:p>
        </p:txBody>
      </p:sp>
      <p:sp>
        <p:nvSpPr>
          <p:cNvPr id="5" name="Footer Placeholder 4">
            <a:extLst>
              <a:ext uri="{FF2B5EF4-FFF2-40B4-BE49-F238E27FC236}">
                <a16:creationId xmlns:a16="http://schemas.microsoft.com/office/drawing/2014/main" id="{5EF43808-6152-449C-B82B-B434E325C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850488-0E54-446E-B0CD-F6E9CF99D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5B0C4-627A-4FF6-A76C-3C1255C1FAFB}" type="slidenum">
              <a:rPr lang="en-US" smtClean="0"/>
              <a:t>‹#›</a:t>
            </a:fld>
            <a:endParaRPr lang="en-US"/>
          </a:p>
        </p:txBody>
      </p:sp>
    </p:spTree>
    <p:extLst>
      <p:ext uri="{BB962C8B-B14F-4D97-AF65-F5344CB8AC3E}">
        <p14:creationId xmlns:p14="http://schemas.microsoft.com/office/powerpoint/2010/main" val="2182615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5.png"/><Relationship Id="rId12" Type="http://schemas.openxmlformats.org/officeDocument/2006/relationships/image" Target="../media/image41.png"/><Relationship Id="rId2" Type="http://schemas.openxmlformats.org/officeDocument/2006/relationships/image" Target="../media/image33.png"/><Relationship Id="rId16"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39.png"/><Relationship Id="rId5" Type="http://schemas.openxmlformats.org/officeDocument/2006/relationships/image" Target="../media/image44.png"/><Relationship Id="rId15" Type="http://schemas.openxmlformats.org/officeDocument/2006/relationships/image" Target="../media/image46.png"/><Relationship Id="rId10" Type="http://schemas.openxmlformats.org/officeDocument/2006/relationships/image" Target="../media/image42.png"/><Relationship Id="rId4" Type="http://schemas.openxmlformats.org/officeDocument/2006/relationships/image" Target="../media/image43.png"/><Relationship Id="rId9" Type="http://schemas.openxmlformats.org/officeDocument/2006/relationships/image" Target="../media/image38.png"/><Relationship Id="rId14"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build.fhir.org/ig/HL7/cqf-recommendations/documentation-approach-06-01-levels-of-knowledge-representation.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doi.org/10.1136/amiajnl-2011-000334"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9C1-5ABB-4573-8AF8-648DBD80AB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3A7617A-08F3-4771-8B14-7E00C05A1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069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C11-F924-4713-8E36-73E87C752897}"/>
              </a:ext>
            </a:extLst>
          </p:cNvPr>
          <p:cNvSpPr>
            <a:spLocks noGrp="1"/>
          </p:cNvSpPr>
          <p:nvPr>
            <p:ph type="title" idx="4294967295"/>
          </p:nvPr>
        </p:nvSpPr>
        <p:spPr>
          <a:xfrm>
            <a:off x="0" y="1042988"/>
            <a:ext cx="10515600" cy="887412"/>
          </a:xfrm>
        </p:spPr>
        <p:txBody>
          <a:bodyPr/>
          <a:lstStyle/>
          <a:p>
            <a:r>
              <a:rPr lang="en-US" b="1" dirty="0"/>
              <a:t>Methods</a:t>
            </a:r>
            <a:r>
              <a:rPr lang="en-US" dirty="0"/>
              <a:t> of Implementation</a:t>
            </a:r>
            <a:endParaRPr lang="en-US" b="1" dirty="0"/>
          </a:p>
        </p:txBody>
      </p:sp>
      <p:sp>
        <p:nvSpPr>
          <p:cNvPr id="5" name="Google Shape;336;p26">
            <a:extLst>
              <a:ext uri="{FF2B5EF4-FFF2-40B4-BE49-F238E27FC236}">
                <a16:creationId xmlns:a16="http://schemas.microsoft.com/office/drawing/2014/main" id="{0FF97974-CF80-4EE5-BF87-0E2D78176400}"/>
              </a:ext>
            </a:extLst>
          </p:cNvPr>
          <p:cNvSpPr/>
          <p:nvPr/>
        </p:nvSpPr>
        <p:spPr>
          <a:xfrm>
            <a:off x="1037848" y="3512294"/>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Translate CQL </a:t>
            </a:r>
            <a:r>
              <a:rPr lang="en-US" sz="1200" i="1" u="none" strike="noStrike" cap="none" dirty="0">
                <a:solidFill>
                  <a:schemeClr val="dk1"/>
                </a:solidFill>
              </a:rPr>
              <a:t>(automated translation)</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Translate “L3” CQL into the code base used in the current legacy system</a:t>
            </a:r>
            <a:endParaRPr dirty="0"/>
          </a:p>
        </p:txBody>
      </p:sp>
      <p:sp>
        <p:nvSpPr>
          <p:cNvPr id="6" name="Google Shape;337;p26">
            <a:extLst>
              <a:ext uri="{FF2B5EF4-FFF2-40B4-BE49-F238E27FC236}">
                <a16:creationId xmlns:a16="http://schemas.microsoft.com/office/drawing/2014/main" id="{2970A2C0-F736-4B56-ABFF-3A0740B55B54}"/>
              </a:ext>
            </a:extLst>
          </p:cNvPr>
          <p:cNvSpPr/>
          <p:nvPr/>
        </p:nvSpPr>
        <p:spPr>
          <a:xfrm>
            <a:off x="1037848" y="4795486"/>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a:solidFill>
                  <a:schemeClr val="dk1"/>
                </a:solidFill>
                <a:latin typeface="Arial"/>
                <a:ea typeface="Arial"/>
                <a:cs typeface="Arial"/>
                <a:sym typeface="Arial"/>
              </a:rPr>
              <a:t>Consume CQL </a:t>
            </a:r>
            <a:r>
              <a:rPr lang="en-US" sz="1200" i="1" u="none" strike="noStrike" cap="none">
                <a:solidFill>
                  <a:schemeClr val="dk1"/>
                </a:solidFill>
              </a:rPr>
              <a:t>(native implementation)</a:t>
            </a:r>
            <a:endParaRPr i="1"/>
          </a:p>
          <a:p>
            <a:pPr marL="227013" marR="0" lvl="0" indent="0" algn="l" rtl="0">
              <a:lnSpc>
                <a:spcPct val="100000"/>
              </a:lnSpc>
              <a:spcBef>
                <a:spcPts val="0"/>
              </a:spcBef>
              <a:spcAft>
                <a:spcPts val="0"/>
              </a:spcAft>
              <a:buNone/>
            </a:pPr>
            <a:r>
              <a:rPr lang="en-US" sz="1200" b="0" i="0" u="none" strike="noStrike" cap="none">
                <a:solidFill>
                  <a:schemeClr val="dk1"/>
                </a:solidFill>
                <a:latin typeface="Arial"/>
                <a:ea typeface="Arial"/>
                <a:cs typeface="Arial"/>
                <a:sym typeface="Arial"/>
              </a:rPr>
              <a:t>Directly intake “L3” CQL artifacts natively </a:t>
            </a:r>
            <a:endParaRPr/>
          </a:p>
        </p:txBody>
      </p:sp>
      <p:sp>
        <p:nvSpPr>
          <p:cNvPr id="7" name="Google Shape;338;p26">
            <a:extLst>
              <a:ext uri="{FF2B5EF4-FFF2-40B4-BE49-F238E27FC236}">
                <a16:creationId xmlns:a16="http://schemas.microsoft.com/office/drawing/2014/main" id="{E2DCCFAA-BC82-4CC9-9444-A383624B0B88}"/>
              </a:ext>
            </a:extLst>
          </p:cNvPr>
          <p:cNvSpPr/>
          <p:nvPr/>
        </p:nvSpPr>
        <p:spPr>
          <a:xfrm>
            <a:off x="1037848" y="2337307"/>
            <a:ext cx="7009464" cy="691727"/>
          </a:xfrm>
          <a:prstGeom prst="roundRect">
            <a:avLst>
              <a:gd name="adj" fmla="val 16667"/>
            </a:avLst>
          </a:prstGeom>
          <a:noFill/>
          <a:ln w="254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7013" marR="0" lvl="0" indent="0" algn="l" rtl="0">
              <a:lnSpc>
                <a:spcPct val="100000"/>
              </a:lnSpc>
              <a:spcBef>
                <a:spcPts val="0"/>
              </a:spcBef>
              <a:spcAft>
                <a:spcPts val="0"/>
              </a:spcAft>
              <a:buNone/>
            </a:pPr>
            <a:r>
              <a:rPr lang="en-US" sz="1200" b="1" i="0" u="none" strike="noStrike" cap="none" dirty="0">
                <a:solidFill>
                  <a:schemeClr val="dk1"/>
                </a:solidFill>
                <a:latin typeface="Arial"/>
                <a:ea typeface="Arial"/>
                <a:cs typeface="Arial"/>
                <a:sym typeface="Arial"/>
              </a:rPr>
              <a:t>Use CQL as a specification </a:t>
            </a:r>
            <a:r>
              <a:rPr lang="en-US" sz="1200" i="1" u="none" strike="noStrike" cap="none" dirty="0">
                <a:solidFill>
                  <a:schemeClr val="dk1"/>
                </a:solidFill>
              </a:rPr>
              <a:t>(manual development)</a:t>
            </a:r>
            <a:endParaRPr i="1" dirty="0"/>
          </a:p>
          <a:p>
            <a:pPr marL="227013"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Developers will still need to hand code own code based off of that published “L3” CQL. Although, the most time consuming option, this is still faster than starting from the narrative artifacts “L1”</a:t>
            </a:r>
            <a:endParaRPr dirty="0"/>
          </a:p>
        </p:txBody>
      </p:sp>
      <p:sp>
        <p:nvSpPr>
          <p:cNvPr id="8" name="Google Shape;340;p26">
            <a:extLst>
              <a:ext uri="{FF2B5EF4-FFF2-40B4-BE49-F238E27FC236}">
                <a16:creationId xmlns:a16="http://schemas.microsoft.com/office/drawing/2014/main" id="{038FE162-A16E-4370-868E-9199B8A3C1A1}"/>
              </a:ext>
            </a:extLst>
          </p:cNvPr>
          <p:cNvSpPr/>
          <p:nvPr/>
        </p:nvSpPr>
        <p:spPr>
          <a:xfrm>
            <a:off x="838202" y="2483523"/>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1</a:t>
            </a:r>
            <a:endParaRPr/>
          </a:p>
        </p:txBody>
      </p:sp>
      <p:sp>
        <p:nvSpPr>
          <p:cNvPr id="9" name="Google Shape;341;p26">
            <a:extLst>
              <a:ext uri="{FF2B5EF4-FFF2-40B4-BE49-F238E27FC236}">
                <a16:creationId xmlns:a16="http://schemas.microsoft.com/office/drawing/2014/main" id="{975EB102-1262-4680-B5DF-23634CC339DC}"/>
              </a:ext>
            </a:extLst>
          </p:cNvPr>
          <p:cNvSpPr/>
          <p:nvPr/>
        </p:nvSpPr>
        <p:spPr>
          <a:xfrm>
            <a:off x="838201" y="3658510"/>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2</a:t>
            </a:r>
            <a:endParaRPr/>
          </a:p>
        </p:txBody>
      </p:sp>
      <p:sp>
        <p:nvSpPr>
          <p:cNvPr id="10" name="Google Shape;342;p26">
            <a:extLst>
              <a:ext uri="{FF2B5EF4-FFF2-40B4-BE49-F238E27FC236}">
                <a16:creationId xmlns:a16="http://schemas.microsoft.com/office/drawing/2014/main" id="{2621A757-44DB-4051-914A-503DFEC4D3A0}"/>
              </a:ext>
            </a:extLst>
          </p:cNvPr>
          <p:cNvSpPr/>
          <p:nvPr/>
        </p:nvSpPr>
        <p:spPr>
          <a:xfrm>
            <a:off x="838200" y="4941702"/>
            <a:ext cx="399297" cy="399297"/>
          </a:xfrm>
          <a:prstGeom prst="ellipse">
            <a:avLst/>
          </a:prstGeom>
          <a:solidFill>
            <a:srgbClr val="008000"/>
          </a:solidFill>
          <a:ln w="25400" cap="flat" cmpd="sng">
            <a:solidFill>
              <a:srgbClr val="008000"/>
            </a:solidFill>
            <a:prstDash val="solid"/>
            <a:round/>
            <a:headEnd type="none" w="sm" len="sm"/>
            <a:tailEnd type="none" w="sm" len="sm"/>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100" b="1" i="0" u="none" strike="noStrike" cap="none">
                <a:solidFill>
                  <a:schemeClr val="lt1"/>
                </a:solidFill>
                <a:latin typeface="Arial"/>
                <a:ea typeface="Arial"/>
                <a:cs typeface="Arial"/>
                <a:sym typeface="Arial"/>
              </a:rPr>
              <a:t>3</a:t>
            </a:r>
            <a:endParaRPr/>
          </a:p>
        </p:txBody>
      </p:sp>
    </p:spTree>
    <p:extLst>
      <p:ext uri="{BB962C8B-B14F-4D97-AF65-F5344CB8AC3E}">
        <p14:creationId xmlns:p14="http://schemas.microsoft.com/office/powerpoint/2010/main" val="172219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CA" dirty="0"/>
              <a:t>Common Processes</a:t>
            </a:r>
          </a:p>
        </p:txBody>
      </p:sp>
      <p:sp>
        <p:nvSpPr>
          <p:cNvPr id="2" name="Slide Number Placeholder 1"/>
          <p:cNvSpPr>
            <a:spLocks noGrp="1"/>
          </p:cNvSpPr>
          <p:nvPr>
            <p:ph type="sldNum" sz="quarter" idx="4294967295"/>
          </p:nvPr>
        </p:nvSpPr>
        <p:spPr>
          <a:xfrm>
            <a:off x="8077200" y="6356351"/>
            <a:ext cx="2133600" cy="365125"/>
          </a:xfrm>
          <a:prstGeom prst="rect">
            <a:avLst/>
          </a:prstGeom>
        </p:spPr>
        <p:txBody>
          <a:bodyPr/>
          <a:lstStyle/>
          <a:p>
            <a:fld id="{6734F48E-A456-4E2F-B17E-509464F7A050}" type="slidenum">
              <a:rPr lang="en-CA" smtClean="0"/>
              <a:pPr/>
              <a:t>11</a:t>
            </a:fld>
            <a:endParaRPr lang="en-CA"/>
          </a:p>
        </p:txBody>
      </p:sp>
      <p:pic>
        <p:nvPicPr>
          <p:cNvPr id="20" name="Picture 5"/>
          <p:cNvPicPr>
            <a:picLocks noChangeAspect="1" noChangeArrowheads="1"/>
          </p:cNvPicPr>
          <p:nvPr/>
        </p:nvPicPr>
        <p:blipFill>
          <a:blip r:embed="rId2" cstate="print"/>
          <a:srcRect/>
          <a:stretch>
            <a:fillRect/>
          </a:stretch>
        </p:blipFill>
        <p:spPr bwMode="auto">
          <a:xfrm>
            <a:off x="4876800" y="1471056"/>
            <a:ext cx="1034886" cy="853514"/>
          </a:xfrm>
          <a:prstGeom prst="rect">
            <a:avLst/>
          </a:prstGeom>
          <a:noFill/>
          <a:ln w="9525">
            <a:noFill/>
            <a:miter lim="800000"/>
            <a:headEnd/>
            <a:tailEnd/>
          </a:ln>
          <a:effectLst/>
        </p:spPr>
      </p:pic>
      <p:pic>
        <p:nvPicPr>
          <p:cNvPr id="21" name="Picture 6"/>
          <p:cNvPicPr>
            <a:picLocks noChangeAspect="1" noChangeArrowheads="1"/>
          </p:cNvPicPr>
          <p:nvPr/>
        </p:nvPicPr>
        <p:blipFill>
          <a:blip r:embed="rId3" cstate="print"/>
          <a:srcRect/>
          <a:stretch>
            <a:fillRect/>
          </a:stretch>
        </p:blipFill>
        <p:spPr bwMode="auto">
          <a:xfrm>
            <a:off x="6477001" y="1758645"/>
            <a:ext cx="813887" cy="862659"/>
          </a:xfrm>
          <a:prstGeom prst="rect">
            <a:avLst/>
          </a:prstGeom>
          <a:noFill/>
          <a:ln w="9525">
            <a:noFill/>
            <a:miter lim="800000"/>
            <a:headEnd/>
            <a:tailEnd/>
          </a:ln>
          <a:effectLst/>
        </p:spPr>
      </p:pic>
      <p:pic>
        <p:nvPicPr>
          <p:cNvPr id="22" name="Picture 26"/>
          <p:cNvPicPr>
            <a:picLocks noChangeAspect="1" noChangeArrowheads="1"/>
          </p:cNvPicPr>
          <p:nvPr/>
        </p:nvPicPr>
        <p:blipFill>
          <a:blip r:embed="rId4" cstate="print"/>
          <a:srcRect/>
          <a:stretch>
            <a:fillRect/>
          </a:stretch>
        </p:blipFill>
        <p:spPr bwMode="auto">
          <a:xfrm>
            <a:off x="2514601" y="2133601"/>
            <a:ext cx="659949" cy="914479"/>
          </a:xfrm>
          <a:prstGeom prst="rect">
            <a:avLst/>
          </a:prstGeom>
          <a:noFill/>
          <a:ln w="9525">
            <a:noFill/>
            <a:miter lim="800000"/>
            <a:headEnd/>
            <a:tailEnd/>
          </a:ln>
          <a:effectLst/>
        </p:spPr>
      </p:pic>
      <p:pic>
        <p:nvPicPr>
          <p:cNvPr id="24" name="Picture 28"/>
          <p:cNvPicPr>
            <a:picLocks noChangeAspect="1" noChangeArrowheads="1"/>
          </p:cNvPicPr>
          <p:nvPr/>
        </p:nvPicPr>
        <p:blipFill>
          <a:blip r:embed="rId5" cstate="print"/>
          <a:srcRect/>
          <a:stretch>
            <a:fillRect/>
          </a:stretch>
        </p:blipFill>
        <p:spPr bwMode="auto">
          <a:xfrm>
            <a:off x="8382001" y="1530045"/>
            <a:ext cx="934293" cy="768163"/>
          </a:xfrm>
          <a:prstGeom prst="rect">
            <a:avLst/>
          </a:prstGeom>
          <a:noFill/>
          <a:ln w="9525">
            <a:noFill/>
            <a:miter lim="800000"/>
            <a:headEnd/>
            <a:tailEnd/>
          </a:ln>
          <a:effectLst/>
        </p:spPr>
      </p:pic>
      <p:pic>
        <p:nvPicPr>
          <p:cNvPr id="25" name="Picture 4"/>
          <p:cNvPicPr>
            <a:picLocks noChangeAspect="1" noChangeArrowheads="1"/>
          </p:cNvPicPr>
          <p:nvPr/>
        </p:nvPicPr>
        <p:blipFill>
          <a:blip r:embed="rId6" cstate="print"/>
          <a:srcRect/>
          <a:stretch>
            <a:fillRect/>
          </a:stretch>
        </p:blipFill>
        <p:spPr bwMode="auto">
          <a:xfrm>
            <a:off x="3733801" y="2767390"/>
            <a:ext cx="745301" cy="914479"/>
          </a:xfrm>
          <a:prstGeom prst="rect">
            <a:avLst/>
          </a:prstGeom>
          <a:noFill/>
          <a:ln w="9525">
            <a:noFill/>
            <a:miter lim="800000"/>
            <a:headEnd/>
            <a:tailEnd/>
          </a:ln>
          <a:effectLst/>
        </p:spPr>
      </p:pic>
      <p:pic>
        <p:nvPicPr>
          <p:cNvPr id="28" name="Picture 5"/>
          <p:cNvPicPr>
            <a:picLocks noChangeAspect="1" noChangeArrowheads="1"/>
          </p:cNvPicPr>
          <p:nvPr/>
        </p:nvPicPr>
        <p:blipFill>
          <a:blip r:embed="rId7" cstate="print"/>
          <a:srcRect/>
          <a:stretch>
            <a:fillRect/>
          </a:stretch>
        </p:blipFill>
        <p:spPr bwMode="auto">
          <a:xfrm>
            <a:off x="9178976" y="2814624"/>
            <a:ext cx="879424" cy="882473"/>
          </a:xfrm>
          <a:prstGeom prst="rect">
            <a:avLst/>
          </a:prstGeom>
          <a:noFill/>
          <a:ln w="9525">
            <a:noFill/>
            <a:miter lim="800000"/>
            <a:headEnd/>
            <a:tailEnd/>
          </a:ln>
          <a:effectLst/>
        </p:spPr>
      </p:pic>
      <p:pic>
        <p:nvPicPr>
          <p:cNvPr id="29" name="Picture 6"/>
          <p:cNvPicPr>
            <a:picLocks noChangeAspect="1" noChangeArrowheads="1"/>
          </p:cNvPicPr>
          <p:nvPr/>
        </p:nvPicPr>
        <p:blipFill>
          <a:blip r:embed="rId8" cstate="print"/>
          <a:srcRect/>
          <a:stretch>
            <a:fillRect/>
          </a:stretch>
        </p:blipFill>
        <p:spPr bwMode="auto">
          <a:xfrm>
            <a:off x="2590800" y="3739844"/>
            <a:ext cx="626418" cy="900762"/>
          </a:xfrm>
          <a:prstGeom prst="rect">
            <a:avLst/>
          </a:prstGeom>
          <a:noFill/>
          <a:ln w="9525">
            <a:noFill/>
            <a:miter lim="800000"/>
            <a:headEnd/>
            <a:tailEnd/>
          </a:ln>
          <a:effectLst/>
        </p:spPr>
      </p:pic>
      <p:pic>
        <p:nvPicPr>
          <p:cNvPr id="30" name="Picture 44"/>
          <p:cNvPicPr>
            <a:picLocks noChangeAspect="1" noChangeArrowheads="1"/>
          </p:cNvPicPr>
          <p:nvPr/>
        </p:nvPicPr>
        <p:blipFill>
          <a:blip r:embed="rId9" cstate="print"/>
          <a:srcRect/>
          <a:stretch>
            <a:fillRect/>
          </a:stretch>
        </p:blipFill>
        <p:spPr bwMode="auto">
          <a:xfrm>
            <a:off x="5486401" y="4495800"/>
            <a:ext cx="746825" cy="920576"/>
          </a:xfrm>
          <a:prstGeom prst="rect">
            <a:avLst/>
          </a:prstGeom>
          <a:noFill/>
          <a:ln w="9525">
            <a:noFill/>
            <a:miter lim="800000"/>
            <a:headEnd/>
            <a:tailEnd/>
          </a:ln>
          <a:effectLst/>
        </p:spPr>
      </p:pic>
      <p:pic>
        <p:nvPicPr>
          <p:cNvPr id="31" name="Picture 7"/>
          <p:cNvPicPr>
            <a:picLocks noChangeAspect="1" noChangeArrowheads="1"/>
          </p:cNvPicPr>
          <p:nvPr/>
        </p:nvPicPr>
        <p:blipFill>
          <a:blip r:embed="rId10" cstate="print"/>
          <a:srcRect/>
          <a:stretch>
            <a:fillRect/>
          </a:stretch>
        </p:blipFill>
        <p:spPr bwMode="auto">
          <a:xfrm>
            <a:off x="3810001" y="4001896"/>
            <a:ext cx="931245" cy="858086"/>
          </a:xfrm>
          <a:prstGeom prst="rect">
            <a:avLst/>
          </a:prstGeom>
          <a:noFill/>
          <a:ln w="9525">
            <a:noFill/>
            <a:miter lim="800000"/>
            <a:headEnd/>
            <a:tailEnd/>
          </a:ln>
          <a:effectLst/>
        </p:spPr>
      </p:pic>
      <p:pic>
        <p:nvPicPr>
          <p:cNvPr id="32" name="Picture 8"/>
          <p:cNvPicPr>
            <a:picLocks noChangeAspect="1" noChangeArrowheads="1"/>
          </p:cNvPicPr>
          <p:nvPr/>
        </p:nvPicPr>
        <p:blipFill>
          <a:blip r:embed="rId11" cstate="print"/>
          <a:srcRect/>
          <a:stretch>
            <a:fillRect/>
          </a:stretch>
        </p:blipFill>
        <p:spPr bwMode="auto">
          <a:xfrm>
            <a:off x="8382001" y="4038601"/>
            <a:ext cx="955631" cy="842845"/>
          </a:xfrm>
          <a:prstGeom prst="rect">
            <a:avLst/>
          </a:prstGeom>
          <a:noFill/>
          <a:ln w="9525">
            <a:noFill/>
            <a:miter lim="800000"/>
            <a:headEnd/>
            <a:tailEnd/>
          </a:ln>
          <a:effectLst/>
        </p:spPr>
      </p:pic>
      <p:pic>
        <p:nvPicPr>
          <p:cNvPr id="33" name="Picture 6"/>
          <p:cNvPicPr>
            <a:picLocks noChangeAspect="1" noChangeArrowheads="1"/>
          </p:cNvPicPr>
          <p:nvPr/>
        </p:nvPicPr>
        <p:blipFill>
          <a:blip r:embed="rId12" cstate="print"/>
          <a:srcRect/>
          <a:stretch>
            <a:fillRect/>
          </a:stretch>
        </p:blipFill>
        <p:spPr bwMode="auto">
          <a:xfrm>
            <a:off x="4267201" y="5410200"/>
            <a:ext cx="789501" cy="603556"/>
          </a:xfrm>
          <a:prstGeom prst="rect">
            <a:avLst/>
          </a:prstGeom>
          <a:noFill/>
          <a:ln w="9525">
            <a:noFill/>
            <a:miter lim="800000"/>
            <a:headEnd/>
            <a:tailEnd/>
          </a:ln>
          <a:effectLst/>
        </p:spPr>
      </p:pic>
      <p:pic>
        <p:nvPicPr>
          <p:cNvPr id="34" name="Picture 8"/>
          <p:cNvPicPr>
            <a:picLocks noChangeAspect="1" noChangeArrowheads="1"/>
          </p:cNvPicPr>
          <p:nvPr/>
        </p:nvPicPr>
        <p:blipFill>
          <a:blip r:embed="rId13" cstate="print"/>
          <a:srcRect/>
          <a:stretch>
            <a:fillRect/>
          </a:stretch>
        </p:blipFill>
        <p:spPr bwMode="auto">
          <a:xfrm>
            <a:off x="6629400" y="3886200"/>
            <a:ext cx="784928" cy="880948"/>
          </a:xfrm>
          <a:prstGeom prst="rect">
            <a:avLst/>
          </a:prstGeom>
          <a:noFill/>
          <a:ln w="9525">
            <a:noFill/>
            <a:miter lim="800000"/>
            <a:headEnd/>
            <a:tailEnd/>
          </a:ln>
          <a:effectLst/>
        </p:spPr>
      </p:pic>
      <p:pic>
        <p:nvPicPr>
          <p:cNvPr id="37" name="Picture 6"/>
          <p:cNvPicPr>
            <a:picLocks noChangeAspect="1" noChangeArrowheads="1"/>
          </p:cNvPicPr>
          <p:nvPr/>
        </p:nvPicPr>
        <p:blipFill>
          <a:blip r:embed="rId14" cstate="print"/>
          <a:srcRect/>
          <a:stretch>
            <a:fillRect/>
          </a:stretch>
        </p:blipFill>
        <p:spPr bwMode="auto">
          <a:xfrm>
            <a:off x="5410201" y="2749245"/>
            <a:ext cx="678239" cy="862659"/>
          </a:xfrm>
          <a:prstGeom prst="rect">
            <a:avLst/>
          </a:prstGeom>
          <a:noFill/>
          <a:ln w="9525">
            <a:noFill/>
            <a:miter lim="800000"/>
            <a:headEnd/>
            <a:tailEnd/>
          </a:ln>
          <a:effectLst/>
        </p:spPr>
      </p:pic>
      <p:pic>
        <p:nvPicPr>
          <p:cNvPr id="38" name="Picture 6"/>
          <p:cNvPicPr>
            <a:picLocks noChangeAspect="1" noChangeArrowheads="1"/>
          </p:cNvPicPr>
          <p:nvPr/>
        </p:nvPicPr>
        <p:blipFill>
          <a:blip r:embed="rId15" cstate="print"/>
          <a:srcRect/>
          <a:stretch>
            <a:fillRect/>
          </a:stretch>
        </p:blipFill>
        <p:spPr bwMode="auto">
          <a:xfrm>
            <a:off x="7467600" y="2706497"/>
            <a:ext cx="850466" cy="777307"/>
          </a:xfrm>
          <a:prstGeom prst="rect">
            <a:avLst/>
          </a:prstGeom>
          <a:noFill/>
          <a:ln w="9525">
            <a:noFill/>
            <a:miter lim="800000"/>
            <a:headEnd/>
            <a:tailEnd/>
          </a:ln>
          <a:effectLst/>
        </p:spPr>
      </p:pic>
      <p:pic>
        <p:nvPicPr>
          <p:cNvPr id="39" name="Picture 31"/>
          <p:cNvPicPr>
            <a:picLocks noChangeAspect="1" noChangeArrowheads="1"/>
          </p:cNvPicPr>
          <p:nvPr/>
        </p:nvPicPr>
        <p:blipFill>
          <a:blip r:embed="rId16" cstate="print"/>
          <a:srcRect/>
          <a:stretch>
            <a:fillRect/>
          </a:stretch>
        </p:blipFill>
        <p:spPr bwMode="auto">
          <a:xfrm>
            <a:off x="7848601" y="5029201"/>
            <a:ext cx="563929" cy="95105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a:stCxn id="202" idx="3"/>
            <a:endCxn id="206" idx="1"/>
          </p:cNvCxnSpPr>
          <p:nvPr/>
        </p:nvCxnSpPr>
        <p:spPr>
          <a:xfrm>
            <a:off x="4593359" y="1473671"/>
            <a:ext cx="47311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7873718" y="1832865"/>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27" name="Straight Arrow Connector 26"/>
          <p:cNvCxnSpPr>
            <a:stCxn id="23" idx="3"/>
            <a:endCxn id="269" idx="1"/>
          </p:cNvCxnSpPr>
          <p:nvPr/>
        </p:nvCxnSpPr>
        <p:spPr>
          <a:xfrm>
            <a:off x="8254719" y="2023366"/>
            <a:ext cx="652233"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2"/>
            <a:endCxn id="226" idx="0"/>
          </p:cNvCxnSpPr>
          <p:nvPr/>
        </p:nvCxnSpPr>
        <p:spPr>
          <a:xfrm>
            <a:off x="8064219" y="2213866"/>
            <a:ext cx="1" cy="5262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269" idx="2"/>
            <a:endCxn id="226" idx="3"/>
          </p:cNvCxnSpPr>
          <p:nvPr/>
        </p:nvCxnSpPr>
        <p:spPr>
          <a:xfrm rot="5400000">
            <a:off x="8575666" y="2367721"/>
            <a:ext cx="712221" cy="80081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26" idx="1"/>
            <a:endCxn id="159" idx="3"/>
          </p:cNvCxnSpPr>
          <p:nvPr/>
        </p:nvCxnSpPr>
        <p:spPr>
          <a:xfrm flipH="1" flipV="1">
            <a:off x="7033994" y="3124240"/>
            <a:ext cx="563078"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23" idx="1"/>
            <a:endCxn id="218" idx="3"/>
          </p:cNvCxnSpPr>
          <p:nvPr/>
        </p:nvCxnSpPr>
        <p:spPr>
          <a:xfrm flipH="1">
            <a:off x="4448566" y="3124240"/>
            <a:ext cx="69487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Flowchart: Decision 59"/>
          <p:cNvSpPr/>
          <p:nvPr/>
        </p:nvSpPr>
        <p:spPr>
          <a:xfrm>
            <a:off x="3885415"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63" name="Straight Arrow Connector 62"/>
          <p:cNvCxnSpPr>
            <a:stCxn id="218" idx="2"/>
            <a:endCxn id="60" idx="0"/>
          </p:cNvCxnSpPr>
          <p:nvPr/>
        </p:nvCxnSpPr>
        <p:spPr>
          <a:xfrm flipH="1">
            <a:off x="4075916" y="3581480"/>
            <a:ext cx="1" cy="5045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0" idx="3"/>
            <a:endCxn id="235" idx="1"/>
          </p:cNvCxnSpPr>
          <p:nvPr/>
        </p:nvCxnSpPr>
        <p:spPr>
          <a:xfrm>
            <a:off x="4266416" y="4276497"/>
            <a:ext cx="739857"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35" idx="3"/>
            <a:endCxn id="265" idx="1"/>
          </p:cNvCxnSpPr>
          <p:nvPr/>
        </p:nvCxnSpPr>
        <p:spPr>
          <a:xfrm>
            <a:off x="5940565" y="4276497"/>
            <a:ext cx="56381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65" idx="3"/>
            <a:endCxn id="137" idx="1"/>
          </p:cNvCxnSpPr>
          <p:nvPr/>
        </p:nvCxnSpPr>
        <p:spPr>
          <a:xfrm flipV="1">
            <a:off x="7182614" y="4276497"/>
            <a:ext cx="6911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51" idx="1"/>
            <a:endCxn id="248" idx="3"/>
          </p:cNvCxnSpPr>
          <p:nvPr/>
        </p:nvCxnSpPr>
        <p:spPr>
          <a:xfrm flipH="1">
            <a:off x="5786628" y="6092912"/>
            <a:ext cx="59124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48" idx="1"/>
            <a:endCxn id="178" idx="3"/>
          </p:cNvCxnSpPr>
          <p:nvPr/>
        </p:nvCxnSpPr>
        <p:spPr>
          <a:xfrm flipH="1">
            <a:off x="4266415" y="6092912"/>
            <a:ext cx="89379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4" idx="1"/>
            <a:endCxn id="251" idx="3"/>
          </p:cNvCxnSpPr>
          <p:nvPr/>
        </p:nvCxnSpPr>
        <p:spPr>
          <a:xfrm flipH="1">
            <a:off x="7309118" y="6092912"/>
            <a:ext cx="38168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3" idx="0"/>
            <a:endCxn id="209" idx="2"/>
          </p:cNvCxnSpPr>
          <p:nvPr/>
        </p:nvCxnSpPr>
        <p:spPr>
          <a:xfrm flipV="1">
            <a:off x="8064219" y="1199453"/>
            <a:ext cx="1" cy="6334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09" idx="3"/>
            <a:endCxn id="212" idx="1"/>
          </p:cNvCxnSpPr>
          <p:nvPr/>
        </p:nvCxnSpPr>
        <p:spPr>
          <a:xfrm>
            <a:off x="8458970" y="897674"/>
            <a:ext cx="111930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hape 115"/>
          <p:cNvCxnSpPr>
            <a:stCxn id="212" idx="2"/>
            <a:endCxn id="254" idx="3"/>
          </p:cNvCxnSpPr>
          <p:nvPr/>
        </p:nvCxnSpPr>
        <p:spPr>
          <a:xfrm rot="5400000">
            <a:off x="6826802" y="2948979"/>
            <a:ext cx="4754764" cy="15331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hape 121"/>
          <p:cNvCxnSpPr>
            <a:stCxn id="185" idx="0"/>
            <a:endCxn id="202" idx="1"/>
          </p:cNvCxnSpPr>
          <p:nvPr/>
        </p:nvCxnSpPr>
        <p:spPr>
          <a:xfrm rot="5400000" flipH="1" flipV="1">
            <a:off x="2305346" y="1680614"/>
            <a:ext cx="1460069" cy="104618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5" name="Oval 124"/>
          <p:cNvSpPr/>
          <p:nvPr/>
        </p:nvSpPr>
        <p:spPr>
          <a:xfrm>
            <a:off x="3961615" y="228600"/>
            <a:ext cx="228600" cy="228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26" name="Oval 125"/>
          <p:cNvSpPr/>
          <p:nvPr/>
        </p:nvSpPr>
        <p:spPr>
          <a:xfrm>
            <a:off x="3961615" y="5107371"/>
            <a:ext cx="228600" cy="228600"/>
          </a:xfrm>
          <a:prstGeom prst="ellipse">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sp>
        <p:nvSpPr>
          <p:cNvPr id="137" name="Flowchart: Decision 136"/>
          <p:cNvSpPr/>
          <p:nvPr/>
        </p:nvSpPr>
        <p:spPr>
          <a:xfrm>
            <a:off x="7873718" y="4085996"/>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39" name="Straight Arrow Connector 138"/>
          <p:cNvCxnSpPr>
            <a:stCxn id="137" idx="3"/>
            <a:endCxn id="242" idx="1"/>
          </p:cNvCxnSpPr>
          <p:nvPr/>
        </p:nvCxnSpPr>
        <p:spPr>
          <a:xfrm>
            <a:off x="8254718" y="4276497"/>
            <a:ext cx="63775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hape 141"/>
          <p:cNvCxnSpPr>
            <a:stCxn id="137" idx="2"/>
            <a:endCxn id="254" idx="0"/>
          </p:cNvCxnSpPr>
          <p:nvPr/>
        </p:nvCxnSpPr>
        <p:spPr>
          <a:xfrm rot="16200000" flipH="1">
            <a:off x="7481404" y="5049810"/>
            <a:ext cx="1165628" cy="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5" name="Shape 141"/>
          <p:cNvCxnSpPr>
            <a:stCxn id="242" idx="2"/>
            <a:endCxn id="254" idx="3"/>
          </p:cNvCxnSpPr>
          <p:nvPr/>
        </p:nvCxnSpPr>
        <p:spPr>
          <a:xfrm rot="5400000">
            <a:off x="8197320" y="4958047"/>
            <a:ext cx="1375179" cy="894553"/>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1" name="Shape 141"/>
          <p:cNvCxnSpPr>
            <a:stCxn id="185" idx="3"/>
            <a:endCxn id="126" idx="2"/>
          </p:cNvCxnSpPr>
          <p:nvPr/>
        </p:nvCxnSpPr>
        <p:spPr>
          <a:xfrm>
            <a:off x="2702787" y="3124239"/>
            <a:ext cx="1258828" cy="2097432"/>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9" name="Flowchart: Decision 158"/>
          <p:cNvSpPr/>
          <p:nvPr/>
        </p:nvSpPr>
        <p:spPr>
          <a:xfrm>
            <a:off x="6652994"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61" name="Straight Arrow Connector 160"/>
          <p:cNvCxnSpPr>
            <a:stCxn id="159" idx="1"/>
          </p:cNvCxnSpPr>
          <p:nvPr/>
        </p:nvCxnSpPr>
        <p:spPr>
          <a:xfrm flipH="1" flipV="1">
            <a:off x="5692074" y="3124201"/>
            <a:ext cx="960920" cy="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9" idx="2"/>
            <a:endCxn id="265" idx="0"/>
          </p:cNvCxnSpPr>
          <p:nvPr/>
        </p:nvCxnSpPr>
        <p:spPr>
          <a:xfrm>
            <a:off x="6843495" y="3314739"/>
            <a:ext cx="1" cy="530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245" idx="0"/>
            <a:endCxn id="275" idx="2"/>
          </p:cNvCxnSpPr>
          <p:nvPr/>
        </p:nvCxnSpPr>
        <p:spPr>
          <a:xfrm flipV="1">
            <a:off x="2512288" y="4752026"/>
            <a:ext cx="0" cy="919464"/>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78" name="Flowchart: Decision 177"/>
          <p:cNvSpPr/>
          <p:nvPr/>
        </p:nvSpPr>
        <p:spPr>
          <a:xfrm>
            <a:off x="3885415" y="5902412"/>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0" name="Straight Arrow Connector 179"/>
          <p:cNvCxnSpPr>
            <a:stCxn id="178" idx="1"/>
            <a:endCxn id="245" idx="3"/>
          </p:cNvCxnSpPr>
          <p:nvPr/>
        </p:nvCxnSpPr>
        <p:spPr>
          <a:xfrm flipH="1">
            <a:off x="2990103" y="6092913"/>
            <a:ext cx="895312"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5" name="Flowchart: Decision 184"/>
          <p:cNvSpPr/>
          <p:nvPr/>
        </p:nvSpPr>
        <p:spPr>
          <a:xfrm>
            <a:off x="2321787" y="2933739"/>
            <a:ext cx="381000" cy="3810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2"/>
              </a:solidFill>
            </a:endParaRPr>
          </a:p>
        </p:txBody>
      </p:sp>
      <p:cxnSp>
        <p:nvCxnSpPr>
          <p:cNvPr id="187" name="Straight Arrow Connector 186"/>
          <p:cNvCxnSpPr>
            <a:stCxn id="275" idx="0"/>
            <a:endCxn id="185" idx="2"/>
          </p:cNvCxnSpPr>
          <p:nvPr/>
        </p:nvCxnSpPr>
        <p:spPr>
          <a:xfrm flipH="1" flipV="1">
            <a:off x="2512288" y="3314739"/>
            <a:ext cx="1" cy="486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78" idx="0"/>
            <a:endCxn id="126" idx="4"/>
          </p:cNvCxnSpPr>
          <p:nvPr/>
        </p:nvCxnSpPr>
        <p:spPr>
          <a:xfrm flipV="1">
            <a:off x="4075915" y="5335972"/>
            <a:ext cx="0" cy="56644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2" name="Picture 5"/>
          <p:cNvPicPr>
            <a:picLocks noChangeAspect="1" noChangeArrowheads="1"/>
          </p:cNvPicPr>
          <p:nvPr/>
        </p:nvPicPr>
        <p:blipFill>
          <a:blip r:embed="rId2" cstate="print"/>
          <a:srcRect/>
          <a:stretch>
            <a:fillRect/>
          </a:stretch>
        </p:blipFill>
        <p:spPr bwMode="auto">
          <a:xfrm>
            <a:off x="3558472" y="1046913"/>
            <a:ext cx="1034886" cy="853514"/>
          </a:xfrm>
          <a:prstGeom prst="rect">
            <a:avLst/>
          </a:prstGeom>
          <a:noFill/>
          <a:ln w="9525">
            <a:noFill/>
            <a:miter lim="800000"/>
            <a:headEnd/>
            <a:tailEnd/>
          </a:ln>
          <a:effectLst/>
        </p:spPr>
      </p:pic>
      <p:pic>
        <p:nvPicPr>
          <p:cNvPr id="206" name="Picture 6"/>
          <p:cNvPicPr>
            <a:picLocks noChangeAspect="1" noChangeArrowheads="1"/>
          </p:cNvPicPr>
          <p:nvPr/>
        </p:nvPicPr>
        <p:blipFill>
          <a:blip r:embed="rId3" cstate="print"/>
          <a:srcRect/>
          <a:stretch>
            <a:fillRect/>
          </a:stretch>
        </p:blipFill>
        <p:spPr bwMode="auto">
          <a:xfrm>
            <a:off x="5066476" y="1042342"/>
            <a:ext cx="813887" cy="862659"/>
          </a:xfrm>
          <a:prstGeom prst="rect">
            <a:avLst/>
          </a:prstGeom>
          <a:noFill/>
          <a:ln w="9525">
            <a:noFill/>
            <a:miter lim="800000"/>
            <a:headEnd/>
            <a:tailEnd/>
          </a:ln>
          <a:effectLst/>
        </p:spPr>
      </p:pic>
      <p:pic>
        <p:nvPicPr>
          <p:cNvPr id="209" name="Picture 6"/>
          <p:cNvPicPr>
            <a:picLocks noChangeAspect="1" noChangeArrowheads="1"/>
          </p:cNvPicPr>
          <p:nvPr/>
        </p:nvPicPr>
        <p:blipFill>
          <a:blip r:embed="rId4" cstate="print"/>
          <a:srcRect/>
          <a:stretch>
            <a:fillRect/>
          </a:stretch>
        </p:blipFill>
        <p:spPr bwMode="auto">
          <a:xfrm>
            <a:off x="7669469" y="595896"/>
            <a:ext cx="789501" cy="603556"/>
          </a:xfrm>
          <a:prstGeom prst="rect">
            <a:avLst/>
          </a:prstGeom>
          <a:noFill/>
          <a:ln w="9525">
            <a:noFill/>
            <a:miter lim="800000"/>
            <a:headEnd/>
            <a:tailEnd/>
          </a:ln>
          <a:effectLst/>
        </p:spPr>
      </p:pic>
      <p:pic>
        <p:nvPicPr>
          <p:cNvPr id="212" name="Picture 8"/>
          <p:cNvPicPr>
            <a:picLocks noChangeAspect="1" noChangeArrowheads="1"/>
          </p:cNvPicPr>
          <p:nvPr/>
        </p:nvPicPr>
        <p:blipFill>
          <a:blip r:embed="rId5" cstate="print"/>
          <a:srcRect/>
          <a:stretch>
            <a:fillRect/>
          </a:stretch>
        </p:blipFill>
        <p:spPr bwMode="auto">
          <a:xfrm>
            <a:off x="9578272" y="457200"/>
            <a:ext cx="784928" cy="880948"/>
          </a:xfrm>
          <a:prstGeom prst="rect">
            <a:avLst/>
          </a:prstGeom>
          <a:noFill/>
          <a:ln w="9525">
            <a:noFill/>
            <a:miter lim="800000"/>
            <a:headEnd/>
            <a:tailEnd/>
          </a:ln>
          <a:effectLst/>
        </p:spPr>
      </p:pic>
      <p:pic>
        <p:nvPicPr>
          <p:cNvPr id="218" name="Picture 4"/>
          <p:cNvPicPr>
            <a:picLocks noChangeAspect="1" noChangeArrowheads="1"/>
          </p:cNvPicPr>
          <p:nvPr/>
        </p:nvPicPr>
        <p:blipFill>
          <a:blip r:embed="rId6" cstate="print"/>
          <a:srcRect/>
          <a:stretch>
            <a:fillRect/>
          </a:stretch>
        </p:blipFill>
        <p:spPr bwMode="auto">
          <a:xfrm>
            <a:off x="3703266" y="2667001"/>
            <a:ext cx="745301" cy="914479"/>
          </a:xfrm>
          <a:prstGeom prst="rect">
            <a:avLst/>
          </a:prstGeom>
          <a:noFill/>
          <a:ln w="9525">
            <a:noFill/>
            <a:miter lim="800000"/>
            <a:headEnd/>
            <a:tailEnd/>
          </a:ln>
          <a:effectLst/>
        </p:spPr>
      </p:pic>
      <p:pic>
        <p:nvPicPr>
          <p:cNvPr id="223" name="Picture 26"/>
          <p:cNvPicPr>
            <a:picLocks noChangeAspect="1" noChangeArrowheads="1"/>
          </p:cNvPicPr>
          <p:nvPr/>
        </p:nvPicPr>
        <p:blipFill>
          <a:blip r:embed="rId7" cstate="print"/>
          <a:srcRect/>
          <a:stretch>
            <a:fillRect/>
          </a:stretch>
        </p:blipFill>
        <p:spPr bwMode="auto">
          <a:xfrm>
            <a:off x="5143445" y="2667001"/>
            <a:ext cx="659949" cy="914479"/>
          </a:xfrm>
          <a:prstGeom prst="rect">
            <a:avLst/>
          </a:prstGeom>
          <a:noFill/>
          <a:ln w="9525">
            <a:noFill/>
            <a:miter lim="800000"/>
            <a:headEnd/>
            <a:tailEnd/>
          </a:ln>
          <a:effectLst/>
        </p:spPr>
      </p:pic>
      <p:pic>
        <p:nvPicPr>
          <p:cNvPr id="226" name="Picture 28"/>
          <p:cNvPicPr>
            <a:picLocks noChangeAspect="1" noChangeArrowheads="1"/>
          </p:cNvPicPr>
          <p:nvPr/>
        </p:nvPicPr>
        <p:blipFill>
          <a:blip r:embed="rId8" cstate="print"/>
          <a:srcRect/>
          <a:stretch>
            <a:fillRect/>
          </a:stretch>
        </p:blipFill>
        <p:spPr bwMode="auto">
          <a:xfrm>
            <a:off x="7597073" y="2740159"/>
            <a:ext cx="934293" cy="768163"/>
          </a:xfrm>
          <a:prstGeom prst="rect">
            <a:avLst/>
          </a:prstGeom>
          <a:noFill/>
          <a:ln w="9525">
            <a:noFill/>
            <a:miter lim="800000"/>
            <a:headEnd/>
            <a:tailEnd/>
          </a:ln>
          <a:effectLst/>
        </p:spPr>
      </p:pic>
      <p:pic>
        <p:nvPicPr>
          <p:cNvPr id="235" name="Picture 28"/>
          <p:cNvPicPr>
            <a:picLocks noChangeAspect="1" noChangeArrowheads="1"/>
          </p:cNvPicPr>
          <p:nvPr/>
        </p:nvPicPr>
        <p:blipFill>
          <a:blip r:embed="rId8" cstate="print"/>
          <a:srcRect/>
          <a:stretch>
            <a:fillRect/>
          </a:stretch>
        </p:blipFill>
        <p:spPr bwMode="auto">
          <a:xfrm>
            <a:off x="5006273" y="3892416"/>
            <a:ext cx="934293" cy="768163"/>
          </a:xfrm>
          <a:prstGeom prst="rect">
            <a:avLst/>
          </a:prstGeom>
          <a:noFill/>
          <a:ln w="9525">
            <a:noFill/>
            <a:miter lim="800000"/>
            <a:headEnd/>
            <a:tailEnd/>
          </a:ln>
          <a:effectLst/>
        </p:spPr>
      </p:pic>
      <p:pic>
        <p:nvPicPr>
          <p:cNvPr id="242" name="Picture 5"/>
          <p:cNvPicPr>
            <a:picLocks noChangeAspect="1" noChangeArrowheads="1"/>
          </p:cNvPicPr>
          <p:nvPr/>
        </p:nvPicPr>
        <p:blipFill>
          <a:blip r:embed="rId9" cstate="print"/>
          <a:srcRect/>
          <a:stretch>
            <a:fillRect/>
          </a:stretch>
        </p:blipFill>
        <p:spPr bwMode="auto">
          <a:xfrm>
            <a:off x="8892472" y="3835261"/>
            <a:ext cx="879424" cy="882473"/>
          </a:xfrm>
          <a:prstGeom prst="rect">
            <a:avLst/>
          </a:prstGeom>
          <a:noFill/>
          <a:ln w="9525">
            <a:noFill/>
            <a:miter lim="800000"/>
            <a:headEnd/>
            <a:tailEnd/>
          </a:ln>
          <a:effectLst/>
        </p:spPr>
      </p:pic>
      <p:pic>
        <p:nvPicPr>
          <p:cNvPr id="245" name="Picture 8"/>
          <p:cNvPicPr>
            <a:picLocks noChangeAspect="1" noChangeArrowheads="1"/>
          </p:cNvPicPr>
          <p:nvPr/>
        </p:nvPicPr>
        <p:blipFill>
          <a:blip r:embed="rId10" cstate="print"/>
          <a:srcRect/>
          <a:stretch>
            <a:fillRect/>
          </a:stretch>
        </p:blipFill>
        <p:spPr bwMode="auto">
          <a:xfrm>
            <a:off x="2034473" y="5671491"/>
            <a:ext cx="955631" cy="842845"/>
          </a:xfrm>
          <a:prstGeom prst="rect">
            <a:avLst/>
          </a:prstGeom>
          <a:noFill/>
          <a:ln w="9525">
            <a:noFill/>
            <a:miter lim="800000"/>
            <a:headEnd/>
            <a:tailEnd/>
          </a:ln>
          <a:effectLst/>
        </p:spPr>
      </p:pic>
      <p:pic>
        <p:nvPicPr>
          <p:cNvPr id="248" name="Picture 6"/>
          <p:cNvPicPr>
            <a:picLocks noChangeAspect="1" noChangeArrowheads="1"/>
          </p:cNvPicPr>
          <p:nvPr/>
        </p:nvPicPr>
        <p:blipFill>
          <a:blip r:embed="rId11" cstate="print"/>
          <a:srcRect/>
          <a:stretch>
            <a:fillRect/>
          </a:stretch>
        </p:blipFill>
        <p:spPr bwMode="auto">
          <a:xfrm>
            <a:off x="5160209" y="5642531"/>
            <a:ext cx="626418" cy="900762"/>
          </a:xfrm>
          <a:prstGeom prst="rect">
            <a:avLst/>
          </a:prstGeom>
          <a:noFill/>
          <a:ln w="9525">
            <a:noFill/>
            <a:miter lim="800000"/>
            <a:headEnd/>
            <a:tailEnd/>
          </a:ln>
          <a:effectLst/>
        </p:spPr>
      </p:pic>
      <p:pic>
        <p:nvPicPr>
          <p:cNvPr id="251" name="Picture 7"/>
          <p:cNvPicPr>
            <a:picLocks noChangeAspect="1" noChangeArrowheads="1"/>
          </p:cNvPicPr>
          <p:nvPr/>
        </p:nvPicPr>
        <p:blipFill>
          <a:blip r:embed="rId12" cstate="print"/>
          <a:srcRect/>
          <a:stretch>
            <a:fillRect/>
          </a:stretch>
        </p:blipFill>
        <p:spPr bwMode="auto">
          <a:xfrm>
            <a:off x="6377873" y="5663869"/>
            <a:ext cx="931245" cy="858086"/>
          </a:xfrm>
          <a:prstGeom prst="rect">
            <a:avLst/>
          </a:prstGeom>
          <a:noFill/>
          <a:ln w="9525">
            <a:noFill/>
            <a:miter lim="800000"/>
            <a:headEnd/>
            <a:tailEnd/>
          </a:ln>
          <a:effectLst/>
        </p:spPr>
      </p:pic>
      <p:pic>
        <p:nvPicPr>
          <p:cNvPr id="254" name="Picture 44"/>
          <p:cNvPicPr>
            <a:picLocks noChangeAspect="1" noChangeArrowheads="1"/>
          </p:cNvPicPr>
          <p:nvPr/>
        </p:nvPicPr>
        <p:blipFill>
          <a:blip r:embed="rId13" cstate="print"/>
          <a:srcRect/>
          <a:stretch>
            <a:fillRect/>
          </a:stretch>
        </p:blipFill>
        <p:spPr bwMode="auto">
          <a:xfrm>
            <a:off x="7690807" y="5632624"/>
            <a:ext cx="746825" cy="920576"/>
          </a:xfrm>
          <a:prstGeom prst="rect">
            <a:avLst/>
          </a:prstGeom>
          <a:noFill/>
          <a:ln w="9525">
            <a:noFill/>
            <a:miter lim="800000"/>
            <a:headEnd/>
            <a:tailEnd/>
          </a:ln>
          <a:effectLst/>
        </p:spPr>
      </p:pic>
      <p:cxnSp>
        <p:nvCxnSpPr>
          <p:cNvPr id="260" name="Shape 141"/>
          <p:cNvCxnSpPr>
            <a:stCxn id="60" idx="2"/>
            <a:endCxn id="254" idx="0"/>
          </p:cNvCxnSpPr>
          <p:nvPr/>
        </p:nvCxnSpPr>
        <p:spPr>
          <a:xfrm rot="16200000" flipH="1">
            <a:off x="5487253" y="3055658"/>
            <a:ext cx="1165628" cy="3988304"/>
          </a:xfrm>
          <a:prstGeom prst="bentConnector3">
            <a:avLst>
              <a:gd name="adj1" fmla="val 38093"/>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65" name="Picture 6"/>
          <p:cNvPicPr>
            <a:picLocks noChangeAspect="1" noChangeArrowheads="1"/>
          </p:cNvPicPr>
          <p:nvPr/>
        </p:nvPicPr>
        <p:blipFill>
          <a:blip r:embed="rId14" cstate="print"/>
          <a:srcRect/>
          <a:stretch>
            <a:fillRect/>
          </a:stretch>
        </p:blipFill>
        <p:spPr bwMode="auto">
          <a:xfrm>
            <a:off x="6504376" y="3845168"/>
            <a:ext cx="678239" cy="862659"/>
          </a:xfrm>
          <a:prstGeom prst="rect">
            <a:avLst/>
          </a:prstGeom>
          <a:noFill/>
          <a:ln w="9525">
            <a:noFill/>
            <a:miter lim="800000"/>
            <a:headEnd/>
            <a:tailEnd/>
          </a:ln>
          <a:effectLst/>
        </p:spPr>
      </p:pic>
      <p:pic>
        <p:nvPicPr>
          <p:cNvPr id="269" name="Picture 6"/>
          <p:cNvPicPr>
            <a:picLocks noChangeAspect="1" noChangeArrowheads="1"/>
          </p:cNvPicPr>
          <p:nvPr/>
        </p:nvPicPr>
        <p:blipFill>
          <a:blip r:embed="rId15" cstate="print"/>
          <a:srcRect/>
          <a:stretch>
            <a:fillRect/>
          </a:stretch>
        </p:blipFill>
        <p:spPr bwMode="auto">
          <a:xfrm>
            <a:off x="8906951" y="1634713"/>
            <a:ext cx="850466" cy="777307"/>
          </a:xfrm>
          <a:prstGeom prst="rect">
            <a:avLst/>
          </a:prstGeom>
          <a:noFill/>
          <a:ln w="9525">
            <a:noFill/>
            <a:miter lim="800000"/>
            <a:headEnd/>
            <a:tailEnd/>
          </a:ln>
          <a:effectLst/>
        </p:spPr>
      </p:pic>
      <p:pic>
        <p:nvPicPr>
          <p:cNvPr id="275" name="Picture 31"/>
          <p:cNvPicPr>
            <a:picLocks noChangeAspect="1" noChangeArrowheads="1"/>
          </p:cNvPicPr>
          <p:nvPr/>
        </p:nvPicPr>
        <p:blipFill>
          <a:blip r:embed="rId16" cstate="print"/>
          <a:srcRect/>
          <a:stretch>
            <a:fillRect/>
          </a:stretch>
        </p:blipFill>
        <p:spPr bwMode="auto">
          <a:xfrm>
            <a:off x="2230324" y="3800968"/>
            <a:ext cx="563929" cy="951059"/>
          </a:xfrm>
          <a:prstGeom prst="rect">
            <a:avLst/>
          </a:prstGeom>
          <a:noFill/>
          <a:ln w="9525">
            <a:noFill/>
            <a:miter lim="800000"/>
            <a:headEnd/>
            <a:tailEnd/>
          </a:ln>
          <a:effectLst/>
        </p:spPr>
      </p:pic>
      <p:cxnSp>
        <p:nvCxnSpPr>
          <p:cNvPr id="283" name="Shape 282"/>
          <p:cNvCxnSpPr>
            <a:stCxn id="159" idx="0"/>
            <a:endCxn id="218" idx="0"/>
          </p:cNvCxnSpPr>
          <p:nvPr/>
        </p:nvCxnSpPr>
        <p:spPr>
          <a:xfrm rot="16200000" flipV="1">
            <a:off x="5326337" y="1416581"/>
            <a:ext cx="266739" cy="2767578"/>
          </a:xfrm>
          <a:prstGeom prst="bentConnector3">
            <a:avLst>
              <a:gd name="adj1" fmla="val 22669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0" name="Shape 282"/>
          <p:cNvCxnSpPr>
            <a:stCxn id="206" idx="3"/>
            <a:endCxn id="23" idx="1"/>
          </p:cNvCxnSpPr>
          <p:nvPr/>
        </p:nvCxnSpPr>
        <p:spPr>
          <a:xfrm>
            <a:off x="5880362" y="1473671"/>
            <a:ext cx="1993356" cy="54969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125" idx="4"/>
            <a:endCxn id="202" idx="0"/>
          </p:cNvCxnSpPr>
          <p:nvPr/>
        </p:nvCxnSpPr>
        <p:spPr>
          <a:xfrm>
            <a:off x="4075915" y="457201"/>
            <a:ext cx="0" cy="5897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DFE045F-0C01-42E7-A85C-A533F5D477C3}"/>
              </a:ext>
            </a:extLst>
          </p:cNvPr>
          <p:cNvSpPr/>
          <p:nvPr/>
        </p:nvSpPr>
        <p:spPr>
          <a:xfrm>
            <a:off x="3747752" y="1390918"/>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Shareable</a:t>
            </a:r>
          </a:p>
        </p:txBody>
      </p:sp>
      <p:sp>
        <p:nvSpPr>
          <p:cNvPr id="5" name="Oval 4">
            <a:extLst>
              <a:ext uri="{FF2B5EF4-FFF2-40B4-BE49-F238E27FC236}">
                <a16:creationId xmlns:a16="http://schemas.microsoft.com/office/drawing/2014/main" id="{046A9111-5EED-482C-B42C-24038FB06C97}"/>
              </a:ext>
            </a:extLst>
          </p:cNvPr>
          <p:cNvSpPr/>
          <p:nvPr/>
        </p:nvSpPr>
        <p:spPr>
          <a:xfrm>
            <a:off x="1609858" y="2554307"/>
            <a:ext cx="194471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Computable</a:t>
            </a:r>
          </a:p>
        </p:txBody>
      </p:sp>
      <p:sp>
        <p:nvSpPr>
          <p:cNvPr id="7" name="Oval 6">
            <a:extLst>
              <a:ext uri="{FF2B5EF4-FFF2-40B4-BE49-F238E27FC236}">
                <a16:creationId xmlns:a16="http://schemas.microsoft.com/office/drawing/2014/main" id="{3F8FAE9B-1DEE-4C28-B959-8AB979898D8D}"/>
              </a:ext>
            </a:extLst>
          </p:cNvPr>
          <p:cNvSpPr/>
          <p:nvPr/>
        </p:nvSpPr>
        <p:spPr>
          <a:xfrm>
            <a:off x="3747752" y="2554307"/>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Publishable</a:t>
            </a:r>
          </a:p>
        </p:txBody>
      </p:sp>
      <p:sp>
        <p:nvSpPr>
          <p:cNvPr id="9" name="Oval 8">
            <a:extLst>
              <a:ext uri="{FF2B5EF4-FFF2-40B4-BE49-F238E27FC236}">
                <a16:creationId xmlns:a16="http://schemas.microsoft.com/office/drawing/2014/main" id="{4DF5EE67-9F92-4ED4-8B50-92F8610FC682}"/>
              </a:ext>
            </a:extLst>
          </p:cNvPr>
          <p:cNvSpPr/>
          <p:nvPr/>
        </p:nvSpPr>
        <p:spPr>
          <a:xfrm>
            <a:off x="5769736" y="2554306"/>
            <a:ext cx="1828800" cy="721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Executable</a:t>
            </a:r>
          </a:p>
        </p:txBody>
      </p:sp>
      <p:cxnSp>
        <p:nvCxnSpPr>
          <p:cNvPr id="11" name="Straight Arrow Connector 10">
            <a:extLst>
              <a:ext uri="{FF2B5EF4-FFF2-40B4-BE49-F238E27FC236}">
                <a16:creationId xmlns:a16="http://schemas.microsoft.com/office/drawing/2014/main" id="{1132473E-877B-4F62-AA08-D995395227A9}"/>
              </a:ext>
            </a:extLst>
          </p:cNvPr>
          <p:cNvCxnSpPr>
            <a:cxnSpLocks/>
          </p:cNvCxnSpPr>
          <p:nvPr/>
        </p:nvCxnSpPr>
        <p:spPr>
          <a:xfrm flipV="1">
            <a:off x="2582213" y="2114280"/>
            <a:ext cx="2079939"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B5FC58A0-4BB8-43C6-A5E9-49148849697F}"/>
              </a:ext>
            </a:extLst>
          </p:cNvPr>
          <p:cNvCxnSpPr>
            <a:cxnSpLocks/>
            <a:stCxn id="7" idx="0"/>
            <a:endCxn id="2" idx="4"/>
          </p:cNvCxnSpPr>
          <p:nvPr/>
        </p:nvCxnSpPr>
        <p:spPr>
          <a:xfrm flipV="1">
            <a:off x="4662152" y="2112135"/>
            <a:ext cx="0" cy="442172"/>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8AA502DD-79CF-471A-8723-A07AF6EBF816}"/>
              </a:ext>
            </a:extLst>
          </p:cNvPr>
          <p:cNvCxnSpPr>
            <a:cxnSpLocks/>
            <a:stCxn id="9" idx="0"/>
            <a:endCxn id="2" idx="4"/>
          </p:cNvCxnSpPr>
          <p:nvPr/>
        </p:nvCxnSpPr>
        <p:spPr>
          <a:xfrm flipH="1" flipV="1">
            <a:off x="4662152" y="2112135"/>
            <a:ext cx="2021984" cy="442171"/>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AB060674-598F-47D6-B102-9532B6AE65DF}"/>
              </a:ext>
            </a:extLst>
          </p:cNvPr>
          <p:cNvSpPr txBox="1"/>
          <p:nvPr/>
        </p:nvSpPr>
        <p:spPr>
          <a:xfrm>
            <a:off x="1745086" y="3431150"/>
            <a:ext cx="1674253" cy="261610"/>
          </a:xfrm>
          <a:prstGeom prst="rect">
            <a:avLst/>
          </a:prstGeom>
          <a:noFill/>
        </p:spPr>
        <p:txBody>
          <a:bodyPr wrap="square" rtlCol="0">
            <a:spAutoFit/>
          </a:bodyPr>
          <a:lstStyle/>
          <a:p>
            <a:r>
              <a:rPr lang="en-US" sz="1100" dirty="0"/>
              <a:t>Design-time/ authoring</a:t>
            </a:r>
          </a:p>
        </p:txBody>
      </p:sp>
      <p:sp>
        <p:nvSpPr>
          <p:cNvPr id="22" name="TextBox 21">
            <a:extLst>
              <a:ext uri="{FF2B5EF4-FFF2-40B4-BE49-F238E27FC236}">
                <a16:creationId xmlns:a16="http://schemas.microsoft.com/office/drawing/2014/main" id="{51F01DEA-C3A0-4365-AEAF-60172C189F84}"/>
              </a:ext>
            </a:extLst>
          </p:cNvPr>
          <p:cNvSpPr txBox="1"/>
          <p:nvPr/>
        </p:nvSpPr>
        <p:spPr>
          <a:xfrm>
            <a:off x="3825025" y="3459058"/>
            <a:ext cx="1674253" cy="261610"/>
          </a:xfrm>
          <a:prstGeom prst="rect">
            <a:avLst/>
          </a:prstGeom>
          <a:noFill/>
        </p:spPr>
        <p:txBody>
          <a:bodyPr wrap="square" rtlCol="0">
            <a:spAutoFit/>
          </a:bodyPr>
          <a:lstStyle/>
          <a:p>
            <a:r>
              <a:rPr lang="en-US" sz="1100" dirty="0"/>
              <a:t>Publishing/distribution</a:t>
            </a:r>
          </a:p>
        </p:txBody>
      </p:sp>
      <p:sp>
        <p:nvSpPr>
          <p:cNvPr id="3" name="TextBox 2">
            <a:extLst>
              <a:ext uri="{FF2B5EF4-FFF2-40B4-BE49-F238E27FC236}">
                <a16:creationId xmlns:a16="http://schemas.microsoft.com/office/drawing/2014/main" id="{E917289A-FDA6-4463-B7D3-EF4896560232}"/>
              </a:ext>
            </a:extLst>
          </p:cNvPr>
          <p:cNvSpPr txBox="1"/>
          <p:nvPr/>
        </p:nvSpPr>
        <p:spPr>
          <a:xfrm>
            <a:off x="5904964" y="3459058"/>
            <a:ext cx="1674253" cy="261610"/>
          </a:xfrm>
          <a:prstGeom prst="rect">
            <a:avLst/>
          </a:prstGeom>
          <a:noFill/>
        </p:spPr>
        <p:txBody>
          <a:bodyPr wrap="square" rtlCol="0">
            <a:spAutoFit/>
          </a:bodyPr>
          <a:lstStyle/>
          <a:p>
            <a:r>
              <a:rPr lang="en-US" sz="1100" dirty="0"/>
              <a:t>Runtime/implementation</a:t>
            </a:r>
          </a:p>
        </p:txBody>
      </p:sp>
    </p:spTree>
    <p:extLst>
      <p:ext uri="{BB962C8B-B14F-4D97-AF65-F5344CB8AC3E}">
        <p14:creationId xmlns:p14="http://schemas.microsoft.com/office/powerpoint/2010/main" val="244528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A97A-2CE9-467C-A8FC-84004D3E557D}"/>
              </a:ext>
            </a:extLst>
          </p:cNvPr>
          <p:cNvSpPr>
            <a:spLocks noGrp="1"/>
          </p:cNvSpPr>
          <p:nvPr>
            <p:ph type="title"/>
          </p:nvPr>
        </p:nvSpPr>
        <p:spPr/>
        <p:txBody>
          <a:bodyPr/>
          <a:lstStyle/>
          <a:p>
            <a:r>
              <a:rPr lang="en-US" dirty="0"/>
              <a:t>Service Integration</a:t>
            </a:r>
          </a:p>
        </p:txBody>
      </p:sp>
      <p:sp>
        <p:nvSpPr>
          <p:cNvPr id="4" name="Rectangle: Rounded Corners 3">
            <a:extLst>
              <a:ext uri="{FF2B5EF4-FFF2-40B4-BE49-F238E27FC236}">
                <a16:creationId xmlns:a16="http://schemas.microsoft.com/office/drawing/2014/main" id="{780D6ABF-953A-42F3-BC5B-0C003EBABAB0}"/>
              </a:ext>
            </a:extLst>
          </p:cNvPr>
          <p:cNvSpPr/>
          <p:nvPr/>
        </p:nvSpPr>
        <p:spPr>
          <a:xfrm>
            <a:off x="1156687" y="3477654"/>
            <a:ext cx="1828801" cy="11846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EHR</a:t>
            </a:r>
          </a:p>
          <a:p>
            <a:pPr algn="ctr"/>
            <a:r>
              <a:rPr lang="en-US" b="1" dirty="0">
                <a:solidFill>
                  <a:schemeClr val="tx1"/>
                </a:solidFill>
              </a:rPr>
              <a:t>order-select</a:t>
            </a:r>
          </a:p>
        </p:txBody>
      </p:sp>
      <p:sp>
        <p:nvSpPr>
          <p:cNvPr id="8" name="Flowchart: Multidocument 7">
            <a:extLst>
              <a:ext uri="{FF2B5EF4-FFF2-40B4-BE49-F238E27FC236}">
                <a16:creationId xmlns:a16="http://schemas.microsoft.com/office/drawing/2014/main" id="{EEE428C6-DB47-4CA9-A801-8C595DE9B07D}"/>
              </a:ext>
            </a:extLst>
          </p:cNvPr>
          <p:cNvSpPr/>
          <p:nvPr/>
        </p:nvSpPr>
        <p:spPr>
          <a:xfrm>
            <a:off x="3471864" y="2704545"/>
            <a:ext cx="585787" cy="657225"/>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Arrow: Right 8">
            <a:extLst>
              <a:ext uri="{FF2B5EF4-FFF2-40B4-BE49-F238E27FC236}">
                <a16:creationId xmlns:a16="http://schemas.microsoft.com/office/drawing/2014/main" id="{55D37141-C1B0-4F4A-9399-789CE5B21E57}"/>
              </a:ext>
            </a:extLst>
          </p:cNvPr>
          <p:cNvSpPr/>
          <p:nvPr/>
        </p:nvSpPr>
        <p:spPr>
          <a:xfrm>
            <a:off x="3278981" y="3494894"/>
            <a:ext cx="1107282" cy="27781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Rounded Corners 9">
            <a:extLst>
              <a:ext uri="{FF2B5EF4-FFF2-40B4-BE49-F238E27FC236}">
                <a16:creationId xmlns:a16="http://schemas.microsoft.com/office/drawing/2014/main" id="{BFFBAE0A-ABE2-4996-8B6D-4E412A1004C7}"/>
              </a:ext>
            </a:extLst>
          </p:cNvPr>
          <p:cNvSpPr/>
          <p:nvPr/>
        </p:nvSpPr>
        <p:spPr>
          <a:xfrm>
            <a:off x="5286376" y="1919288"/>
            <a:ext cx="5710237" cy="4281487"/>
          </a:xfrm>
          <a:prstGeom prst="roundRect">
            <a:avLst>
              <a:gd name="adj" fmla="val 76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TextBox 10">
            <a:extLst>
              <a:ext uri="{FF2B5EF4-FFF2-40B4-BE49-F238E27FC236}">
                <a16:creationId xmlns:a16="http://schemas.microsoft.com/office/drawing/2014/main" id="{0AEB6207-95EA-4D8D-A9AD-B96F228EE367}"/>
              </a:ext>
            </a:extLst>
          </p:cNvPr>
          <p:cNvSpPr txBox="1"/>
          <p:nvPr/>
        </p:nvSpPr>
        <p:spPr>
          <a:xfrm>
            <a:off x="6429376" y="1471613"/>
            <a:ext cx="3491661" cy="369332"/>
          </a:xfrm>
          <a:prstGeom prst="rect">
            <a:avLst/>
          </a:prstGeom>
          <a:noFill/>
        </p:spPr>
        <p:txBody>
          <a:bodyPr wrap="none" rtlCol="0">
            <a:spAutoFit/>
          </a:bodyPr>
          <a:lstStyle/>
          <a:p>
            <a:r>
              <a:rPr lang="en-US" b="1" dirty="0"/>
              <a:t>Clinical Reasoning Implementation</a:t>
            </a:r>
          </a:p>
        </p:txBody>
      </p:sp>
      <p:sp>
        <p:nvSpPr>
          <p:cNvPr id="13" name="Flowchart: Document 12">
            <a:extLst>
              <a:ext uri="{FF2B5EF4-FFF2-40B4-BE49-F238E27FC236}">
                <a16:creationId xmlns:a16="http://schemas.microsoft.com/office/drawing/2014/main" id="{81B0C00D-E673-4FA1-ABBD-CF882E7D0D7E}"/>
              </a:ext>
            </a:extLst>
          </p:cNvPr>
          <p:cNvSpPr/>
          <p:nvPr/>
        </p:nvSpPr>
        <p:spPr>
          <a:xfrm>
            <a:off x="6697872" y="2791783"/>
            <a:ext cx="528638" cy="62865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TextBox 13">
            <a:extLst>
              <a:ext uri="{FF2B5EF4-FFF2-40B4-BE49-F238E27FC236}">
                <a16:creationId xmlns:a16="http://schemas.microsoft.com/office/drawing/2014/main" id="{C3427117-F85D-401A-81AF-2339E6B5C595}"/>
              </a:ext>
            </a:extLst>
          </p:cNvPr>
          <p:cNvSpPr txBox="1"/>
          <p:nvPr/>
        </p:nvSpPr>
        <p:spPr>
          <a:xfrm>
            <a:off x="6271628" y="2422451"/>
            <a:ext cx="1553567" cy="369332"/>
          </a:xfrm>
          <a:prstGeom prst="rect">
            <a:avLst/>
          </a:prstGeom>
          <a:noFill/>
        </p:spPr>
        <p:txBody>
          <a:bodyPr wrap="none" rtlCol="0">
            <a:spAutoFit/>
          </a:bodyPr>
          <a:lstStyle/>
          <a:p>
            <a:r>
              <a:rPr lang="en-US" b="1" dirty="0" err="1"/>
              <a:t>PlanDefinition</a:t>
            </a:r>
            <a:endParaRPr lang="en-US" b="1" dirty="0"/>
          </a:p>
        </p:txBody>
      </p:sp>
      <p:sp>
        <p:nvSpPr>
          <p:cNvPr id="15" name="Flowchart: Document 14">
            <a:extLst>
              <a:ext uri="{FF2B5EF4-FFF2-40B4-BE49-F238E27FC236}">
                <a16:creationId xmlns:a16="http://schemas.microsoft.com/office/drawing/2014/main" id="{3EE19766-AA0B-4EA6-A031-4A62671F2502}"/>
              </a:ext>
            </a:extLst>
          </p:cNvPr>
          <p:cNvSpPr/>
          <p:nvPr/>
        </p:nvSpPr>
        <p:spPr>
          <a:xfrm>
            <a:off x="8648178" y="2602132"/>
            <a:ext cx="528638" cy="62865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Flowchart: Document 15">
            <a:extLst>
              <a:ext uri="{FF2B5EF4-FFF2-40B4-BE49-F238E27FC236}">
                <a16:creationId xmlns:a16="http://schemas.microsoft.com/office/drawing/2014/main" id="{398B25E8-8B24-4BCA-B0D9-CDBC5BB739C6}"/>
              </a:ext>
            </a:extLst>
          </p:cNvPr>
          <p:cNvSpPr/>
          <p:nvPr/>
        </p:nvSpPr>
        <p:spPr>
          <a:xfrm>
            <a:off x="8730331" y="2679402"/>
            <a:ext cx="528638" cy="62865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TextBox 16">
            <a:extLst>
              <a:ext uri="{FF2B5EF4-FFF2-40B4-BE49-F238E27FC236}">
                <a16:creationId xmlns:a16="http://schemas.microsoft.com/office/drawing/2014/main" id="{354897F0-87A3-4F7D-8B78-DC6FE14435D4}"/>
              </a:ext>
            </a:extLst>
          </p:cNvPr>
          <p:cNvSpPr txBox="1"/>
          <p:nvPr/>
        </p:nvSpPr>
        <p:spPr>
          <a:xfrm>
            <a:off x="8290162" y="2238137"/>
            <a:ext cx="1426673" cy="369332"/>
          </a:xfrm>
          <a:prstGeom prst="rect">
            <a:avLst/>
          </a:prstGeom>
          <a:noFill/>
        </p:spPr>
        <p:txBody>
          <a:bodyPr wrap="none" rtlCol="0">
            <a:spAutoFit/>
          </a:bodyPr>
          <a:lstStyle/>
          <a:p>
            <a:r>
              <a:rPr lang="en-US" b="1" dirty="0"/>
              <a:t>CQL Libraries</a:t>
            </a:r>
          </a:p>
        </p:txBody>
      </p:sp>
      <p:sp>
        <p:nvSpPr>
          <p:cNvPr id="18" name="Rectangle: Rounded Corners 17">
            <a:extLst>
              <a:ext uri="{FF2B5EF4-FFF2-40B4-BE49-F238E27FC236}">
                <a16:creationId xmlns:a16="http://schemas.microsoft.com/office/drawing/2014/main" id="{01F847C9-777F-4540-B9BA-65DD98353492}"/>
              </a:ext>
            </a:extLst>
          </p:cNvPr>
          <p:cNvSpPr/>
          <p:nvPr/>
        </p:nvSpPr>
        <p:spPr>
          <a:xfrm>
            <a:off x="8226279" y="3622135"/>
            <a:ext cx="1274287" cy="8956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$apply operation</a:t>
            </a:r>
          </a:p>
        </p:txBody>
      </p:sp>
      <p:sp>
        <p:nvSpPr>
          <p:cNvPr id="20" name="Rectangle: Rounded Corners 19">
            <a:extLst>
              <a:ext uri="{FF2B5EF4-FFF2-40B4-BE49-F238E27FC236}">
                <a16:creationId xmlns:a16="http://schemas.microsoft.com/office/drawing/2014/main" id="{AD6895A4-6465-4DD2-9599-5F7FFF6F1B0E}"/>
              </a:ext>
            </a:extLst>
          </p:cNvPr>
          <p:cNvSpPr/>
          <p:nvPr/>
        </p:nvSpPr>
        <p:spPr>
          <a:xfrm>
            <a:off x="4479132" y="3871432"/>
            <a:ext cx="1614488" cy="36933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CDS Hooks API</a:t>
            </a:r>
          </a:p>
        </p:txBody>
      </p:sp>
      <p:sp>
        <p:nvSpPr>
          <p:cNvPr id="21" name="Arrow: Right 20">
            <a:extLst>
              <a:ext uri="{FF2B5EF4-FFF2-40B4-BE49-F238E27FC236}">
                <a16:creationId xmlns:a16="http://schemas.microsoft.com/office/drawing/2014/main" id="{52AA8393-0F48-4EA0-90A4-645755181D52}"/>
              </a:ext>
            </a:extLst>
          </p:cNvPr>
          <p:cNvSpPr/>
          <p:nvPr/>
        </p:nvSpPr>
        <p:spPr>
          <a:xfrm rot="10800000">
            <a:off x="3278981" y="4341896"/>
            <a:ext cx="1107282" cy="27781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Flowchart: Document 21">
            <a:extLst>
              <a:ext uri="{FF2B5EF4-FFF2-40B4-BE49-F238E27FC236}">
                <a16:creationId xmlns:a16="http://schemas.microsoft.com/office/drawing/2014/main" id="{DEFC4F3D-1A57-4CA3-AA34-4BECDEC7137E}"/>
              </a:ext>
            </a:extLst>
          </p:cNvPr>
          <p:cNvSpPr/>
          <p:nvPr/>
        </p:nvSpPr>
        <p:spPr>
          <a:xfrm>
            <a:off x="3500438" y="4874573"/>
            <a:ext cx="528638" cy="62865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TextBox 22">
            <a:extLst>
              <a:ext uri="{FF2B5EF4-FFF2-40B4-BE49-F238E27FC236}">
                <a16:creationId xmlns:a16="http://schemas.microsoft.com/office/drawing/2014/main" id="{A03D4B95-7290-476F-8895-967741A93490}"/>
              </a:ext>
            </a:extLst>
          </p:cNvPr>
          <p:cNvSpPr txBox="1"/>
          <p:nvPr/>
        </p:nvSpPr>
        <p:spPr>
          <a:xfrm>
            <a:off x="2992465" y="2063897"/>
            <a:ext cx="1757530" cy="523220"/>
          </a:xfrm>
          <a:prstGeom prst="rect">
            <a:avLst/>
          </a:prstGeom>
          <a:noFill/>
        </p:spPr>
        <p:txBody>
          <a:bodyPr wrap="square" rtlCol="0">
            <a:spAutoFit/>
          </a:bodyPr>
          <a:lstStyle/>
          <a:p>
            <a:r>
              <a:rPr lang="en-US" sz="1400" b="1" dirty="0"/>
              <a:t>CDS Hooks Request with Patient Data</a:t>
            </a:r>
          </a:p>
        </p:txBody>
      </p:sp>
      <p:sp>
        <p:nvSpPr>
          <p:cNvPr id="24" name="TextBox 23">
            <a:extLst>
              <a:ext uri="{FF2B5EF4-FFF2-40B4-BE49-F238E27FC236}">
                <a16:creationId xmlns:a16="http://schemas.microsoft.com/office/drawing/2014/main" id="{3F0100BD-640C-4B7A-BC17-0036100050CF}"/>
              </a:ext>
            </a:extLst>
          </p:cNvPr>
          <p:cNvSpPr txBox="1"/>
          <p:nvPr/>
        </p:nvSpPr>
        <p:spPr>
          <a:xfrm>
            <a:off x="2885992" y="5649960"/>
            <a:ext cx="1757530" cy="307777"/>
          </a:xfrm>
          <a:prstGeom prst="rect">
            <a:avLst/>
          </a:prstGeom>
          <a:noFill/>
        </p:spPr>
        <p:txBody>
          <a:bodyPr wrap="square" rtlCol="0">
            <a:spAutoFit/>
          </a:bodyPr>
          <a:lstStyle/>
          <a:p>
            <a:r>
              <a:rPr lang="en-US" sz="1400" b="1" dirty="0"/>
              <a:t>CDS Hooks Response</a:t>
            </a:r>
          </a:p>
        </p:txBody>
      </p:sp>
      <p:sp>
        <p:nvSpPr>
          <p:cNvPr id="25" name="Flowchart: Document 24">
            <a:extLst>
              <a:ext uri="{FF2B5EF4-FFF2-40B4-BE49-F238E27FC236}">
                <a16:creationId xmlns:a16="http://schemas.microsoft.com/office/drawing/2014/main" id="{874EAF7C-C08A-4044-9888-FA4E514638E5}"/>
              </a:ext>
            </a:extLst>
          </p:cNvPr>
          <p:cNvSpPr/>
          <p:nvPr/>
        </p:nvSpPr>
        <p:spPr>
          <a:xfrm>
            <a:off x="6697872" y="4725382"/>
            <a:ext cx="528638" cy="62865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6" name="TextBox 25">
            <a:extLst>
              <a:ext uri="{FF2B5EF4-FFF2-40B4-BE49-F238E27FC236}">
                <a16:creationId xmlns:a16="http://schemas.microsoft.com/office/drawing/2014/main" id="{965CE2A9-8456-4D13-95AF-FE8513A67127}"/>
              </a:ext>
            </a:extLst>
          </p:cNvPr>
          <p:cNvSpPr txBox="1"/>
          <p:nvPr/>
        </p:nvSpPr>
        <p:spPr>
          <a:xfrm>
            <a:off x="6366681" y="5392131"/>
            <a:ext cx="1326206" cy="523220"/>
          </a:xfrm>
          <a:prstGeom prst="rect">
            <a:avLst/>
          </a:prstGeom>
          <a:noFill/>
        </p:spPr>
        <p:txBody>
          <a:bodyPr wrap="square" rtlCol="0">
            <a:spAutoFit/>
          </a:bodyPr>
          <a:lstStyle/>
          <a:p>
            <a:r>
              <a:rPr lang="en-US" sz="1400" b="1" dirty="0" err="1"/>
              <a:t>CarePlan</a:t>
            </a:r>
            <a:r>
              <a:rPr lang="en-US" sz="1400" b="1" dirty="0"/>
              <a:t> with </a:t>
            </a:r>
            <a:r>
              <a:rPr lang="en-US" sz="1400" b="1" dirty="0" err="1"/>
              <a:t>RequestGroup</a:t>
            </a:r>
            <a:endParaRPr lang="en-US" sz="1400" b="1" dirty="0"/>
          </a:p>
        </p:txBody>
      </p:sp>
      <p:sp>
        <p:nvSpPr>
          <p:cNvPr id="27" name="Arrow: Right 26">
            <a:extLst>
              <a:ext uri="{FF2B5EF4-FFF2-40B4-BE49-F238E27FC236}">
                <a16:creationId xmlns:a16="http://schemas.microsoft.com/office/drawing/2014/main" id="{C8348890-E946-4090-8E26-89C2863C5066}"/>
              </a:ext>
            </a:extLst>
          </p:cNvPr>
          <p:cNvSpPr/>
          <p:nvPr/>
        </p:nvSpPr>
        <p:spPr>
          <a:xfrm>
            <a:off x="6476143" y="3657600"/>
            <a:ext cx="1107282" cy="27781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Arrow: Right 27">
            <a:extLst>
              <a:ext uri="{FF2B5EF4-FFF2-40B4-BE49-F238E27FC236}">
                <a16:creationId xmlns:a16="http://schemas.microsoft.com/office/drawing/2014/main" id="{BB7696F5-47E1-45CB-A1DA-FA3C7217BCCD}"/>
              </a:ext>
            </a:extLst>
          </p:cNvPr>
          <p:cNvSpPr/>
          <p:nvPr/>
        </p:nvSpPr>
        <p:spPr>
          <a:xfrm rot="10800000">
            <a:off x="6476143" y="4118342"/>
            <a:ext cx="1107282" cy="27781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29" name="Picture 28">
            <a:extLst>
              <a:ext uri="{FF2B5EF4-FFF2-40B4-BE49-F238E27FC236}">
                <a16:creationId xmlns:a16="http://schemas.microsoft.com/office/drawing/2014/main" id="{40B6B3DB-E20A-4F70-8BE5-7F337262B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1217" y="2638806"/>
            <a:ext cx="628650" cy="628650"/>
          </a:xfrm>
          <a:prstGeom prst="rect">
            <a:avLst/>
          </a:prstGeom>
        </p:spPr>
      </p:pic>
      <p:pic>
        <p:nvPicPr>
          <p:cNvPr id="5" name="Picture 4">
            <a:extLst>
              <a:ext uri="{FF2B5EF4-FFF2-40B4-BE49-F238E27FC236}">
                <a16:creationId xmlns:a16="http://schemas.microsoft.com/office/drawing/2014/main" id="{EA3FF5EB-CD43-473E-824A-9303E1430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590" y="4781896"/>
            <a:ext cx="582680" cy="582680"/>
          </a:xfrm>
          <a:prstGeom prst="rect">
            <a:avLst/>
          </a:prstGeom>
        </p:spPr>
      </p:pic>
    </p:spTree>
    <p:extLst>
      <p:ext uri="{BB962C8B-B14F-4D97-AF65-F5344CB8AC3E}">
        <p14:creationId xmlns:p14="http://schemas.microsoft.com/office/powerpoint/2010/main" val="280443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A97A-2CE9-467C-A8FC-84004D3E557D}"/>
              </a:ext>
            </a:extLst>
          </p:cNvPr>
          <p:cNvSpPr>
            <a:spLocks noGrp="1"/>
          </p:cNvSpPr>
          <p:nvPr>
            <p:ph type="title"/>
          </p:nvPr>
        </p:nvSpPr>
        <p:spPr/>
        <p:txBody>
          <a:bodyPr/>
          <a:lstStyle/>
          <a:p>
            <a:r>
              <a:rPr lang="en-US" dirty="0"/>
              <a:t>CQL Ingestion Integration</a:t>
            </a:r>
          </a:p>
        </p:txBody>
      </p:sp>
      <p:sp>
        <p:nvSpPr>
          <p:cNvPr id="29" name="Rectangle: Rounded Corners 28">
            <a:extLst>
              <a:ext uri="{FF2B5EF4-FFF2-40B4-BE49-F238E27FC236}">
                <a16:creationId xmlns:a16="http://schemas.microsoft.com/office/drawing/2014/main" id="{D2F7894B-C4B2-49EB-AFAC-556BBE1F371C}"/>
              </a:ext>
            </a:extLst>
          </p:cNvPr>
          <p:cNvSpPr/>
          <p:nvPr/>
        </p:nvSpPr>
        <p:spPr>
          <a:xfrm>
            <a:off x="838200" y="1928682"/>
            <a:ext cx="5710237" cy="4281487"/>
          </a:xfrm>
          <a:prstGeom prst="roundRect">
            <a:avLst>
              <a:gd name="adj" fmla="val 76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0" name="TextBox 29">
            <a:extLst>
              <a:ext uri="{FF2B5EF4-FFF2-40B4-BE49-F238E27FC236}">
                <a16:creationId xmlns:a16="http://schemas.microsoft.com/office/drawing/2014/main" id="{79B0E788-0898-4F71-A4C6-85A52ED9EAAE}"/>
              </a:ext>
            </a:extLst>
          </p:cNvPr>
          <p:cNvSpPr txBox="1"/>
          <p:nvPr/>
        </p:nvSpPr>
        <p:spPr>
          <a:xfrm>
            <a:off x="838200" y="1506022"/>
            <a:ext cx="3733779" cy="369332"/>
          </a:xfrm>
          <a:prstGeom prst="rect">
            <a:avLst/>
          </a:prstGeom>
          <a:noFill/>
        </p:spPr>
        <p:txBody>
          <a:bodyPr wrap="none" rtlCol="0">
            <a:spAutoFit/>
          </a:bodyPr>
          <a:lstStyle/>
          <a:p>
            <a:r>
              <a:rPr lang="en-US" b="1" dirty="0"/>
              <a:t>Clinical Reasoning-enabled EMR/CDR</a:t>
            </a:r>
          </a:p>
        </p:txBody>
      </p:sp>
      <p:sp>
        <p:nvSpPr>
          <p:cNvPr id="31" name="Flowchart: Document 30">
            <a:extLst>
              <a:ext uri="{FF2B5EF4-FFF2-40B4-BE49-F238E27FC236}">
                <a16:creationId xmlns:a16="http://schemas.microsoft.com/office/drawing/2014/main" id="{8CC3B697-40A6-4E75-878B-2DBA51B44147}"/>
              </a:ext>
            </a:extLst>
          </p:cNvPr>
          <p:cNvSpPr/>
          <p:nvPr/>
        </p:nvSpPr>
        <p:spPr>
          <a:xfrm>
            <a:off x="8866102" y="3285322"/>
            <a:ext cx="528638" cy="62865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2" name="TextBox 31">
            <a:extLst>
              <a:ext uri="{FF2B5EF4-FFF2-40B4-BE49-F238E27FC236}">
                <a16:creationId xmlns:a16="http://schemas.microsoft.com/office/drawing/2014/main" id="{7A76401E-0CC6-45B0-8796-8F37882DC753}"/>
              </a:ext>
            </a:extLst>
          </p:cNvPr>
          <p:cNvSpPr txBox="1"/>
          <p:nvPr/>
        </p:nvSpPr>
        <p:spPr>
          <a:xfrm>
            <a:off x="8439858" y="2915990"/>
            <a:ext cx="1553567" cy="369332"/>
          </a:xfrm>
          <a:prstGeom prst="rect">
            <a:avLst/>
          </a:prstGeom>
          <a:noFill/>
        </p:spPr>
        <p:txBody>
          <a:bodyPr wrap="none" rtlCol="0">
            <a:spAutoFit/>
          </a:bodyPr>
          <a:lstStyle/>
          <a:p>
            <a:r>
              <a:rPr lang="en-US" b="1" dirty="0" err="1"/>
              <a:t>PlanDefinition</a:t>
            </a:r>
            <a:endParaRPr lang="en-US" b="1" dirty="0"/>
          </a:p>
        </p:txBody>
      </p:sp>
      <p:sp>
        <p:nvSpPr>
          <p:cNvPr id="33" name="Flowchart: Document 32">
            <a:extLst>
              <a:ext uri="{FF2B5EF4-FFF2-40B4-BE49-F238E27FC236}">
                <a16:creationId xmlns:a16="http://schemas.microsoft.com/office/drawing/2014/main" id="{A460B5C9-FB6A-413D-90D7-7FB4C1287830}"/>
              </a:ext>
            </a:extLst>
          </p:cNvPr>
          <p:cNvSpPr/>
          <p:nvPr/>
        </p:nvSpPr>
        <p:spPr>
          <a:xfrm>
            <a:off x="10104310" y="3851261"/>
            <a:ext cx="528638" cy="62865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4" name="Flowchart: Document 33">
            <a:extLst>
              <a:ext uri="{FF2B5EF4-FFF2-40B4-BE49-F238E27FC236}">
                <a16:creationId xmlns:a16="http://schemas.microsoft.com/office/drawing/2014/main" id="{1717B06D-02F6-4920-AB87-D4BA60843801}"/>
              </a:ext>
            </a:extLst>
          </p:cNvPr>
          <p:cNvSpPr/>
          <p:nvPr/>
        </p:nvSpPr>
        <p:spPr>
          <a:xfrm>
            <a:off x="10186463" y="3928531"/>
            <a:ext cx="528638" cy="628650"/>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TextBox 34">
            <a:extLst>
              <a:ext uri="{FF2B5EF4-FFF2-40B4-BE49-F238E27FC236}">
                <a16:creationId xmlns:a16="http://schemas.microsoft.com/office/drawing/2014/main" id="{A97562F4-F60E-4A6B-A029-528D05FA4C00}"/>
              </a:ext>
            </a:extLst>
          </p:cNvPr>
          <p:cNvSpPr txBox="1"/>
          <p:nvPr/>
        </p:nvSpPr>
        <p:spPr>
          <a:xfrm>
            <a:off x="9746294" y="3487266"/>
            <a:ext cx="1426673" cy="369332"/>
          </a:xfrm>
          <a:prstGeom prst="rect">
            <a:avLst/>
          </a:prstGeom>
          <a:noFill/>
        </p:spPr>
        <p:txBody>
          <a:bodyPr wrap="none" rtlCol="0">
            <a:spAutoFit/>
          </a:bodyPr>
          <a:lstStyle/>
          <a:p>
            <a:r>
              <a:rPr lang="en-US" b="1" dirty="0"/>
              <a:t>CQL Libraries</a:t>
            </a:r>
          </a:p>
        </p:txBody>
      </p:sp>
      <p:sp>
        <p:nvSpPr>
          <p:cNvPr id="3" name="Arrow: Right 2">
            <a:extLst>
              <a:ext uri="{FF2B5EF4-FFF2-40B4-BE49-F238E27FC236}">
                <a16:creationId xmlns:a16="http://schemas.microsoft.com/office/drawing/2014/main" id="{572090FA-EB1F-4E7A-8244-86AAE5D7089D}"/>
              </a:ext>
            </a:extLst>
          </p:cNvPr>
          <p:cNvSpPr/>
          <p:nvPr/>
        </p:nvSpPr>
        <p:spPr>
          <a:xfrm rot="10800000">
            <a:off x="6703987" y="3859000"/>
            <a:ext cx="1421669" cy="1659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 name="TextBox 4">
            <a:extLst>
              <a:ext uri="{FF2B5EF4-FFF2-40B4-BE49-F238E27FC236}">
                <a16:creationId xmlns:a16="http://schemas.microsoft.com/office/drawing/2014/main" id="{4F92600D-BDD2-4943-AF39-F8497BE9C9F0}"/>
              </a:ext>
            </a:extLst>
          </p:cNvPr>
          <p:cNvSpPr txBox="1"/>
          <p:nvPr/>
        </p:nvSpPr>
        <p:spPr>
          <a:xfrm>
            <a:off x="6673113" y="3492871"/>
            <a:ext cx="1516505" cy="369332"/>
          </a:xfrm>
          <a:prstGeom prst="rect">
            <a:avLst/>
          </a:prstGeom>
          <a:noFill/>
        </p:spPr>
        <p:txBody>
          <a:bodyPr wrap="none" rtlCol="0">
            <a:spAutoFit/>
          </a:bodyPr>
          <a:lstStyle/>
          <a:p>
            <a:r>
              <a:rPr lang="en-US" b="1" dirty="0"/>
              <a:t>Import/Ingest</a:t>
            </a:r>
          </a:p>
        </p:txBody>
      </p:sp>
      <p:sp>
        <p:nvSpPr>
          <p:cNvPr id="6" name="Cylinder 5">
            <a:extLst>
              <a:ext uri="{FF2B5EF4-FFF2-40B4-BE49-F238E27FC236}">
                <a16:creationId xmlns:a16="http://schemas.microsoft.com/office/drawing/2014/main" id="{2B41B2C3-4235-42A0-83BA-E37FDFD84B72}"/>
              </a:ext>
            </a:extLst>
          </p:cNvPr>
          <p:cNvSpPr/>
          <p:nvPr/>
        </p:nvSpPr>
        <p:spPr>
          <a:xfrm>
            <a:off x="4315212" y="5120246"/>
            <a:ext cx="939452" cy="463463"/>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CDR</a:t>
            </a:r>
          </a:p>
        </p:txBody>
      </p:sp>
      <p:sp>
        <p:nvSpPr>
          <p:cNvPr id="36" name="Cylinder 35">
            <a:extLst>
              <a:ext uri="{FF2B5EF4-FFF2-40B4-BE49-F238E27FC236}">
                <a16:creationId xmlns:a16="http://schemas.microsoft.com/office/drawing/2014/main" id="{6E1B193E-41A8-41ED-85E3-C6F817D82027}"/>
              </a:ext>
            </a:extLst>
          </p:cNvPr>
          <p:cNvSpPr/>
          <p:nvPr/>
        </p:nvSpPr>
        <p:spPr>
          <a:xfrm>
            <a:off x="1923216" y="5120246"/>
            <a:ext cx="939452" cy="463463"/>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EMR</a:t>
            </a:r>
          </a:p>
        </p:txBody>
      </p:sp>
      <p:sp>
        <p:nvSpPr>
          <p:cNvPr id="7" name="Rectangle: Rounded Corners 6">
            <a:extLst>
              <a:ext uri="{FF2B5EF4-FFF2-40B4-BE49-F238E27FC236}">
                <a16:creationId xmlns:a16="http://schemas.microsoft.com/office/drawing/2014/main" id="{2724137A-3194-40EA-93A3-161F61CE70AF}"/>
              </a:ext>
            </a:extLst>
          </p:cNvPr>
          <p:cNvSpPr/>
          <p:nvPr/>
        </p:nvSpPr>
        <p:spPr>
          <a:xfrm>
            <a:off x="1789153" y="2947007"/>
            <a:ext cx="1207577" cy="6810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Clinician Workflow</a:t>
            </a:r>
          </a:p>
        </p:txBody>
      </p:sp>
      <p:pic>
        <p:nvPicPr>
          <p:cNvPr id="19" name="Picture 18">
            <a:extLst>
              <a:ext uri="{FF2B5EF4-FFF2-40B4-BE49-F238E27FC236}">
                <a16:creationId xmlns:a16="http://schemas.microsoft.com/office/drawing/2014/main" id="{BAD9CD7F-621F-4D74-AE53-8F5782AAF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925" y="2915504"/>
            <a:ext cx="754025" cy="744016"/>
          </a:xfrm>
          <a:prstGeom prst="rect">
            <a:avLst/>
          </a:prstGeom>
        </p:spPr>
      </p:pic>
      <p:sp>
        <p:nvSpPr>
          <p:cNvPr id="37" name="Arrow: Right 36">
            <a:extLst>
              <a:ext uri="{FF2B5EF4-FFF2-40B4-BE49-F238E27FC236}">
                <a16:creationId xmlns:a16="http://schemas.microsoft.com/office/drawing/2014/main" id="{11CD9EEA-1B37-4E97-8318-984650C157B6}"/>
              </a:ext>
            </a:extLst>
          </p:cNvPr>
          <p:cNvSpPr/>
          <p:nvPr/>
        </p:nvSpPr>
        <p:spPr>
          <a:xfrm>
            <a:off x="3021439" y="5278271"/>
            <a:ext cx="1045731" cy="14741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Right 38">
            <a:extLst>
              <a:ext uri="{FF2B5EF4-FFF2-40B4-BE49-F238E27FC236}">
                <a16:creationId xmlns:a16="http://schemas.microsoft.com/office/drawing/2014/main" id="{29394D1D-CB00-44E8-8B94-6A2DD724AEE1}"/>
              </a:ext>
            </a:extLst>
          </p:cNvPr>
          <p:cNvSpPr/>
          <p:nvPr/>
        </p:nvSpPr>
        <p:spPr>
          <a:xfrm rot="5400000">
            <a:off x="4260383" y="4364820"/>
            <a:ext cx="1080004" cy="1783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Arrow: Right 39">
            <a:extLst>
              <a:ext uri="{FF2B5EF4-FFF2-40B4-BE49-F238E27FC236}">
                <a16:creationId xmlns:a16="http://schemas.microsoft.com/office/drawing/2014/main" id="{05941219-8CFB-44D5-84CF-8C0CED1AC587}"/>
              </a:ext>
            </a:extLst>
          </p:cNvPr>
          <p:cNvSpPr/>
          <p:nvPr/>
        </p:nvSpPr>
        <p:spPr>
          <a:xfrm rot="5400000">
            <a:off x="1852938" y="4364820"/>
            <a:ext cx="1080004" cy="1783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Arrow: Right 40">
            <a:extLst>
              <a:ext uri="{FF2B5EF4-FFF2-40B4-BE49-F238E27FC236}">
                <a16:creationId xmlns:a16="http://schemas.microsoft.com/office/drawing/2014/main" id="{B7428F52-A9F2-4C3B-9606-44FE5C344391}"/>
              </a:ext>
            </a:extLst>
          </p:cNvPr>
          <p:cNvSpPr/>
          <p:nvPr/>
        </p:nvSpPr>
        <p:spPr>
          <a:xfrm rot="10800000">
            <a:off x="3173457" y="3213805"/>
            <a:ext cx="1045731" cy="14741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8" name="TextBox 37">
            <a:extLst>
              <a:ext uri="{FF2B5EF4-FFF2-40B4-BE49-F238E27FC236}">
                <a16:creationId xmlns:a16="http://schemas.microsoft.com/office/drawing/2014/main" id="{91926D3A-3F1F-4200-B877-D80D9EACD4D5}"/>
              </a:ext>
            </a:extLst>
          </p:cNvPr>
          <p:cNvSpPr txBox="1"/>
          <p:nvPr/>
        </p:nvSpPr>
        <p:spPr>
          <a:xfrm>
            <a:off x="5139531" y="2947007"/>
            <a:ext cx="1184683" cy="646331"/>
          </a:xfrm>
          <a:prstGeom prst="rect">
            <a:avLst/>
          </a:prstGeom>
          <a:noFill/>
        </p:spPr>
        <p:txBody>
          <a:bodyPr wrap="none" rtlCol="0">
            <a:spAutoFit/>
          </a:bodyPr>
          <a:lstStyle/>
          <a:p>
            <a:r>
              <a:rPr lang="en-US" b="1" dirty="0"/>
              <a:t>CQL</a:t>
            </a:r>
          </a:p>
          <a:p>
            <a:r>
              <a:rPr lang="en-US" b="1" dirty="0"/>
              <a:t>Evaluation</a:t>
            </a:r>
          </a:p>
        </p:txBody>
      </p:sp>
      <p:sp>
        <p:nvSpPr>
          <p:cNvPr id="42" name="TextBox 41">
            <a:extLst>
              <a:ext uri="{FF2B5EF4-FFF2-40B4-BE49-F238E27FC236}">
                <a16:creationId xmlns:a16="http://schemas.microsoft.com/office/drawing/2014/main" id="{7ED7BE77-7A70-4AA7-8EBA-B262862685B1}"/>
              </a:ext>
            </a:extLst>
          </p:cNvPr>
          <p:cNvSpPr txBox="1"/>
          <p:nvPr/>
        </p:nvSpPr>
        <p:spPr>
          <a:xfrm>
            <a:off x="3947680" y="4196847"/>
            <a:ext cx="2022092" cy="369332"/>
          </a:xfrm>
          <a:prstGeom prst="rect">
            <a:avLst/>
          </a:prstGeom>
          <a:noFill/>
        </p:spPr>
        <p:txBody>
          <a:bodyPr wrap="none" rtlCol="0">
            <a:spAutoFit/>
          </a:bodyPr>
          <a:lstStyle/>
          <a:p>
            <a:r>
              <a:rPr lang="en-US" b="1" dirty="0"/>
              <a:t>Data Requirements</a:t>
            </a:r>
          </a:p>
        </p:txBody>
      </p:sp>
      <p:sp>
        <p:nvSpPr>
          <p:cNvPr id="43" name="TextBox 42">
            <a:extLst>
              <a:ext uri="{FF2B5EF4-FFF2-40B4-BE49-F238E27FC236}">
                <a16:creationId xmlns:a16="http://schemas.microsoft.com/office/drawing/2014/main" id="{26D6CCE4-94EA-4BF0-839B-A8A93DD1F456}"/>
              </a:ext>
            </a:extLst>
          </p:cNvPr>
          <p:cNvSpPr txBox="1"/>
          <p:nvPr/>
        </p:nvSpPr>
        <p:spPr>
          <a:xfrm>
            <a:off x="2792654" y="5576572"/>
            <a:ext cx="1835502" cy="369332"/>
          </a:xfrm>
          <a:prstGeom prst="rect">
            <a:avLst/>
          </a:prstGeom>
          <a:noFill/>
        </p:spPr>
        <p:txBody>
          <a:bodyPr wrap="none" rtlCol="0">
            <a:spAutoFit/>
          </a:bodyPr>
          <a:lstStyle/>
          <a:p>
            <a:r>
              <a:rPr lang="en-US" b="1" dirty="0"/>
              <a:t>ETL/warehousing</a:t>
            </a:r>
          </a:p>
        </p:txBody>
      </p:sp>
      <p:sp>
        <p:nvSpPr>
          <p:cNvPr id="44" name="TextBox 43">
            <a:extLst>
              <a:ext uri="{FF2B5EF4-FFF2-40B4-BE49-F238E27FC236}">
                <a16:creationId xmlns:a16="http://schemas.microsoft.com/office/drawing/2014/main" id="{F8EE29D3-B616-4DC5-A989-9BB016671F6E}"/>
              </a:ext>
            </a:extLst>
          </p:cNvPr>
          <p:cNvSpPr txBox="1"/>
          <p:nvPr/>
        </p:nvSpPr>
        <p:spPr>
          <a:xfrm>
            <a:off x="1169986" y="4196847"/>
            <a:ext cx="2612062" cy="369332"/>
          </a:xfrm>
          <a:prstGeom prst="rect">
            <a:avLst/>
          </a:prstGeom>
          <a:noFill/>
        </p:spPr>
        <p:txBody>
          <a:bodyPr wrap="none" rtlCol="0">
            <a:spAutoFit/>
          </a:bodyPr>
          <a:lstStyle/>
          <a:p>
            <a:r>
              <a:rPr lang="en-US" b="1" dirty="0"/>
              <a:t>Clinical data/transactions</a:t>
            </a:r>
          </a:p>
        </p:txBody>
      </p:sp>
      <p:sp>
        <p:nvSpPr>
          <p:cNvPr id="45" name="TextBox 44">
            <a:extLst>
              <a:ext uri="{FF2B5EF4-FFF2-40B4-BE49-F238E27FC236}">
                <a16:creationId xmlns:a16="http://schemas.microsoft.com/office/drawing/2014/main" id="{B66E7240-BD39-4F2D-9553-BA1A7C1691CD}"/>
              </a:ext>
            </a:extLst>
          </p:cNvPr>
          <p:cNvSpPr txBox="1"/>
          <p:nvPr/>
        </p:nvSpPr>
        <p:spPr>
          <a:xfrm>
            <a:off x="2716462" y="2392940"/>
            <a:ext cx="1968552" cy="369332"/>
          </a:xfrm>
          <a:prstGeom prst="rect">
            <a:avLst/>
          </a:prstGeom>
          <a:noFill/>
        </p:spPr>
        <p:txBody>
          <a:bodyPr wrap="none" rtlCol="0">
            <a:spAutoFit/>
          </a:bodyPr>
          <a:lstStyle/>
          <a:p>
            <a:r>
              <a:rPr lang="en-US" b="1" dirty="0"/>
              <a:t>Recommendations</a:t>
            </a:r>
          </a:p>
        </p:txBody>
      </p:sp>
      <p:pic>
        <p:nvPicPr>
          <p:cNvPr id="47" name="Picture 46">
            <a:extLst>
              <a:ext uri="{FF2B5EF4-FFF2-40B4-BE49-F238E27FC236}">
                <a16:creationId xmlns:a16="http://schemas.microsoft.com/office/drawing/2014/main" id="{DF7C2F84-EE8A-41DC-83D2-1EA739AEDB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8619" y="2800350"/>
            <a:ext cx="628650" cy="628650"/>
          </a:xfrm>
          <a:prstGeom prst="rect">
            <a:avLst/>
          </a:prstGeom>
        </p:spPr>
      </p:pic>
      <p:pic>
        <p:nvPicPr>
          <p:cNvPr id="48" name="Picture 47">
            <a:extLst>
              <a:ext uri="{FF2B5EF4-FFF2-40B4-BE49-F238E27FC236}">
                <a16:creationId xmlns:a16="http://schemas.microsoft.com/office/drawing/2014/main" id="{9F89EEEE-6FD6-403A-8E75-86F0D51F3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925" y="4209707"/>
            <a:ext cx="695791" cy="488534"/>
          </a:xfrm>
          <a:prstGeom prst="rect">
            <a:avLst/>
          </a:prstGeom>
        </p:spPr>
      </p:pic>
    </p:spTree>
    <p:extLst>
      <p:ext uri="{BB962C8B-B14F-4D97-AF65-F5344CB8AC3E}">
        <p14:creationId xmlns:p14="http://schemas.microsoft.com/office/powerpoint/2010/main" val="102548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fontScale="90000"/>
          </a:bodyPr>
          <a:lstStyle/>
          <a:p>
            <a:r>
              <a:rPr lang="en-US" dirty="0"/>
              <a:t>Translating Evidence to Executable CDS</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nvGraphicFramePr>
        <p:xfrm>
          <a:off x="609603" y="1690029"/>
          <a:ext cx="11067067" cy="4696207"/>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782701">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Level</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782701">
                <a:tc>
                  <a:txBody>
                    <a:bodyPr/>
                    <a:lstStyle/>
                    <a:p>
                      <a:pPr marL="0" marR="0" algn="ctr">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Narrative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Guideline for a specific disease that is written in the format of a peer-reviewed journal article</a:t>
                      </a:r>
                      <a:endParaRPr lang="en-US" sz="2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782701">
                <a:tc>
                  <a:txBody>
                    <a:bodyPr/>
                    <a:lstStyle/>
                    <a:p>
                      <a:pPr marL="0" marR="0" algn="ctr">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Semi-structured</a:t>
                      </a:r>
                      <a:endParaRPr lang="en-US" sz="2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Flow diagram, decision tree, or other similar format that describes recommendations for implementation </a:t>
                      </a:r>
                      <a:r>
                        <a:rPr lang="en-US" sz="2100" b="1" dirty="0">
                          <a:solidFill>
                            <a:srgbClr val="FF6600"/>
                          </a:solidFill>
                          <a:effectLst/>
                          <a:latin typeface="Times New Roman" panose="02020603050405020304" pitchFamily="18" charset="0"/>
                          <a:ea typeface="Calibri" panose="020F0502020204030204" pitchFamily="34" charset="0"/>
                          <a:cs typeface="Times New Roman" panose="02020603050405020304" pitchFamily="18" charset="0"/>
                        </a:rPr>
                        <a:t>(HUMAN READABLE)</a:t>
                      </a:r>
                      <a:endParaRPr lang="en-US" sz="2100" b="1"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1174052">
                <a:tc>
                  <a:txBody>
                    <a:bodyPr/>
                    <a:lstStyle/>
                    <a:p>
                      <a:pPr marL="0" marR="0" algn="ctr">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2100"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Standards-compliant specification encoding logic with data model(s), terminology/code sets, value sets that is ready to be implemented </a:t>
                      </a:r>
                      <a:r>
                        <a:rPr lang="en-US" sz="21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(COMPUTER/MACHINE READABLE)</a:t>
                      </a:r>
                      <a:endParaRPr lang="en-US" sz="2100" b="1" dirty="0">
                        <a:solidFill>
                          <a:srgbClr val="008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r h="1174052">
                <a:tc>
                  <a:txBody>
                    <a:bodyPr/>
                    <a:lstStyle/>
                    <a:p>
                      <a:pPr marL="0" marR="0" algn="ctr">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Executable</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CDS implemented and used in a local execution environment (e.g., CDS that is live in an electronic health record (EHR) production system) or available via web services</a:t>
                      </a:r>
                      <a:endParaRPr lang="en-US" sz="2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334939"/>
                  </a:ext>
                </a:extLst>
              </a:tr>
            </a:tbl>
          </a:graphicData>
        </a:graphic>
      </p:graphicFrame>
      <p:pic>
        <p:nvPicPr>
          <p:cNvPr id="6" name="Picture 5">
            <a:extLst>
              <a:ext uri="{FF2B5EF4-FFF2-40B4-BE49-F238E27FC236}">
                <a16:creationId xmlns:a16="http://schemas.microsoft.com/office/drawing/2014/main" id="{5E8A0E42-FB53-40A4-B8F7-58ED4F249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764" y="101328"/>
            <a:ext cx="5237193" cy="1489621"/>
          </a:xfrm>
          <a:prstGeom prst="rect">
            <a:avLst/>
          </a:prstGeom>
        </p:spPr>
      </p:pic>
      <p:sp>
        <p:nvSpPr>
          <p:cNvPr id="2" name="Rectangle 1"/>
          <p:cNvSpPr/>
          <p:nvPr/>
        </p:nvSpPr>
        <p:spPr>
          <a:xfrm>
            <a:off x="6588829" y="899377"/>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L1</a:t>
            </a:r>
            <a:endParaRPr lang="en-US" sz="2400" b="1" dirty="0">
              <a:ln w="6350">
                <a:solidFill>
                  <a:srgbClr val="FFFFFF"/>
                </a:solidFill>
              </a:ln>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3"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FF66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L2</a:t>
            </a:r>
            <a:endParaRPr lang="en-US" sz="2400" b="1" dirty="0">
              <a:ln w="6350">
                <a:solidFill>
                  <a:srgbClr val="FFFFFF"/>
                </a:solidFill>
              </a:ln>
              <a:solidFill>
                <a:srgbClr val="FF66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6" y="916224"/>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08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L3</a:t>
            </a:r>
            <a:endParaRPr lang="en-US" sz="2400" b="1" dirty="0">
              <a:ln w="6350">
                <a:solidFill>
                  <a:srgbClr val="FFFFFF"/>
                </a:solidFill>
              </a:ln>
              <a:solidFill>
                <a:srgbClr val="008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10315756" y="905248"/>
            <a:ext cx="543739" cy="487506"/>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L4</a:t>
            </a:r>
            <a:endParaRPr lang="en-US" sz="2400" b="1" dirty="0">
              <a:ln w="6350">
                <a:solidFill>
                  <a:srgbClr val="FFFFFF"/>
                </a:solidFill>
              </a:ln>
              <a:solidFill>
                <a:srgbClr val="0F56DC">
                  <a:lumMod val="50000"/>
                </a:srgb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23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74638"/>
            <a:ext cx="5829300" cy="1143000"/>
          </a:xfrm>
        </p:spPr>
        <p:txBody>
          <a:bodyPr>
            <a:normAutofit/>
          </a:bodyPr>
          <a:lstStyle/>
          <a:p>
            <a:r>
              <a:rPr lang="en-US" dirty="0"/>
              <a:t>Tiers of Functionality</a:t>
            </a:r>
          </a:p>
        </p:txBody>
      </p:sp>
      <p:sp>
        <p:nvSpPr>
          <p:cNvPr id="7" name="Rectangle 6"/>
          <p:cNvSpPr/>
          <p:nvPr/>
        </p:nvSpPr>
        <p:spPr>
          <a:xfrm>
            <a:off x="0" y="6485312"/>
            <a:ext cx="12192000" cy="256545"/>
          </a:xfrm>
          <a:prstGeom prst="rect">
            <a:avLst/>
          </a:prstGeom>
        </p:spPr>
        <p:txBody>
          <a:bodyPr wrap="square">
            <a:spAutoFit/>
          </a:bodyPr>
          <a:lstStyle/>
          <a:p>
            <a:pPr algn="ctr" defTabSz="1219110" eaLnBrk="0" fontAlgn="base" hangingPunct="0">
              <a:spcBef>
                <a:spcPct val="0"/>
              </a:spcBef>
              <a:spcAft>
                <a:spcPct val="0"/>
              </a:spcAft>
            </a:pPr>
            <a:r>
              <a:rPr lang="en-US" sz="1067" dirty="0">
                <a:solidFill>
                  <a:srgbClr val="526681"/>
                </a:solidFill>
                <a:latin typeface="Myriad Web Pro" panose="020B0503030403020204" pitchFamily="34" charset="0"/>
              </a:rPr>
              <a:t>Adapted from: </a:t>
            </a:r>
            <a:r>
              <a:rPr lang="en-US" sz="1067" dirty="0" err="1">
                <a:solidFill>
                  <a:srgbClr val="526681"/>
                </a:solidFill>
                <a:latin typeface="Myriad Web Pro" panose="020B0503030403020204" pitchFamily="34" charset="0"/>
              </a:rPr>
              <a:t>Boxwala</a:t>
            </a:r>
            <a:r>
              <a:rPr lang="en-US" sz="1067" dirty="0">
                <a:solidFill>
                  <a:srgbClr val="526681"/>
                </a:solidFill>
                <a:latin typeface="Myriad Web Pro" panose="020B0503030403020204" pitchFamily="34" charset="0"/>
              </a:rPr>
              <a:t>, AA, et al.. A multi-layered framework for disseminating knowledge for computer-based decision support. </a:t>
            </a:r>
            <a:r>
              <a:rPr lang="en-US" sz="1067" i="1" dirty="0">
                <a:solidFill>
                  <a:srgbClr val="526681"/>
                </a:solidFill>
                <a:latin typeface="Myriad Web Pro" panose="020B0503030403020204" pitchFamily="34" charset="0"/>
              </a:rPr>
              <a:t>J Am Med Inform </a:t>
            </a:r>
            <a:r>
              <a:rPr lang="en-US" sz="1067" i="1" dirty="0" err="1">
                <a:solidFill>
                  <a:srgbClr val="526681"/>
                </a:solidFill>
                <a:latin typeface="Myriad Web Pro" panose="020B0503030403020204" pitchFamily="34" charset="0"/>
              </a:rPr>
              <a:t>Assoc</a:t>
            </a:r>
            <a:r>
              <a:rPr lang="en-US" sz="1067" i="1" dirty="0">
                <a:solidFill>
                  <a:srgbClr val="526681"/>
                </a:solidFill>
                <a:latin typeface="Myriad Web Pro" panose="020B0503030403020204" pitchFamily="34" charset="0"/>
              </a:rPr>
              <a:t> </a:t>
            </a:r>
            <a:r>
              <a:rPr lang="en-US" sz="1067" dirty="0">
                <a:solidFill>
                  <a:srgbClr val="526681"/>
                </a:solidFill>
                <a:latin typeface="Myriad Web Pro" panose="020B0503030403020204" pitchFamily="34" charset="0"/>
              </a:rPr>
              <a:t>2011(18) i132-i139. </a:t>
            </a:r>
          </a:p>
        </p:txBody>
      </p:sp>
      <p:graphicFrame>
        <p:nvGraphicFramePr>
          <p:cNvPr id="11" name="Table 10"/>
          <p:cNvGraphicFramePr>
            <a:graphicFrameLocks noGrp="1"/>
          </p:cNvGraphicFramePr>
          <p:nvPr>
            <p:extLst>
              <p:ext uri="{D42A27DB-BD31-4B8C-83A1-F6EECF244321}">
                <p14:modId xmlns:p14="http://schemas.microsoft.com/office/powerpoint/2010/main" val="1750180132"/>
              </p:ext>
            </p:extLst>
          </p:nvPr>
        </p:nvGraphicFramePr>
        <p:xfrm>
          <a:off x="562466" y="2365289"/>
          <a:ext cx="11067067" cy="3094912"/>
        </p:xfrm>
        <a:graphic>
          <a:graphicData uri="http://schemas.openxmlformats.org/drawingml/2006/table">
            <a:tbl>
              <a:tblPr firstRow="1" firstCol="1" bandRow="1"/>
              <a:tblGrid>
                <a:gridCol w="1478841">
                  <a:extLst>
                    <a:ext uri="{9D8B030D-6E8A-4147-A177-3AD203B41FA5}">
                      <a16:colId xmlns:a16="http://schemas.microsoft.com/office/drawing/2014/main" val="817228557"/>
                    </a:ext>
                  </a:extLst>
                </a:gridCol>
                <a:gridCol w="1535289">
                  <a:extLst>
                    <a:ext uri="{9D8B030D-6E8A-4147-A177-3AD203B41FA5}">
                      <a16:colId xmlns:a16="http://schemas.microsoft.com/office/drawing/2014/main" val="1598176632"/>
                    </a:ext>
                  </a:extLst>
                </a:gridCol>
                <a:gridCol w="8052937">
                  <a:extLst>
                    <a:ext uri="{9D8B030D-6E8A-4147-A177-3AD203B41FA5}">
                      <a16:colId xmlns:a16="http://schemas.microsoft.com/office/drawing/2014/main" val="875039999"/>
                    </a:ext>
                  </a:extLst>
                </a:gridCol>
              </a:tblGrid>
              <a:tr h="527077">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Tier</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1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2440023"/>
                  </a:ext>
                </a:extLst>
              </a:tr>
              <a:tr h="855945">
                <a:tc>
                  <a:txBody>
                    <a:bodyPr/>
                    <a:lstStyle/>
                    <a:p>
                      <a:pPr marL="0" marR="0" algn="ctr">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Data</a:t>
                      </a:r>
                      <a:endParaRPr lang="en-US" sz="2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Glossaries, data elements and dictionaries, terminologies, data access services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061433"/>
                  </a:ext>
                </a:extLst>
              </a:tr>
              <a:tr h="855945">
                <a:tc>
                  <a:txBody>
                    <a:bodyPr/>
                    <a:lstStyle/>
                    <a:p>
                      <a:pPr marL="0" marR="0" algn="ctr">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Logic</a:t>
                      </a:r>
                      <a:endParaRPr lang="en-US" sz="2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Guideline narrative, workflows, libraries, application services</a:t>
                      </a:r>
                      <a:endParaRPr lang="en-US" sz="21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962566"/>
                  </a:ext>
                </a:extLst>
              </a:tr>
              <a:tr h="855945">
                <a:tc>
                  <a:txBody>
                    <a:bodyPr/>
                    <a:lstStyle/>
                    <a:p>
                      <a:pPr marL="0" marR="0" algn="ctr">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Forms</a:t>
                      </a:r>
                      <a:endParaRPr lang="en-US" sz="2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Use cases, personas, questionnaires, and user-interfaces</a:t>
                      </a:r>
                      <a:endParaRPr lang="en-US" sz="2100" b="1"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6974"/>
                  </a:ext>
                </a:extLst>
              </a:tr>
            </a:tbl>
          </a:graphicData>
        </a:graphic>
      </p:graphicFrame>
      <p:sp>
        <p:nvSpPr>
          <p:cNvPr id="2" name="Rectangle 1"/>
          <p:cNvSpPr/>
          <p:nvPr/>
        </p:nvSpPr>
        <p:spPr>
          <a:xfrm>
            <a:off x="6588828" y="899377"/>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tx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T1</a:t>
            </a:r>
            <a:endParaRPr lang="en-US" sz="2400" b="1" dirty="0">
              <a:ln w="6350">
                <a:solidFill>
                  <a:srgbClr val="FFFFFF"/>
                </a:solidFill>
              </a:ln>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787992"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T2</a:t>
            </a:r>
            <a:endParaRPr lang="en-US" sz="2400" b="1" dirty="0">
              <a:ln w="6350">
                <a:solidFill>
                  <a:srgbClr val="FFFFFF"/>
                </a:solidFill>
              </a:ln>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9083135" y="916224"/>
            <a:ext cx="543740" cy="468077"/>
          </a:xfrm>
          <a:prstGeom prst="rect">
            <a:avLst/>
          </a:prstGeom>
        </p:spPr>
        <p:txBody>
          <a:bodyPr wrap="none">
            <a:spAutoFit/>
          </a:bodyPr>
          <a:lstStyle/>
          <a:p>
            <a:pPr algn="ctr" defTabSz="1219110" eaLnBrk="0" fontAlgn="base" hangingPunct="0">
              <a:lnSpc>
                <a:spcPct val="107000"/>
              </a:lnSpc>
              <a:spcBef>
                <a:spcPct val="0"/>
              </a:spcBef>
              <a:spcAft>
                <a:spcPct val="0"/>
              </a:spcAft>
            </a:pPr>
            <a:r>
              <a:rPr lang="en-US" sz="2400" b="1" dirty="0">
                <a:ln w="6350">
                  <a:solidFill>
                    <a:srgbClr val="FFFFFF"/>
                  </a:solidFill>
                </a:ln>
                <a:solidFill>
                  <a:schemeClr val="accent5"/>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T3</a:t>
            </a:r>
            <a:endParaRPr lang="en-US" sz="2400" b="1" dirty="0">
              <a:ln w="6350">
                <a:solidFill>
                  <a:srgbClr val="FFFFFF"/>
                </a:solidFill>
              </a:ln>
              <a:solidFill>
                <a:schemeClr val="accent5"/>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86742BAE-59ED-43A1-8B01-14FC0F51A697}"/>
              </a:ext>
            </a:extLst>
          </p:cNvPr>
          <p:cNvPicPr>
            <a:picLocks noChangeAspect="1"/>
          </p:cNvPicPr>
          <p:nvPr/>
        </p:nvPicPr>
        <p:blipFill>
          <a:blip r:embed="rId3"/>
          <a:stretch>
            <a:fillRect/>
          </a:stretch>
        </p:blipFill>
        <p:spPr>
          <a:xfrm>
            <a:off x="7160719" y="826642"/>
            <a:ext cx="590996" cy="590996"/>
          </a:xfrm>
          <a:prstGeom prst="rect">
            <a:avLst/>
          </a:prstGeom>
        </p:spPr>
      </p:pic>
      <p:pic>
        <p:nvPicPr>
          <p:cNvPr id="12" name="Picture 11" descr="A circuit board&#10;&#10;Description automatically generated">
            <a:extLst>
              <a:ext uri="{FF2B5EF4-FFF2-40B4-BE49-F238E27FC236}">
                <a16:creationId xmlns:a16="http://schemas.microsoft.com/office/drawing/2014/main" id="{792DBD9B-CF91-48FA-8C61-3CA63E3E10A7}"/>
              </a:ext>
            </a:extLst>
          </p:cNvPr>
          <p:cNvPicPr>
            <a:picLocks noChangeAspect="1"/>
          </p:cNvPicPr>
          <p:nvPr/>
        </p:nvPicPr>
        <p:blipFill>
          <a:blip r:embed="rId4"/>
          <a:stretch>
            <a:fillRect/>
          </a:stretch>
        </p:blipFill>
        <p:spPr>
          <a:xfrm>
            <a:off x="8411936" y="854764"/>
            <a:ext cx="590995" cy="590995"/>
          </a:xfrm>
          <a:prstGeom prst="rect">
            <a:avLst/>
          </a:prstGeom>
        </p:spPr>
      </p:pic>
      <p:pic>
        <p:nvPicPr>
          <p:cNvPr id="15" name="Picture 14" descr="A black sign with white text&#10;&#10;Description automatically generated">
            <a:extLst>
              <a:ext uri="{FF2B5EF4-FFF2-40B4-BE49-F238E27FC236}">
                <a16:creationId xmlns:a16="http://schemas.microsoft.com/office/drawing/2014/main" id="{67D8FC8F-1F90-427B-8E99-86F375676419}"/>
              </a:ext>
            </a:extLst>
          </p:cNvPr>
          <p:cNvPicPr>
            <a:picLocks noChangeAspect="1"/>
          </p:cNvPicPr>
          <p:nvPr/>
        </p:nvPicPr>
        <p:blipFill>
          <a:blip r:embed="rId5"/>
          <a:stretch>
            <a:fillRect/>
          </a:stretch>
        </p:blipFill>
        <p:spPr>
          <a:xfrm>
            <a:off x="9707079" y="800144"/>
            <a:ext cx="539416" cy="675259"/>
          </a:xfrm>
          <a:prstGeom prst="rect">
            <a:avLst/>
          </a:prstGeom>
        </p:spPr>
      </p:pic>
    </p:spTree>
    <p:extLst>
      <p:ext uri="{BB962C8B-B14F-4D97-AF65-F5344CB8AC3E}">
        <p14:creationId xmlns:p14="http://schemas.microsoft.com/office/powerpoint/2010/main" val="217762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A608B4B3-6ACA-468C-9B87-D84219668E0A}"/>
              </a:ext>
            </a:extLst>
          </p:cNvPr>
          <p:cNvSpPr/>
          <p:nvPr/>
        </p:nvSpPr>
        <p:spPr>
          <a:xfrm>
            <a:off x="6630477" y="4197082"/>
            <a:ext cx="107029" cy="789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451E572-F133-420E-A19A-95DD3C3141F3}"/>
              </a:ext>
            </a:extLst>
          </p:cNvPr>
          <p:cNvSpPr/>
          <p:nvPr/>
        </p:nvSpPr>
        <p:spPr>
          <a:xfrm>
            <a:off x="4454819" y="4618912"/>
            <a:ext cx="91278"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71143C50-5FDC-46BC-A593-991634435130}"/>
              </a:ext>
            </a:extLst>
          </p:cNvPr>
          <p:cNvSpPr/>
          <p:nvPr/>
        </p:nvSpPr>
        <p:spPr>
          <a:xfrm>
            <a:off x="5538051" y="4618912"/>
            <a:ext cx="98685" cy="346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2D882D9-63AB-4B59-9154-358DCECA153C}"/>
              </a:ext>
            </a:extLst>
          </p:cNvPr>
          <p:cNvSpPr/>
          <p:nvPr/>
        </p:nvSpPr>
        <p:spPr>
          <a:xfrm>
            <a:off x="7488904" y="2003495"/>
            <a:ext cx="110686" cy="355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9E795C3-B100-4602-B5C1-8BDAC22BC8A2}"/>
              </a:ext>
            </a:extLst>
          </p:cNvPr>
          <p:cNvSpPr/>
          <p:nvPr/>
        </p:nvSpPr>
        <p:spPr>
          <a:xfrm>
            <a:off x="9833790" y="2036573"/>
            <a:ext cx="110686" cy="3378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Bent 121">
            <a:extLst>
              <a:ext uri="{FF2B5EF4-FFF2-40B4-BE49-F238E27FC236}">
                <a16:creationId xmlns:a16="http://schemas.microsoft.com/office/drawing/2014/main" id="{0A371820-FB66-4B8F-861C-142DE7473493}"/>
              </a:ext>
            </a:extLst>
          </p:cNvPr>
          <p:cNvSpPr/>
          <p:nvPr/>
        </p:nvSpPr>
        <p:spPr>
          <a:xfrm rot="16200000" flipV="1">
            <a:off x="9932099" y="1102780"/>
            <a:ext cx="436817" cy="1564703"/>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Arrow: Bent 112">
            <a:extLst>
              <a:ext uri="{FF2B5EF4-FFF2-40B4-BE49-F238E27FC236}">
                <a16:creationId xmlns:a16="http://schemas.microsoft.com/office/drawing/2014/main" id="{F623CBA2-87DE-4DAE-9661-80903D387E03}"/>
              </a:ext>
            </a:extLst>
          </p:cNvPr>
          <p:cNvSpPr/>
          <p:nvPr/>
        </p:nvSpPr>
        <p:spPr>
          <a:xfrm rot="16200000">
            <a:off x="7040147" y="3059041"/>
            <a:ext cx="431451" cy="1919552"/>
          </a:xfrm>
          <a:prstGeom prst="bentArrow">
            <a:avLst>
              <a:gd name="adj1" fmla="val 27528"/>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Arrow: Bent 110">
            <a:extLst>
              <a:ext uri="{FF2B5EF4-FFF2-40B4-BE49-F238E27FC236}">
                <a16:creationId xmlns:a16="http://schemas.microsoft.com/office/drawing/2014/main" id="{4C086D16-38B3-4EF5-B13A-0FA4227D36A3}"/>
              </a:ext>
            </a:extLst>
          </p:cNvPr>
          <p:cNvSpPr/>
          <p:nvPr/>
        </p:nvSpPr>
        <p:spPr>
          <a:xfrm rot="16200000" flipV="1">
            <a:off x="10474452" y="3387302"/>
            <a:ext cx="436817" cy="1257216"/>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Arrow: Bent 111">
            <a:extLst>
              <a:ext uri="{FF2B5EF4-FFF2-40B4-BE49-F238E27FC236}">
                <a16:creationId xmlns:a16="http://schemas.microsoft.com/office/drawing/2014/main" id="{B2408D3F-D80B-42E3-BC8A-695D68A689A4}"/>
              </a:ext>
            </a:extLst>
          </p:cNvPr>
          <p:cNvSpPr/>
          <p:nvPr/>
        </p:nvSpPr>
        <p:spPr>
          <a:xfrm rot="16200000">
            <a:off x="8575101" y="3168426"/>
            <a:ext cx="436817" cy="1694968"/>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 name="Picture 1">
            <a:extLst>
              <a:ext uri="{FF2B5EF4-FFF2-40B4-BE49-F238E27FC236}">
                <a16:creationId xmlns:a16="http://schemas.microsoft.com/office/drawing/2014/main" id="{B910B5F9-0B96-44E3-947A-60B57301D1BE}"/>
              </a:ext>
            </a:extLst>
          </p:cNvPr>
          <p:cNvPicPr>
            <a:picLocks noChangeAspect="1"/>
          </p:cNvPicPr>
          <p:nvPr/>
        </p:nvPicPr>
        <p:blipFill>
          <a:blip r:embed="rId3"/>
          <a:stretch>
            <a:fillRect/>
          </a:stretch>
        </p:blipFill>
        <p:spPr>
          <a:xfrm>
            <a:off x="282511" y="4770379"/>
            <a:ext cx="1409999" cy="846001"/>
          </a:xfrm>
          <a:prstGeom prst="rect">
            <a:avLst/>
          </a:prstGeom>
        </p:spPr>
      </p:pic>
      <p:grpSp>
        <p:nvGrpSpPr>
          <p:cNvPr id="28" name="Group 27">
            <a:extLst>
              <a:ext uri="{FF2B5EF4-FFF2-40B4-BE49-F238E27FC236}">
                <a16:creationId xmlns:a16="http://schemas.microsoft.com/office/drawing/2014/main" id="{A95FC26E-1C1C-4D67-A246-7ADC3088A85E}"/>
              </a:ext>
            </a:extLst>
          </p:cNvPr>
          <p:cNvGrpSpPr/>
          <p:nvPr/>
        </p:nvGrpSpPr>
        <p:grpSpPr>
          <a:xfrm>
            <a:off x="1579406" y="4964946"/>
            <a:ext cx="1352367" cy="1622840"/>
            <a:chOff x="966000" y="2349000"/>
            <a:chExt cx="1800000" cy="2160000"/>
          </a:xfrm>
        </p:grpSpPr>
        <p:sp>
          <p:nvSpPr>
            <p:cNvPr id="3" name="Rectangle: Diagonal Corners Rounded 2">
              <a:extLst>
                <a:ext uri="{FF2B5EF4-FFF2-40B4-BE49-F238E27FC236}">
                  <a16:creationId xmlns:a16="http://schemas.microsoft.com/office/drawing/2014/main" id="{FCFF04A4-7213-4867-A518-8A9542549217}"/>
                </a:ext>
              </a:extLst>
            </p:cNvPr>
            <p:cNvSpPr/>
            <p:nvPr/>
          </p:nvSpPr>
          <p:spPr>
            <a:xfrm>
              <a:off x="131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4" name="Rectangle 3" descr="City">
              <a:extLst>
                <a:ext uri="{FF2B5EF4-FFF2-40B4-BE49-F238E27FC236}">
                  <a16:creationId xmlns:a16="http://schemas.microsoft.com/office/drawing/2014/main" id="{6C61B9BC-5274-4E3D-8D44-A5BDC90E36AF}"/>
                </a:ext>
              </a:extLst>
            </p:cNvPr>
            <p:cNvSpPr/>
            <p:nvPr/>
          </p:nvSpPr>
          <p:spPr>
            <a:xfrm>
              <a:off x="1551000" y="2583000"/>
              <a:ext cx="630000" cy="63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 name="Group 4">
              <a:extLst>
                <a:ext uri="{FF2B5EF4-FFF2-40B4-BE49-F238E27FC236}">
                  <a16:creationId xmlns:a16="http://schemas.microsoft.com/office/drawing/2014/main" id="{4997576B-AC47-4D24-B686-E5479CC62659}"/>
                </a:ext>
              </a:extLst>
            </p:cNvPr>
            <p:cNvGrpSpPr/>
            <p:nvPr/>
          </p:nvGrpSpPr>
          <p:grpSpPr>
            <a:xfrm>
              <a:off x="966000" y="3789000"/>
              <a:ext cx="1800000" cy="720000"/>
              <a:chOff x="127800" y="2535669"/>
              <a:chExt cx="1800000" cy="720000"/>
            </a:xfrm>
          </p:grpSpPr>
          <p:sp>
            <p:nvSpPr>
              <p:cNvPr id="26" name="Rectangle 25">
                <a:extLst>
                  <a:ext uri="{FF2B5EF4-FFF2-40B4-BE49-F238E27FC236}">
                    <a16:creationId xmlns:a16="http://schemas.microsoft.com/office/drawing/2014/main" id="{40A305B3-D5FF-4EC2-AEAF-9DF88623A5DE}"/>
                  </a:ext>
                </a:extLst>
              </p:cNvPr>
              <p:cNvSpPr/>
              <p:nvPr/>
            </p:nvSpPr>
            <p:spPr>
              <a:xfrm>
                <a:off x="12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7" name="TextBox 26">
                <a:extLst>
                  <a:ext uri="{FF2B5EF4-FFF2-40B4-BE49-F238E27FC236}">
                    <a16:creationId xmlns:a16="http://schemas.microsoft.com/office/drawing/2014/main" id="{1C6F5DEC-3322-4F36-B13C-FBB1BD4FD0E4}"/>
                  </a:ext>
                </a:extLst>
              </p:cNvPr>
              <p:cNvSpPr txBox="1"/>
              <p:nvPr/>
            </p:nvSpPr>
            <p:spPr>
              <a:xfrm>
                <a:off x="12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100" dirty="0"/>
                  <a:t>Foundation</a:t>
                </a:r>
              </a:p>
            </p:txBody>
          </p:sp>
        </p:grpSp>
      </p:grpSp>
      <p:grpSp>
        <p:nvGrpSpPr>
          <p:cNvPr id="29" name="Group 28">
            <a:extLst>
              <a:ext uri="{FF2B5EF4-FFF2-40B4-BE49-F238E27FC236}">
                <a16:creationId xmlns:a16="http://schemas.microsoft.com/office/drawing/2014/main" id="{579DC361-DDA4-4926-AB04-F96C8ED9E52A}"/>
              </a:ext>
            </a:extLst>
          </p:cNvPr>
          <p:cNvGrpSpPr/>
          <p:nvPr/>
        </p:nvGrpSpPr>
        <p:grpSpPr>
          <a:xfrm>
            <a:off x="2679021" y="4964946"/>
            <a:ext cx="1352367" cy="1622840"/>
            <a:chOff x="3081000" y="2349000"/>
            <a:chExt cx="1800000" cy="2160000"/>
          </a:xfrm>
        </p:grpSpPr>
        <p:sp>
          <p:nvSpPr>
            <p:cNvPr id="6" name="Rectangle: Diagonal Corners Rounded 5">
              <a:extLst>
                <a:ext uri="{FF2B5EF4-FFF2-40B4-BE49-F238E27FC236}">
                  <a16:creationId xmlns:a16="http://schemas.microsoft.com/office/drawing/2014/main" id="{5D6C6CB2-4E0A-40B5-B0B9-26599C9CD944}"/>
                </a:ext>
              </a:extLst>
            </p:cNvPr>
            <p:cNvSpPr/>
            <p:nvPr/>
          </p:nvSpPr>
          <p:spPr>
            <a:xfrm>
              <a:off x="343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7" name="Rectangle 6" descr="Checkmark">
              <a:extLst>
                <a:ext uri="{FF2B5EF4-FFF2-40B4-BE49-F238E27FC236}">
                  <a16:creationId xmlns:a16="http://schemas.microsoft.com/office/drawing/2014/main" id="{869ED83E-447A-4E66-9E14-F36CC4874C4B}"/>
                </a:ext>
              </a:extLst>
            </p:cNvPr>
            <p:cNvSpPr/>
            <p:nvPr/>
          </p:nvSpPr>
          <p:spPr>
            <a:xfrm>
              <a:off x="3666000" y="2582999"/>
              <a:ext cx="630000" cy="6300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B9BE6CB9-3CF5-4A1E-900B-D583AAAAC2C3}"/>
                </a:ext>
              </a:extLst>
            </p:cNvPr>
            <p:cNvGrpSpPr/>
            <p:nvPr/>
          </p:nvGrpSpPr>
          <p:grpSpPr>
            <a:xfrm>
              <a:off x="3081000" y="3789000"/>
              <a:ext cx="1800000" cy="720000"/>
              <a:chOff x="2242800" y="2535669"/>
              <a:chExt cx="1800000" cy="720000"/>
            </a:xfrm>
          </p:grpSpPr>
          <p:sp>
            <p:nvSpPr>
              <p:cNvPr id="24" name="Rectangle 23">
                <a:extLst>
                  <a:ext uri="{FF2B5EF4-FFF2-40B4-BE49-F238E27FC236}">
                    <a16:creationId xmlns:a16="http://schemas.microsoft.com/office/drawing/2014/main" id="{F7EE8978-47CE-45BC-8E38-CB2308F687D8}"/>
                  </a:ext>
                </a:extLst>
              </p:cNvPr>
              <p:cNvSpPr/>
              <p:nvPr/>
            </p:nvSpPr>
            <p:spPr>
              <a:xfrm>
                <a:off x="224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5" name="TextBox 24">
                <a:extLst>
                  <a:ext uri="{FF2B5EF4-FFF2-40B4-BE49-F238E27FC236}">
                    <a16:creationId xmlns:a16="http://schemas.microsoft.com/office/drawing/2014/main" id="{273CF8E2-22D9-4656-A7A0-B21CCEEAAE52}"/>
                  </a:ext>
                </a:extLst>
              </p:cNvPr>
              <p:cNvSpPr txBox="1"/>
              <p:nvPr/>
            </p:nvSpPr>
            <p:spPr>
              <a:xfrm>
                <a:off x="224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Conformance</a:t>
                </a:r>
              </a:p>
            </p:txBody>
          </p:sp>
        </p:grpSp>
      </p:grpSp>
      <p:grpSp>
        <p:nvGrpSpPr>
          <p:cNvPr id="30" name="Group 29">
            <a:extLst>
              <a:ext uri="{FF2B5EF4-FFF2-40B4-BE49-F238E27FC236}">
                <a16:creationId xmlns:a16="http://schemas.microsoft.com/office/drawing/2014/main" id="{66110138-5B34-49FA-BAE0-62FF3231E14A}"/>
              </a:ext>
            </a:extLst>
          </p:cNvPr>
          <p:cNvGrpSpPr/>
          <p:nvPr/>
        </p:nvGrpSpPr>
        <p:grpSpPr>
          <a:xfrm>
            <a:off x="3778636" y="4964946"/>
            <a:ext cx="1352367" cy="1622840"/>
            <a:chOff x="5196000" y="2349000"/>
            <a:chExt cx="1800000" cy="2160000"/>
          </a:xfrm>
        </p:grpSpPr>
        <p:sp>
          <p:nvSpPr>
            <p:cNvPr id="9" name="Rectangle: Diagonal Corners Rounded 8">
              <a:extLst>
                <a:ext uri="{FF2B5EF4-FFF2-40B4-BE49-F238E27FC236}">
                  <a16:creationId xmlns:a16="http://schemas.microsoft.com/office/drawing/2014/main" id="{82D03FE5-BD95-4C90-A2D5-3162B3F926FF}"/>
                </a:ext>
              </a:extLst>
            </p:cNvPr>
            <p:cNvSpPr/>
            <p:nvPr/>
          </p:nvSpPr>
          <p:spPr>
            <a:xfrm>
              <a:off x="554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 name="Rectangle 9" descr="Hierarchy">
              <a:extLst>
                <a:ext uri="{FF2B5EF4-FFF2-40B4-BE49-F238E27FC236}">
                  <a16:creationId xmlns:a16="http://schemas.microsoft.com/office/drawing/2014/main" id="{0444D7DE-1E7F-407B-8B8D-517BDE6A8CD5}"/>
                </a:ext>
              </a:extLst>
            </p:cNvPr>
            <p:cNvSpPr/>
            <p:nvPr/>
          </p:nvSpPr>
          <p:spPr>
            <a:xfrm>
              <a:off x="5781000" y="2582999"/>
              <a:ext cx="630000" cy="6300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1" name="Group 10">
              <a:extLst>
                <a:ext uri="{FF2B5EF4-FFF2-40B4-BE49-F238E27FC236}">
                  <a16:creationId xmlns:a16="http://schemas.microsoft.com/office/drawing/2014/main" id="{40E036D1-BEDD-47DE-8984-D6495F104648}"/>
                </a:ext>
              </a:extLst>
            </p:cNvPr>
            <p:cNvGrpSpPr/>
            <p:nvPr/>
          </p:nvGrpSpPr>
          <p:grpSpPr>
            <a:xfrm>
              <a:off x="5196000" y="3789000"/>
              <a:ext cx="1800000" cy="720000"/>
              <a:chOff x="4357800" y="2535669"/>
              <a:chExt cx="1800000" cy="720000"/>
            </a:xfrm>
          </p:grpSpPr>
          <p:sp>
            <p:nvSpPr>
              <p:cNvPr id="22" name="Rectangle 21">
                <a:extLst>
                  <a:ext uri="{FF2B5EF4-FFF2-40B4-BE49-F238E27FC236}">
                    <a16:creationId xmlns:a16="http://schemas.microsoft.com/office/drawing/2014/main" id="{C8E0982C-9E8A-4305-A9A7-10DA86413B55}"/>
                  </a:ext>
                </a:extLst>
              </p:cNvPr>
              <p:cNvSpPr/>
              <p:nvPr/>
            </p:nvSpPr>
            <p:spPr>
              <a:xfrm>
                <a:off x="435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3" name="TextBox 22">
                <a:extLst>
                  <a:ext uri="{FF2B5EF4-FFF2-40B4-BE49-F238E27FC236}">
                    <a16:creationId xmlns:a16="http://schemas.microsoft.com/office/drawing/2014/main" id="{B79372F8-AE09-4C35-8F1F-698A6785554E}"/>
                  </a:ext>
                </a:extLst>
              </p:cNvPr>
              <p:cNvSpPr txBox="1"/>
              <p:nvPr/>
            </p:nvSpPr>
            <p:spPr>
              <a:xfrm>
                <a:off x="435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Administration</a:t>
                </a:r>
              </a:p>
            </p:txBody>
          </p:sp>
        </p:grpSp>
      </p:grpSp>
      <p:grpSp>
        <p:nvGrpSpPr>
          <p:cNvPr id="31" name="Group 30">
            <a:extLst>
              <a:ext uri="{FF2B5EF4-FFF2-40B4-BE49-F238E27FC236}">
                <a16:creationId xmlns:a16="http://schemas.microsoft.com/office/drawing/2014/main" id="{EE9FCCB7-F8B5-4DA1-ACA0-A87A9ADC69A6}"/>
              </a:ext>
            </a:extLst>
          </p:cNvPr>
          <p:cNvGrpSpPr/>
          <p:nvPr/>
        </p:nvGrpSpPr>
        <p:grpSpPr>
          <a:xfrm>
            <a:off x="4878251" y="4964946"/>
            <a:ext cx="1352367" cy="1622840"/>
            <a:chOff x="7311000" y="2349000"/>
            <a:chExt cx="1800000" cy="2160000"/>
          </a:xfrm>
        </p:grpSpPr>
        <p:sp>
          <p:nvSpPr>
            <p:cNvPr id="12" name="Rectangle: Diagonal Corners Rounded 11">
              <a:extLst>
                <a:ext uri="{FF2B5EF4-FFF2-40B4-BE49-F238E27FC236}">
                  <a16:creationId xmlns:a16="http://schemas.microsoft.com/office/drawing/2014/main" id="{63514769-E01D-4FD0-B2E0-B64FC9214AFA}"/>
                </a:ext>
              </a:extLst>
            </p:cNvPr>
            <p:cNvSpPr/>
            <p:nvPr/>
          </p:nvSpPr>
          <p:spPr>
            <a:xfrm>
              <a:off x="7662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3" name="Rectangle 12" descr="Stethoscope">
              <a:extLst>
                <a:ext uri="{FF2B5EF4-FFF2-40B4-BE49-F238E27FC236}">
                  <a16:creationId xmlns:a16="http://schemas.microsoft.com/office/drawing/2014/main" id="{8F189E16-677E-4B32-A7EC-BFFF46FB4D26}"/>
                </a:ext>
              </a:extLst>
            </p:cNvPr>
            <p:cNvSpPr/>
            <p:nvPr/>
          </p:nvSpPr>
          <p:spPr>
            <a:xfrm>
              <a:off x="7896000" y="2582999"/>
              <a:ext cx="630000" cy="6300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4" name="Group 13">
              <a:extLst>
                <a:ext uri="{FF2B5EF4-FFF2-40B4-BE49-F238E27FC236}">
                  <a16:creationId xmlns:a16="http://schemas.microsoft.com/office/drawing/2014/main" id="{53BF3B34-F81F-48DE-9DCF-B08C9848FA77}"/>
                </a:ext>
              </a:extLst>
            </p:cNvPr>
            <p:cNvGrpSpPr/>
            <p:nvPr/>
          </p:nvGrpSpPr>
          <p:grpSpPr>
            <a:xfrm>
              <a:off x="7311000" y="3789000"/>
              <a:ext cx="1800000" cy="720000"/>
              <a:chOff x="6472800" y="2535669"/>
              <a:chExt cx="1800000" cy="720000"/>
            </a:xfrm>
          </p:grpSpPr>
          <p:sp>
            <p:nvSpPr>
              <p:cNvPr id="20" name="Rectangle 19">
                <a:extLst>
                  <a:ext uri="{FF2B5EF4-FFF2-40B4-BE49-F238E27FC236}">
                    <a16:creationId xmlns:a16="http://schemas.microsoft.com/office/drawing/2014/main" id="{BBEAFC41-A0A1-4E87-AC35-BE88EA5EF283}"/>
                  </a:ext>
                </a:extLst>
              </p:cNvPr>
              <p:cNvSpPr/>
              <p:nvPr/>
            </p:nvSpPr>
            <p:spPr>
              <a:xfrm>
                <a:off x="6472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21" name="TextBox 20">
                <a:extLst>
                  <a:ext uri="{FF2B5EF4-FFF2-40B4-BE49-F238E27FC236}">
                    <a16:creationId xmlns:a16="http://schemas.microsoft.com/office/drawing/2014/main" id="{F5ABC41E-FE4C-4F35-B8E3-534B43D10B41}"/>
                  </a:ext>
                </a:extLst>
              </p:cNvPr>
              <p:cNvSpPr txBox="1"/>
              <p:nvPr/>
            </p:nvSpPr>
            <p:spPr>
              <a:xfrm>
                <a:off x="6472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Clinical</a:t>
                </a:r>
              </a:p>
            </p:txBody>
          </p:sp>
        </p:grpSp>
      </p:grpSp>
      <p:grpSp>
        <p:nvGrpSpPr>
          <p:cNvPr id="32" name="Group 31">
            <a:extLst>
              <a:ext uri="{FF2B5EF4-FFF2-40B4-BE49-F238E27FC236}">
                <a16:creationId xmlns:a16="http://schemas.microsoft.com/office/drawing/2014/main" id="{9E8EEBFC-35EA-49E3-8DAB-CB0A92C6BE53}"/>
              </a:ext>
            </a:extLst>
          </p:cNvPr>
          <p:cNvGrpSpPr/>
          <p:nvPr/>
        </p:nvGrpSpPr>
        <p:grpSpPr>
          <a:xfrm>
            <a:off x="5977866" y="4964946"/>
            <a:ext cx="1352367" cy="1622840"/>
            <a:chOff x="9426000" y="2349000"/>
            <a:chExt cx="1800000" cy="2160000"/>
          </a:xfrm>
        </p:grpSpPr>
        <p:sp>
          <p:nvSpPr>
            <p:cNvPr id="15" name="Rectangle: Diagonal Corners Rounded 14">
              <a:extLst>
                <a:ext uri="{FF2B5EF4-FFF2-40B4-BE49-F238E27FC236}">
                  <a16:creationId xmlns:a16="http://schemas.microsoft.com/office/drawing/2014/main" id="{5C8DEE5F-48FB-4DCF-B9A6-C77FB7D8F45C}"/>
                </a:ext>
              </a:extLst>
            </p:cNvPr>
            <p:cNvSpPr/>
            <p:nvPr/>
          </p:nvSpPr>
          <p:spPr>
            <a:xfrm>
              <a:off x="9777000" y="2349000"/>
              <a:ext cx="1098000" cy="1098000"/>
            </a:xfrm>
            <a:prstGeom prst="round2DiagRect">
              <a:avLst>
                <a:gd name="adj1" fmla="val 29727"/>
                <a:gd name="adj2" fmla="val 0"/>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DB7C798B-9BED-4FCB-8E4A-8004514E0412}"/>
                </a:ext>
              </a:extLst>
            </p:cNvPr>
            <p:cNvSpPr/>
            <p:nvPr/>
          </p:nvSpPr>
          <p:spPr>
            <a:xfrm>
              <a:off x="10011000" y="2582999"/>
              <a:ext cx="630000" cy="630000"/>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7" name="Group 16">
              <a:extLst>
                <a:ext uri="{FF2B5EF4-FFF2-40B4-BE49-F238E27FC236}">
                  <a16:creationId xmlns:a16="http://schemas.microsoft.com/office/drawing/2014/main" id="{6096D43B-20E5-46AC-A161-868B9E1EEFE7}"/>
                </a:ext>
              </a:extLst>
            </p:cNvPr>
            <p:cNvGrpSpPr/>
            <p:nvPr/>
          </p:nvGrpSpPr>
          <p:grpSpPr>
            <a:xfrm>
              <a:off x="9426000" y="3789000"/>
              <a:ext cx="1800000" cy="720000"/>
              <a:chOff x="8587800" y="2535669"/>
              <a:chExt cx="1800000" cy="720000"/>
            </a:xfrm>
          </p:grpSpPr>
          <p:sp>
            <p:nvSpPr>
              <p:cNvPr id="18" name="Rectangle 17">
                <a:extLst>
                  <a:ext uri="{FF2B5EF4-FFF2-40B4-BE49-F238E27FC236}">
                    <a16:creationId xmlns:a16="http://schemas.microsoft.com/office/drawing/2014/main" id="{5B17A45E-E648-41D4-B844-C482712C1DE3}"/>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9" name="TextBox 18">
                <a:extLst>
                  <a:ext uri="{FF2B5EF4-FFF2-40B4-BE49-F238E27FC236}">
                    <a16:creationId xmlns:a16="http://schemas.microsoft.com/office/drawing/2014/main" id="{91F4CFE9-1229-465B-8AB8-0AE3F8A7C43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a:t>Reasoning</a:t>
                </a:r>
              </a:p>
            </p:txBody>
          </p:sp>
        </p:grpSp>
      </p:grpSp>
      <p:grpSp>
        <p:nvGrpSpPr>
          <p:cNvPr id="63" name="Group 62">
            <a:extLst>
              <a:ext uri="{FF2B5EF4-FFF2-40B4-BE49-F238E27FC236}">
                <a16:creationId xmlns:a16="http://schemas.microsoft.com/office/drawing/2014/main" id="{44884DFD-F795-447A-AB73-65C28F9EF344}"/>
              </a:ext>
            </a:extLst>
          </p:cNvPr>
          <p:cNvGrpSpPr/>
          <p:nvPr/>
        </p:nvGrpSpPr>
        <p:grpSpPr>
          <a:xfrm>
            <a:off x="10376326" y="2534129"/>
            <a:ext cx="1352367" cy="1489677"/>
            <a:chOff x="2907510" y="1010464"/>
            <a:chExt cx="1800000" cy="1982760"/>
          </a:xfrm>
        </p:grpSpPr>
        <p:sp>
          <p:nvSpPr>
            <p:cNvPr id="33" name="Rectangle: Diagonal Corners Rounded 32">
              <a:extLst>
                <a:ext uri="{FF2B5EF4-FFF2-40B4-BE49-F238E27FC236}">
                  <a16:creationId xmlns:a16="http://schemas.microsoft.com/office/drawing/2014/main" id="{CCE2D025-CF15-4B94-B479-382CFA544368}"/>
                </a:ext>
              </a:extLst>
            </p:cNvPr>
            <p:cNvSpPr/>
            <p:nvPr/>
          </p:nvSpPr>
          <p:spPr>
            <a:xfrm>
              <a:off x="3258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37" name="TextBox 36">
              <a:extLst>
                <a:ext uri="{FF2B5EF4-FFF2-40B4-BE49-F238E27FC236}">
                  <a16:creationId xmlns:a16="http://schemas.microsoft.com/office/drawing/2014/main" id="{4CE705C1-F6A7-4A78-B9B0-FE51B1729D1D}"/>
                </a:ext>
              </a:extLst>
            </p:cNvPr>
            <p:cNvSpPr txBox="1"/>
            <p:nvPr/>
          </p:nvSpPr>
          <p:spPr>
            <a:xfrm>
              <a:off x="2907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EBM-on-FHIR</a:t>
              </a:r>
            </a:p>
          </p:txBody>
        </p:sp>
        <p:pic>
          <p:nvPicPr>
            <p:cNvPr id="39" name="Picture 38">
              <a:extLst>
                <a:ext uri="{FF2B5EF4-FFF2-40B4-BE49-F238E27FC236}">
                  <a16:creationId xmlns:a16="http://schemas.microsoft.com/office/drawing/2014/main" id="{9CC9B04B-9493-4974-8D43-A49652EB58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42004" y="1169644"/>
              <a:ext cx="840134" cy="840134"/>
            </a:xfrm>
            <a:prstGeom prst="rect">
              <a:avLst/>
            </a:prstGeom>
          </p:spPr>
        </p:pic>
      </p:grpSp>
      <p:grpSp>
        <p:nvGrpSpPr>
          <p:cNvPr id="1024" name="Group 1023">
            <a:extLst>
              <a:ext uri="{FF2B5EF4-FFF2-40B4-BE49-F238E27FC236}">
                <a16:creationId xmlns:a16="http://schemas.microsoft.com/office/drawing/2014/main" id="{91AAF543-0361-461F-BAD8-FAB07CF3A456}"/>
              </a:ext>
            </a:extLst>
          </p:cNvPr>
          <p:cNvGrpSpPr/>
          <p:nvPr/>
        </p:nvGrpSpPr>
        <p:grpSpPr>
          <a:xfrm>
            <a:off x="9219302" y="2534129"/>
            <a:ext cx="1352367" cy="1489677"/>
            <a:chOff x="4473510" y="1010464"/>
            <a:chExt cx="1800000" cy="1982760"/>
          </a:xfrm>
        </p:grpSpPr>
        <p:sp>
          <p:nvSpPr>
            <p:cNvPr id="41" name="Rectangle: Diagonal Corners Rounded 40">
              <a:extLst>
                <a:ext uri="{FF2B5EF4-FFF2-40B4-BE49-F238E27FC236}">
                  <a16:creationId xmlns:a16="http://schemas.microsoft.com/office/drawing/2014/main" id="{FB89AC8E-D2BC-4F4B-99CC-C06614264EA6}"/>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pic>
          <p:nvPicPr>
            <p:cNvPr id="42" name="Picture 41">
              <a:extLst>
                <a:ext uri="{FF2B5EF4-FFF2-40B4-BE49-F238E27FC236}">
                  <a16:creationId xmlns:a16="http://schemas.microsoft.com/office/drawing/2014/main" id="{90FD1415-2A71-4EE0-815A-5F750A2932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23195" y="1109149"/>
              <a:ext cx="900629" cy="900629"/>
            </a:xfrm>
            <a:prstGeom prst="rect">
              <a:avLst/>
            </a:prstGeom>
          </p:spPr>
        </p:pic>
        <p:sp>
          <p:nvSpPr>
            <p:cNvPr id="44" name="TextBox 43">
              <a:extLst>
                <a:ext uri="{FF2B5EF4-FFF2-40B4-BE49-F238E27FC236}">
                  <a16:creationId xmlns:a16="http://schemas.microsoft.com/office/drawing/2014/main" id="{499ADB29-15CB-4F97-9078-DE2B2E647CD4}"/>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CPG-on-FHIR</a:t>
              </a:r>
            </a:p>
          </p:txBody>
        </p:sp>
      </p:grpSp>
      <p:grpSp>
        <p:nvGrpSpPr>
          <p:cNvPr id="1027" name="Group 1026">
            <a:extLst>
              <a:ext uri="{FF2B5EF4-FFF2-40B4-BE49-F238E27FC236}">
                <a16:creationId xmlns:a16="http://schemas.microsoft.com/office/drawing/2014/main" id="{7DC50A98-5370-4C8B-B8D1-503947AC75CC}"/>
              </a:ext>
            </a:extLst>
          </p:cNvPr>
          <p:cNvGrpSpPr/>
          <p:nvPr/>
        </p:nvGrpSpPr>
        <p:grpSpPr>
          <a:xfrm>
            <a:off x="5748228" y="2534129"/>
            <a:ext cx="1352367" cy="1490500"/>
            <a:chOff x="7605510" y="1009369"/>
            <a:chExt cx="1800000" cy="1983855"/>
          </a:xfrm>
        </p:grpSpPr>
        <p:sp>
          <p:nvSpPr>
            <p:cNvPr id="50" name="Rectangle: Diagonal Corners Rounded 49">
              <a:extLst>
                <a:ext uri="{FF2B5EF4-FFF2-40B4-BE49-F238E27FC236}">
                  <a16:creationId xmlns:a16="http://schemas.microsoft.com/office/drawing/2014/main" id="{551609DD-6AB0-41A0-876A-613EAEE0CE9C}"/>
                </a:ext>
              </a:extLst>
            </p:cNvPr>
            <p:cNvSpPr/>
            <p:nvPr/>
          </p:nvSpPr>
          <p:spPr>
            <a:xfrm>
              <a:off x="7954184" y="1009369"/>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51" name="TextBox 50">
              <a:extLst>
                <a:ext uri="{FF2B5EF4-FFF2-40B4-BE49-F238E27FC236}">
                  <a16:creationId xmlns:a16="http://schemas.microsoft.com/office/drawing/2014/main" id="{CD57052D-7037-4465-9AC7-C2F505331E0B}"/>
                </a:ext>
              </a:extLst>
            </p:cNvPr>
            <p:cNvSpPr txBox="1"/>
            <p:nvPr/>
          </p:nvSpPr>
          <p:spPr>
            <a:xfrm>
              <a:off x="7605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DEQM</a:t>
              </a:r>
            </a:p>
          </p:txBody>
        </p:sp>
        <p:pic>
          <p:nvPicPr>
            <p:cNvPr id="52" name="Picture 51">
              <a:extLst>
                <a:ext uri="{FF2B5EF4-FFF2-40B4-BE49-F238E27FC236}">
                  <a16:creationId xmlns:a16="http://schemas.microsoft.com/office/drawing/2014/main" id="{35AF647C-2773-4177-BF0E-2DB056E5EBB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47513" y="1062000"/>
              <a:ext cx="915444" cy="915444"/>
            </a:xfrm>
            <a:prstGeom prst="rect">
              <a:avLst/>
            </a:prstGeom>
          </p:spPr>
        </p:pic>
      </p:grpSp>
      <p:grpSp>
        <p:nvGrpSpPr>
          <p:cNvPr id="62" name="Group 61">
            <a:extLst>
              <a:ext uri="{FF2B5EF4-FFF2-40B4-BE49-F238E27FC236}">
                <a16:creationId xmlns:a16="http://schemas.microsoft.com/office/drawing/2014/main" id="{946462FD-829B-4345-BCEB-7501ED399846}"/>
              </a:ext>
            </a:extLst>
          </p:cNvPr>
          <p:cNvGrpSpPr/>
          <p:nvPr/>
        </p:nvGrpSpPr>
        <p:grpSpPr>
          <a:xfrm>
            <a:off x="3378951" y="2510985"/>
            <a:ext cx="1352367" cy="1426969"/>
            <a:chOff x="5696020" y="3073636"/>
            <a:chExt cx="1800000" cy="1899296"/>
          </a:xfrm>
        </p:grpSpPr>
        <p:sp>
          <p:nvSpPr>
            <p:cNvPr id="54" name="Rectangle: Diagonal Corners Rounded 53">
              <a:extLst>
                <a:ext uri="{FF2B5EF4-FFF2-40B4-BE49-F238E27FC236}">
                  <a16:creationId xmlns:a16="http://schemas.microsoft.com/office/drawing/2014/main" id="{3A399E88-BB41-4265-A7E4-65D6169F5CAB}"/>
                </a:ext>
              </a:extLst>
            </p:cNvPr>
            <p:cNvSpPr/>
            <p:nvPr/>
          </p:nvSpPr>
          <p:spPr>
            <a:xfrm>
              <a:off x="6047020" y="3073636"/>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5" name="TextBox 54">
              <a:extLst>
                <a:ext uri="{FF2B5EF4-FFF2-40B4-BE49-F238E27FC236}">
                  <a16:creationId xmlns:a16="http://schemas.microsoft.com/office/drawing/2014/main" id="{940A0095-305A-409C-AC37-428AAF02DE21}"/>
                </a:ext>
              </a:extLst>
            </p:cNvPr>
            <p:cNvSpPr txBox="1"/>
            <p:nvPr/>
          </p:nvSpPr>
          <p:spPr>
            <a:xfrm>
              <a:off x="5696020" y="4252931"/>
              <a:ext cx="1800000" cy="720001"/>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QI Core</a:t>
              </a:r>
            </a:p>
          </p:txBody>
        </p:sp>
        <p:pic>
          <p:nvPicPr>
            <p:cNvPr id="56" name="Picture 55">
              <a:extLst>
                <a:ext uri="{FF2B5EF4-FFF2-40B4-BE49-F238E27FC236}">
                  <a16:creationId xmlns:a16="http://schemas.microsoft.com/office/drawing/2014/main" id="{892D2C18-285C-4E38-B7B9-95F488DE47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16132" y="3241965"/>
              <a:ext cx="759776" cy="759776"/>
            </a:xfrm>
            <a:prstGeom prst="rect">
              <a:avLst/>
            </a:prstGeom>
          </p:spPr>
        </p:pic>
      </p:grpSp>
      <p:grpSp>
        <p:nvGrpSpPr>
          <p:cNvPr id="61" name="Group 60">
            <a:extLst>
              <a:ext uri="{FF2B5EF4-FFF2-40B4-BE49-F238E27FC236}">
                <a16:creationId xmlns:a16="http://schemas.microsoft.com/office/drawing/2014/main" id="{F9A15AC5-BCB3-4C33-82A6-BBB9B9A0CB16}"/>
              </a:ext>
            </a:extLst>
          </p:cNvPr>
          <p:cNvGrpSpPr/>
          <p:nvPr/>
        </p:nvGrpSpPr>
        <p:grpSpPr>
          <a:xfrm>
            <a:off x="1925670" y="2530532"/>
            <a:ext cx="1352367" cy="1426969"/>
            <a:chOff x="4169112" y="3087282"/>
            <a:chExt cx="1800000" cy="1899296"/>
          </a:xfrm>
        </p:grpSpPr>
        <p:sp>
          <p:nvSpPr>
            <p:cNvPr id="58" name="Rectangle: Diagonal Corners Rounded 57">
              <a:extLst>
                <a:ext uri="{FF2B5EF4-FFF2-40B4-BE49-F238E27FC236}">
                  <a16:creationId xmlns:a16="http://schemas.microsoft.com/office/drawing/2014/main" id="{E68EA5AB-0282-4FB5-B043-398AFD24ED15}"/>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59" name="TextBox 58">
              <a:extLst>
                <a:ext uri="{FF2B5EF4-FFF2-40B4-BE49-F238E27FC236}">
                  <a16:creationId xmlns:a16="http://schemas.microsoft.com/office/drawing/2014/main" id="{2A8CBD78-D584-41C2-8C4F-0FCA6E7DED74}"/>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US </a:t>
              </a:r>
              <a:r>
                <a:rPr lang="en-US" sz="1200" kern="1200" dirty="0"/>
                <a:t>Core</a:t>
              </a:r>
            </a:p>
          </p:txBody>
        </p:sp>
        <p:pic>
          <p:nvPicPr>
            <p:cNvPr id="60" name="Picture 59">
              <a:extLst>
                <a:ext uri="{FF2B5EF4-FFF2-40B4-BE49-F238E27FC236}">
                  <a16:creationId xmlns:a16="http://schemas.microsoft.com/office/drawing/2014/main" id="{AA2D18FC-4896-4C81-8153-2118D8A1345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30094" y="3233644"/>
              <a:ext cx="790018" cy="790018"/>
            </a:xfrm>
            <a:prstGeom prst="rect">
              <a:avLst/>
            </a:prstGeom>
          </p:spPr>
        </p:pic>
      </p:grpSp>
      <p:grpSp>
        <p:nvGrpSpPr>
          <p:cNvPr id="1025" name="Group 1024">
            <a:extLst>
              <a:ext uri="{FF2B5EF4-FFF2-40B4-BE49-F238E27FC236}">
                <a16:creationId xmlns:a16="http://schemas.microsoft.com/office/drawing/2014/main" id="{DC5ECB4C-0930-4027-9656-2CB10CAF50CF}"/>
              </a:ext>
            </a:extLst>
          </p:cNvPr>
          <p:cNvGrpSpPr/>
          <p:nvPr/>
        </p:nvGrpSpPr>
        <p:grpSpPr>
          <a:xfrm>
            <a:off x="6905253" y="2534129"/>
            <a:ext cx="1352367" cy="1489677"/>
            <a:chOff x="6039510" y="1010463"/>
            <a:chExt cx="1800000" cy="1982761"/>
          </a:xfrm>
        </p:grpSpPr>
        <p:sp>
          <p:nvSpPr>
            <p:cNvPr id="45" name="Rectangle: Diagonal Corners Rounded 44">
              <a:extLst>
                <a:ext uri="{FF2B5EF4-FFF2-40B4-BE49-F238E27FC236}">
                  <a16:creationId xmlns:a16="http://schemas.microsoft.com/office/drawing/2014/main" id="{79280F84-27CE-4A49-9C3D-3FA051F13911}"/>
                </a:ext>
              </a:extLst>
            </p:cNvPr>
            <p:cNvSpPr/>
            <p:nvPr/>
          </p:nvSpPr>
          <p:spPr>
            <a:xfrm>
              <a:off x="6390510" y="1010463"/>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46" name="TextBox 45">
              <a:extLst>
                <a:ext uri="{FF2B5EF4-FFF2-40B4-BE49-F238E27FC236}">
                  <a16:creationId xmlns:a16="http://schemas.microsoft.com/office/drawing/2014/main" id="{09D92C2E-611C-43F4-BF87-CCD3E2F9E152}"/>
                </a:ext>
              </a:extLst>
            </p:cNvPr>
            <p:cNvSpPr txBox="1"/>
            <p:nvPr/>
          </p:nvSpPr>
          <p:spPr>
            <a:xfrm>
              <a:off x="6039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QM</a:t>
              </a:r>
            </a:p>
          </p:txBody>
        </p:sp>
        <p:pic>
          <p:nvPicPr>
            <p:cNvPr id="47" name="Picture 46">
              <a:extLst>
                <a:ext uri="{FF2B5EF4-FFF2-40B4-BE49-F238E27FC236}">
                  <a16:creationId xmlns:a16="http://schemas.microsoft.com/office/drawing/2014/main" id="{D040E69D-024F-4CF8-90D6-4D53E1FBCBD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430334" y="1050287"/>
              <a:ext cx="1018351" cy="1018351"/>
            </a:xfrm>
            <a:prstGeom prst="rect">
              <a:avLst/>
            </a:prstGeom>
          </p:spPr>
        </p:pic>
      </p:grpSp>
      <p:grpSp>
        <p:nvGrpSpPr>
          <p:cNvPr id="1034" name="Group 1033">
            <a:extLst>
              <a:ext uri="{FF2B5EF4-FFF2-40B4-BE49-F238E27FC236}">
                <a16:creationId xmlns:a16="http://schemas.microsoft.com/office/drawing/2014/main" id="{EFF7093A-9DF6-4DFF-820D-8F2D07BF7632}"/>
              </a:ext>
            </a:extLst>
          </p:cNvPr>
          <p:cNvGrpSpPr/>
          <p:nvPr/>
        </p:nvGrpSpPr>
        <p:grpSpPr>
          <a:xfrm>
            <a:off x="6050265" y="466374"/>
            <a:ext cx="1081487" cy="1103642"/>
            <a:chOff x="2233320" y="309617"/>
            <a:chExt cx="1439460" cy="1468948"/>
          </a:xfrm>
        </p:grpSpPr>
        <p:sp>
          <p:nvSpPr>
            <p:cNvPr id="68" name="Rectangle: Diagonal Corners Rounded 67">
              <a:extLst>
                <a:ext uri="{FF2B5EF4-FFF2-40B4-BE49-F238E27FC236}">
                  <a16:creationId xmlns:a16="http://schemas.microsoft.com/office/drawing/2014/main" id="{2A4620E3-D0B4-4327-9BA3-428DD18C8189}"/>
                </a:ext>
              </a:extLst>
            </p:cNvPr>
            <p:cNvSpPr/>
            <p:nvPr/>
          </p:nvSpPr>
          <p:spPr>
            <a:xfrm>
              <a:off x="2404050" y="309617"/>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3" name="TextBox 72">
              <a:extLst>
                <a:ext uri="{FF2B5EF4-FFF2-40B4-BE49-F238E27FC236}">
                  <a16:creationId xmlns:a16="http://schemas.microsoft.com/office/drawing/2014/main" id="{4AF53698-EFAC-42E3-AB7E-35204BD8957A}"/>
                </a:ext>
              </a:extLst>
            </p:cNvPr>
            <p:cNvSpPr txBox="1"/>
            <p:nvPr/>
          </p:nvSpPr>
          <p:spPr>
            <a:xfrm>
              <a:off x="2233320"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HEDIS</a:t>
              </a:r>
              <a:endParaRPr lang="en-US" sz="1200" kern="1200" dirty="0"/>
            </a:p>
          </p:txBody>
        </p:sp>
        <p:pic>
          <p:nvPicPr>
            <p:cNvPr id="1029" name="Picture 1028">
              <a:extLst>
                <a:ext uri="{FF2B5EF4-FFF2-40B4-BE49-F238E27FC236}">
                  <a16:creationId xmlns:a16="http://schemas.microsoft.com/office/drawing/2014/main" id="{40DEF351-6439-42F8-905A-85687B5B6EF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558480" y="411773"/>
              <a:ext cx="789140" cy="789140"/>
            </a:xfrm>
            <a:prstGeom prst="rect">
              <a:avLst/>
            </a:prstGeom>
          </p:spPr>
        </p:pic>
      </p:grpSp>
      <p:grpSp>
        <p:nvGrpSpPr>
          <p:cNvPr id="1035" name="Group 1034">
            <a:extLst>
              <a:ext uri="{FF2B5EF4-FFF2-40B4-BE49-F238E27FC236}">
                <a16:creationId xmlns:a16="http://schemas.microsoft.com/office/drawing/2014/main" id="{B3C0FEBF-EE79-4526-8170-EB88FF542819}"/>
              </a:ext>
            </a:extLst>
          </p:cNvPr>
          <p:cNvGrpSpPr/>
          <p:nvPr/>
        </p:nvGrpSpPr>
        <p:grpSpPr>
          <a:xfrm>
            <a:off x="8189880" y="403525"/>
            <a:ext cx="1081487" cy="1124502"/>
            <a:chOff x="3560576" y="281853"/>
            <a:chExt cx="1439460" cy="1496712"/>
          </a:xfrm>
        </p:grpSpPr>
        <p:sp>
          <p:nvSpPr>
            <p:cNvPr id="69" name="Rectangle: Diagonal Corners Rounded 68">
              <a:extLst>
                <a:ext uri="{FF2B5EF4-FFF2-40B4-BE49-F238E27FC236}">
                  <a16:creationId xmlns:a16="http://schemas.microsoft.com/office/drawing/2014/main" id="{0755C0F0-07C4-48D5-ACE4-5B4D79D55CC3}"/>
                </a:ext>
              </a:extLst>
            </p:cNvPr>
            <p:cNvSpPr/>
            <p:nvPr/>
          </p:nvSpPr>
          <p:spPr>
            <a:xfrm>
              <a:off x="3742240" y="281853"/>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4" name="TextBox 73">
              <a:extLst>
                <a:ext uri="{FF2B5EF4-FFF2-40B4-BE49-F238E27FC236}">
                  <a16:creationId xmlns:a16="http://schemas.microsoft.com/office/drawing/2014/main" id="{50530CFD-9A27-4EFB-977F-BD3B5C23C42E}"/>
                </a:ext>
              </a:extLst>
            </p:cNvPr>
            <p:cNvSpPr txBox="1"/>
            <p:nvPr/>
          </p:nvSpPr>
          <p:spPr>
            <a:xfrm>
              <a:off x="3560576" y="1488913"/>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CDC Opioid Prescribing</a:t>
              </a:r>
              <a:endParaRPr lang="en-US" sz="1200" kern="1200" dirty="0"/>
            </a:p>
          </p:txBody>
        </p:sp>
        <p:pic>
          <p:nvPicPr>
            <p:cNvPr id="1031" name="Picture 1030">
              <a:extLst>
                <a:ext uri="{FF2B5EF4-FFF2-40B4-BE49-F238E27FC236}">
                  <a16:creationId xmlns:a16="http://schemas.microsoft.com/office/drawing/2014/main" id="{1A1FD9C7-CA92-44AD-90CC-44E1FC049CE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868253" y="444757"/>
              <a:ext cx="824105" cy="824105"/>
            </a:xfrm>
            <a:prstGeom prst="rect">
              <a:avLst/>
            </a:prstGeom>
          </p:spPr>
        </p:pic>
      </p:grpSp>
      <p:grpSp>
        <p:nvGrpSpPr>
          <p:cNvPr id="1036" name="Group 1035">
            <a:extLst>
              <a:ext uri="{FF2B5EF4-FFF2-40B4-BE49-F238E27FC236}">
                <a16:creationId xmlns:a16="http://schemas.microsoft.com/office/drawing/2014/main" id="{EF3BAE44-DC4A-4D2E-9106-986E9FDCFB6B}"/>
              </a:ext>
            </a:extLst>
          </p:cNvPr>
          <p:cNvGrpSpPr/>
          <p:nvPr/>
        </p:nvGrpSpPr>
        <p:grpSpPr>
          <a:xfrm>
            <a:off x="10329496" y="412989"/>
            <a:ext cx="1081487" cy="1149447"/>
            <a:chOff x="9617220" y="250586"/>
            <a:chExt cx="1439460" cy="1529914"/>
          </a:xfrm>
        </p:grpSpPr>
        <p:sp>
          <p:nvSpPr>
            <p:cNvPr id="70" name="Rectangle: Diagonal Corners Rounded 69">
              <a:extLst>
                <a:ext uri="{FF2B5EF4-FFF2-40B4-BE49-F238E27FC236}">
                  <a16:creationId xmlns:a16="http://schemas.microsoft.com/office/drawing/2014/main" id="{2BB0788D-F592-4FDF-8201-403FD0ECE323}"/>
                </a:ext>
              </a:extLst>
            </p:cNvPr>
            <p:cNvSpPr/>
            <p:nvPr/>
          </p:nvSpPr>
          <p:spPr>
            <a:xfrm>
              <a:off x="9787950" y="250586"/>
              <a:ext cx="1098000" cy="1098000"/>
            </a:xfrm>
            <a:prstGeom prst="round2DiagRect">
              <a:avLst>
                <a:gd name="adj1" fmla="val 29727"/>
                <a:gd name="adj2" fmla="val 0"/>
              </a:avLst>
            </a:prstGeom>
            <a:solidFill>
              <a:schemeClr val="accent1">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75" name="TextBox 74">
              <a:extLst>
                <a:ext uri="{FF2B5EF4-FFF2-40B4-BE49-F238E27FC236}">
                  <a16:creationId xmlns:a16="http://schemas.microsoft.com/office/drawing/2014/main" id="{6F17FE83-5720-40A7-81CB-C12A11AE9434}"/>
                </a:ext>
              </a:extLst>
            </p:cNvPr>
            <p:cNvSpPr txBox="1"/>
            <p:nvPr/>
          </p:nvSpPr>
          <p:spPr>
            <a:xfrm>
              <a:off x="9617220" y="1490848"/>
              <a:ext cx="1439460" cy="289652"/>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WHO ANC</a:t>
              </a:r>
              <a:endParaRPr lang="en-US" sz="1200" kern="1200" dirty="0"/>
            </a:p>
          </p:txBody>
        </p:sp>
        <p:pic>
          <p:nvPicPr>
            <p:cNvPr id="1033" name="Picture 1032">
              <a:extLst>
                <a:ext uri="{FF2B5EF4-FFF2-40B4-BE49-F238E27FC236}">
                  <a16:creationId xmlns:a16="http://schemas.microsoft.com/office/drawing/2014/main" id="{0DD2C3BF-771C-49B6-B990-5ADD1F9077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858613" y="354913"/>
              <a:ext cx="971175" cy="971175"/>
            </a:xfrm>
            <a:prstGeom prst="rect">
              <a:avLst/>
            </a:prstGeom>
          </p:spPr>
        </p:pic>
      </p:grpSp>
      <p:sp>
        <p:nvSpPr>
          <p:cNvPr id="1054" name="Arrow: Bent 1053">
            <a:extLst>
              <a:ext uri="{FF2B5EF4-FFF2-40B4-BE49-F238E27FC236}">
                <a16:creationId xmlns:a16="http://schemas.microsoft.com/office/drawing/2014/main" id="{7AB1F3AF-037E-4F34-ABED-47AD164767E0}"/>
              </a:ext>
            </a:extLst>
          </p:cNvPr>
          <p:cNvSpPr/>
          <p:nvPr/>
        </p:nvSpPr>
        <p:spPr>
          <a:xfrm rot="16200000">
            <a:off x="9726068" y="3502617"/>
            <a:ext cx="436817" cy="1026587"/>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Arrow: Up 114">
            <a:extLst>
              <a:ext uri="{FF2B5EF4-FFF2-40B4-BE49-F238E27FC236}">
                <a16:creationId xmlns:a16="http://schemas.microsoft.com/office/drawing/2014/main" id="{8123EF39-9B11-43B1-A79F-09298F53D43D}"/>
              </a:ext>
            </a:extLst>
          </p:cNvPr>
          <p:cNvSpPr/>
          <p:nvPr/>
        </p:nvSpPr>
        <p:spPr>
          <a:xfrm rot="5400000">
            <a:off x="3209046" y="2630950"/>
            <a:ext cx="262067" cy="53102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Bent 115">
            <a:extLst>
              <a:ext uri="{FF2B5EF4-FFF2-40B4-BE49-F238E27FC236}">
                <a16:creationId xmlns:a16="http://schemas.microsoft.com/office/drawing/2014/main" id="{58A871F3-AF46-4078-8B4B-C9C7FFAABD6E}"/>
              </a:ext>
            </a:extLst>
          </p:cNvPr>
          <p:cNvSpPr/>
          <p:nvPr/>
        </p:nvSpPr>
        <p:spPr>
          <a:xfrm rot="16200000">
            <a:off x="3725737" y="2774506"/>
            <a:ext cx="690510" cy="3131488"/>
          </a:xfrm>
          <a:prstGeom prst="bentArrow">
            <a:avLst>
              <a:gd name="adj1" fmla="val 14269"/>
              <a:gd name="adj2" fmla="val 19109"/>
              <a:gd name="adj3" fmla="val 23764"/>
              <a:gd name="adj4" fmla="val 248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Arrow: Bent 120">
            <a:extLst>
              <a:ext uri="{FF2B5EF4-FFF2-40B4-BE49-F238E27FC236}">
                <a16:creationId xmlns:a16="http://schemas.microsoft.com/office/drawing/2014/main" id="{3C5B600D-B003-4F23-B24F-32B298F54881}"/>
              </a:ext>
            </a:extLst>
          </p:cNvPr>
          <p:cNvSpPr/>
          <p:nvPr/>
        </p:nvSpPr>
        <p:spPr>
          <a:xfrm rot="16200000">
            <a:off x="8879418" y="1408034"/>
            <a:ext cx="436817" cy="954195"/>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Left Brace 33">
            <a:extLst>
              <a:ext uri="{FF2B5EF4-FFF2-40B4-BE49-F238E27FC236}">
                <a16:creationId xmlns:a16="http://schemas.microsoft.com/office/drawing/2014/main" id="{86F3EC75-A9A9-4579-97D5-436BFFE8961B}"/>
              </a:ext>
            </a:extLst>
          </p:cNvPr>
          <p:cNvSpPr/>
          <p:nvPr/>
        </p:nvSpPr>
        <p:spPr>
          <a:xfrm>
            <a:off x="5381139" y="2163195"/>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5A1B848B-1802-46B9-BA5D-E1D59ACAF2FE}"/>
              </a:ext>
            </a:extLst>
          </p:cNvPr>
          <p:cNvSpPr txBox="1"/>
          <p:nvPr/>
        </p:nvSpPr>
        <p:spPr>
          <a:xfrm rot="16200000">
            <a:off x="4280323" y="2885073"/>
            <a:ext cx="1725922" cy="369332"/>
          </a:xfrm>
          <a:prstGeom prst="rect">
            <a:avLst/>
          </a:prstGeom>
          <a:noFill/>
        </p:spPr>
        <p:txBody>
          <a:bodyPr wrap="none" rtlCol="0">
            <a:spAutoFit/>
          </a:bodyPr>
          <a:lstStyle/>
          <a:p>
            <a:r>
              <a:rPr lang="en-US" dirty="0"/>
              <a:t>Specification IGs</a:t>
            </a:r>
          </a:p>
        </p:txBody>
      </p:sp>
      <p:sp>
        <p:nvSpPr>
          <p:cNvPr id="86" name="Left Brace 85">
            <a:extLst>
              <a:ext uri="{FF2B5EF4-FFF2-40B4-BE49-F238E27FC236}">
                <a16:creationId xmlns:a16="http://schemas.microsoft.com/office/drawing/2014/main" id="{C62B7F98-559D-4442-A146-1681DF335B47}"/>
              </a:ext>
            </a:extLst>
          </p:cNvPr>
          <p:cNvSpPr/>
          <p:nvPr/>
        </p:nvSpPr>
        <p:spPr>
          <a:xfrm>
            <a:off x="5607510" y="195150"/>
            <a:ext cx="345815" cy="1471573"/>
          </a:xfrm>
          <a:prstGeom prst="leftBrace">
            <a:avLst>
              <a:gd name="adj1" fmla="val 517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106CFAD7-A0D5-4C23-9B3C-C76B87F66400}"/>
              </a:ext>
            </a:extLst>
          </p:cNvPr>
          <p:cNvSpPr txBox="1"/>
          <p:nvPr/>
        </p:nvSpPr>
        <p:spPr>
          <a:xfrm rot="16200000">
            <a:off x="4745755" y="702885"/>
            <a:ext cx="1282402" cy="369332"/>
          </a:xfrm>
          <a:prstGeom prst="rect">
            <a:avLst/>
          </a:prstGeom>
          <a:noFill/>
        </p:spPr>
        <p:txBody>
          <a:bodyPr wrap="none" rtlCol="0">
            <a:spAutoFit/>
          </a:bodyPr>
          <a:lstStyle/>
          <a:p>
            <a:r>
              <a:rPr lang="en-US" dirty="0"/>
              <a:t>Content IGs</a:t>
            </a:r>
          </a:p>
        </p:txBody>
      </p:sp>
      <p:grpSp>
        <p:nvGrpSpPr>
          <p:cNvPr id="40" name="Group 39">
            <a:extLst>
              <a:ext uri="{FF2B5EF4-FFF2-40B4-BE49-F238E27FC236}">
                <a16:creationId xmlns:a16="http://schemas.microsoft.com/office/drawing/2014/main" id="{2B8DFAB3-06FB-4F7B-8A5F-9F5691295A72}"/>
              </a:ext>
            </a:extLst>
          </p:cNvPr>
          <p:cNvGrpSpPr/>
          <p:nvPr/>
        </p:nvGrpSpPr>
        <p:grpSpPr>
          <a:xfrm>
            <a:off x="7077481" y="4964946"/>
            <a:ext cx="1352367" cy="1622840"/>
            <a:chOff x="8839975" y="5007698"/>
            <a:chExt cx="1352367" cy="1622840"/>
          </a:xfrm>
        </p:grpSpPr>
        <p:grpSp>
          <p:nvGrpSpPr>
            <p:cNvPr id="88" name="Group 87">
              <a:extLst>
                <a:ext uri="{FF2B5EF4-FFF2-40B4-BE49-F238E27FC236}">
                  <a16:creationId xmlns:a16="http://schemas.microsoft.com/office/drawing/2014/main" id="{9585D622-B740-4776-BB26-D2F4FF71F040}"/>
                </a:ext>
              </a:extLst>
            </p:cNvPr>
            <p:cNvGrpSpPr/>
            <p:nvPr/>
          </p:nvGrpSpPr>
          <p:grpSpPr>
            <a:xfrm>
              <a:off x="8839975" y="5007698"/>
              <a:ext cx="1352367" cy="1622840"/>
              <a:chOff x="9426000" y="2349000"/>
              <a:chExt cx="1800000" cy="2160000"/>
            </a:xfrm>
          </p:grpSpPr>
          <p:sp>
            <p:nvSpPr>
              <p:cNvPr id="89" name="Rectangle: Diagonal Corners Rounded 88">
                <a:extLst>
                  <a:ext uri="{FF2B5EF4-FFF2-40B4-BE49-F238E27FC236}">
                    <a16:creationId xmlns:a16="http://schemas.microsoft.com/office/drawing/2014/main" id="{2211EBFB-75E4-4DED-84FC-9CCAB61973A3}"/>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91" name="Group 90">
                <a:extLst>
                  <a:ext uri="{FF2B5EF4-FFF2-40B4-BE49-F238E27FC236}">
                    <a16:creationId xmlns:a16="http://schemas.microsoft.com/office/drawing/2014/main" id="{0D62A307-D1F4-4C6D-B6A8-A6B8EED2B24B}"/>
                  </a:ext>
                </a:extLst>
              </p:cNvPr>
              <p:cNvGrpSpPr/>
              <p:nvPr/>
            </p:nvGrpSpPr>
            <p:grpSpPr>
              <a:xfrm>
                <a:off x="9426000" y="3789000"/>
                <a:ext cx="1800000" cy="720000"/>
                <a:chOff x="8587800" y="2535669"/>
                <a:chExt cx="1800000" cy="720000"/>
              </a:xfrm>
            </p:grpSpPr>
            <p:sp>
              <p:nvSpPr>
                <p:cNvPr id="92" name="Rectangle 91">
                  <a:extLst>
                    <a:ext uri="{FF2B5EF4-FFF2-40B4-BE49-F238E27FC236}">
                      <a16:creationId xmlns:a16="http://schemas.microsoft.com/office/drawing/2014/main" id="{68536BB4-2C0E-45B4-BEE7-C6E06B82BF01}"/>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93" name="TextBox 92">
                  <a:extLst>
                    <a:ext uri="{FF2B5EF4-FFF2-40B4-BE49-F238E27FC236}">
                      <a16:creationId xmlns:a16="http://schemas.microsoft.com/office/drawing/2014/main" id="{4AB3AFEB-4B45-4333-8269-C89623AE0513}"/>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err="1"/>
                    <a:t>FHIRPath</a:t>
                  </a:r>
                  <a:endParaRPr lang="en-US" sz="1200" kern="1200" dirty="0"/>
                </a:p>
              </p:txBody>
            </p:sp>
          </p:grpSp>
        </p:grpSp>
        <p:pic>
          <p:nvPicPr>
            <p:cNvPr id="38" name="Picture 37">
              <a:extLst>
                <a:ext uri="{FF2B5EF4-FFF2-40B4-BE49-F238E27FC236}">
                  <a16:creationId xmlns:a16="http://schemas.microsoft.com/office/drawing/2014/main" id="{9F94C103-1645-4245-9530-EE5989AF4BA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251398" y="5116289"/>
              <a:ext cx="584756" cy="584756"/>
            </a:xfrm>
            <a:prstGeom prst="rect">
              <a:avLst/>
            </a:prstGeom>
          </p:spPr>
        </p:pic>
      </p:grpSp>
      <p:grpSp>
        <p:nvGrpSpPr>
          <p:cNvPr id="36" name="Group 35">
            <a:extLst>
              <a:ext uri="{FF2B5EF4-FFF2-40B4-BE49-F238E27FC236}">
                <a16:creationId xmlns:a16="http://schemas.microsoft.com/office/drawing/2014/main" id="{97C383BA-C3EB-4C0B-AA20-33A6B1A2CE2A}"/>
              </a:ext>
            </a:extLst>
          </p:cNvPr>
          <p:cNvGrpSpPr/>
          <p:nvPr/>
        </p:nvGrpSpPr>
        <p:grpSpPr>
          <a:xfrm>
            <a:off x="8177096" y="4964946"/>
            <a:ext cx="1352367" cy="1622840"/>
            <a:chOff x="10011961" y="4984809"/>
            <a:chExt cx="1352367" cy="1622840"/>
          </a:xfrm>
        </p:grpSpPr>
        <p:grpSp>
          <p:nvGrpSpPr>
            <p:cNvPr id="103" name="Group 102">
              <a:extLst>
                <a:ext uri="{FF2B5EF4-FFF2-40B4-BE49-F238E27FC236}">
                  <a16:creationId xmlns:a16="http://schemas.microsoft.com/office/drawing/2014/main" id="{66147118-99FB-4F6B-8B19-C4285A96B1DB}"/>
                </a:ext>
              </a:extLst>
            </p:cNvPr>
            <p:cNvGrpSpPr/>
            <p:nvPr/>
          </p:nvGrpSpPr>
          <p:grpSpPr>
            <a:xfrm>
              <a:off x="10011961" y="4984809"/>
              <a:ext cx="1352367" cy="1622840"/>
              <a:chOff x="9426000" y="2349000"/>
              <a:chExt cx="1800000" cy="2160000"/>
            </a:xfrm>
          </p:grpSpPr>
          <p:sp>
            <p:nvSpPr>
              <p:cNvPr id="105" name="Rectangle: Diagonal Corners Rounded 104">
                <a:extLst>
                  <a:ext uri="{FF2B5EF4-FFF2-40B4-BE49-F238E27FC236}">
                    <a16:creationId xmlns:a16="http://schemas.microsoft.com/office/drawing/2014/main" id="{F8CCAF75-BE03-43D0-8EFC-D672014A0DF2}"/>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06" name="Group 105">
                <a:extLst>
                  <a:ext uri="{FF2B5EF4-FFF2-40B4-BE49-F238E27FC236}">
                    <a16:creationId xmlns:a16="http://schemas.microsoft.com/office/drawing/2014/main" id="{2BF21E6E-CC85-417E-B278-EEC4E1862DC9}"/>
                  </a:ext>
                </a:extLst>
              </p:cNvPr>
              <p:cNvGrpSpPr/>
              <p:nvPr/>
            </p:nvGrpSpPr>
            <p:grpSpPr>
              <a:xfrm>
                <a:off x="9426000" y="3789000"/>
                <a:ext cx="1800000" cy="720000"/>
                <a:chOff x="8587800" y="2535669"/>
                <a:chExt cx="1800000" cy="720000"/>
              </a:xfrm>
            </p:grpSpPr>
            <p:sp>
              <p:nvSpPr>
                <p:cNvPr id="107" name="Rectangle 106">
                  <a:extLst>
                    <a:ext uri="{FF2B5EF4-FFF2-40B4-BE49-F238E27FC236}">
                      <a16:creationId xmlns:a16="http://schemas.microsoft.com/office/drawing/2014/main" id="{FF76E184-8598-44E4-B4BE-50C178A9BCCC}"/>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08" name="TextBox 107">
                  <a:extLst>
                    <a:ext uri="{FF2B5EF4-FFF2-40B4-BE49-F238E27FC236}">
                      <a16:creationId xmlns:a16="http://schemas.microsoft.com/office/drawing/2014/main" id="{AE0C9817-9135-461A-9E14-BF346D4A42E4}"/>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CQL</a:t>
                  </a:r>
                </a:p>
              </p:txBody>
            </p:sp>
          </p:grpSp>
        </p:grpSp>
        <p:pic>
          <p:nvPicPr>
            <p:cNvPr id="48" name="Picture 47">
              <a:extLst>
                <a:ext uri="{FF2B5EF4-FFF2-40B4-BE49-F238E27FC236}">
                  <a16:creationId xmlns:a16="http://schemas.microsoft.com/office/drawing/2014/main" id="{E2BAB5B6-AB15-4999-95E0-A9EAA61D4CB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384240" y="5089793"/>
              <a:ext cx="607807" cy="607807"/>
            </a:xfrm>
            <a:prstGeom prst="rect">
              <a:avLst/>
            </a:prstGeom>
          </p:spPr>
        </p:pic>
      </p:grpSp>
      <p:sp>
        <p:nvSpPr>
          <p:cNvPr id="100" name="Left Brace 99">
            <a:extLst>
              <a:ext uri="{FF2B5EF4-FFF2-40B4-BE49-F238E27FC236}">
                <a16:creationId xmlns:a16="http://schemas.microsoft.com/office/drawing/2014/main" id="{F5A3715A-C5A7-4C7E-98D7-79CDAED40297}"/>
              </a:ext>
            </a:extLst>
          </p:cNvPr>
          <p:cNvSpPr/>
          <p:nvPr/>
        </p:nvSpPr>
        <p:spPr>
          <a:xfrm>
            <a:off x="547803" y="2158517"/>
            <a:ext cx="410697" cy="1725924"/>
          </a:xfrm>
          <a:prstGeom prst="leftBrace">
            <a:avLst>
              <a:gd name="adj1" fmla="val 44932"/>
              <a:gd name="adj2" fmla="val 506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TextBox 100">
            <a:extLst>
              <a:ext uri="{FF2B5EF4-FFF2-40B4-BE49-F238E27FC236}">
                <a16:creationId xmlns:a16="http://schemas.microsoft.com/office/drawing/2014/main" id="{B0C449FB-8463-47A3-A447-BA8B8866A268}"/>
              </a:ext>
            </a:extLst>
          </p:cNvPr>
          <p:cNvSpPr txBox="1"/>
          <p:nvPr/>
        </p:nvSpPr>
        <p:spPr>
          <a:xfrm rot="16200000">
            <a:off x="-260079" y="2880395"/>
            <a:ext cx="1140056" cy="369332"/>
          </a:xfrm>
          <a:prstGeom prst="rect">
            <a:avLst/>
          </a:prstGeom>
          <a:noFill/>
        </p:spPr>
        <p:txBody>
          <a:bodyPr wrap="none" rtlCol="0">
            <a:spAutoFit/>
          </a:bodyPr>
          <a:lstStyle/>
          <a:p>
            <a:r>
              <a:rPr lang="en-US" dirty="0"/>
              <a:t>Model IGs</a:t>
            </a:r>
          </a:p>
        </p:txBody>
      </p:sp>
      <p:grpSp>
        <p:nvGrpSpPr>
          <p:cNvPr id="49" name="Group 48">
            <a:extLst>
              <a:ext uri="{FF2B5EF4-FFF2-40B4-BE49-F238E27FC236}">
                <a16:creationId xmlns:a16="http://schemas.microsoft.com/office/drawing/2014/main" id="{8B813E42-5DE2-4455-87DB-4FF715FF6BC3}"/>
              </a:ext>
            </a:extLst>
          </p:cNvPr>
          <p:cNvGrpSpPr/>
          <p:nvPr/>
        </p:nvGrpSpPr>
        <p:grpSpPr>
          <a:xfrm>
            <a:off x="709262" y="2530532"/>
            <a:ext cx="1352367" cy="1426969"/>
            <a:chOff x="709262" y="2530532"/>
            <a:chExt cx="1352367" cy="1426969"/>
          </a:xfrm>
        </p:grpSpPr>
        <p:grpSp>
          <p:nvGrpSpPr>
            <p:cNvPr id="102" name="Group 101">
              <a:extLst>
                <a:ext uri="{FF2B5EF4-FFF2-40B4-BE49-F238E27FC236}">
                  <a16:creationId xmlns:a16="http://schemas.microsoft.com/office/drawing/2014/main" id="{99551615-D996-4C73-AD7A-D2B231A10302}"/>
                </a:ext>
              </a:extLst>
            </p:cNvPr>
            <p:cNvGrpSpPr/>
            <p:nvPr/>
          </p:nvGrpSpPr>
          <p:grpSpPr>
            <a:xfrm>
              <a:off x="709262" y="2530532"/>
              <a:ext cx="1352367" cy="1426969"/>
              <a:chOff x="4169112" y="3087282"/>
              <a:chExt cx="1800000" cy="1899296"/>
            </a:xfrm>
          </p:grpSpPr>
          <p:sp>
            <p:nvSpPr>
              <p:cNvPr id="104" name="Rectangle: Diagonal Corners Rounded 103">
                <a:extLst>
                  <a:ext uri="{FF2B5EF4-FFF2-40B4-BE49-F238E27FC236}">
                    <a16:creationId xmlns:a16="http://schemas.microsoft.com/office/drawing/2014/main" id="{D92A3919-A321-4EC5-A5E5-DD52A747DB1B}"/>
                  </a:ext>
                </a:extLst>
              </p:cNvPr>
              <p:cNvSpPr/>
              <p:nvPr/>
            </p:nvSpPr>
            <p:spPr>
              <a:xfrm>
                <a:off x="4520112" y="3087282"/>
                <a:ext cx="1098000" cy="1098000"/>
              </a:xfrm>
              <a:prstGeom prst="round2DiagRect">
                <a:avLst>
                  <a:gd name="adj1" fmla="val 29727"/>
                  <a:gd name="adj2" fmla="val 0"/>
                </a:avLst>
              </a:prstGeom>
              <a:solidFill>
                <a:schemeClr val="accent3">
                  <a:lumMod val="50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sp>
            <p:nvSpPr>
              <p:cNvPr id="109" name="TextBox 108">
                <a:extLst>
                  <a:ext uri="{FF2B5EF4-FFF2-40B4-BE49-F238E27FC236}">
                    <a16:creationId xmlns:a16="http://schemas.microsoft.com/office/drawing/2014/main" id="{949E2625-C5EB-4170-92DF-8D6E6A9A5651}"/>
                  </a:ext>
                </a:extLst>
              </p:cNvPr>
              <p:cNvSpPr txBox="1"/>
              <p:nvPr/>
            </p:nvSpPr>
            <p:spPr>
              <a:xfrm>
                <a:off x="4169112" y="4266578"/>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dirty="0"/>
                  <a:t>IPS</a:t>
                </a:r>
                <a:endParaRPr lang="en-US" sz="1200" kern="1200" dirty="0"/>
              </a:p>
            </p:txBody>
          </p:sp>
        </p:grpSp>
        <p:pic>
          <p:nvPicPr>
            <p:cNvPr id="43" name="Picture 42">
              <a:extLst>
                <a:ext uri="{FF2B5EF4-FFF2-40B4-BE49-F238E27FC236}">
                  <a16:creationId xmlns:a16="http://schemas.microsoft.com/office/drawing/2014/main" id="{F3274503-A9CF-4B86-AB2B-6BE696C2B3A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85556" y="2645362"/>
              <a:ext cx="610754" cy="610754"/>
            </a:xfrm>
            <a:prstGeom prst="rect">
              <a:avLst/>
            </a:prstGeom>
          </p:spPr>
        </p:pic>
      </p:grpSp>
      <p:grpSp>
        <p:nvGrpSpPr>
          <p:cNvPr id="65" name="Group 64">
            <a:extLst>
              <a:ext uri="{FF2B5EF4-FFF2-40B4-BE49-F238E27FC236}">
                <a16:creationId xmlns:a16="http://schemas.microsoft.com/office/drawing/2014/main" id="{FBECF050-E3C9-493D-AB1D-ADCED9FEF278}"/>
              </a:ext>
            </a:extLst>
          </p:cNvPr>
          <p:cNvGrpSpPr/>
          <p:nvPr/>
        </p:nvGrpSpPr>
        <p:grpSpPr>
          <a:xfrm>
            <a:off x="9276711" y="4964946"/>
            <a:ext cx="1352367" cy="1622840"/>
            <a:chOff x="9123397" y="4964946"/>
            <a:chExt cx="1352367" cy="1622840"/>
          </a:xfrm>
        </p:grpSpPr>
        <p:grpSp>
          <p:nvGrpSpPr>
            <p:cNvPr id="117" name="Group 116">
              <a:extLst>
                <a:ext uri="{FF2B5EF4-FFF2-40B4-BE49-F238E27FC236}">
                  <a16:creationId xmlns:a16="http://schemas.microsoft.com/office/drawing/2014/main" id="{326D317E-CD30-4F65-BB63-466EA92EAE79}"/>
                </a:ext>
              </a:extLst>
            </p:cNvPr>
            <p:cNvGrpSpPr/>
            <p:nvPr/>
          </p:nvGrpSpPr>
          <p:grpSpPr>
            <a:xfrm>
              <a:off x="9123397" y="4964946"/>
              <a:ext cx="1352367" cy="1622840"/>
              <a:chOff x="9426000" y="2349000"/>
              <a:chExt cx="1800000" cy="2160000"/>
            </a:xfrm>
          </p:grpSpPr>
          <p:sp>
            <p:nvSpPr>
              <p:cNvPr id="125" name="Rectangle: Diagonal Corners Rounded 124">
                <a:extLst>
                  <a:ext uri="{FF2B5EF4-FFF2-40B4-BE49-F238E27FC236}">
                    <a16:creationId xmlns:a16="http://schemas.microsoft.com/office/drawing/2014/main" id="{D5DF4D5B-AC50-4F97-870C-E706AF4E20ED}"/>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26" name="Group 125">
                <a:extLst>
                  <a:ext uri="{FF2B5EF4-FFF2-40B4-BE49-F238E27FC236}">
                    <a16:creationId xmlns:a16="http://schemas.microsoft.com/office/drawing/2014/main" id="{DE88F40C-5C7A-4B38-9440-43BD32F4CBC5}"/>
                  </a:ext>
                </a:extLst>
              </p:cNvPr>
              <p:cNvGrpSpPr/>
              <p:nvPr/>
            </p:nvGrpSpPr>
            <p:grpSpPr>
              <a:xfrm>
                <a:off x="9426000" y="3789000"/>
                <a:ext cx="1800000" cy="720000"/>
                <a:chOff x="8587800" y="2535669"/>
                <a:chExt cx="1800000" cy="720000"/>
              </a:xfrm>
            </p:grpSpPr>
            <p:sp>
              <p:nvSpPr>
                <p:cNvPr id="127" name="Rectangle 126">
                  <a:extLst>
                    <a:ext uri="{FF2B5EF4-FFF2-40B4-BE49-F238E27FC236}">
                      <a16:creationId xmlns:a16="http://schemas.microsoft.com/office/drawing/2014/main" id="{1DCC155F-2427-4AD8-AFB7-1238B65341E0}"/>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28" name="TextBox 127">
                  <a:extLst>
                    <a:ext uri="{FF2B5EF4-FFF2-40B4-BE49-F238E27FC236}">
                      <a16:creationId xmlns:a16="http://schemas.microsoft.com/office/drawing/2014/main" id="{A0C1873B-CC60-43EB-8498-C25902669AA1}"/>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CDS Hooks</a:t>
                  </a:r>
                </a:p>
              </p:txBody>
            </p:sp>
          </p:grpSp>
        </p:grpSp>
        <p:pic>
          <p:nvPicPr>
            <p:cNvPr id="64" name="Picture 63">
              <a:extLst>
                <a:ext uri="{FF2B5EF4-FFF2-40B4-BE49-F238E27FC236}">
                  <a16:creationId xmlns:a16="http://schemas.microsoft.com/office/drawing/2014/main" id="{801618FB-30C9-4030-8C20-8EC2256CE7F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83453" y="5108217"/>
              <a:ext cx="432254" cy="474771"/>
            </a:xfrm>
            <a:prstGeom prst="rect">
              <a:avLst/>
            </a:prstGeom>
          </p:spPr>
        </p:pic>
      </p:grpSp>
      <p:grpSp>
        <p:nvGrpSpPr>
          <p:cNvPr id="66" name="Group 65">
            <a:extLst>
              <a:ext uri="{FF2B5EF4-FFF2-40B4-BE49-F238E27FC236}">
                <a16:creationId xmlns:a16="http://schemas.microsoft.com/office/drawing/2014/main" id="{14DB6233-86BC-4348-894C-600DEBD4C57A}"/>
              </a:ext>
            </a:extLst>
          </p:cNvPr>
          <p:cNvGrpSpPr/>
          <p:nvPr/>
        </p:nvGrpSpPr>
        <p:grpSpPr>
          <a:xfrm>
            <a:off x="10376326" y="4964946"/>
            <a:ext cx="1352367" cy="1622840"/>
            <a:chOff x="10157656" y="4964946"/>
            <a:chExt cx="1352367" cy="1622840"/>
          </a:xfrm>
        </p:grpSpPr>
        <p:grpSp>
          <p:nvGrpSpPr>
            <p:cNvPr id="130" name="Group 129">
              <a:extLst>
                <a:ext uri="{FF2B5EF4-FFF2-40B4-BE49-F238E27FC236}">
                  <a16:creationId xmlns:a16="http://schemas.microsoft.com/office/drawing/2014/main" id="{0C293A96-038E-49B3-BC5D-4F8561E1D655}"/>
                </a:ext>
              </a:extLst>
            </p:cNvPr>
            <p:cNvGrpSpPr/>
            <p:nvPr/>
          </p:nvGrpSpPr>
          <p:grpSpPr>
            <a:xfrm>
              <a:off x="10157656" y="4964946"/>
              <a:ext cx="1352367" cy="1622840"/>
              <a:chOff x="9426000" y="2349000"/>
              <a:chExt cx="1800000" cy="2160000"/>
            </a:xfrm>
          </p:grpSpPr>
          <p:sp>
            <p:nvSpPr>
              <p:cNvPr id="131" name="Rectangle: Diagonal Corners Rounded 130">
                <a:extLst>
                  <a:ext uri="{FF2B5EF4-FFF2-40B4-BE49-F238E27FC236}">
                    <a16:creationId xmlns:a16="http://schemas.microsoft.com/office/drawing/2014/main" id="{E6353EEA-3EEC-4ACC-80B4-CD7716EB7BFB}"/>
                  </a:ext>
                </a:extLst>
              </p:cNvPr>
              <p:cNvSpPr/>
              <p:nvPr/>
            </p:nvSpPr>
            <p:spPr>
              <a:xfrm>
                <a:off x="9777000" y="2349000"/>
                <a:ext cx="1098000" cy="1098000"/>
              </a:xfrm>
              <a:prstGeom prst="round2DiagRect">
                <a:avLst>
                  <a:gd name="adj1" fmla="val 29727"/>
                  <a:gd name="adj2" fmla="val 0"/>
                </a:avLst>
              </a:prstGeom>
              <a:solidFill>
                <a:schemeClr val="accent6">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sp>
          <p:grpSp>
            <p:nvGrpSpPr>
              <p:cNvPr id="132" name="Group 131">
                <a:extLst>
                  <a:ext uri="{FF2B5EF4-FFF2-40B4-BE49-F238E27FC236}">
                    <a16:creationId xmlns:a16="http://schemas.microsoft.com/office/drawing/2014/main" id="{F6B84A81-3D2F-440A-BD5A-D40515D86705}"/>
                  </a:ext>
                </a:extLst>
              </p:cNvPr>
              <p:cNvGrpSpPr/>
              <p:nvPr/>
            </p:nvGrpSpPr>
            <p:grpSpPr>
              <a:xfrm>
                <a:off x="9426000" y="3789000"/>
                <a:ext cx="1800000" cy="720000"/>
                <a:chOff x="8587800" y="2535669"/>
                <a:chExt cx="1800000" cy="720000"/>
              </a:xfrm>
            </p:grpSpPr>
            <p:sp>
              <p:nvSpPr>
                <p:cNvPr id="133" name="Rectangle 132">
                  <a:extLst>
                    <a:ext uri="{FF2B5EF4-FFF2-40B4-BE49-F238E27FC236}">
                      <a16:creationId xmlns:a16="http://schemas.microsoft.com/office/drawing/2014/main" id="{B6268DC6-6D39-4D53-B993-96C3B15D68FF}"/>
                    </a:ext>
                  </a:extLst>
                </p:cNvPr>
                <p:cNvSpPr/>
                <p:nvPr/>
              </p:nvSpPr>
              <p:spPr>
                <a:xfrm>
                  <a:off x="8587800" y="2535669"/>
                  <a:ext cx="1800000" cy="720000"/>
                </a:xfrm>
                <a:prstGeom prst="rect">
                  <a:avLst/>
                </a:pr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sp>
            <p:sp>
              <p:nvSpPr>
                <p:cNvPr id="134" name="TextBox 133">
                  <a:extLst>
                    <a:ext uri="{FF2B5EF4-FFF2-40B4-BE49-F238E27FC236}">
                      <a16:creationId xmlns:a16="http://schemas.microsoft.com/office/drawing/2014/main" id="{D585DD89-3D7D-403F-AE6C-19D85FB3C577}"/>
                    </a:ext>
                  </a:extLst>
                </p:cNvPr>
                <p:cNvSpPr txBox="1"/>
                <p:nvPr/>
              </p:nvSpPr>
              <p:spPr>
                <a:xfrm>
                  <a:off x="8587800" y="2535669"/>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SMART</a:t>
                  </a:r>
                </a:p>
              </p:txBody>
            </p:sp>
          </p:grpSp>
        </p:grpSp>
        <p:pic>
          <p:nvPicPr>
            <p:cNvPr id="135" name="Picture 134" descr="smart-logo.png">
              <a:extLst>
                <a:ext uri="{FF2B5EF4-FFF2-40B4-BE49-F238E27FC236}">
                  <a16:creationId xmlns:a16="http://schemas.microsoft.com/office/drawing/2014/main" id="{C2751405-6D8A-4628-AACE-770839E4C596}"/>
                </a:ext>
              </a:extLst>
            </p:cNvPr>
            <p:cNvPicPr>
              <a:picLocks noChangeAspect="1"/>
            </p:cNvPicPr>
            <p:nvPr/>
          </p:nvPicPr>
          <p:blipFill>
            <a:blip r:embed="rId27" cstate="print">
              <a:extLst>
                <a:ext uri="{28A0092B-C50C-407E-A947-70E740481C1C}">
                  <a14:useLocalDpi xmlns:a14="http://schemas.microsoft.com/office/drawing/2010/main"/>
                </a:ext>
              </a:extLst>
            </a:blip>
            <a:stretch>
              <a:fillRect/>
            </a:stretch>
          </p:blipFill>
          <p:spPr>
            <a:xfrm>
              <a:off x="10594483" y="5162801"/>
              <a:ext cx="483387" cy="420187"/>
            </a:xfrm>
            <a:prstGeom prst="rect">
              <a:avLst/>
            </a:prstGeom>
          </p:spPr>
        </p:pic>
      </p:grpSp>
      <p:pic>
        <p:nvPicPr>
          <p:cNvPr id="53" name="Picture 52">
            <a:extLst>
              <a:ext uri="{FF2B5EF4-FFF2-40B4-BE49-F238E27FC236}">
                <a16:creationId xmlns:a16="http://schemas.microsoft.com/office/drawing/2014/main" id="{E7DFD763-7080-422C-8662-80C8ED61F56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6563030"/>
            <a:ext cx="1128965" cy="211681"/>
          </a:xfrm>
          <a:prstGeom prst="rect">
            <a:avLst/>
          </a:prstGeom>
        </p:spPr>
      </p:pic>
      <p:grpSp>
        <p:nvGrpSpPr>
          <p:cNvPr id="77" name="Group 76">
            <a:extLst>
              <a:ext uri="{FF2B5EF4-FFF2-40B4-BE49-F238E27FC236}">
                <a16:creationId xmlns:a16="http://schemas.microsoft.com/office/drawing/2014/main" id="{9BF21A3E-05F5-4A11-838C-7BD8134406E2}"/>
              </a:ext>
            </a:extLst>
          </p:cNvPr>
          <p:cNvGrpSpPr/>
          <p:nvPr/>
        </p:nvGrpSpPr>
        <p:grpSpPr>
          <a:xfrm>
            <a:off x="8062278" y="2534129"/>
            <a:ext cx="1352367" cy="1489677"/>
            <a:chOff x="9220798" y="2495033"/>
            <a:chExt cx="1352367" cy="1489677"/>
          </a:xfrm>
        </p:grpSpPr>
        <p:grpSp>
          <p:nvGrpSpPr>
            <p:cNvPr id="129" name="Group 128">
              <a:extLst>
                <a:ext uri="{FF2B5EF4-FFF2-40B4-BE49-F238E27FC236}">
                  <a16:creationId xmlns:a16="http://schemas.microsoft.com/office/drawing/2014/main" id="{1A4D32AD-BE2A-4803-8C7B-D6EE97A7C469}"/>
                </a:ext>
              </a:extLst>
            </p:cNvPr>
            <p:cNvGrpSpPr/>
            <p:nvPr/>
          </p:nvGrpSpPr>
          <p:grpSpPr>
            <a:xfrm>
              <a:off x="9220798" y="2495033"/>
              <a:ext cx="1352367" cy="1489677"/>
              <a:chOff x="4473510" y="1010464"/>
              <a:chExt cx="1800000" cy="1982760"/>
            </a:xfrm>
          </p:grpSpPr>
          <p:sp>
            <p:nvSpPr>
              <p:cNvPr id="136" name="Rectangle: Diagonal Corners Rounded 135">
                <a:extLst>
                  <a:ext uri="{FF2B5EF4-FFF2-40B4-BE49-F238E27FC236}">
                    <a16:creationId xmlns:a16="http://schemas.microsoft.com/office/drawing/2014/main" id="{613E6084-44E5-436E-980B-DB0D39BD07B4}"/>
                  </a:ext>
                </a:extLst>
              </p:cNvPr>
              <p:cNvSpPr/>
              <p:nvPr/>
            </p:nvSpPr>
            <p:spPr>
              <a:xfrm>
                <a:off x="4824510" y="1010464"/>
                <a:ext cx="1098000" cy="1098000"/>
              </a:xfrm>
              <a:prstGeom prst="round2DiagRect">
                <a:avLst>
                  <a:gd name="adj1" fmla="val 29727"/>
                  <a:gd name="adj2" fmla="val 0"/>
                </a:avLst>
              </a:prstGeom>
              <a:solidFill>
                <a:schemeClr val="accent3">
                  <a:lumMod val="75000"/>
                </a:schemeClr>
              </a:solidFill>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US" sz="1100" dirty="0"/>
              </a:p>
            </p:txBody>
          </p:sp>
          <p:sp>
            <p:nvSpPr>
              <p:cNvPr id="138" name="TextBox 137">
                <a:extLst>
                  <a:ext uri="{FF2B5EF4-FFF2-40B4-BE49-F238E27FC236}">
                    <a16:creationId xmlns:a16="http://schemas.microsoft.com/office/drawing/2014/main" id="{75C0B597-B403-45F0-9A22-28EF2A388F7E}"/>
                  </a:ext>
                </a:extLst>
              </p:cNvPr>
              <p:cNvSpPr txBox="1"/>
              <p:nvPr/>
            </p:nvSpPr>
            <p:spPr>
              <a:xfrm>
                <a:off x="4473510" y="2273224"/>
                <a:ext cx="1800000" cy="720000"/>
              </a:xfrm>
              <a:prstGeom prst="rect">
                <a:avLst/>
              </a:prstGeom>
            </p:spPr>
            <p:style>
              <a:lnRef idx="0">
                <a:scrgbClr r="0" g="0" b="0"/>
              </a:lnRef>
              <a:fillRef idx="0">
                <a:scrgbClr r="0" g="0" b="0"/>
              </a:fillRef>
              <a:effectRef idx="0">
                <a:scrgbClr r="0" g="0" b="0"/>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200" kern="1200" dirty="0"/>
                  <a:t>SDC</a:t>
                </a:r>
              </a:p>
            </p:txBody>
          </p:sp>
        </p:grpSp>
        <p:pic>
          <p:nvPicPr>
            <p:cNvPr id="76" name="Picture 75">
              <a:extLst>
                <a:ext uri="{FF2B5EF4-FFF2-40B4-BE49-F238E27FC236}">
                  <a16:creationId xmlns:a16="http://schemas.microsoft.com/office/drawing/2014/main" id="{CDDD314D-D313-4155-A182-C66D7280BA4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86381" y="2624911"/>
              <a:ext cx="516189" cy="516188"/>
            </a:xfrm>
            <a:prstGeom prst="rect">
              <a:avLst/>
            </a:prstGeom>
          </p:spPr>
        </p:pic>
      </p:grpSp>
      <p:sp>
        <p:nvSpPr>
          <p:cNvPr id="119" name="Arrow: Bent 118">
            <a:extLst>
              <a:ext uri="{FF2B5EF4-FFF2-40B4-BE49-F238E27FC236}">
                <a16:creationId xmlns:a16="http://schemas.microsoft.com/office/drawing/2014/main" id="{EC12D5A4-4075-434D-989F-805BF9D8F083}"/>
              </a:ext>
            </a:extLst>
          </p:cNvPr>
          <p:cNvSpPr/>
          <p:nvPr/>
        </p:nvSpPr>
        <p:spPr>
          <a:xfrm rot="16200000">
            <a:off x="6793086" y="1321142"/>
            <a:ext cx="436817" cy="1176190"/>
          </a:xfrm>
          <a:prstGeom prst="bentArrow">
            <a:avLst>
              <a:gd name="adj1" fmla="val 30020"/>
              <a:gd name="adj2" fmla="val 23858"/>
              <a:gd name="adj3" fmla="val 31853"/>
              <a:gd name="adj4" fmla="val 4540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Left-Right 77">
            <a:extLst>
              <a:ext uri="{FF2B5EF4-FFF2-40B4-BE49-F238E27FC236}">
                <a16:creationId xmlns:a16="http://schemas.microsoft.com/office/drawing/2014/main" id="{59511F1E-AE09-4D97-97D1-125CCA234E6A}"/>
              </a:ext>
            </a:extLst>
          </p:cNvPr>
          <p:cNvSpPr/>
          <p:nvPr/>
        </p:nvSpPr>
        <p:spPr>
          <a:xfrm>
            <a:off x="10240987" y="2851395"/>
            <a:ext cx="433561" cy="23585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79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Tiers of Functionality</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278837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278837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278837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a:off x="1492441"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a:off x="1492441" y="4095949"/>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a:off x="1492441" y="2724349"/>
            <a:ext cx="1213858" cy="369332"/>
          </a:xfrm>
          <a:prstGeom prst="rect">
            <a:avLst/>
          </a:prstGeom>
        </p:spPr>
        <p:txBody>
          <a:bodyPr wrap="none" rtlCol="0">
            <a:spAutoFit/>
          </a:bodyPr>
          <a:lstStyle/>
          <a:p>
            <a:r>
              <a:rPr lang="en-US" dirty="0"/>
              <a:t>T3 – Forms</a:t>
            </a:r>
            <a:endParaRPr lang="en-US" b="0" dirty="0"/>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990847" y="257138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965056" y="5356717"/>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965057" y="3985117"/>
            <a:ext cx="590995" cy="590995"/>
          </a:xfrm>
          <a:prstGeom prst="rect">
            <a:avLst/>
          </a:prstGeom>
        </p:spPr>
      </p:pic>
    </p:spTree>
    <p:extLst>
      <p:ext uri="{BB962C8B-B14F-4D97-AF65-F5344CB8AC3E}">
        <p14:creationId xmlns:p14="http://schemas.microsoft.com/office/powerpoint/2010/main" val="300702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449E-B61A-409D-B9DE-3F91C00B9E19}"/>
              </a:ext>
            </a:extLst>
          </p:cNvPr>
          <p:cNvSpPr>
            <a:spLocks noGrp="1"/>
          </p:cNvSpPr>
          <p:nvPr>
            <p:ph type="title" idx="4294967295"/>
          </p:nvPr>
        </p:nvSpPr>
        <p:spPr>
          <a:xfrm>
            <a:off x="0" y="1042988"/>
            <a:ext cx="10515600" cy="887412"/>
          </a:xfrm>
        </p:spPr>
        <p:txBody>
          <a:bodyPr/>
          <a:lstStyle/>
          <a:p>
            <a:r>
              <a:rPr lang="en-US" dirty="0"/>
              <a:t>Requirements -&gt; Running Code</a:t>
            </a:r>
          </a:p>
        </p:txBody>
      </p:sp>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Tree>
    <p:extLst>
      <p:ext uri="{BB962C8B-B14F-4D97-AF65-F5344CB8AC3E}">
        <p14:creationId xmlns:p14="http://schemas.microsoft.com/office/powerpoint/2010/main" val="177737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599690" y="1386049"/>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49537" y="1374169"/>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706488" y="1383038"/>
            <a:ext cx="1521635" cy="338554"/>
          </a:xfrm>
          <a:prstGeom prst="rect">
            <a:avLst/>
          </a:prstGeom>
          <a:noFill/>
        </p:spPr>
        <p:txBody>
          <a:bodyPr wrap="none" rtlCol="0">
            <a:spAutoFit/>
          </a:bodyPr>
          <a:lstStyle/>
          <a:p>
            <a:r>
              <a:rPr lang="en-US" sz="1600" dirty="0"/>
              <a:t>Implementation</a:t>
            </a:r>
          </a:p>
        </p:txBody>
      </p:sp>
      <p:sp>
        <p:nvSpPr>
          <p:cNvPr id="9" name="Rectangle: Rounded Corners 8">
            <a:extLst>
              <a:ext uri="{FF2B5EF4-FFF2-40B4-BE49-F238E27FC236}">
                <a16:creationId xmlns:a16="http://schemas.microsoft.com/office/drawing/2014/main" id="{F33546DE-755B-44EB-B864-CFB4D787126D}"/>
              </a:ext>
            </a:extLst>
          </p:cNvPr>
          <p:cNvSpPr/>
          <p:nvPr/>
        </p:nvSpPr>
        <p:spPr>
          <a:xfrm>
            <a:off x="1301686" y="1762152"/>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4BCF153-AA29-4BEB-80E8-2CBABCE1E6DA}"/>
              </a:ext>
            </a:extLst>
          </p:cNvPr>
          <p:cNvSpPr/>
          <p:nvPr/>
        </p:nvSpPr>
        <p:spPr>
          <a:xfrm>
            <a:off x="3700522" y="1769319"/>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D13238B4-E64E-4FCF-BD89-B022672F1802}"/>
              </a:ext>
            </a:extLst>
          </p:cNvPr>
          <p:cNvSpPr/>
          <p:nvPr/>
        </p:nvSpPr>
        <p:spPr>
          <a:xfrm>
            <a:off x="6099358" y="1763334"/>
            <a:ext cx="4811308" cy="4474993"/>
          </a:xfrm>
          <a:prstGeom prst="roundRect">
            <a:avLst>
              <a:gd name="adj" fmla="val 3993"/>
            </a:avLst>
          </a:prstGeom>
          <a:solidFill>
            <a:srgbClr val="FFE699">
              <a:alpha val="25098"/>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19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07893" y="5009237"/>
            <a:ext cx="9821054" cy="1285957"/>
          </a:xfrm>
          <a:prstGeom prst="roundRect">
            <a:avLst>
              <a:gd name="adj" fmla="val 9182"/>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07893" y="3637637"/>
            <a:ext cx="9821054" cy="1285957"/>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07893" y="2266037"/>
            <a:ext cx="9821054" cy="1285957"/>
          </a:xfrm>
          <a:prstGeom prst="roundRect">
            <a:avLst>
              <a:gd name="adj" fmla="val 918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87729" y="5467549"/>
            <a:ext cx="1070999" cy="369332"/>
          </a:xfrm>
          <a:prstGeom prst="rect">
            <a:avLst/>
          </a:prstGeom>
        </p:spPr>
        <p:txBody>
          <a:bodyPr wrap="none" rtlCol="0">
            <a:spAutoFit/>
          </a:bodyPr>
          <a:lstStyle/>
          <a:p>
            <a:r>
              <a:rPr lang="en-US" dirty="0"/>
              <a:t>T1 – Data</a:t>
            </a:r>
            <a:endParaRPr lang="en-US" b="0" dirty="0"/>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466025" y="4097198"/>
            <a:ext cx="1114408" cy="369332"/>
          </a:xfrm>
          <a:prstGeom prst="rect">
            <a:avLst/>
          </a:prstGeom>
        </p:spPr>
        <p:txBody>
          <a:bodyPr wrap="none" rtlCol="0">
            <a:spAutoFit/>
          </a:bodyPr>
          <a:lstStyle/>
          <a:p>
            <a:r>
              <a:rPr lang="en-US" dirty="0"/>
              <a:t>T2 – Logic</a:t>
            </a:r>
            <a:endParaRPr lang="en-US" b="0" dirty="0"/>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415937" y="2655417"/>
            <a:ext cx="1213858" cy="369332"/>
          </a:xfrm>
          <a:prstGeom prst="rect">
            <a:avLst/>
          </a:prstGeom>
        </p:spPr>
        <p:txBody>
          <a:bodyPr wrap="none" rtlCol="0">
            <a:spAutoFit/>
          </a:bodyPr>
          <a:lstStyle/>
          <a:p>
            <a:r>
              <a:rPr lang="en-US" dirty="0"/>
              <a:t>T3 – Forms</a:t>
            </a:r>
            <a:endParaRPr lang="en-US" b="0" dirty="0"/>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68676" y="2374102"/>
            <a:ext cx="2302042" cy="3813614"/>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3766970" y="2374102"/>
            <a:ext cx="2302042" cy="3813614"/>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165264" y="2374102"/>
            <a:ext cx="2302042" cy="3813614"/>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8563558" y="2374102"/>
            <a:ext cx="2302042" cy="3813614"/>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DD6448-858B-434D-B1AF-53BAF15326C9}"/>
              </a:ext>
            </a:extLst>
          </p:cNvPr>
          <p:cNvSpPr txBox="1"/>
          <p:nvPr/>
        </p:nvSpPr>
        <p:spPr>
          <a:xfrm>
            <a:off x="1773883" y="1919127"/>
            <a:ext cx="1491627" cy="369332"/>
          </a:xfrm>
          <a:prstGeom prst="rect">
            <a:avLst/>
          </a:prstGeom>
        </p:spPr>
        <p:txBody>
          <a:bodyPr wrap="none" rtlCol="0">
            <a:spAutoFit/>
          </a:bodyPr>
          <a:lstStyle/>
          <a:p>
            <a:r>
              <a:rPr lang="en-US" dirty="0">
                <a:solidFill>
                  <a:srgbClr val="A72931"/>
                </a:solidFill>
              </a:rPr>
              <a:t>L1 – </a:t>
            </a:r>
            <a:r>
              <a:rPr lang="en-US" b="0" dirty="0">
                <a:solidFill>
                  <a:srgbClr val="A72931"/>
                </a:solidFill>
              </a:rPr>
              <a:t>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3845325" y="1919967"/>
            <a:ext cx="2145331" cy="369332"/>
          </a:xfrm>
          <a:prstGeom prst="rect">
            <a:avLst/>
          </a:prstGeom>
        </p:spPr>
        <p:txBody>
          <a:bodyPr wrap="none" rtlCol="0">
            <a:spAutoFit/>
          </a:bodyPr>
          <a:lstStyle/>
          <a:p>
            <a:r>
              <a:rPr lang="en-US" b="0"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6508115" y="1928836"/>
            <a:ext cx="1616340" cy="369332"/>
          </a:xfrm>
          <a:prstGeom prst="rect">
            <a:avLst/>
          </a:prstGeom>
        </p:spPr>
        <p:txBody>
          <a:bodyPr wrap="none" rtlCol="0">
            <a:spAutoFit/>
          </a:bodyPr>
          <a:lstStyle/>
          <a:p>
            <a:r>
              <a:rPr lang="en-US" dirty="0">
                <a:solidFill>
                  <a:srgbClr val="00B050"/>
                </a:solidFill>
              </a:rPr>
              <a:t>L3 – </a:t>
            </a:r>
            <a:r>
              <a:rPr lang="en-US" b="0" dirty="0">
                <a:solidFill>
                  <a:srgbClr val="00B050"/>
                </a:solidFill>
              </a:rPr>
              <a:t>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8896534" y="1913595"/>
            <a:ext cx="1636089" cy="369332"/>
          </a:xfrm>
          <a:prstGeom prst="rect">
            <a:avLst/>
          </a:prstGeom>
        </p:spPr>
        <p:txBody>
          <a:bodyPr wrap="none" rtlCol="0">
            <a:spAutoFit/>
          </a:bodyPr>
          <a:lstStyle/>
          <a:p>
            <a:r>
              <a:rPr lang="en-US" dirty="0">
                <a:solidFill>
                  <a:srgbClr val="0070C0"/>
                </a:solidFill>
              </a:rPr>
              <a:t>L4 – </a:t>
            </a:r>
            <a:r>
              <a:rPr lang="en-US" b="0" dirty="0">
                <a:solidFill>
                  <a:srgbClr val="0070C0"/>
                </a:solidFill>
              </a:rPr>
              <a:t>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stretch>
            <a:fillRect/>
          </a:stretch>
        </p:blipFill>
        <p:spPr>
          <a:xfrm>
            <a:off x="273356" y="2485035"/>
            <a:ext cx="539416" cy="675259"/>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stretch>
            <a:fillRect/>
          </a:stretch>
        </p:blipFill>
        <p:spPr>
          <a:xfrm>
            <a:off x="221776" y="5304735"/>
            <a:ext cx="590996" cy="590996"/>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stretch>
            <a:fillRect/>
          </a:stretch>
        </p:blipFill>
        <p:spPr>
          <a:xfrm>
            <a:off x="221777" y="3901122"/>
            <a:ext cx="590995" cy="590995"/>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07958" y="2755126"/>
            <a:ext cx="1933074" cy="307777"/>
          </a:xfrm>
          <a:prstGeom prst="rect">
            <a:avLst/>
          </a:prstGeom>
        </p:spPr>
        <p:txBody>
          <a:bodyPr wrap="square" rtlCol="0">
            <a:spAutoFit/>
          </a:bodyPr>
          <a:lstStyle/>
          <a:p>
            <a:r>
              <a:rPr lang="en-US" sz="1400" b="0" dirty="0"/>
              <a:t>Narrative questions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07958" y="4042730"/>
            <a:ext cx="1933074" cy="307777"/>
          </a:xfrm>
          <a:prstGeom prst="rect">
            <a:avLst/>
          </a:prstGeom>
        </p:spPr>
        <p:txBody>
          <a:bodyPr wrap="square" rtlCol="0">
            <a:spAutoFit/>
          </a:bodyPr>
          <a:lstStyle/>
          <a:p>
            <a:r>
              <a:rPr lang="en-US" sz="1400" dirty="0"/>
              <a:t>Guideline narrative</a:t>
            </a:r>
            <a:endParaRPr lang="en-US" sz="1400" b="0" dirty="0"/>
          </a:p>
        </p:txBody>
      </p:sp>
      <p:sp>
        <p:nvSpPr>
          <p:cNvPr id="49" name="TextBox 48">
            <a:extLst>
              <a:ext uri="{FF2B5EF4-FFF2-40B4-BE49-F238E27FC236}">
                <a16:creationId xmlns:a16="http://schemas.microsoft.com/office/drawing/2014/main" id="{6A2FDFAF-3EF4-4684-BD5E-F848F994EE36}"/>
              </a:ext>
            </a:extLst>
          </p:cNvPr>
          <p:cNvSpPr txBox="1"/>
          <p:nvPr/>
        </p:nvSpPr>
        <p:spPr>
          <a:xfrm>
            <a:off x="1507958" y="5338623"/>
            <a:ext cx="1933074" cy="523220"/>
          </a:xfrm>
          <a:prstGeom prst="rect">
            <a:avLst/>
          </a:prstGeom>
        </p:spPr>
        <p:txBody>
          <a:bodyPr wrap="square" rtlCol="0">
            <a:spAutoFit/>
          </a:bodyPr>
          <a:lstStyle/>
          <a:p>
            <a:r>
              <a:rPr lang="en-US" sz="1400" dirty="0"/>
              <a:t>Glossaries</a:t>
            </a:r>
          </a:p>
          <a:p>
            <a:r>
              <a:rPr lang="en-US" sz="1400" b="0" dirty="0"/>
              <a:t>Indicator</a:t>
            </a:r>
            <a:r>
              <a:rPr lang="en-US" sz="1400" dirty="0"/>
              <a:t> descriptions</a:t>
            </a:r>
            <a:endParaRPr lang="en-US" sz="1400" b="0" dirty="0"/>
          </a:p>
        </p:txBody>
      </p:sp>
      <p:sp>
        <p:nvSpPr>
          <p:cNvPr id="50" name="TextBox 49">
            <a:extLst>
              <a:ext uri="{FF2B5EF4-FFF2-40B4-BE49-F238E27FC236}">
                <a16:creationId xmlns:a16="http://schemas.microsoft.com/office/drawing/2014/main" id="{306C5D6E-5DE6-4995-845F-0A4DB522824E}"/>
              </a:ext>
            </a:extLst>
          </p:cNvPr>
          <p:cNvSpPr txBox="1"/>
          <p:nvPr/>
        </p:nvSpPr>
        <p:spPr>
          <a:xfrm>
            <a:off x="3951453" y="2620559"/>
            <a:ext cx="1933074" cy="738664"/>
          </a:xfrm>
          <a:prstGeom prst="rect">
            <a:avLst/>
          </a:prstGeom>
        </p:spPr>
        <p:txBody>
          <a:bodyPr wrap="square" rtlCol="0">
            <a:spAutoFit/>
          </a:bodyPr>
          <a:lstStyle/>
          <a:p>
            <a:r>
              <a:rPr lang="en-US" sz="1400" b="0" dirty="0"/>
              <a:t>Paper forms</a:t>
            </a:r>
          </a:p>
          <a:p>
            <a:r>
              <a:rPr lang="en-US" sz="1400" dirty="0"/>
              <a:t>Use Cases</a:t>
            </a:r>
          </a:p>
          <a:p>
            <a:r>
              <a:rPr lang="en-US" sz="1400" b="0" dirty="0"/>
              <a:t>Personas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349748" y="2755126"/>
            <a:ext cx="1933074" cy="307777"/>
          </a:xfrm>
          <a:prstGeom prst="rect">
            <a:avLst/>
          </a:prstGeom>
        </p:spPr>
        <p:txBody>
          <a:bodyPr wrap="square" rtlCol="0">
            <a:spAutoFit/>
          </a:bodyPr>
          <a:lstStyle/>
          <a:p>
            <a:r>
              <a:rPr lang="en-US" sz="1400" b="0" dirty="0"/>
              <a:t>Questionnaire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8748041" y="2755126"/>
            <a:ext cx="1933074" cy="307777"/>
          </a:xfrm>
          <a:prstGeom prst="rect">
            <a:avLst/>
          </a:prstGeom>
        </p:spPr>
        <p:txBody>
          <a:bodyPr wrap="square" rtlCol="0">
            <a:spAutoFit/>
          </a:bodyPr>
          <a:lstStyle/>
          <a:p>
            <a:r>
              <a:rPr lang="en-US" sz="1400" dirty="0"/>
              <a:t>User-interface Forms</a:t>
            </a:r>
            <a:endParaRPr lang="en-US" sz="1400" b="0" dirty="0"/>
          </a:p>
        </p:txBody>
      </p:sp>
      <p:sp>
        <p:nvSpPr>
          <p:cNvPr id="53" name="TextBox 52">
            <a:extLst>
              <a:ext uri="{FF2B5EF4-FFF2-40B4-BE49-F238E27FC236}">
                <a16:creationId xmlns:a16="http://schemas.microsoft.com/office/drawing/2014/main" id="{5D1001D2-96A6-4483-9741-59779A75D925}"/>
              </a:ext>
            </a:extLst>
          </p:cNvPr>
          <p:cNvSpPr txBox="1"/>
          <p:nvPr/>
        </p:nvSpPr>
        <p:spPr>
          <a:xfrm>
            <a:off x="3951453" y="3798451"/>
            <a:ext cx="1933074" cy="738664"/>
          </a:xfrm>
          <a:prstGeom prst="rect">
            <a:avLst/>
          </a:prstGeom>
        </p:spPr>
        <p:txBody>
          <a:bodyPr wrap="square" rtlCol="0">
            <a:spAutoFit/>
          </a:bodyPr>
          <a:lstStyle/>
          <a:p>
            <a:r>
              <a:rPr lang="en-US" sz="1400" b="0" dirty="0"/>
              <a:t>Workflows</a:t>
            </a:r>
          </a:p>
          <a:p>
            <a:r>
              <a:rPr lang="en-US" sz="1400" dirty="0"/>
              <a:t>Decision Trees</a:t>
            </a:r>
          </a:p>
          <a:p>
            <a:r>
              <a:rPr lang="en-US" sz="1400" b="0" dirty="0"/>
              <a:t>Triggers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3951453" y="5230901"/>
            <a:ext cx="1933074" cy="738664"/>
          </a:xfrm>
          <a:prstGeom prst="rect">
            <a:avLst/>
          </a:prstGeom>
        </p:spPr>
        <p:txBody>
          <a:bodyPr wrap="square" rtlCol="0">
            <a:spAutoFit/>
          </a:bodyPr>
          <a:lstStyle/>
          <a:p>
            <a:r>
              <a:rPr lang="en-US" sz="1400" b="0" dirty="0"/>
              <a:t>Terminologies</a:t>
            </a:r>
          </a:p>
          <a:p>
            <a:r>
              <a:rPr lang="en-US" sz="1400" dirty="0"/>
              <a:t>Data Dictionary</a:t>
            </a:r>
          </a:p>
          <a:p>
            <a:r>
              <a:rPr lang="en-US" sz="1400" dirty="0"/>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349748" y="3850518"/>
            <a:ext cx="1933074" cy="738664"/>
          </a:xfrm>
          <a:prstGeom prst="rect">
            <a:avLst/>
          </a:prstGeom>
        </p:spPr>
        <p:txBody>
          <a:bodyPr wrap="square" rtlCol="0">
            <a:spAutoFit/>
          </a:bodyPr>
          <a:lstStyle/>
          <a:p>
            <a:r>
              <a:rPr lang="en-US" sz="1400" b="0" dirty="0"/>
              <a:t>Library (CQL)</a:t>
            </a:r>
          </a:p>
          <a:p>
            <a:r>
              <a:rPr lang="en-US" sz="1400" dirty="0"/>
              <a:t>ActivityDefinition</a:t>
            </a:r>
          </a:p>
          <a:p>
            <a:r>
              <a:rPr lang="en-US" sz="1400" b="0" dirty="0"/>
              <a:t>PlanDefinition</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349748" y="5116658"/>
            <a:ext cx="2050463" cy="954107"/>
          </a:xfrm>
          <a:prstGeom prst="rect">
            <a:avLst/>
          </a:prstGeom>
        </p:spPr>
        <p:txBody>
          <a:bodyPr wrap="square" rtlCol="0">
            <a:spAutoFit/>
          </a:bodyPr>
          <a:lstStyle/>
          <a:p>
            <a:r>
              <a:rPr lang="en-US" sz="1400" b="0" dirty="0"/>
              <a:t>CodeSystem</a:t>
            </a:r>
          </a:p>
          <a:p>
            <a:r>
              <a:rPr lang="en-US" sz="1400" dirty="0"/>
              <a:t>ValueSet</a:t>
            </a:r>
          </a:p>
          <a:p>
            <a:r>
              <a:rPr lang="en-US" sz="1400" b="0" dirty="0"/>
              <a:t>StructureDefinition</a:t>
            </a:r>
            <a:endParaRPr lang="en-US" sz="1400" dirty="0"/>
          </a:p>
          <a:p>
            <a:r>
              <a:rPr lang="en-US" sz="1400" b="0" dirty="0"/>
              <a:t>Measure</a:t>
            </a:r>
          </a:p>
        </p:txBody>
      </p:sp>
      <p:sp>
        <p:nvSpPr>
          <p:cNvPr id="57" name="TextBox 56">
            <a:extLst>
              <a:ext uri="{FF2B5EF4-FFF2-40B4-BE49-F238E27FC236}">
                <a16:creationId xmlns:a16="http://schemas.microsoft.com/office/drawing/2014/main" id="{2D9854AD-C545-4EAE-89C1-A43E693DD00A}"/>
              </a:ext>
            </a:extLst>
          </p:cNvPr>
          <p:cNvSpPr txBox="1"/>
          <p:nvPr/>
        </p:nvSpPr>
        <p:spPr>
          <a:xfrm>
            <a:off x="8748041" y="3827286"/>
            <a:ext cx="1933074" cy="738664"/>
          </a:xfrm>
          <a:prstGeom prst="rect">
            <a:avLst/>
          </a:prstGeom>
        </p:spPr>
        <p:txBody>
          <a:bodyPr wrap="square" rtlCol="0">
            <a:spAutoFit/>
          </a:bodyPr>
          <a:lstStyle/>
          <a:p>
            <a:r>
              <a:rPr lang="en-US" sz="1400" b="0" dirty="0"/>
              <a:t>Application Services</a:t>
            </a:r>
          </a:p>
          <a:p>
            <a:r>
              <a:rPr lang="en-US" sz="1400" dirty="0"/>
              <a:t>Health Record Systems</a:t>
            </a:r>
          </a:p>
          <a:p>
            <a:r>
              <a:rPr lang="en-US" sz="1400" b="0" dirty="0"/>
              <a:t>Decision Services</a:t>
            </a:r>
          </a:p>
        </p:txBody>
      </p:sp>
      <p:sp>
        <p:nvSpPr>
          <p:cNvPr id="58" name="TextBox 57">
            <a:extLst>
              <a:ext uri="{FF2B5EF4-FFF2-40B4-BE49-F238E27FC236}">
                <a16:creationId xmlns:a16="http://schemas.microsoft.com/office/drawing/2014/main" id="{2B5A81BB-EDBE-41CC-9EBA-617B62618793}"/>
              </a:ext>
            </a:extLst>
          </p:cNvPr>
          <p:cNvSpPr txBox="1"/>
          <p:nvPr/>
        </p:nvSpPr>
        <p:spPr>
          <a:xfrm>
            <a:off x="8748041" y="5224379"/>
            <a:ext cx="2050463" cy="738664"/>
          </a:xfrm>
          <a:prstGeom prst="rect">
            <a:avLst/>
          </a:prstGeom>
        </p:spPr>
        <p:txBody>
          <a:bodyPr wrap="square" rtlCol="0">
            <a:spAutoFit/>
          </a:bodyPr>
          <a:lstStyle/>
          <a:p>
            <a:r>
              <a:rPr lang="en-US" sz="1400" b="0" dirty="0"/>
              <a:t>Systems of Record</a:t>
            </a:r>
          </a:p>
          <a:p>
            <a:r>
              <a:rPr lang="en-US" sz="1400" dirty="0"/>
              <a:t>Registries and Exchanges</a:t>
            </a:r>
          </a:p>
          <a:p>
            <a:r>
              <a:rPr lang="en-US" sz="1400" b="0" dirty="0"/>
              <a:t>Data Services</a:t>
            </a:r>
          </a:p>
        </p:txBody>
      </p:sp>
      <p:sp>
        <p:nvSpPr>
          <p:cNvPr id="3" name="TextBox 2">
            <a:extLst>
              <a:ext uri="{FF2B5EF4-FFF2-40B4-BE49-F238E27FC236}">
                <a16:creationId xmlns:a16="http://schemas.microsoft.com/office/drawing/2014/main" id="{EC30C2D2-14F8-4511-89FF-C4891AEC9D03}"/>
              </a:ext>
            </a:extLst>
          </p:cNvPr>
          <p:cNvSpPr txBox="1"/>
          <p:nvPr/>
        </p:nvSpPr>
        <p:spPr>
          <a:xfrm>
            <a:off x="2636919" y="1137208"/>
            <a:ext cx="2153025" cy="338554"/>
          </a:xfrm>
          <a:prstGeom prst="rect">
            <a:avLst/>
          </a:prstGeom>
          <a:noFill/>
        </p:spPr>
        <p:txBody>
          <a:bodyPr wrap="none" rtlCol="0">
            <a:spAutoFit/>
          </a:bodyPr>
          <a:lstStyle/>
          <a:p>
            <a:r>
              <a:rPr lang="en-US" sz="1600" dirty="0"/>
              <a:t>Guideline Development</a:t>
            </a:r>
          </a:p>
        </p:txBody>
      </p:sp>
      <p:sp>
        <p:nvSpPr>
          <p:cNvPr id="4" name="TextBox 3">
            <a:extLst>
              <a:ext uri="{FF2B5EF4-FFF2-40B4-BE49-F238E27FC236}">
                <a16:creationId xmlns:a16="http://schemas.microsoft.com/office/drawing/2014/main" id="{75017BC1-C24F-46E2-80DD-E792B7E58F25}"/>
              </a:ext>
            </a:extLst>
          </p:cNvPr>
          <p:cNvSpPr txBox="1"/>
          <p:nvPr/>
        </p:nvSpPr>
        <p:spPr>
          <a:xfrm>
            <a:off x="5027117" y="1137208"/>
            <a:ext cx="2137765" cy="338554"/>
          </a:xfrm>
          <a:prstGeom prst="rect">
            <a:avLst/>
          </a:prstGeom>
          <a:noFill/>
        </p:spPr>
        <p:txBody>
          <a:bodyPr wrap="none" rtlCol="0">
            <a:spAutoFit/>
          </a:bodyPr>
          <a:lstStyle/>
          <a:p>
            <a:r>
              <a:rPr lang="en-US" sz="1600" dirty="0"/>
              <a:t>Knowledge Engineering</a:t>
            </a:r>
          </a:p>
        </p:txBody>
      </p:sp>
      <p:sp>
        <p:nvSpPr>
          <p:cNvPr id="5" name="TextBox 4">
            <a:extLst>
              <a:ext uri="{FF2B5EF4-FFF2-40B4-BE49-F238E27FC236}">
                <a16:creationId xmlns:a16="http://schemas.microsoft.com/office/drawing/2014/main" id="{D2599501-7088-4CB6-9CB7-26914EA20241}"/>
              </a:ext>
            </a:extLst>
          </p:cNvPr>
          <p:cNvSpPr txBox="1"/>
          <p:nvPr/>
        </p:nvSpPr>
        <p:spPr>
          <a:xfrm>
            <a:off x="7802740" y="1137208"/>
            <a:ext cx="1521635" cy="338554"/>
          </a:xfrm>
          <a:prstGeom prst="rect">
            <a:avLst/>
          </a:prstGeom>
          <a:noFill/>
        </p:spPr>
        <p:txBody>
          <a:bodyPr wrap="none" rtlCol="0">
            <a:spAutoFit/>
          </a:bodyPr>
          <a:lstStyle/>
          <a:p>
            <a:r>
              <a:rPr lang="en-US" sz="1600" dirty="0"/>
              <a:t>Implementation</a:t>
            </a:r>
          </a:p>
        </p:txBody>
      </p:sp>
      <p:sp>
        <p:nvSpPr>
          <p:cNvPr id="2" name="Left Brace 1">
            <a:extLst>
              <a:ext uri="{FF2B5EF4-FFF2-40B4-BE49-F238E27FC236}">
                <a16:creationId xmlns:a16="http://schemas.microsoft.com/office/drawing/2014/main" id="{E4F07730-5A57-4538-9249-910F5D5A41CD}"/>
              </a:ext>
            </a:extLst>
          </p:cNvPr>
          <p:cNvSpPr/>
          <p:nvPr/>
        </p:nvSpPr>
        <p:spPr>
          <a:xfrm rot="5400000">
            <a:off x="3549568" y="-600816"/>
            <a:ext cx="338554"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B2805C2F-99A0-4734-849A-1C976893FB84}"/>
              </a:ext>
            </a:extLst>
          </p:cNvPr>
          <p:cNvSpPr/>
          <p:nvPr/>
        </p:nvSpPr>
        <p:spPr>
          <a:xfrm rot="5400000">
            <a:off x="5859739" y="-511412"/>
            <a:ext cx="517361" cy="4700338"/>
          </a:xfrm>
          <a:prstGeom prst="leftBrace">
            <a:avLst>
              <a:gd name="adj1" fmla="val 44832"/>
              <a:gd name="adj2" fmla="val 49549"/>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CD195232-04C5-4080-AEFA-70950442A939}"/>
              </a:ext>
            </a:extLst>
          </p:cNvPr>
          <p:cNvSpPr/>
          <p:nvPr/>
        </p:nvSpPr>
        <p:spPr>
          <a:xfrm rot="5400000">
            <a:off x="8351483" y="-600524"/>
            <a:ext cx="327900" cy="4700338"/>
          </a:xfrm>
          <a:prstGeom prst="leftBrace">
            <a:avLst>
              <a:gd name="adj1" fmla="val 44832"/>
              <a:gd name="adj2" fmla="val 49286"/>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4168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CA0AC3B-F97B-49C3-BDF5-38838D103948}"/>
              </a:ext>
            </a:extLst>
          </p:cNvPr>
          <p:cNvGrpSpPr/>
          <p:nvPr/>
        </p:nvGrpSpPr>
        <p:grpSpPr>
          <a:xfrm>
            <a:off x="132768" y="967628"/>
            <a:ext cx="11870501" cy="4812710"/>
            <a:chOff x="132768" y="1124240"/>
            <a:chExt cx="11870501" cy="4812710"/>
          </a:xfrm>
        </p:grpSpPr>
        <p:sp>
          <p:nvSpPr>
            <p:cNvPr id="6" name="Rectangle: Rounded Corners 5">
              <a:extLst>
                <a:ext uri="{FF2B5EF4-FFF2-40B4-BE49-F238E27FC236}">
                  <a16:creationId xmlns:a16="http://schemas.microsoft.com/office/drawing/2014/main" id="{F666050D-7BC1-4FA6-8DA4-CBA19396DDCF}"/>
                </a:ext>
              </a:extLst>
            </p:cNvPr>
            <p:cNvSpPr/>
            <p:nvPr/>
          </p:nvSpPr>
          <p:spPr>
            <a:xfrm>
              <a:off x="1215910" y="4524466"/>
              <a:ext cx="10787359" cy="1412484"/>
            </a:xfrm>
            <a:prstGeom prst="roundRect">
              <a:avLst>
                <a:gd name="adj" fmla="val 918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7" name="Rectangle: Rounded Corners 6">
              <a:extLst>
                <a:ext uri="{FF2B5EF4-FFF2-40B4-BE49-F238E27FC236}">
                  <a16:creationId xmlns:a16="http://schemas.microsoft.com/office/drawing/2014/main" id="{B0901C88-D09D-4B6B-8432-AF5B1BFAF4B0}"/>
                </a:ext>
              </a:extLst>
            </p:cNvPr>
            <p:cNvSpPr/>
            <p:nvPr/>
          </p:nvSpPr>
          <p:spPr>
            <a:xfrm>
              <a:off x="1215910" y="3017913"/>
              <a:ext cx="10787359" cy="1412484"/>
            </a:xfrm>
            <a:prstGeom prst="roundRect">
              <a:avLst>
                <a:gd name="adj" fmla="val 9182"/>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8" name="Rectangle: Rounded Corners 7">
              <a:extLst>
                <a:ext uri="{FF2B5EF4-FFF2-40B4-BE49-F238E27FC236}">
                  <a16:creationId xmlns:a16="http://schemas.microsoft.com/office/drawing/2014/main" id="{1409B06B-2574-481F-999E-B8603B5D50C3}"/>
                </a:ext>
              </a:extLst>
            </p:cNvPr>
            <p:cNvSpPr/>
            <p:nvPr/>
          </p:nvSpPr>
          <p:spPr>
            <a:xfrm>
              <a:off x="1215910" y="1511360"/>
              <a:ext cx="10787359" cy="1412484"/>
            </a:xfrm>
            <a:prstGeom prst="roundRect">
              <a:avLst>
                <a:gd name="adj" fmla="val 918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0" name="TextBox 9">
              <a:extLst>
                <a:ext uri="{FF2B5EF4-FFF2-40B4-BE49-F238E27FC236}">
                  <a16:creationId xmlns:a16="http://schemas.microsoft.com/office/drawing/2014/main" id="{A5CA2806-6DC3-4FCB-9296-F73913E98652}"/>
                </a:ext>
              </a:extLst>
            </p:cNvPr>
            <p:cNvSpPr txBox="1"/>
            <p:nvPr/>
          </p:nvSpPr>
          <p:spPr>
            <a:xfrm rot="16200000">
              <a:off x="404676" y="5027872"/>
              <a:ext cx="1216802" cy="405671"/>
            </a:xfrm>
            <a:prstGeom prst="rect">
              <a:avLst/>
            </a:prstGeom>
          </p:spPr>
          <p:txBody>
            <a:bodyPr wrap="none" rtlCol="0">
              <a:spAutoFit/>
            </a:bodyPr>
            <a:lstStyle/>
            <a:p>
              <a:r>
                <a:rPr lang="en-US" b="1" dirty="0"/>
                <a:t>T1 – Data</a:t>
              </a:r>
            </a:p>
          </p:txBody>
        </p:sp>
        <p:sp>
          <p:nvSpPr>
            <p:cNvPr id="11" name="TextBox 10">
              <a:extLst>
                <a:ext uri="{FF2B5EF4-FFF2-40B4-BE49-F238E27FC236}">
                  <a16:creationId xmlns:a16="http://schemas.microsoft.com/office/drawing/2014/main" id="{3C394B27-713E-4355-9DF5-63B82D16C924}"/>
                </a:ext>
              </a:extLst>
            </p:cNvPr>
            <p:cNvSpPr txBox="1"/>
            <p:nvPr/>
          </p:nvSpPr>
          <p:spPr>
            <a:xfrm rot="16200000">
              <a:off x="382561" y="3522691"/>
              <a:ext cx="1261031" cy="405671"/>
            </a:xfrm>
            <a:prstGeom prst="rect">
              <a:avLst/>
            </a:prstGeom>
          </p:spPr>
          <p:txBody>
            <a:bodyPr wrap="none" rtlCol="0">
              <a:spAutoFit/>
            </a:bodyPr>
            <a:lstStyle/>
            <a:p>
              <a:r>
                <a:rPr lang="en-US" b="1" dirty="0"/>
                <a:t>T2 – Logic</a:t>
              </a:r>
            </a:p>
          </p:txBody>
        </p:sp>
        <p:sp>
          <p:nvSpPr>
            <p:cNvPr id="12" name="TextBox 11">
              <a:extLst>
                <a:ext uri="{FF2B5EF4-FFF2-40B4-BE49-F238E27FC236}">
                  <a16:creationId xmlns:a16="http://schemas.microsoft.com/office/drawing/2014/main" id="{6B3B268D-1BA0-498C-86F6-A28C626F95C4}"/>
                </a:ext>
              </a:extLst>
            </p:cNvPr>
            <p:cNvSpPr txBox="1"/>
            <p:nvPr/>
          </p:nvSpPr>
          <p:spPr>
            <a:xfrm rot="16200000">
              <a:off x="333212" y="1939052"/>
              <a:ext cx="1358927" cy="405671"/>
            </a:xfrm>
            <a:prstGeom prst="rect">
              <a:avLst/>
            </a:prstGeom>
          </p:spPr>
          <p:txBody>
            <a:bodyPr wrap="none" rtlCol="0">
              <a:spAutoFit/>
            </a:bodyPr>
            <a:lstStyle/>
            <a:p>
              <a:r>
                <a:rPr lang="en-US" b="1" dirty="0"/>
                <a:t>T3 – Forms</a:t>
              </a:r>
            </a:p>
          </p:txBody>
        </p:sp>
        <p:sp>
          <p:nvSpPr>
            <p:cNvPr id="13" name="Rectangle: Rounded Corners 12">
              <a:extLst>
                <a:ext uri="{FF2B5EF4-FFF2-40B4-BE49-F238E27FC236}">
                  <a16:creationId xmlns:a16="http://schemas.microsoft.com/office/drawing/2014/main" id="{77BD3CC5-09FD-4544-9137-D38042D2D8D1}"/>
                </a:ext>
              </a:extLst>
            </p:cNvPr>
            <p:cNvSpPr/>
            <p:nvPr/>
          </p:nvSpPr>
          <p:spPr>
            <a:xfrm>
              <a:off x="1392512" y="1630057"/>
              <a:ext cx="2528543" cy="4188840"/>
            </a:xfrm>
            <a:prstGeom prst="roundRect">
              <a:avLst>
                <a:gd name="adj" fmla="val 4472"/>
              </a:avLst>
            </a:prstGeom>
            <a:solidFill>
              <a:srgbClr val="A7293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bg1"/>
                </a:solidFill>
              </a:endParaRPr>
            </a:p>
          </p:txBody>
        </p:sp>
        <p:sp>
          <p:nvSpPr>
            <p:cNvPr id="15" name="Rectangle: Rounded Corners 14">
              <a:extLst>
                <a:ext uri="{FF2B5EF4-FFF2-40B4-BE49-F238E27FC236}">
                  <a16:creationId xmlns:a16="http://schemas.microsoft.com/office/drawing/2014/main" id="{038D4680-8C71-4D99-97E4-E0E6982C55EE}"/>
                </a:ext>
              </a:extLst>
            </p:cNvPr>
            <p:cNvSpPr/>
            <p:nvPr/>
          </p:nvSpPr>
          <p:spPr>
            <a:xfrm>
              <a:off x="4026775" y="1630057"/>
              <a:ext cx="2528543" cy="4188840"/>
            </a:xfrm>
            <a:prstGeom prst="roundRect">
              <a:avLst>
                <a:gd name="adj" fmla="val 4472"/>
              </a:avLst>
            </a:prstGeom>
            <a:solidFill>
              <a:srgbClr val="C55A1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solidFill>
                  <a:schemeClr val="bg1"/>
                </a:solidFill>
              </a:endParaRPr>
            </a:p>
          </p:txBody>
        </p:sp>
        <p:sp>
          <p:nvSpPr>
            <p:cNvPr id="16" name="Rectangle: Rounded Corners 15">
              <a:extLst>
                <a:ext uri="{FF2B5EF4-FFF2-40B4-BE49-F238E27FC236}">
                  <a16:creationId xmlns:a16="http://schemas.microsoft.com/office/drawing/2014/main" id="{AD68036E-F5A0-4CAD-8469-572E8F9B44DF}"/>
                </a:ext>
              </a:extLst>
            </p:cNvPr>
            <p:cNvSpPr/>
            <p:nvPr/>
          </p:nvSpPr>
          <p:spPr>
            <a:xfrm>
              <a:off x="6661041" y="1630057"/>
              <a:ext cx="2528543" cy="4188840"/>
            </a:xfrm>
            <a:prstGeom prst="roundRect">
              <a:avLst>
                <a:gd name="adj" fmla="val 4472"/>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solidFill>
                  <a:schemeClr val="bg1"/>
                </a:solidFill>
              </a:endParaRPr>
            </a:p>
          </p:txBody>
        </p:sp>
        <p:sp>
          <p:nvSpPr>
            <p:cNvPr id="17" name="Rectangle: Rounded Corners 16">
              <a:extLst>
                <a:ext uri="{FF2B5EF4-FFF2-40B4-BE49-F238E27FC236}">
                  <a16:creationId xmlns:a16="http://schemas.microsoft.com/office/drawing/2014/main" id="{081A1799-89D5-4BC8-8AC5-BBE4FB959ED9}"/>
                </a:ext>
              </a:extLst>
            </p:cNvPr>
            <p:cNvSpPr/>
            <p:nvPr/>
          </p:nvSpPr>
          <p:spPr>
            <a:xfrm>
              <a:off x="9295304" y="1630057"/>
              <a:ext cx="2528543" cy="4188840"/>
            </a:xfrm>
            <a:prstGeom prst="roundRect">
              <a:avLst>
                <a:gd name="adj" fmla="val 4472"/>
              </a:avLst>
            </a:prstGeom>
            <a:solidFill>
              <a:srgbClr val="0070C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a:solidFill>
                  <a:schemeClr val="bg1"/>
                </a:solidFill>
              </a:endParaRPr>
            </a:p>
          </p:txBody>
        </p:sp>
        <p:sp>
          <p:nvSpPr>
            <p:cNvPr id="18" name="TextBox 17">
              <a:extLst>
                <a:ext uri="{FF2B5EF4-FFF2-40B4-BE49-F238E27FC236}">
                  <a16:creationId xmlns:a16="http://schemas.microsoft.com/office/drawing/2014/main" id="{23DD6448-858B-434D-B1AF-53BAF15326C9}"/>
                </a:ext>
              </a:extLst>
            </p:cNvPr>
            <p:cNvSpPr txBox="1"/>
            <p:nvPr/>
          </p:nvSpPr>
          <p:spPr>
            <a:xfrm>
              <a:off x="1837588" y="1130316"/>
              <a:ext cx="1700789" cy="405671"/>
            </a:xfrm>
            <a:prstGeom prst="rect">
              <a:avLst/>
            </a:prstGeom>
          </p:spPr>
          <p:txBody>
            <a:bodyPr wrap="none" rtlCol="0">
              <a:spAutoFit/>
            </a:bodyPr>
            <a:lstStyle/>
            <a:p>
              <a:r>
                <a:rPr lang="en-US" b="1" dirty="0">
                  <a:solidFill>
                    <a:srgbClr val="A72931"/>
                  </a:solidFill>
                </a:rPr>
                <a:t>L1 – Narrative</a:t>
              </a:r>
            </a:p>
          </p:txBody>
        </p:sp>
        <p:sp>
          <p:nvSpPr>
            <p:cNvPr id="19" name="TextBox 18">
              <a:extLst>
                <a:ext uri="{FF2B5EF4-FFF2-40B4-BE49-F238E27FC236}">
                  <a16:creationId xmlns:a16="http://schemas.microsoft.com/office/drawing/2014/main" id="{5636F523-0825-47C2-8A8B-479583244062}"/>
                </a:ext>
              </a:extLst>
            </p:cNvPr>
            <p:cNvSpPr txBox="1"/>
            <p:nvPr/>
          </p:nvSpPr>
          <p:spPr>
            <a:xfrm>
              <a:off x="4112842" y="1131239"/>
              <a:ext cx="2333101" cy="405671"/>
            </a:xfrm>
            <a:prstGeom prst="rect">
              <a:avLst/>
            </a:prstGeom>
          </p:spPr>
          <p:txBody>
            <a:bodyPr wrap="none" rtlCol="0">
              <a:spAutoFit/>
            </a:bodyPr>
            <a:lstStyle/>
            <a:p>
              <a:r>
                <a:rPr lang="en-US" b="1" dirty="0">
                  <a:solidFill>
                    <a:schemeClr val="accent2">
                      <a:lumMod val="75000"/>
                    </a:schemeClr>
                  </a:solidFill>
                </a:rPr>
                <a:t>L2 – Semi-Structured</a:t>
              </a:r>
            </a:p>
          </p:txBody>
        </p:sp>
        <p:sp>
          <p:nvSpPr>
            <p:cNvPr id="20" name="TextBox 19">
              <a:extLst>
                <a:ext uri="{FF2B5EF4-FFF2-40B4-BE49-F238E27FC236}">
                  <a16:creationId xmlns:a16="http://schemas.microsoft.com/office/drawing/2014/main" id="{D09F1CF1-B390-4D93-BD51-5201428454D9}"/>
                </a:ext>
              </a:extLst>
            </p:cNvPr>
            <p:cNvSpPr txBox="1"/>
            <p:nvPr/>
          </p:nvSpPr>
          <p:spPr>
            <a:xfrm>
              <a:off x="7037624" y="1140982"/>
              <a:ext cx="1745019" cy="405671"/>
            </a:xfrm>
            <a:prstGeom prst="rect">
              <a:avLst/>
            </a:prstGeom>
          </p:spPr>
          <p:txBody>
            <a:bodyPr wrap="none" rtlCol="0">
              <a:spAutoFit/>
            </a:bodyPr>
            <a:lstStyle/>
            <a:p>
              <a:r>
                <a:rPr lang="en-US" b="1" dirty="0">
                  <a:solidFill>
                    <a:srgbClr val="00B050"/>
                  </a:solidFill>
                </a:rPr>
                <a:t>L3 – Structured</a:t>
              </a:r>
            </a:p>
          </p:txBody>
        </p:sp>
        <p:sp>
          <p:nvSpPr>
            <p:cNvPr id="21" name="TextBox 20">
              <a:extLst>
                <a:ext uri="{FF2B5EF4-FFF2-40B4-BE49-F238E27FC236}">
                  <a16:creationId xmlns:a16="http://schemas.microsoft.com/office/drawing/2014/main" id="{C53728CB-4022-4473-A622-92E26ED32FD3}"/>
                </a:ext>
              </a:extLst>
            </p:cNvPr>
            <p:cNvSpPr txBox="1"/>
            <p:nvPr/>
          </p:nvSpPr>
          <p:spPr>
            <a:xfrm>
              <a:off x="9661045" y="1124240"/>
              <a:ext cx="1836788" cy="405671"/>
            </a:xfrm>
            <a:prstGeom prst="rect">
              <a:avLst/>
            </a:prstGeom>
          </p:spPr>
          <p:txBody>
            <a:bodyPr wrap="none" rtlCol="0">
              <a:spAutoFit/>
            </a:bodyPr>
            <a:lstStyle/>
            <a:p>
              <a:r>
                <a:rPr lang="en-US" b="1" dirty="0">
                  <a:solidFill>
                    <a:srgbClr val="0070C0"/>
                  </a:solidFill>
                </a:rPr>
                <a:t>L4 – Executable</a:t>
              </a:r>
            </a:p>
          </p:txBody>
        </p:sp>
        <p:pic>
          <p:nvPicPr>
            <p:cNvPr id="27" name="Picture 26" descr="A black sign with white text&#10;&#10;Description automatically generated">
              <a:extLst>
                <a:ext uri="{FF2B5EF4-FFF2-40B4-BE49-F238E27FC236}">
                  <a16:creationId xmlns:a16="http://schemas.microsoft.com/office/drawing/2014/main" id="{D69F59B7-5967-4E41-AED1-1A16456DEB25}"/>
                </a:ext>
              </a:extLst>
            </p:cNvPr>
            <p:cNvPicPr>
              <a:picLocks noChangeAspect="1"/>
            </p:cNvPicPr>
            <p:nvPr/>
          </p:nvPicPr>
          <p:blipFill>
            <a:blip r:embed="rId3">
              <a:duotone>
                <a:schemeClr val="accent4">
                  <a:shade val="45000"/>
                  <a:satMod val="135000"/>
                </a:schemeClr>
                <a:prstClr val="white"/>
              </a:duotone>
            </a:blip>
            <a:stretch>
              <a:fillRect/>
            </a:stretch>
          </p:blipFill>
          <p:spPr>
            <a:xfrm>
              <a:off x="189422" y="1751906"/>
              <a:ext cx="592490" cy="741698"/>
            </a:xfrm>
            <a:prstGeom prst="rect">
              <a:avLst/>
            </a:prstGeom>
          </p:spPr>
        </p:pic>
        <p:pic>
          <p:nvPicPr>
            <p:cNvPr id="1024" name="Picture 1023">
              <a:extLst>
                <a:ext uri="{FF2B5EF4-FFF2-40B4-BE49-F238E27FC236}">
                  <a16:creationId xmlns:a16="http://schemas.microsoft.com/office/drawing/2014/main" id="{D577DEBF-E3CC-4C38-B5D1-E526D5FF50AB}"/>
                </a:ext>
              </a:extLst>
            </p:cNvPr>
            <p:cNvPicPr>
              <a:picLocks noChangeAspect="1"/>
            </p:cNvPicPr>
            <p:nvPr/>
          </p:nvPicPr>
          <p:blipFill>
            <a:blip r:embed="rId4">
              <a:duotone>
                <a:schemeClr val="accent6">
                  <a:shade val="45000"/>
                  <a:satMod val="135000"/>
                </a:schemeClr>
                <a:prstClr val="white"/>
              </a:duotone>
            </a:blip>
            <a:stretch>
              <a:fillRect/>
            </a:stretch>
          </p:blipFill>
          <p:spPr>
            <a:xfrm>
              <a:off x="140874" y="4898431"/>
              <a:ext cx="649145" cy="649145"/>
            </a:xfrm>
            <a:prstGeom prst="rect">
              <a:avLst/>
            </a:prstGeom>
          </p:spPr>
        </p:pic>
        <p:pic>
          <p:nvPicPr>
            <p:cNvPr id="1037" name="Picture 1036" descr="A circuit board&#10;&#10;Description automatically generated">
              <a:extLst>
                <a:ext uri="{FF2B5EF4-FFF2-40B4-BE49-F238E27FC236}">
                  <a16:creationId xmlns:a16="http://schemas.microsoft.com/office/drawing/2014/main" id="{12C82FC5-6784-403E-B600-B476893B63F3}"/>
                </a:ext>
              </a:extLst>
            </p:cNvPr>
            <p:cNvPicPr>
              <a:picLocks noChangeAspect="1"/>
            </p:cNvPicPr>
            <p:nvPr/>
          </p:nvPicPr>
          <p:blipFill>
            <a:blip r:embed="rId5">
              <a:duotone>
                <a:schemeClr val="accent5">
                  <a:shade val="45000"/>
                  <a:satMod val="135000"/>
                </a:schemeClr>
                <a:prstClr val="white"/>
              </a:duotone>
            </a:blip>
            <a:stretch>
              <a:fillRect/>
            </a:stretch>
          </p:blipFill>
          <p:spPr>
            <a:xfrm>
              <a:off x="132768" y="3399582"/>
              <a:ext cx="649144" cy="649144"/>
            </a:xfrm>
            <a:prstGeom prst="rect">
              <a:avLst/>
            </a:prstGeom>
          </p:spPr>
        </p:pic>
        <p:sp>
          <p:nvSpPr>
            <p:cNvPr id="1039" name="TextBox 1038">
              <a:extLst>
                <a:ext uri="{FF2B5EF4-FFF2-40B4-BE49-F238E27FC236}">
                  <a16:creationId xmlns:a16="http://schemas.microsoft.com/office/drawing/2014/main" id="{0DC3208C-9DE0-47D2-AD7F-A1EA999BEC34}"/>
                </a:ext>
              </a:extLst>
            </p:cNvPr>
            <p:cNvSpPr txBox="1"/>
            <p:nvPr/>
          </p:nvSpPr>
          <p:spPr>
            <a:xfrm>
              <a:off x="1545497" y="1789462"/>
              <a:ext cx="2123272" cy="1138773"/>
            </a:xfrm>
            <a:prstGeom prst="rect">
              <a:avLst/>
            </a:prstGeom>
          </p:spPr>
          <p:txBody>
            <a:bodyPr wrap="square" rtlCol="0">
              <a:spAutoFit/>
            </a:bodyPr>
            <a:lstStyle/>
            <a:p>
              <a:r>
                <a:rPr lang="en-US" sz="1700" b="1" dirty="0">
                  <a:solidFill>
                    <a:schemeClr val="bg1"/>
                  </a:solidFill>
                </a:rPr>
                <a:t>Case Examples</a:t>
              </a:r>
            </a:p>
            <a:p>
              <a:r>
                <a:rPr lang="en-US" sz="1700" b="1" dirty="0">
                  <a:solidFill>
                    <a:schemeClr val="bg1"/>
                  </a:solidFill>
                </a:rPr>
                <a:t>Paper Forms</a:t>
              </a:r>
            </a:p>
            <a:p>
              <a:r>
                <a:rPr lang="en-US" sz="1700" b="1" dirty="0">
                  <a:solidFill>
                    <a:schemeClr val="bg1"/>
                  </a:solidFill>
                </a:rPr>
                <a:t>User Stories</a:t>
              </a:r>
            </a:p>
            <a:p>
              <a:r>
                <a:rPr lang="en-US" sz="1700" b="1" dirty="0">
                  <a:solidFill>
                    <a:schemeClr val="bg1"/>
                  </a:solidFill>
                </a:rPr>
                <a:t>Personas</a:t>
              </a:r>
            </a:p>
          </p:txBody>
        </p:sp>
        <p:sp>
          <p:nvSpPr>
            <p:cNvPr id="48" name="TextBox 47">
              <a:extLst>
                <a:ext uri="{FF2B5EF4-FFF2-40B4-BE49-F238E27FC236}">
                  <a16:creationId xmlns:a16="http://schemas.microsoft.com/office/drawing/2014/main" id="{DDAE64A5-04AD-4585-8982-C63FC3879B0C}"/>
                </a:ext>
              </a:extLst>
            </p:cNvPr>
            <p:cNvSpPr txBox="1"/>
            <p:nvPr/>
          </p:nvSpPr>
          <p:spPr>
            <a:xfrm>
              <a:off x="1545497" y="3285057"/>
              <a:ext cx="2301859" cy="1138773"/>
            </a:xfrm>
            <a:prstGeom prst="rect">
              <a:avLst/>
            </a:prstGeom>
          </p:spPr>
          <p:txBody>
            <a:bodyPr wrap="square" rtlCol="0">
              <a:spAutoFit/>
            </a:bodyPr>
            <a:lstStyle/>
            <a:p>
              <a:r>
                <a:rPr lang="en-US" sz="1700" b="1" dirty="0">
                  <a:solidFill>
                    <a:schemeClr val="bg1"/>
                  </a:solidFill>
                </a:rPr>
                <a:t>Guideline narrative</a:t>
              </a:r>
            </a:p>
            <a:p>
              <a:r>
                <a:rPr lang="en-US" sz="1700" b="1" dirty="0">
                  <a:solidFill>
                    <a:schemeClr val="bg1"/>
                  </a:solidFill>
                </a:rPr>
                <a:t>Evidence Summaries</a:t>
              </a:r>
            </a:p>
            <a:p>
              <a:r>
                <a:rPr lang="en-US" sz="1700" b="1" dirty="0">
                  <a:solidFill>
                    <a:schemeClr val="bg1"/>
                  </a:solidFill>
                </a:rPr>
                <a:t>Tables &amp; Figures</a:t>
              </a:r>
            </a:p>
            <a:p>
              <a:endParaRPr lang="en-US" sz="1700" b="1" dirty="0">
                <a:solidFill>
                  <a:schemeClr val="bg1"/>
                </a:solidFill>
              </a:endParaRPr>
            </a:p>
          </p:txBody>
        </p:sp>
        <p:sp>
          <p:nvSpPr>
            <p:cNvPr id="49" name="TextBox 48">
              <a:extLst>
                <a:ext uri="{FF2B5EF4-FFF2-40B4-BE49-F238E27FC236}">
                  <a16:creationId xmlns:a16="http://schemas.microsoft.com/office/drawing/2014/main" id="{6A2FDFAF-3EF4-4684-BD5E-F848F994EE36}"/>
                </a:ext>
              </a:extLst>
            </p:cNvPr>
            <p:cNvSpPr txBox="1"/>
            <p:nvPr/>
          </p:nvSpPr>
          <p:spPr>
            <a:xfrm>
              <a:off x="1545497" y="4736234"/>
              <a:ext cx="2375556" cy="877163"/>
            </a:xfrm>
            <a:prstGeom prst="rect">
              <a:avLst/>
            </a:prstGeom>
          </p:spPr>
          <p:txBody>
            <a:bodyPr wrap="square" rtlCol="0">
              <a:spAutoFit/>
            </a:bodyPr>
            <a:lstStyle/>
            <a:p>
              <a:r>
                <a:rPr lang="en-US" sz="1700" b="1" dirty="0">
                  <a:solidFill>
                    <a:schemeClr val="bg1"/>
                  </a:solidFill>
                </a:rPr>
                <a:t>Glossaries</a:t>
              </a:r>
            </a:p>
            <a:p>
              <a:r>
                <a:rPr lang="en-US" sz="1700" b="1" dirty="0">
                  <a:solidFill>
                    <a:schemeClr val="bg1"/>
                  </a:solidFill>
                </a:rPr>
                <a:t>Domain Concepts</a:t>
              </a:r>
            </a:p>
            <a:p>
              <a:r>
                <a:rPr lang="en-US" sz="1700" b="1" dirty="0">
                  <a:solidFill>
                    <a:schemeClr val="bg1"/>
                  </a:solidFill>
                </a:rPr>
                <a:t>Indicator descriptions</a:t>
              </a:r>
            </a:p>
          </p:txBody>
        </p:sp>
        <p:sp>
          <p:nvSpPr>
            <p:cNvPr id="50" name="TextBox 49">
              <a:extLst>
                <a:ext uri="{FF2B5EF4-FFF2-40B4-BE49-F238E27FC236}">
                  <a16:creationId xmlns:a16="http://schemas.microsoft.com/office/drawing/2014/main" id="{306C5D6E-5DE6-4995-845F-0A4DB522824E}"/>
                </a:ext>
              </a:extLst>
            </p:cNvPr>
            <p:cNvSpPr txBox="1"/>
            <p:nvPr/>
          </p:nvSpPr>
          <p:spPr>
            <a:xfrm>
              <a:off x="4229411" y="1956328"/>
              <a:ext cx="2123272" cy="615553"/>
            </a:xfrm>
            <a:prstGeom prst="rect">
              <a:avLst/>
            </a:prstGeom>
          </p:spPr>
          <p:txBody>
            <a:bodyPr wrap="square" rtlCol="0">
              <a:spAutoFit/>
            </a:bodyPr>
            <a:lstStyle/>
            <a:p>
              <a:r>
                <a:rPr lang="en-US" sz="1700" b="1" dirty="0">
                  <a:solidFill>
                    <a:schemeClr val="bg1"/>
                  </a:solidFill>
                </a:rPr>
                <a:t>Wire Frames</a:t>
              </a:r>
            </a:p>
            <a:p>
              <a:r>
                <a:rPr lang="en-US" sz="1700" b="1" dirty="0">
                  <a:solidFill>
                    <a:schemeClr val="bg1"/>
                  </a:solidFill>
                </a:rPr>
                <a:t>Flow Diagrams</a:t>
              </a:r>
            </a:p>
          </p:txBody>
        </p:sp>
        <p:sp>
          <p:nvSpPr>
            <p:cNvPr id="51" name="TextBox 50">
              <a:extLst>
                <a:ext uri="{FF2B5EF4-FFF2-40B4-BE49-F238E27FC236}">
                  <a16:creationId xmlns:a16="http://schemas.microsoft.com/office/drawing/2014/main" id="{9476C5CE-59F2-46F3-BDC1-A2D009B52043}"/>
                </a:ext>
              </a:extLst>
            </p:cNvPr>
            <p:cNvSpPr txBox="1"/>
            <p:nvPr/>
          </p:nvSpPr>
          <p:spPr>
            <a:xfrm>
              <a:off x="6863677" y="2015233"/>
              <a:ext cx="2123272" cy="615553"/>
            </a:xfrm>
            <a:prstGeom prst="rect">
              <a:avLst/>
            </a:prstGeom>
          </p:spPr>
          <p:txBody>
            <a:bodyPr wrap="square" rtlCol="0">
              <a:spAutoFit/>
            </a:bodyPr>
            <a:lstStyle/>
            <a:p>
              <a:r>
                <a:rPr lang="en-US" sz="1700" b="1" dirty="0">
                  <a:solidFill>
                    <a:schemeClr val="bg1"/>
                  </a:solidFill>
                </a:rPr>
                <a:t>Questionnaire</a:t>
              </a:r>
            </a:p>
            <a:p>
              <a:r>
                <a:rPr lang="en-US" sz="1700" b="1" dirty="0">
                  <a:solidFill>
                    <a:schemeClr val="bg1"/>
                  </a:solidFill>
                </a:rPr>
                <a:t>Adaptive Form (SDC)</a:t>
              </a:r>
            </a:p>
          </p:txBody>
        </p:sp>
        <p:sp>
          <p:nvSpPr>
            <p:cNvPr id="52" name="TextBox 51">
              <a:extLst>
                <a:ext uri="{FF2B5EF4-FFF2-40B4-BE49-F238E27FC236}">
                  <a16:creationId xmlns:a16="http://schemas.microsoft.com/office/drawing/2014/main" id="{E8998884-432F-4A55-AA60-FC5EF1710B3D}"/>
                </a:ext>
              </a:extLst>
            </p:cNvPr>
            <p:cNvSpPr txBox="1"/>
            <p:nvPr/>
          </p:nvSpPr>
          <p:spPr>
            <a:xfrm>
              <a:off x="9497940" y="1748517"/>
              <a:ext cx="2123272" cy="877163"/>
            </a:xfrm>
            <a:prstGeom prst="rect">
              <a:avLst/>
            </a:prstGeom>
          </p:spPr>
          <p:txBody>
            <a:bodyPr wrap="square" rtlCol="0">
              <a:spAutoFit/>
            </a:bodyPr>
            <a:lstStyle/>
            <a:p>
              <a:r>
                <a:rPr lang="en-US" sz="1700" b="1" dirty="0">
                  <a:solidFill>
                    <a:schemeClr val="bg1"/>
                  </a:solidFill>
                </a:rPr>
                <a:t>User-interface Forms</a:t>
              </a:r>
            </a:p>
            <a:p>
              <a:r>
                <a:rPr lang="en-US" sz="1700" b="1" dirty="0">
                  <a:solidFill>
                    <a:schemeClr val="bg1"/>
                  </a:solidFill>
                </a:rPr>
                <a:t>Visualizations</a:t>
              </a:r>
            </a:p>
            <a:p>
              <a:r>
                <a:rPr lang="en-US" sz="1700" b="1" dirty="0">
                  <a:solidFill>
                    <a:schemeClr val="bg1"/>
                  </a:solidFill>
                </a:rPr>
                <a:t>Interaction Model</a:t>
              </a:r>
            </a:p>
          </p:txBody>
        </p:sp>
        <p:sp>
          <p:nvSpPr>
            <p:cNvPr id="53" name="TextBox 52">
              <a:extLst>
                <a:ext uri="{FF2B5EF4-FFF2-40B4-BE49-F238E27FC236}">
                  <a16:creationId xmlns:a16="http://schemas.microsoft.com/office/drawing/2014/main" id="{5D1001D2-96A6-4483-9741-59779A75D925}"/>
                </a:ext>
              </a:extLst>
            </p:cNvPr>
            <p:cNvSpPr txBox="1"/>
            <p:nvPr/>
          </p:nvSpPr>
          <p:spPr>
            <a:xfrm>
              <a:off x="4229411" y="3083424"/>
              <a:ext cx="2123272" cy="1400383"/>
            </a:xfrm>
            <a:prstGeom prst="rect">
              <a:avLst/>
            </a:prstGeom>
          </p:spPr>
          <p:txBody>
            <a:bodyPr wrap="square" rtlCol="0">
              <a:spAutoFit/>
            </a:bodyPr>
            <a:lstStyle/>
            <a:p>
              <a:r>
                <a:rPr lang="en-US" sz="1700" b="1" dirty="0">
                  <a:solidFill>
                    <a:schemeClr val="bg1"/>
                  </a:solidFill>
                </a:rPr>
                <a:t>Workflows</a:t>
              </a:r>
            </a:p>
            <a:p>
              <a:pPr indent="-243834"/>
              <a:r>
                <a:rPr lang="en-US" sz="1700" b="1" dirty="0">
                  <a:solidFill>
                    <a:schemeClr val="bg1"/>
                  </a:solidFill>
                </a:rPr>
                <a:t>Decision Trees, Tables, and Flows</a:t>
              </a:r>
            </a:p>
            <a:p>
              <a:r>
                <a:rPr lang="en-US" sz="1700" b="1" dirty="0">
                  <a:solidFill>
                    <a:schemeClr val="bg1"/>
                  </a:solidFill>
                </a:rPr>
                <a:t>Triggers</a:t>
              </a:r>
            </a:p>
            <a:p>
              <a:r>
                <a:rPr lang="en-US" sz="1700" b="1" dirty="0">
                  <a:solidFill>
                    <a:schemeClr val="bg1"/>
                  </a:solidFill>
                </a:rPr>
                <a:t>Concept Maps</a:t>
              </a:r>
            </a:p>
          </p:txBody>
        </p:sp>
        <p:sp>
          <p:nvSpPr>
            <p:cNvPr id="54" name="TextBox 53">
              <a:extLst>
                <a:ext uri="{FF2B5EF4-FFF2-40B4-BE49-F238E27FC236}">
                  <a16:creationId xmlns:a16="http://schemas.microsoft.com/office/drawing/2014/main" id="{AE563D0A-7D50-4DCE-A50F-357C2328E7E5}"/>
                </a:ext>
              </a:extLst>
            </p:cNvPr>
            <p:cNvSpPr txBox="1"/>
            <p:nvPr/>
          </p:nvSpPr>
          <p:spPr>
            <a:xfrm>
              <a:off x="4229411" y="4695706"/>
              <a:ext cx="2123272" cy="877163"/>
            </a:xfrm>
            <a:prstGeom prst="rect">
              <a:avLst/>
            </a:prstGeom>
          </p:spPr>
          <p:txBody>
            <a:bodyPr wrap="square" rtlCol="0">
              <a:spAutoFit/>
            </a:bodyPr>
            <a:lstStyle/>
            <a:p>
              <a:r>
                <a:rPr lang="en-US" sz="1700" b="1" dirty="0">
                  <a:solidFill>
                    <a:schemeClr val="bg1"/>
                  </a:solidFill>
                </a:rPr>
                <a:t>Terminologies</a:t>
              </a:r>
            </a:p>
            <a:p>
              <a:r>
                <a:rPr lang="en-US" sz="1700" b="1" dirty="0">
                  <a:solidFill>
                    <a:schemeClr val="bg1"/>
                  </a:solidFill>
                </a:rPr>
                <a:t>Data Dictionary</a:t>
              </a:r>
            </a:p>
            <a:p>
              <a:r>
                <a:rPr lang="en-US" sz="1700" b="1" dirty="0">
                  <a:solidFill>
                    <a:schemeClr val="bg1"/>
                  </a:solidFill>
                </a:rPr>
                <a:t>Indicators</a:t>
              </a:r>
            </a:p>
          </p:txBody>
        </p:sp>
        <p:sp>
          <p:nvSpPr>
            <p:cNvPr id="55" name="TextBox 54">
              <a:extLst>
                <a:ext uri="{FF2B5EF4-FFF2-40B4-BE49-F238E27FC236}">
                  <a16:creationId xmlns:a16="http://schemas.microsoft.com/office/drawing/2014/main" id="{4FE9EC94-A3A9-4C68-A926-AA73FD2622E7}"/>
                </a:ext>
              </a:extLst>
            </p:cNvPr>
            <p:cNvSpPr txBox="1"/>
            <p:nvPr/>
          </p:nvSpPr>
          <p:spPr>
            <a:xfrm>
              <a:off x="6863675" y="3190621"/>
              <a:ext cx="2325908" cy="1138773"/>
            </a:xfrm>
            <a:prstGeom prst="rect">
              <a:avLst/>
            </a:prstGeom>
          </p:spPr>
          <p:txBody>
            <a:bodyPr wrap="square" rIns="0" rtlCol="0">
              <a:spAutoFit/>
            </a:bodyPr>
            <a:lstStyle/>
            <a:p>
              <a:r>
                <a:rPr lang="en-US" sz="1700" b="1" dirty="0">
                  <a:solidFill>
                    <a:schemeClr val="bg1"/>
                  </a:solidFill>
                </a:rPr>
                <a:t>Library (CQL)</a:t>
              </a:r>
            </a:p>
            <a:p>
              <a:r>
                <a:rPr lang="en-US" sz="1700" b="1" dirty="0">
                  <a:solidFill>
                    <a:schemeClr val="bg1"/>
                  </a:solidFill>
                </a:rPr>
                <a:t>ActivityDefinition</a:t>
              </a:r>
            </a:p>
            <a:p>
              <a:r>
                <a:rPr lang="en-US" sz="1700" b="1" dirty="0">
                  <a:solidFill>
                    <a:schemeClr val="bg1"/>
                  </a:solidFill>
                </a:rPr>
                <a:t>PlanDefinition</a:t>
              </a:r>
            </a:p>
            <a:p>
              <a:r>
                <a:rPr lang="en-US" sz="1700" b="1" dirty="0">
                  <a:solidFill>
                    <a:schemeClr val="bg1"/>
                  </a:solidFill>
                </a:rPr>
                <a:t>Inferred CaseFeatures</a:t>
              </a:r>
            </a:p>
          </p:txBody>
        </p:sp>
        <p:sp>
          <p:nvSpPr>
            <p:cNvPr id="56" name="TextBox 55">
              <a:extLst>
                <a:ext uri="{FF2B5EF4-FFF2-40B4-BE49-F238E27FC236}">
                  <a16:creationId xmlns:a16="http://schemas.microsoft.com/office/drawing/2014/main" id="{7EA290DC-F222-4457-BCDF-B9C1C03257E4}"/>
                </a:ext>
              </a:extLst>
            </p:cNvPr>
            <p:cNvSpPr txBox="1"/>
            <p:nvPr/>
          </p:nvSpPr>
          <p:spPr>
            <a:xfrm>
              <a:off x="6863679" y="4642458"/>
              <a:ext cx="2252210" cy="1138773"/>
            </a:xfrm>
            <a:prstGeom prst="rect">
              <a:avLst/>
            </a:prstGeom>
          </p:spPr>
          <p:txBody>
            <a:bodyPr wrap="square" rtlCol="0">
              <a:spAutoFit/>
            </a:bodyPr>
            <a:lstStyle/>
            <a:p>
              <a:r>
                <a:rPr lang="en-US" sz="1700" b="1" dirty="0">
                  <a:solidFill>
                    <a:schemeClr val="bg1"/>
                  </a:solidFill>
                </a:rPr>
                <a:t>CodeSystem</a:t>
              </a:r>
            </a:p>
            <a:p>
              <a:r>
                <a:rPr lang="en-US" sz="1700" b="1" dirty="0">
                  <a:solidFill>
                    <a:schemeClr val="bg1"/>
                  </a:solidFill>
                </a:rPr>
                <a:t>ValueSet</a:t>
              </a:r>
            </a:p>
            <a:p>
              <a:r>
                <a:rPr lang="en-US" sz="1700" b="1" dirty="0">
                  <a:solidFill>
                    <a:schemeClr val="bg1"/>
                  </a:solidFill>
                </a:rPr>
                <a:t>StructureDefinition</a:t>
              </a:r>
            </a:p>
            <a:p>
              <a:r>
                <a:rPr lang="en-US" sz="1700" b="1" dirty="0">
                  <a:solidFill>
                    <a:schemeClr val="bg1"/>
                  </a:solidFill>
                </a:rPr>
                <a:t>Data Requirements</a:t>
              </a:r>
            </a:p>
          </p:txBody>
        </p:sp>
        <p:sp>
          <p:nvSpPr>
            <p:cNvPr id="57" name="TextBox 56">
              <a:extLst>
                <a:ext uri="{FF2B5EF4-FFF2-40B4-BE49-F238E27FC236}">
                  <a16:creationId xmlns:a16="http://schemas.microsoft.com/office/drawing/2014/main" id="{2D9854AD-C545-4EAE-89C1-A43E693DD00A}"/>
                </a:ext>
              </a:extLst>
            </p:cNvPr>
            <p:cNvSpPr txBox="1"/>
            <p:nvPr/>
          </p:nvSpPr>
          <p:spPr>
            <a:xfrm>
              <a:off x="9497940" y="3006403"/>
              <a:ext cx="2123272" cy="1400383"/>
            </a:xfrm>
            <a:prstGeom prst="rect">
              <a:avLst/>
            </a:prstGeom>
          </p:spPr>
          <p:txBody>
            <a:bodyPr wrap="square" rtlCol="0">
              <a:spAutoFit/>
            </a:bodyPr>
            <a:lstStyle/>
            <a:p>
              <a:r>
                <a:rPr lang="en-US" sz="1700" b="1" dirty="0">
                  <a:solidFill>
                    <a:schemeClr val="bg1"/>
                  </a:solidFill>
                </a:rPr>
                <a:t>Application Services</a:t>
              </a:r>
            </a:p>
            <a:p>
              <a:r>
                <a:rPr lang="en-US" sz="1700" b="1" dirty="0">
                  <a:solidFill>
                    <a:schemeClr val="bg1"/>
                  </a:solidFill>
                </a:rPr>
                <a:t>Health Record Systems</a:t>
              </a:r>
            </a:p>
            <a:p>
              <a:r>
                <a:rPr lang="en-US" sz="1700" b="1" dirty="0">
                  <a:solidFill>
                    <a:schemeClr val="bg1"/>
                  </a:solidFill>
                </a:rPr>
                <a:t>Decision Services</a:t>
              </a:r>
            </a:p>
            <a:p>
              <a:r>
                <a:rPr lang="en-US" sz="1700" b="1" dirty="0">
                  <a:solidFill>
                    <a:schemeClr val="bg1"/>
                  </a:solidFill>
                </a:rPr>
                <a:t>Rules Engine</a:t>
              </a:r>
            </a:p>
          </p:txBody>
        </p:sp>
        <p:sp>
          <p:nvSpPr>
            <p:cNvPr id="58" name="TextBox 57">
              <a:extLst>
                <a:ext uri="{FF2B5EF4-FFF2-40B4-BE49-F238E27FC236}">
                  <a16:creationId xmlns:a16="http://schemas.microsoft.com/office/drawing/2014/main" id="{2B5A81BB-EDBE-41CC-9EBA-617B62618793}"/>
                </a:ext>
              </a:extLst>
            </p:cNvPr>
            <p:cNvSpPr txBox="1"/>
            <p:nvPr/>
          </p:nvSpPr>
          <p:spPr>
            <a:xfrm>
              <a:off x="9497941" y="4642458"/>
              <a:ext cx="2252210" cy="1138773"/>
            </a:xfrm>
            <a:prstGeom prst="rect">
              <a:avLst/>
            </a:prstGeom>
          </p:spPr>
          <p:txBody>
            <a:bodyPr wrap="square" rtlCol="0">
              <a:spAutoFit/>
            </a:bodyPr>
            <a:lstStyle/>
            <a:p>
              <a:r>
                <a:rPr lang="en-US" sz="1700" b="1" dirty="0">
                  <a:solidFill>
                    <a:schemeClr val="bg1"/>
                  </a:solidFill>
                </a:rPr>
                <a:t>Systems of Record</a:t>
              </a:r>
            </a:p>
            <a:p>
              <a:r>
                <a:rPr lang="en-US" sz="1700" b="1" dirty="0">
                  <a:solidFill>
                    <a:schemeClr val="bg1"/>
                  </a:solidFill>
                </a:rPr>
                <a:t>Registries &amp; Exchanges</a:t>
              </a:r>
            </a:p>
            <a:p>
              <a:r>
                <a:rPr lang="en-US" sz="1700" b="1" dirty="0">
                  <a:solidFill>
                    <a:schemeClr val="bg1"/>
                  </a:solidFill>
                </a:rPr>
                <a:t>Data Services</a:t>
              </a:r>
            </a:p>
            <a:p>
              <a:r>
                <a:rPr lang="en-US" sz="1700" b="1" dirty="0">
                  <a:solidFill>
                    <a:schemeClr val="bg1"/>
                  </a:solidFill>
                </a:rPr>
                <a:t>Data Warehouse</a:t>
              </a:r>
            </a:p>
          </p:txBody>
        </p:sp>
      </p:grpSp>
      <p:sp>
        <p:nvSpPr>
          <p:cNvPr id="33" name="Title 1">
            <a:extLst>
              <a:ext uri="{FF2B5EF4-FFF2-40B4-BE49-F238E27FC236}">
                <a16:creationId xmlns:a16="http://schemas.microsoft.com/office/drawing/2014/main" id="{1CC1E63E-43F6-4391-BF27-C6B19120068A}"/>
              </a:ext>
            </a:extLst>
          </p:cNvPr>
          <p:cNvSpPr txBox="1">
            <a:spLocks/>
          </p:cNvSpPr>
          <p:nvPr/>
        </p:nvSpPr>
        <p:spPr>
          <a:xfrm>
            <a:off x="241447" y="243877"/>
            <a:ext cx="1170910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Levels of Representation x Tiers of Functionality</a:t>
            </a:r>
            <a:endParaRPr lang="en-US" dirty="0"/>
          </a:p>
        </p:txBody>
      </p:sp>
      <p:sp>
        <p:nvSpPr>
          <p:cNvPr id="4" name="Rectangle 3">
            <a:extLst>
              <a:ext uri="{FF2B5EF4-FFF2-40B4-BE49-F238E27FC236}">
                <a16:creationId xmlns:a16="http://schemas.microsoft.com/office/drawing/2014/main" id="{5C012114-6176-4D15-A42A-CD601B9B5FE3}"/>
              </a:ext>
            </a:extLst>
          </p:cNvPr>
          <p:cNvSpPr/>
          <p:nvPr/>
        </p:nvSpPr>
        <p:spPr>
          <a:xfrm>
            <a:off x="353057" y="5891847"/>
            <a:ext cx="11897884" cy="892552"/>
          </a:xfrm>
          <a:prstGeom prst="rect">
            <a:avLst/>
          </a:prstGeom>
        </p:spPr>
        <p:txBody>
          <a:bodyPr wrap="square">
            <a:spAutoFit/>
          </a:bodyPr>
          <a:lstStyle/>
          <a:p>
            <a:r>
              <a:rPr lang="en-US" sz="1400" dirty="0"/>
              <a:t>“We have developed a </a:t>
            </a:r>
            <a:r>
              <a:rPr lang="en-US" sz="1400" b="1" dirty="0"/>
              <a:t>multi-layered knowledge representation framework </a:t>
            </a:r>
            <a:r>
              <a:rPr lang="en-US" sz="1400" dirty="0"/>
              <a:t>for structuring guideline recommendations for implementation in a variety of CDS contexts.” </a:t>
            </a:r>
            <a:r>
              <a:rPr lang="en-US" sz="1200" dirty="0" err="1"/>
              <a:t>Boxwala</a:t>
            </a:r>
            <a:r>
              <a:rPr lang="en-US" sz="1200" dirty="0"/>
              <a:t>, A. A., Rocha, B. H., </a:t>
            </a:r>
            <a:r>
              <a:rPr lang="en-US" sz="1200" dirty="0" err="1"/>
              <a:t>Maviglia</a:t>
            </a:r>
            <a:r>
              <a:rPr lang="en-US" sz="1200" dirty="0"/>
              <a:t>, S., Kashyap, V., Meltzer, S., Kim, J., </a:t>
            </a:r>
            <a:r>
              <a:rPr lang="en-US" sz="1200" dirty="0" err="1"/>
              <a:t>Tsurikova</a:t>
            </a:r>
            <a:r>
              <a:rPr lang="en-US" sz="1200" dirty="0"/>
              <a:t>, R., Wright, A., Paterno, M. D., Fairbanks, A., &amp; Middleton, B. (2011). A multi-layered framework for disseminating knowledge for computer-based decision support. </a:t>
            </a:r>
            <a:r>
              <a:rPr lang="en-US" sz="1200" i="1" dirty="0"/>
              <a:t>Journal of the American Medical Informatics Association : JAMIA</a:t>
            </a:r>
            <a:r>
              <a:rPr lang="en-US" sz="1200" dirty="0"/>
              <a:t>, </a:t>
            </a:r>
            <a:r>
              <a:rPr lang="en-US" sz="1200" i="1" dirty="0"/>
              <a:t>18 Suppl 1</a:t>
            </a:r>
            <a:r>
              <a:rPr lang="en-US" sz="1200" dirty="0"/>
              <a:t>(Suppl 1), i132–i139. </a:t>
            </a:r>
            <a:r>
              <a:rPr lang="en-US" sz="1200" dirty="0">
                <a:hlinkClick r:id="rId6"/>
              </a:rPr>
              <a:t>https://doi.org/10.1136/amiajnl-2011-000334</a:t>
            </a:r>
            <a:endParaRPr lang="en-US" sz="1200" dirty="0"/>
          </a:p>
        </p:txBody>
      </p:sp>
      <p:sp>
        <p:nvSpPr>
          <p:cNvPr id="2" name="TextBox 1">
            <a:extLst>
              <a:ext uri="{FF2B5EF4-FFF2-40B4-BE49-F238E27FC236}">
                <a16:creationId xmlns:a16="http://schemas.microsoft.com/office/drawing/2014/main" id="{584FFADE-33BB-410D-BD6A-BAFB753D8F14}"/>
              </a:ext>
            </a:extLst>
          </p:cNvPr>
          <p:cNvSpPr txBox="1"/>
          <p:nvPr/>
        </p:nvSpPr>
        <p:spPr>
          <a:xfrm>
            <a:off x="4112842" y="6507400"/>
            <a:ext cx="7958782" cy="276999"/>
          </a:xfrm>
          <a:prstGeom prst="rect">
            <a:avLst/>
          </a:prstGeom>
          <a:noFill/>
        </p:spPr>
        <p:txBody>
          <a:bodyPr wrap="none" rtlCol="0">
            <a:spAutoFit/>
          </a:bodyPr>
          <a:lstStyle/>
          <a:p>
            <a:r>
              <a:rPr lang="en-US" sz="1200" dirty="0">
                <a:hlinkClick r:id="rId7"/>
              </a:rPr>
              <a:t>http://build.fhir.org/ig/HL7/cqf-recommendations/documentation-approach-06-01-levels-of-knowledge-representation.html</a:t>
            </a:r>
            <a:endParaRPr lang="en-US" sz="1200" dirty="0"/>
          </a:p>
        </p:txBody>
      </p:sp>
    </p:spTree>
    <p:extLst>
      <p:ext uri="{BB962C8B-B14F-4D97-AF65-F5344CB8AC3E}">
        <p14:creationId xmlns:p14="http://schemas.microsoft.com/office/powerpoint/2010/main" val="396333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1807</Words>
  <Application>Microsoft Office PowerPoint</Application>
  <PresentationFormat>Widescreen</PresentationFormat>
  <Paragraphs>308</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Myriad Web Pro</vt:lpstr>
      <vt:lpstr>Times New Roman</vt:lpstr>
      <vt:lpstr>Wingdings</vt:lpstr>
      <vt:lpstr>Office Theme</vt:lpstr>
      <vt:lpstr>PowerPoint Presentation</vt:lpstr>
      <vt:lpstr>Translating Evidence to Executable CDS</vt:lpstr>
      <vt:lpstr>Tiers of Functionality</vt:lpstr>
      <vt:lpstr>PowerPoint Presentation</vt:lpstr>
      <vt:lpstr>Tiers of Functionality</vt:lpstr>
      <vt:lpstr>Requirements -&gt; Running Code</vt:lpstr>
      <vt:lpstr>PowerPoint Presentation</vt:lpstr>
      <vt:lpstr>PowerPoint Presentation</vt:lpstr>
      <vt:lpstr>PowerPoint Presentation</vt:lpstr>
      <vt:lpstr>Methods of Implementation</vt:lpstr>
      <vt:lpstr>Common Processes</vt:lpstr>
      <vt:lpstr>PowerPoint Presentation</vt:lpstr>
      <vt:lpstr>PowerPoint Presentation</vt:lpstr>
      <vt:lpstr>Service Integration</vt:lpstr>
      <vt:lpstr>CQL Ingestion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dc:creator>
  <cp:lastModifiedBy>Bryn</cp:lastModifiedBy>
  <cp:revision>14</cp:revision>
  <dcterms:created xsi:type="dcterms:W3CDTF">2019-06-24T00:18:20Z</dcterms:created>
  <dcterms:modified xsi:type="dcterms:W3CDTF">2020-11-02T03:20:54Z</dcterms:modified>
</cp:coreProperties>
</file>