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11" r:id="rId3"/>
    <p:sldId id="313" r:id="rId4"/>
    <p:sldId id="394" r:id="rId5"/>
    <p:sldId id="312" r:id="rId6"/>
    <p:sldId id="306" r:id="rId7"/>
    <p:sldId id="314" r:id="rId8"/>
    <p:sldId id="315" r:id="rId9"/>
    <p:sldId id="3784" r:id="rId10"/>
    <p:sldId id="273" r:id="rId11"/>
    <p:sldId id="260" r:id="rId12"/>
    <p:sldId id="290"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9" d="100"/>
          <a:sy n="79" d="100"/>
        </p:scale>
        <p:origin x="63"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92C6-19D6-4898-A08B-8B00BFA92E14}"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528F3-2273-4381-AA29-A8EFFE564408}" type="slidenum">
              <a:rPr lang="en-US" smtClean="0"/>
              <a:t>‹#›</a:t>
            </a:fld>
            <a:endParaRPr lang="en-US"/>
          </a:p>
        </p:txBody>
      </p:sp>
    </p:spTree>
    <p:extLst>
      <p:ext uri="{BB962C8B-B14F-4D97-AF65-F5344CB8AC3E}">
        <p14:creationId xmlns:p14="http://schemas.microsoft.com/office/powerpoint/2010/main" val="339922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688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175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fld id="{0F200BCC-C81C-427F-BAC9-E9623E22473F}" type="slidenum">
              <a:rPr lang="en-US" smtClean="0"/>
              <a:t>4</a:t>
            </a:fld>
            <a:endParaRPr lang="en-US"/>
          </a:p>
        </p:txBody>
      </p:sp>
    </p:spTree>
    <p:extLst>
      <p:ext uri="{BB962C8B-B14F-4D97-AF65-F5344CB8AC3E}">
        <p14:creationId xmlns:p14="http://schemas.microsoft.com/office/powerpoint/2010/main" val="4405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5</a:t>
            </a:fld>
            <a:endParaRPr lang="en-US"/>
          </a:p>
        </p:txBody>
      </p:sp>
    </p:spTree>
    <p:extLst>
      <p:ext uri="{BB962C8B-B14F-4D97-AF65-F5344CB8AC3E}">
        <p14:creationId xmlns:p14="http://schemas.microsoft.com/office/powerpoint/2010/main" val="1613925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6</a:t>
            </a:fld>
            <a:endParaRPr lang="en-US"/>
          </a:p>
        </p:txBody>
      </p:sp>
    </p:spTree>
    <p:extLst>
      <p:ext uri="{BB962C8B-B14F-4D97-AF65-F5344CB8AC3E}">
        <p14:creationId xmlns:p14="http://schemas.microsoft.com/office/powerpoint/2010/main" val="19946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7</a:t>
            </a:fld>
            <a:endParaRPr lang="en-US"/>
          </a:p>
        </p:txBody>
      </p:sp>
    </p:spTree>
    <p:extLst>
      <p:ext uri="{BB962C8B-B14F-4D97-AF65-F5344CB8AC3E}">
        <p14:creationId xmlns:p14="http://schemas.microsoft.com/office/powerpoint/2010/main" val="4168451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8</a:t>
            </a:fld>
            <a:endParaRPr lang="en-US"/>
          </a:p>
        </p:txBody>
      </p:sp>
    </p:spTree>
    <p:extLst>
      <p:ext uri="{BB962C8B-B14F-4D97-AF65-F5344CB8AC3E}">
        <p14:creationId xmlns:p14="http://schemas.microsoft.com/office/powerpoint/2010/main" val="681598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decision trees, data dictionaries, and indicator descriptions</a:t>
            </a:r>
          </a:p>
          <a:p>
            <a:r>
              <a:rPr lang="en-US" dirty="0"/>
              <a:t>L3 – Structured, so Questionnaire, Library, </a:t>
            </a:r>
            <a:r>
              <a:rPr lang="en-US" dirty="0" err="1"/>
              <a:t>ActivityDefinition</a:t>
            </a:r>
            <a:r>
              <a:rPr lang="en-US" dirty="0"/>
              <a:t>, PlanDefinition, terminology resources, CQL logic, Measure</a:t>
            </a:r>
          </a:p>
          <a:p>
            <a:r>
              <a:rPr lang="en-US" dirty="0"/>
              <a:t>L4 – Running systems</a:t>
            </a:r>
          </a:p>
        </p:txBody>
      </p:sp>
      <p:sp>
        <p:nvSpPr>
          <p:cNvPr id="4" name="Slide Number Placeholder 3"/>
          <p:cNvSpPr>
            <a:spLocks noGrp="1"/>
          </p:cNvSpPr>
          <p:nvPr>
            <p:ph type="sldNum" sz="quarter" idx="5"/>
          </p:nvPr>
        </p:nvSpPr>
        <p:spPr/>
        <p:txBody>
          <a:bodyPr/>
          <a:lstStyle/>
          <a:p>
            <a:fld id="{A69C946F-C9B2-9B49-8DCA-D38D97C43A2F}" type="slidenum">
              <a:rPr lang="en-US" smtClean="0"/>
              <a:t>9</a:t>
            </a:fld>
            <a:endParaRPr lang="en-US"/>
          </a:p>
        </p:txBody>
      </p:sp>
    </p:spTree>
    <p:extLst>
      <p:ext uri="{BB962C8B-B14F-4D97-AF65-F5344CB8AC3E}">
        <p14:creationId xmlns:p14="http://schemas.microsoft.com/office/powerpoint/2010/main" val="232657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362B-8B04-4CED-ABA3-F921BD227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0F0463-E1C8-490F-BF38-2F17ACFAE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C8FFA-DDE2-4559-834F-E91E6E85C2E4}"/>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05CDAF38-A18B-4E79-9AC3-F4E386400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9AD58-D7A8-4879-B093-3A7AAFA3DDE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95873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B61B-A929-4F48-B178-8A47ED75E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F6440-95AC-439E-8EBB-ABE810959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89040-81C3-41F5-9779-CE218104F304}"/>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F10F314F-59B1-4BD6-A61D-44DD1589F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00557-4B11-424C-B634-553CF3D88B87}"/>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0640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A743B-353F-4F23-A9BB-76652C47C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C4A7D5-4D3D-4A00-9CC9-D47077D2F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3E1B8-8188-41C8-A294-F041628B858D}"/>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E44D8605-0DA7-4690-B075-E02C2E44B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54D54-6301-40D3-B9EE-70FE3E652611}"/>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6352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TA SLIDE_O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375672"/>
                </a:solidFill>
                <a:effectLst/>
                <a:latin typeface="Calibri" pitchFamily="34" charset="0"/>
              </a:defRPr>
            </a:lvl1pPr>
          </a:lstStyle>
          <a:p>
            <a:r>
              <a:rPr lang="en-US" dirty="0"/>
              <a:t>Bottom band: OD</a:t>
            </a:r>
          </a:p>
        </p:txBody>
      </p:sp>
      <p:sp>
        <p:nvSpPr>
          <p:cNvPr id="5" name="Text Placeholder 7"/>
          <p:cNvSpPr>
            <a:spLocks noGrp="1"/>
          </p:cNvSpPr>
          <p:nvPr>
            <p:ph type="body" sz="quarter" idx="10"/>
          </p:nvPr>
        </p:nvSpPr>
        <p:spPr>
          <a:xfrm>
            <a:off x="609600" y="1545167"/>
            <a:ext cx="10972800" cy="4455584"/>
          </a:xfrm>
        </p:spPr>
        <p:txBody>
          <a:bodyPr/>
          <a:lstStyle>
            <a:lvl1pPr marL="457178" indent="-457178">
              <a:buClr>
                <a:srgbClr val="B50937"/>
              </a:buClr>
              <a:buFont typeface="Wingdings" panose="05000000000000000000" pitchFamily="2" charset="2"/>
              <a:buChar char="§"/>
              <a:defRPr sz="2667">
                <a:solidFill>
                  <a:schemeClr val="accent4">
                    <a:lumMod val="75000"/>
                  </a:schemeClr>
                </a:solidFill>
              </a:defRPr>
            </a:lvl1pPr>
            <a:lvl2pPr>
              <a:buClr>
                <a:srgbClr val="532E63"/>
              </a:buClr>
              <a:defRPr sz="2667">
                <a:solidFill>
                  <a:schemeClr val="accent4">
                    <a:lumMod val="75000"/>
                  </a:schemeClr>
                </a:solidFill>
              </a:defRPr>
            </a:lvl2pPr>
            <a:lvl3pPr>
              <a:buClr>
                <a:srgbClr val="9A3B26"/>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7" name="Rectangle 6"/>
          <p:cNvSpPr/>
          <p:nvPr userDrawn="1"/>
        </p:nvSpPr>
        <p:spPr>
          <a:xfrm>
            <a:off x="2" y="6735514"/>
            <a:ext cx="7537836" cy="128831"/>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8" name="Rectangle 7"/>
          <p:cNvSpPr/>
          <p:nvPr userDrawn="1"/>
        </p:nvSpPr>
        <p:spPr>
          <a:xfrm>
            <a:off x="7537837" y="6735514"/>
            <a:ext cx="943555" cy="128831"/>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9" name="Rectangle 8"/>
          <p:cNvSpPr/>
          <p:nvPr userDrawn="1"/>
        </p:nvSpPr>
        <p:spPr>
          <a:xfrm>
            <a:off x="8481393" y="6735514"/>
            <a:ext cx="943555" cy="128831"/>
          </a:xfrm>
          <a:prstGeom prst="rect">
            <a:avLst/>
          </a:prstGeom>
          <a:solidFill>
            <a:srgbClr val="718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0" name="Rectangle 9"/>
          <p:cNvSpPr/>
          <p:nvPr userDrawn="1"/>
        </p:nvSpPr>
        <p:spPr>
          <a:xfrm>
            <a:off x="9424948" y="6735514"/>
            <a:ext cx="943555" cy="128831"/>
          </a:xfrm>
          <a:prstGeom prst="rect">
            <a:avLst/>
          </a:prstGeom>
          <a:solidFill>
            <a:srgbClr val="B50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1" name="Rectangle 10"/>
          <p:cNvSpPr/>
          <p:nvPr userDrawn="1"/>
        </p:nvSpPr>
        <p:spPr>
          <a:xfrm>
            <a:off x="10368501" y="6735514"/>
            <a:ext cx="943555" cy="128831"/>
          </a:xfrm>
          <a:prstGeom prst="rect">
            <a:avLst/>
          </a:prstGeom>
          <a:solidFill>
            <a:srgbClr val="7A8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2" name="Rectangle 11"/>
          <p:cNvSpPr/>
          <p:nvPr userDrawn="1"/>
        </p:nvSpPr>
        <p:spPr>
          <a:xfrm>
            <a:off x="11312056" y="6735513"/>
            <a:ext cx="879944" cy="122488"/>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3" name="TextBox 2"/>
          <p:cNvSpPr txBox="1"/>
          <p:nvPr userDrawn="1"/>
        </p:nvSpPr>
        <p:spPr>
          <a:xfrm>
            <a:off x="11312057" y="6304317"/>
            <a:ext cx="879944"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fld id="{76492C42-2FC7-4F54-BA1C-799802D7C772}" type="slidenum">
              <a:rPr kumimoji="0" lang="en-US" sz="24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311737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2">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6490276"/>
            <a:ext cx="12192000" cy="216000"/>
          </a:xfrm>
          <a:prstGeom prst="rect">
            <a:avLst/>
          </a:prstGeom>
          <a:solidFill>
            <a:srgbClr val="A729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043753"/>
            <a:ext cx="10515600" cy="886732"/>
          </a:xfrm>
          <a:prstGeom prst="rect">
            <a:avLst/>
          </a:prstGeom>
        </p:spPr>
        <p:txBody>
          <a:bodyPr/>
          <a:lstStyle>
            <a:lvl1pPr algn="l">
              <a:defRPr sz="3600">
                <a:solidFill>
                  <a:srgbClr val="0091B9"/>
                </a:solidFill>
                <a:latin typeface="Calibri" charset="0"/>
                <a:ea typeface="Calibri" charset="0"/>
                <a:cs typeface="Calibri" charset="0"/>
              </a:defRPr>
            </a:lvl1pPr>
          </a:lstStyle>
          <a:p>
            <a:r>
              <a:rPr lang="en-US" dirty="0"/>
              <a:t>Click to edit Master title style</a:t>
            </a:r>
          </a:p>
        </p:txBody>
      </p:sp>
      <p:sp>
        <p:nvSpPr>
          <p:cNvPr id="7" name="Text Placeholder 6"/>
          <p:cNvSpPr>
            <a:spLocks noGrp="1"/>
          </p:cNvSpPr>
          <p:nvPr>
            <p:ph type="body" sz="quarter" idx="10"/>
          </p:nvPr>
        </p:nvSpPr>
        <p:spPr>
          <a:xfrm>
            <a:off x="838199" y="1997236"/>
            <a:ext cx="5464629" cy="4225143"/>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1"/>
          </p:nvPr>
        </p:nvSpPr>
        <p:spPr>
          <a:xfrm>
            <a:off x="6478588" y="1997075"/>
            <a:ext cx="4875212" cy="42259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pic>
        <p:nvPicPr>
          <p:cNvPr id="10" name="Picture 9">
            <a:extLst>
              <a:ext uri="{FF2B5EF4-FFF2-40B4-BE49-F238E27FC236}">
                <a16:creationId xmlns:a16="http://schemas.microsoft.com/office/drawing/2014/main" id="{97EC83C4-DF20-9145-AEF2-0D80C71FEE97}"/>
              </a:ext>
            </a:extLst>
          </p:cNvPr>
          <p:cNvPicPr>
            <a:picLocks noChangeAspect="1"/>
          </p:cNvPicPr>
          <p:nvPr userDrawn="1"/>
        </p:nvPicPr>
        <p:blipFill>
          <a:blip r:embed="rId2"/>
          <a:stretch>
            <a:fillRect/>
          </a:stretch>
        </p:blipFill>
        <p:spPr>
          <a:xfrm>
            <a:off x="9135123" y="181034"/>
            <a:ext cx="2704982" cy="255955"/>
          </a:xfrm>
          <a:prstGeom prst="rect">
            <a:avLst/>
          </a:prstGeom>
        </p:spPr>
      </p:pic>
      <p:sp>
        <p:nvSpPr>
          <p:cNvPr id="14" name="TextBox 13">
            <a:extLst>
              <a:ext uri="{FF2B5EF4-FFF2-40B4-BE49-F238E27FC236}">
                <a16:creationId xmlns:a16="http://schemas.microsoft.com/office/drawing/2014/main" id="{FDABD32B-AC31-014C-9B37-269165932E69}"/>
              </a:ext>
            </a:extLst>
          </p:cNvPr>
          <p:cNvSpPr txBox="1"/>
          <p:nvPr userDrawn="1"/>
        </p:nvSpPr>
        <p:spPr>
          <a:xfrm>
            <a:off x="11430602" y="6492128"/>
            <a:ext cx="409503" cy="216000"/>
          </a:xfrm>
          <a:prstGeom prst="rect">
            <a:avLst/>
          </a:prstGeom>
        </p:spPr>
        <p:txBody>
          <a:bodyPr wrap="square" lIns="0" tIns="0" rIns="0" bIns="0" rtlCol="0" anchor="ctr" anchorCtr="0">
            <a:noAutofit/>
          </a:bodyPr>
          <a:lstStyle/>
          <a:p>
            <a:pPr algn="r"/>
            <a:fld id="{DE63DE5B-D6E9-7B40-84C0-058E84E3C55A}" type="slidenum">
              <a:rPr lang="en-US" sz="1300" b="0" baseline="0" smtClean="0">
                <a:solidFill>
                  <a:schemeClr val="bg1"/>
                </a:solidFill>
              </a:rPr>
              <a:pPr algn="r"/>
              <a:t>‹#›</a:t>
            </a:fld>
            <a:r>
              <a:rPr lang="en-US" sz="1300" b="0" baseline="0" dirty="0">
                <a:solidFill>
                  <a:schemeClr val="bg1"/>
                </a:solidFill>
              </a:rPr>
              <a:t> </a:t>
            </a:r>
          </a:p>
        </p:txBody>
      </p:sp>
    </p:spTree>
    <p:extLst>
      <p:ext uri="{BB962C8B-B14F-4D97-AF65-F5344CB8AC3E}">
        <p14:creationId xmlns:p14="http://schemas.microsoft.com/office/powerpoint/2010/main" val="34033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0692-BCA5-47BB-B8C5-50E4500AC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06A02-CC24-4D00-9B8A-E2E3B1A1C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92E74-63E1-4B51-A18F-158C86EF584C}"/>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3214574C-0CD2-4990-9900-2607B3667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FC747-2A74-4C26-AEE2-C0A50BD987EB}"/>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40781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DD0D-B9D8-4EF5-BF9A-B986A2076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29550-842E-4477-B1AE-DADF3B813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178F9-CE4E-4CF3-B2A1-3C13717474A3}"/>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BB704955-E2EB-4C12-BEB6-6CEFCD33F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5C7C-94B4-4A2B-844C-50926C780D68}"/>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5275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EE7D-8C39-4050-AF6A-057177740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77A4D-09C1-4207-8A67-4C0F28BED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4D03CD-D47A-4973-8D65-62440687E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CF8EE-9168-4F2C-87D6-2A30980B3441}"/>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6" name="Footer Placeholder 5">
            <a:extLst>
              <a:ext uri="{FF2B5EF4-FFF2-40B4-BE49-F238E27FC236}">
                <a16:creationId xmlns:a16="http://schemas.microsoft.com/office/drawing/2014/main" id="{E1B2867D-4815-4166-940A-A4BA51CCF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2DF98-1042-4445-951A-5C0837D9189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1302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37F1-06BA-4A18-8C4A-B6B2FBA55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81883-B05F-47AD-AD4C-503755031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D1E4B-56D3-4182-B489-A19FF0A4C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99D71-4951-4E2C-8ABC-7AD898589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FC8DC-A3BB-4BEA-ABE5-C99A305F4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A1D2B-33BF-44BF-80D3-724FCEA2A360}"/>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8" name="Footer Placeholder 7">
            <a:extLst>
              <a:ext uri="{FF2B5EF4-FFF2-40B4-BE49-F238E27FC236}">
                <a16:creationId xmlns:a16="http://schemas.microsoft.com/office/drawing/2014/main" id="{05C99751-994A-448A-A160-EC889E1DC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1F9C-3704-45E3-8F26-88F6E36AB326}"/>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8826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09CF-FE12-4A76-9CB0-8694ADE4B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BF810-7DBD-4FE9-B849-FCE1E17257D8}"/>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4" name="Footer Placeholder 3">
            <a:extLst>
              <a:ext uri="{FF2B5EF4-FFF2-40B4-BE49-F238E27FC236}">
                <a16:creationId xmlns:a16="http://schemas.microsoft.com/office/drawing/2014/main" id="{238BEF15-7511-42AC-A7F7-48B2AFCA1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3AFD1-7B69-47A5-8226-554023B6FDF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225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EA817-81FC-4A98-A16F-938ED7F29C96}"/>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3" name="Footer Placeholder 2">
            <a:extLst>
              <a:ext uri="{FF2B5EF4-FFF2-40B4-BE49-F238E27FC236}">
                <a16:creationId xmlns:a16="http://schemas.microsoft.com/office/drawing/2014/main" id="{F5041477-4A9F-4E20-A7FC-A60A03F0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022B0-D0F5-4190-9931-75E7DB01F912}"/>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77364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5E6A-40FD-49C8-9CA7-FA45CEF4E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8D2F6-D795-4973-96A4-F10B84BC1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4B116-31B6-45A0-B29D-D8DA8888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DA92F-D164-4FB6-BEF8-9736C76ADB1F}"/>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6" name="Footer Placeholder 5">
            <a:extLst>
              <a:ext uri="{FF2B5EF4-FFF2-40B4-BE49-F238E27FC236}">
                <a16:creationId xmlns:a16="http://schemas.microsoft.com/office/drawing/2014/main" id="{64FB23B2-23AD-4574-B941-1D865FF87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031C1-59BF-47B7-AC5C-E375E3A4009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5691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B4C1-76B9-42BD-97EF-735F4233C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4FFE9-5993-4635-949F-C4F258C6A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6DF16-3612-410F-832D-6AC9467AC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37613-617B-4901-BF28-2D0A848B3ECF}"/>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6" name="Footer Placeholder 5">
            <a:extLst>
              <a:ext uri="{FF2B5EF4-FFF2-40B4-BE49-F238E27FC236}">
                <a16:creationId xmlns:a16="http://schemas.microsoft.com/office/drawing/2014/main" id="{8CA814A9-652E-4E5F-BE59-AF4034A5F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A666A-89F5-4770-B062-5CA382300B1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89135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49AC4-8773-486E-8035-58309045D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16811B-142D-4E19-962D-A2CF47C9A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C49CF-9101-4550-A858-95E9912C7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5EF43808-6152-449C-B82B-B434E325C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50488-0E54-446E-B0CD-F6E9CF99D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B0C4-627A-4FF6-A76C-3C1255C1FAFB}" type="slidenum">
              <a:rPr lang="en-US" smtClean="0"/>
              <a:t>‹#›</a:t>
            </a:fld>
            <a:endParaRPr lang="en-US"/>
          </a:p>
        </p:txBody>
      </p:sp>
    </p:spTree>
    <p:extLst>
      <p:ext uri="{BB962C8B-B14F-4D97-AF65-F5344CB8AC3E}">
        <p14:creationId xmlns:p14="http://schemas.microsoft.com/office/powerpoint/2010/main" val="218261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6"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35.png"/><Relationship Id="rId12" Type="http://schemas.openxmlformats.org/officeDocument/2006/relationships/image" Target="../media/image41.png"/><Relationship Id="rId2" Type="http://schemas.openxmlformats.org/officeDocument/2006/relationships/image" Target="../media/image33.png"/><Relationship Id="rId16"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39.png"/><Relationship Id="rId5" Type="http://schemas.openxmlformats.org/officeDocument/2006/relationships/image" Target="../media/image44.png"/><Relationship Id="rId15" Type="http://schemas.openxmlformats.org/officeDocument/2006/relationships/image" Target="../media/image46.png"/><Relationship Id="rId10" Type="http://schemas.openxmlformats.org/officeDocument/2006/relationships/image" Target="../media/image42.png"/><Relationship Id="rId4" Type="http://schemas.openxmlformats.org/officeDocument/2006/relationships/image" Target="../media/image43.png"/><Relationship Id="rId9" Type="http://schemas.openxmlformats.org/officeDocument/2006/relationships/image" Target="../media/image38.png"/><Relationship Id="rId14"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build.fhir.org/ig/HL7/cqf-recommendations/documentation-approach-06-01-levels-of-knowledge-representation.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doi.org/10.1136/amiajnl-2011-000334"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59C1-5ABB-4573-8AF8-648DBD80AB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3A7617A-08F3-4771-8B14-7E00C05A10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69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C11-F924-4713-8E36-73E87C752897}"/>
              </a:ext>
            </a:extLst>
          </p:cNvPr>
          <p:cNvSpPr>
            <a:spLocks noGrp="1"/>
          </p:cNvSpPr>
          <p:nvPr>
            <p:ph type="title" idx="4294967295"/>
          </p:nvPr>
        </p:nvSpPr>
        <p:spPr>
          <a:xfrm>
            <a:off x="0" y="1042988"/>
            <a:ext cx="10515600" cy="887412"/>
          </a:xfrm>
        </p:spPr>
        <p:txBody>
          <a:bodyPr/>
          <a:lstStyle/>
          <a:p>
            <a:r>
              <a:rPr lang="en-US" b="1" dirty="0"/>
              <a:t>Methods</a:t>
            </a:r>
            <a:r>
              <a:rPr lang="en-US" dirty="0"/>
              <a:t> of Implementation</a:t>
            </a:r>
            <a:endParaRPr lang="en-US" b="1" dirty="0"/>
          </a:p>
        </p:txBody>
      </p:sp>
      <p:sp>
        <p:nvSpPr>
          <p:cNvPr id="5" name="Google Shape;336;p26">
            <a:extLst>
              <a:ext uri="{FF2B5EF4-FFF2-40B4-BE49-F238E27FC236}">
                <a16:creationId xmlns:a16="http://schemas.microsoft.com/office/drawing/2014/main" id="{0FF97974-CF80-4EE5-BF87-0E2D78176400}"/>
              </a:ext>
            </a:extLst>
          </p:cNvPr>
          <p:cNvSpPr/>
          <p:nvPr/>
        </p:nvSpPr>
        <p:spPr>
          <a:xfrm>
            <a:off x="1037848" y="3512294"/>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Translate CQL </a:t>
            </a:r>
            <a:r>
              <a:rPr lang="en-US" sz="1200" i="1" u="none" strike="noStrike" cap="none" dirty="0">
                <a:solidFill>
                  <a:schemeClr val="dk1"/>
                </a:solidFill>
              </a:rPr>
              <a:t>(automated translation)</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Translate “L3” CQL into the code base used in the current legacy system</a:t>
            </a:r>
            <a:endParaRPr dirty="0"/>
          </a:p>
        </p:txBody>
      </p:sp>
      <p:sp>
        <p:nvSpPr>
          <p:cNvPr id="6" name="Google Shape;337;p26">
            <a:extLst>
              <a:ext uri="{FF2B5EF4-FFF2-40B4-BE49-F238E27FC236}">
                <a16:creationId xmlns:a16="http://schemas.microsoft.com/office/drawing/2014/main" id="{2970A2C0-F736-4B56-ABFF-3A0740B55B54}"/>
              </a:ext>
            </a:extLst>
          </p:cNvPr>
          <p:cNvSpPr/>
          <p:nvPr/>
        </p:nvSpPr>
        <p:spPr>
          <a:xfrm>
            <a:off x="1037848" y="4795486"/>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Consume CQL </a:t>
            </a:r>
            <a:r>
              <a:rPr lang="en-US" sz="1200" i="1" u="none" strike="noStrike" cap="none">
                <a:solidFill>
                  <a:schemeClr val="dk1"/>
                </a:solidFill>
              </a:rPr>
              <a:t>(native implementation)</a:t>
            </a:r>
            <a:endParaRPr i="1"/>
          </a:p>
          <a:p>
            <a:pPr marL="227013"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Directly intake “L3” CQL artifacts natively </a:t>
            </a:r>
            <a:endParaRPr/>
          </a:p>
        </p:txBody>
      </p:sp>
      <p:sp>
        <p:nvSpPr>
          <p:cNvPr id="7" name="Google Shape;338;p26">
            <a:extLst>
              <a:ext uri="{FF2B5EF4-FFF2-40B4-BE49-F238E27FC236}">
                <a16:creationId xmlns:a16="http://schemas.microsoft.com/office/drawing/2014/main" id="{E2DCCFAA-BC82-4CC9-9444-A383624B0B88}"/>
              </a:ext>
            </a:extLst>
          </p:cNvPr>
          <p:cNvSpPr/>
          <p:nvPr/>
        </p:nvSpPr>
        <p:spPr>
          <a:xfrm>
            <a:off x="1037848" y="2337307"/>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Use CQL as a specification </a:t>
            </a:r>
            <a:r>
              <a:rPr lang="en-US" sz="1200" i="1" u="none" strike="noStrike" cap="none" dirty="0">
                <a:solidFill>
                  <a:schemeClr val="dk1"/>
                </a:solidFill>
              </a:rPr>
              <a:t>(manual development)</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Developers will still need to hand code own code based off of that published “L3” CQL. Although, the most time consuming option, this is still faster than starting from the narrative artifacts “L1”</a:t>
            </a:r>
            <a:endParaRPr dirty="0"/>
          </a:p>
        </p:txBody>
      </p:sp>
      <p:sp>
        <p:nvSpPr>
          <p:cNvPr id="8" name="Google Shape;340;p26">
            <a:extLst>
              <a:ext uri="{FF2B5EF4-FFF2-40B4-BE49-F238E27FC236}">
                <a16:creationId xmlns:a16="http://schemas.microsoft.com/office/drawing/2014/main" id="{038FE162-A16E-4370-868E-9199B8A3C1A1}"/>
              </a:ext>
            </a:extLst>
          </p:cNvPr>
          <p:cNvSpPr/>
          <p:nvPr/>
        </p:nvSpPr>
        <p:spPr>
          <a:xfrm>
            <a:off x="838202" y="2483523"/>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1</a:t>
            </a:r>
            <a:endParaRPr/>
          </a:p>
        </p:txBody>
      </p:sp>
      <p:sp>
        <p:nvSpPr>
          <p:cNvPr id="9" name="Google Shape;341;p26">
            <a:extLst>
              <a:ext uri="{FF2B5EF4-FFF2-40B4-BE49-F238E27FC236}">
                <a16:creationId xmlns:a16="http://schemas.microsoft.com/office/drawing/2014/main" id="{975EB102-1262-4680-B5DF-23634CC339DC}"/>
              </a:ext>
            </a:extLst>
          </p:cNvPr>
          <p:cNvSpPr/>
          <p:nvPr/>
        </p:nvSpPr>
        <p:spPr>
          <a:xfrm>
            <a:off x="838201" y="3658510"/>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2</a:t>
            </a:r>
            <a:endParaRPr/>
          </a:p>
        </p:txBody>
      </p:sp>
      <p:sp>
        <p:nvSpPr>
          <p:cNvPr id="10" name="Google Shape;342;p26">
            <a:extLst>
              <a:ext uri="{FF2B5EF4-FFF2-40B4-BE49-F238E27FC236}">
                <a16:creationId xmlns:a16="http://schemas.microsoft.com/office/drawing/2014/main" id="{2621A757-44DB-4051-914A-503DFEC4D3A0}"/>
              </a:ext>
            </a:extLst>
          </p:cNvPr>
          <p:cNvSpPr/>
          <p:nvPr/>
        </p:nvSpPr>
        <p:spPr>
          <a:xfrm>
            <a:off x="838200" y="4941702"/>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3</a:t>
            </a:r>
            <a:endParaRPr/>
          </a:p>
        </p:txBody>
      </p:sp>
    </p:spTree>
    <p:extLst>
      <p:ext uri="{BB962C8B-B14F-4D97-AF65-F5344CB8AC3E}">
        <p14:creationId xmlns:p14="http://schemas.microsoft.com/office/powerpoint/2010/main" val="172219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CA" dirty="0"/>
              <a:t>Common Processes</a:t>
            </a:r>
          </a:p>
        </p:txBody>
      </p:sp>
      <p:sp>
        <p:nvSpPr>
          <p:cNvPr id="2" name="Slide Number Placeholder 1"/>
          <p:cNvSpPr>
            <a:spLocks noGrp="1"/>
          </p:cNvSpPr>
          <p:nvPr>
            <p:ph type="sldNum" sz="quarter" idx="4294967295"/>
          </p:nvPr>
        </p:nvSpPr>
        <p:spPr>
          <a:xfrm>
            <a:off x="8077200" y="6356351"/>
            <a:ext cx="2133600" cy="365125"/>
          </a:xfrm>
          <a:prstGeom prst="rect">
            <a:avLst/>
          </a:prstGeom>
        </p:spPr>
        <p:txBody>
          <a:bodyPr/>
          <a:lstStyle/>
          <a:p>
            <a:fld id="{6734F48E-A456-4E2F-B17E-509464F7A050}" type="slidenum">
              <a:rPr lang="en-CA" smtClean="0"/>
              <a:pPr/>
              <a:t>11</a:t>
            </a:fld>
            <a:endParaRPr lang="en-CA"/>
          </a:p>
        </p:txBody>
      </p:sp>
      <p:pic>
        <p:nvPicPr>
          <p:cNvPr id="20" name="Picture 5"/>
          <p:cNvPicPr>
            <a:picLocks noChangeAspect="1" noChangeArrowheads="1"/>
          </p:cNvPicPr>
          <p:nvPr/>
        </p:nvPicPr>
        <p:blipFill>
          <a:blip r:embed="rId2" cstate="print"/>
          <a:srcRect/>
          <a:stretch>
            <a:fillRect/>
          </a:stretch>
        </p:blipFill>
        <p:spPr bwMode="auto">
          <a:xfrm>
            <a:off x="4876800" y="1471056"/>
            <a:ext cx="1034886" cy="853514"/>
          </a:xfrm>
          <a:prstGeom prst="rect">
            <a:avLst/>
          </a:prstGeom>
          <a:noFill/>
          <a:ln w="9525">
            <a:noFill/>
            <a:miter lim="800000"/>
            <a:headEnd/>
            <a:tailEnd/>
          </a:ln>
          <a:effectLst/>
        </p:spPr>
      </p:pic>
      <p:pic>
        <p:nvPicPr>
          <p:cNvPr id="21" name="Picture 6"/>
          <p:cNvPicPr>
            <a:picLocks noChangeAspect="1" noChangeArrowheads="1"/>
          </p:cNvPicPr>
          <p:nvPr/>
        </p:nvPicPr>
        <p:blipFill>
          <a:blip r:embed="rId3" cstate="print"/>
          <a:srcRect/>
          <a:stretch>
            <a:fillRect/>
          </a:stretch>
        </p:blipFill>
        <p:spPr bwMode="auto">
          <a:xfrm>
            <a:off x="6477001" y="1758645"/>
            <a:ext cx="813887" cy="862659"/>
          </a:xfrm>
          <a:prstGeom prst="rect">
            <a:avLst/>
          </a:prstGeom>
          <a:noFill/>
          <a:ln w="9525">
            <a:noFill/>
            <a:miter lim="800000"/>
            <a:headEnd/>
            <a:tailEnd/>
          </a:ln>
          <a:effectLst/>
        </p:spPr>
      </p:pic>
      <p:pic>
        <p:nvPicPr>
          <p:cNvPr id="22" name="Picture 26"/>
          <p:cNvPicPr>
            <a:picLocks noChangeAspect="1" noChangeArrowheads="1"/>
          </p:cNvPicPr>
          <p:nvPr/>
        </p:nvPicPr>
        <p:blipFill>
          <a:blip r:embed="rId4" cstate="print"/>
          <a:srcRect/>
          <a:stretch>
            <a:fillRect/>
          </a:stretch>
        </p:blipFill>
        <p:spPr bwMode="auto">
          <a:xfrm>
            <a:off x="2514601" y="2133601"/>
            <a:ext cx="659949" cy="914479"/>
          </a:xfrm>
          <a:prstGeom prst="rect">
            <a:avLst/>
          </a:prstGeom>
          <a:noFill/>
          <a:ln w="9525">
            <a:noFill/>
            <a:miter lim="800000"/>
            <a:headEnd/>
            <a:tailEnd/>
          </a:ln>
          <a:effectLst/>
        </p:spPr>
      </p:pic>
      <p:pic>
        <p:nvPicPr>
          <p:cNvPr id="24" name="Picture 28"/>
          <p:cNvPicPr>
            <a:picLocks noChangeAspect="1" noChangeArrowheads="1"/>
          </p:cNvPicPr>
          <p:nvPr/>
        </p:nvPicPr>
        <p:blipFill>
          <a:blip r:embed="rId5" cstate="print"/>
          <a:srcRect/>
          <a:stretch>
            <a:fillRect/>
          </a:stretch>
        </p:blipFill>
        <p:spPr bwMode="auto">
          <a:xfrm>
            <a:off x="8382001" y="1530045"/>
            <a:ext cx="934293" cy="768163"/>
          </a:xfrm>
          <a:prstGeom prst="rect">
            <a:avLst/>
          </a:prstGeom>
          <a:noFill/>
          <a:ln w="9525">
            <a:noFill/>
            <a:miter lim="800000"/>
            <a:headEnd/>
            <a:tailEnd/>
          </a:ln>
          <a:effectLst/>
        </p:spPr>
      </p:pic>
      <p:pic>
        <p:nvPicPr>
          <p:cNvPr id="25" name="Picture 4"/>
          <p:cNvPicPr>
            <a:picLocks noChangeAspect="1" noChangeArrowheads="1"/>
          </p:cNvPicPr>
          <p:nvPr/>
        </p:nvPicPr>
        <p:blipFill>
          <a:blip r:embed="rId6" cstate="print"/>
          <a:srcRect/>
          <a:stretch>
            <a:fillRect/>
          </a:stretch>
        </p:blipFill>
        <p:spPr bwMode="auto">
          <a:xfrm>
            <a:off x="3733801" y="2767390"/>
            <a:ext cx="745301" cy="914479"/>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srcRect/>
          <a:stretch>
            <a:fillRect/>
          </a:stretch>
        </p:blipFill>
        <p:spPr bwMode="auto">
          <a:xfrm>
            <a:off x="9178976" y="2814624"/>
            <a:ext cx="879424" cy="882473"/>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srcRect/>
          <a:stretch>
            <a:fillRect/>
          </a:stretch>
        </p:blipFill>
        <p:spPr bwMode="auto">
          <a:xfrm>
            <a:off x="2590800" y="3739844"/>
            <a:ext cx="626418" cy="900762"/>
          </a:xfrm>
          <a:prstGeom prst="rect">
            <a:avLst/>
          </a:prstGeom>
          <a:noFill/>
          <a:ln w="9525">
            <a:noFill/>
            <a:miter lim="800000"/>
            <a:headEnd/>
            <a:tailEnd/>
          </a:ln>
          <a:effectLst/>
        </p:spPr>
      </p:pic>
      <p:pic>
        <p:nvPicPr>
          <p:cNvPr id="30" name="Picture 44"/>
          <p:cNvPicPr>
            <a:picLocks noChangeAspect="1" noChangeArrowheads="1"/>
          </p:cNvPicPr>
          <p:nvPr/>
        </p:nvPicPr>
        <p:blipFill>
          <a:blip r:embed="rId9" cstate="print"/>
          <a:srcRect/>
          <a:stretch>
            <a:fillRect/>
          </a:stretch>
        </p:blipFill>
        <p:spPr bwMode="auto">
          <a:xfrm>
            <a:off x="5486401" y="4495800"/>
            <a:ext cx="746825" cy="920576"/>
          </a:xfrm>
          <a:prstGeom prst="rect">
            <a:avLst/>
          </a:prstGeom>
          <a:noFill/>
          <a:ln w="9525">
            <a:noFill/>
            <a:miter lim="800000"/>
            <a:headEnd/>
            <a:tailEnd/>
          </a:ln>
          <a:effectLst/>
        </p:spPr>
      </p:pic>
      <p:pic>
        <p:nvPicPr>
          <p:cNvPr id="31" name="Picture 7"/>
          <p:cNvPicPr>
            <a:picLocks noChangeAspect="1" noChangeArrowheads="1"/>
          </p:cNvPicPr>
          <p:nvPr/>
        </p:nvPicPr>
        <p:blipFill>
          <a:blip r:embed="rId10" cstate="print"/>
          <a:srcRect/>
          <a:stretch>
            <a:fillRect/>
          </a:stretch>
        </p:blipFill>
        <p:spPr bwMode="auto">
          <a:xfrm>
            <a:off x="3810001" y="4001896"/>
            <a:ext cx="931245" cy="858086"/>
          </a:xfrm>
          <a:prstGeom prst="rect">
            <a:avLst/>
          </a:prstGeom>
          <a:noFill/>
          <a:ln w="9525">
            <a:noFill/>
            <a:miter lim="800000"/>
            <a:headEnd/>
            <a:tailEnd/>
          </a:ln>
          <a:effectLst/>
        </p:spPr>
      </p:pic>
      <p:pic>
        <p:nvPicPr>
          <p:cNvPr id="32" name="Picture 8"/>
          <p:cNvPicPr>
            <a:picLocks noChangeAspect="1" noChangeArrowheads="1"/>
          </p:cNvPicPr>
          <p:nvPr/>
        </p:nvPicPr>
        <p:blipFill>
          <a:blip r:embed="rId11" cstate="print"/>
          <a:srcRect/>
          <a:stretch>
            <a:fillRect/>
          </a:stretch>
        </p:blipFill>
        <p:spPr bwMode="auto">
          <a:xfrm>
            <a:off x="8382001" y="4038601"/>
            <a:ext cx="955631" cy="842845"/>
          </a:xfrm>
          <a:prstGeom prst="rect">
            <a:avLst/>
          </a:prstGeom>
          <a:noFill/>
          <a:ln w="9525">
            <a:noFill/>
            <a:miter lim="800000"/>
            <a:headEnd/>
            <a:tailEnd/>
          </a:ln>
          <a:effectLst/>
        </p:spPr>
      </p:pic>
      <p:pic>
        <p:nvPicPr>
          <p:cNvPr id="33" name="Picture 6"/>
          <p:cNvPicPr>
            <a:picLocks noChangeAspect="1" noChangeArrowheads="1"/>
          </p:cNvPicPr>
          <p:nvPr/>
        </p:nvPicPr>
        <p:blipFill>
          <a:blip r:embed="rId12" cstate="print"/>
          <a:srcRect/>
          <a:stretch>
            <a:fillRect/>
          </a:stretch>
        </p:blipFill>
        <p:spPr bwMode="auto">
          <a:xfrm>
            <a:off x="4267201" y="5410200"/>
            <a:ext cx="789501" cy="603556"/>
          </a:xfrm>
          <a:prstGeom prst="rect">
            <a:avLst/>
          </a:prstGeom>
          <a:noFill/>
          <a:ln w="9525">
            <a:noFill/>
            <a:miter lim="800000"/>
            <a:headEnd/>
            <a:tailEnd/>
          </a:ln>
          <a:effectLst/>
        </p:spPr>
      </p:pic>
      <p:pic>
        <p:nvPicPr>
          <p:cNvPr id="34" name="Picture 8"/>
          <p:cNvPicPr>
            <a:picLocks noChangeAspect="1" noChangeArrowheads="1"/>
          </p:cNvPicPr>
          <p:nvPr/>
        </p:nvPicPr>
        <p:blipFill>
          <a:blip r:embed="rId13" cstate="print"/>
          <a:srcRect/>
          <a:stretch>
            <a:fillRect/>
          </a:stretch>
        </p:blipFill>
        <p:spPr bwMode="auto">
          <a:xfrm>
            <a:off x="6629400" y="3886200"/>
            <a:ext cx="784928" cy="880948"/>
          </a:xfrm>
          <a:prstGeom prst="rect">
            <a:avLst/>
          </a:prstGeom>
          <a:noFill/>
          <a:ln w="9525">
            <a:noFill/>
            <a:miter lim="800000"/>
            <a:headEnd/>
            <a:tailEnd/>
          </a:ln>
          <a:effectLst/>
        </p:spPr>
      </p:pic>
      <p:pic>
        <p:nvPicPr>
          <p:cNvPr id="37" name="Picture 6"/>
          <p:cNvPicPr>
            <a:picLocks noChangeAspect="1" noChangeArrowheads="1"/>
          </p:cNvPicPr>
          <p:nvPr/>
        </p:nvPicPr>
        <p:blipFill>
          <a:blip r:embed="rId14" cstate="print"/>
          <a:srcRect/>
          <a:stretch>
            <a:fillRect/>
          </a:stretch>
        </p:blipFill>
        <p:spPr bwMode="auto">
          <a:xfrm>
            <a:off x="5410201" y="2749245"/>
            <a:ext cx="678239" cy="862659"/>
          </a:xfrm>
          <a:prstGeom prst="rect">
            <a:avLst/>
          </a:prstGeom>
          <a:noFill/>
          <a:ln w="9525">
            <a:noFill/>
            <a:miter lim="800000"/>
            <a:headEnd/>
            <a:tailEnd/>
          </a:ln>
          <a:effectLst/>
        </p:spPr>
      </p:pic>
      <p:pic>
        <p:nvPicPr>
          <p:cNvPr id="38" name="Picture 6"/>
          <p:cNvPicPr>
            <a:picLocks noChangeAspect="1" noChangeArrowheads="1"/>
          </p:cNvPicPr>
          <p:nvPr/>
        </p:nvPicPr>
        <p:blipFill>
          <a:blip r:embed="rId15" cstate="print"/>
          <a:srcRect/>
          <a:stretch>
            <a:fillRect/>
          </a:stretch>
        </p:blipFill>
        <p:spPr bwMode="auto">
          <a:xfrm>
            <a:off x="7467600" y="2706497"/>
            <a:ext cx="850466" cy="777307"/>
          </a:xfrm>
          <a:prstGeom prst="rect">
            <a:avLst/>
          </a:prstGeom>
          <a:noFill/>
          <a:ln w="9525">
            <a:noFill/>
            <a:miter lim="800000"/>
            <a:headEnd/>
            <a:tailEnd/>
          </a:ln>
          <a:effectLst/>
        </p:spPr>
      </p:pic>
      <p:pic>
        <p:nvPicPr>
          <p:cNvPr id="39" name="Picture 31"/>
          <p:cNvPicPr>
            <a:picLocks noChangeAspect="1" noChangeArrowheads="1"/>
          </p:cNvPicPr>
          <p:nvPr/>
        </p:nvPicPr>
        <p:blipFill>
          <a:blip r:embed="rId16" cstate="print"/>
          <a:srcRect/>
          <a:stretch>
            <a:fillRect/>
          </a:stretch>
        </p:blipFill>
        <p:spPr bwMode="auto">
          <a:xfrm>
            <a:off x="7848601" y="5029201"/>
            <a:ext cx="563929" cy="95105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a:stCxn id="202" idx="3"/>
            <a:endCxn id="206" idx="1"/>
          </p:cNvCxnSpPr>
          <p:nvPr/>
        </p:nvCxnSpPr>
        <p:spPr>
          <a:xfrm>
            <a:off x="4593359" y="1473671"/>
            <a:ext cx="47311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7873718" y="1832865"/>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27" name="Straight Arrow Connector 26"/>
          <p:cNvCxnSpPr>
            <a:stCxn id="23" idx="3"/>
            <a:endCxn id="269" idx="1"/>
          </p:cNvCxnSpPr>
          <p:nvPr/>
        </p:nvCxnSpPr>
        <p:spPr>
          <a:xfrm>
            <a:off x="8254719" y="2023366"/>
            <a:ext cx="652233"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2"/>
            <a:endCxn id="226" idx="0"/>
          </p:cNvCxnSpPr>
          <p:nvPr/>
        </p:nvCxnSpPr>
        <p:spPr>
          <a:xfrm>
            <a:off x="8064219" y="2213866"/>
            <a:ext cx="1" cy="5262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269" idx="2"/>
            <a:endCxn id="226" idx="3"/>
          </p:cNvCxnSpPr>
          <p:nvPr/>
        </p:nvCxnSpPr>
        <p:spPr>
          <a:xfrm rot="5400000">
            <a:off x="8575666" y="2367721"/>
            <a:ext cx="712221" cy="80081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6" idx="1"/>
            <a:endCxn id="159" idx="3"/>
          </p:cNvCxnSpPr>
          <p:nvPr/>
        </p:nvCxnSpPr>
        <p:spPr>
          <a:xfrm flipH="1" flipV="1">
            <a:off x="7033994" y="3124240"/>
            <a:ext cx="56307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3" idx="1"/>
            <a:endCxn id="218" idx="3"/>
          </p:cNvCxnSpPr>
          <p:nvPr/>
        </p:nvCxnSpPr>
        <p:spPr>
          <a:xfrm flipH="1">
            <a:off x="4448566" y="3124240"/>
            <a:ext cx="69487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Flowchart: Decision 59"/>
          <p:cNvSpPr/>
          <p:nvPr/>
        </p:nvSpPr>
        <p:spPr>
          <a:xfrm>
            <a:off x="3885415"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63" name="Straight Arrow Connector 62"/>
          <p:cNvCxnSpPr>
            <a:stCxn id="218" idx="2"/>
            <a:endCxn id="60" idx="0"/>
          </p:cNvCxnSpPr>
          <p:nvPr/>
        </p:nvCxnSpPr>
        <p:spPr>
          <a:xfrm flipH="1">
            <a:off x="4075916" y="3581480"/>
            <a:ext cx="1" cy="5045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0" idx="3"/>
            <a:endCxn id="235" idx="1"/>
          </p:cNvCxnSpPr>
          <p:nvPr/>
        </p:nvCxnSpPr>
        <p:spPr>
          <a:xfrm>
            <a:off x="4266416" y="4276497"/>
            <a:ext cx="73985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5" idx="3"/>
            <a:endCxn id="265" idx="1"/>
          </p:cNvCxnSpPr>
          <p:nvPr/>
        </p:nvCxnSpPr>
        <p:spPr>
          <a:xfrm>
            <a:off x="5940565" y="4276497"/>
            <a:ext cx="56381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5" idx="3"/>
            <a:endCxn id="137" idx="1"/>
          </p:cNvCxnSpPr>
          <p:nvPr/>
        </p:nvCxnSpPr>
        <p:spPr>
          <a:xfrm flipV="1">
            <a:off x="7182614" y="4276497"/>
            <a:ext cx="69110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1" idx="1"/>
            <a:endCxn id="248" idx="3"/>
          </p:cNvCxnSpPr>
          <p:nvPr/>
        </p:nvCxnSpPr>
        <p:spPr>
          <a:xfrm flipH="1">
            <a:off x="5786628" y="6092912"/>
            <a:ext cx="59124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8" idx="1"/>
            <a:endCxn id="178" idx="3"/>
          </p:cNvCxnSpPr>
          <p:nvPr/>
        </p:nvCxnSpPr>
        <p:spPr>
          <a:xfrm flipH="1">
            <a:off x="4266415" y="6092912"/>
            <a:ext cx="89379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54" idx="1"/>
            <a:endCxn id="251" idx="3"/>
          </p:cNvCxnSpPr>
          <p:nvPr/>
        </p:nvCxnSpPr>
        <p:spPr>
          <a:xfrm flipH="1">
            <a:off x="7309118" y="6092912"/>
            <a:ext cx="3816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3" idx="0"/>
            <a:endCxn id="209" idx="2"/>
          </p:cNvCxnSpPr>
          <p:nvPr/>
        </p:nvCxnSpPr>
        <p:spPr>
          <a:xfrm flipV="1">
            <a:off x="8064219" y="1199453"/>
            <a:ext cx="1" cy="6334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09" idx="3"/>
            <a:endCxn id="212" idx="1"/>
          </p:cNvCxnSpPr>
          <p:nvPr/>
        </p:nvCxnSpPr>
        <p:spPr>
          <a:xfrm>
            <a:off x="8458970" y="897674"/>
            <a:ext cx="111930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212" idx="2"/>
            <a:endCxn id="254" idx="3"/>
          </p:cNvCxnSpPr>
          <p:nvPr/>
        </p:nvCxnSpPr>
        <p:spPr>
          <a:xfrm rot="5400000">
            <a:off x="6826802" y="2948979"/>
            <a:ext cx="4754764" cy="15331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hape 121"/>
          <p:cNvCxnSpPr>
            <a:stCxn id="185" idx="0"/>
            <a:endCxn id="202" idx="1"/>
          </p:cNvCxnSpPr>
          <p:nvPr/>
        </p:nvCxnSpPr>
        <p:spPr>
          <a:xfrm rot="5400000" flipH="1" flipV="1">
            <a:off x="2305346" y="1680614"/>
            <a:ext cx="1460069" cy="104618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961615" y="2286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26" name="Oval 125"/>
          <p:cNvSpPr/>
          <p:nvPr/>
        </p:nvSpPr>
        <p:spPr>
          <a:xfrm>
            <a:off x="3961615" y="5107371"/>
            <a:ext cx="228600" cy="2286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37" name="Flowchart: Decision 136"/>
          <p:cNvSpPr/>
          <p:nvPr/>
        </p:nvSpPr>
        <p:spPr>
          <a:xfrm>
            <a:off x="7873718"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39" name="Straight Arrow Connector 138"/>
          <p:cNvCxnSpPr>
            <a:stCxn id="137" idx="3"/>
            <a:endCxn id="242" idx="1"/>
          </p:cNvCxnSpPr>
          <p:nvPr/>
        </p:nvCxnSpPr>
        <p:spPr>
          <a:xfrm>
            <a:off x="8254718" y="4276497"/>
            <a:ext cx="6377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hape 141"/>
          <p:cNvCxnSpPr>
            <a:stCxn id="137" idx="2"/>
            <a:endCxn id="254" idx="0"/>
          </p:cNvCxnSpPr>
          <p:nvPr/>
        </p:nvCxnSpPr>
        <p:spPr>
          <a:xfrm rot="16200000" flipH="1">
            <a:off x="7481404" y="5049810"/>
            <a:ext cx="1165628"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5" name="Shape 141"/>
          <p:cNvCxnSpPr>
            <a:stCxn id="242" idx="2"/>
            <a:endCxn id="254" idx="3"/>
          </p:cNvCxnSpPr>
          <p:nvPr/>
        </p:nvCxnSpPr>
        <p:spPr>
          <a:xfrm rot="5400000">
            <a:off x="8197320" y="4958047"/>
            <a:ext cx="1375179" cy="894553"/>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1" name="Shape 141"/>
          <p:cNvCxnSpPr>
            <a:stCxn id="185" idx="3"/>
            <a:endCxn id="126" idx="2"/>
          </p:cNvCxnSpPr>
          <p:nvPr/>
        </p:nvCxnSpPr>
        <p:spPr>
          <a:xfrm>
            <a:off x="2702787" y="3124239"/>
            <a:ext cx="1258828" cy="209743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9" name="Flowchart: Decision 158"/>
          <p:cNvSpPr/>
          <p:nvPr/>
        </p:nvSpPr>
        <p:spPr>
          <a:xfrm>
            <a:off x="6652994"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61" name="Straight Arrow Connector 160"/>
          <p:cNvCxnSpPr>
            <a:stCxn id="159" idx="1"/>
          </p:cNvCxnSpPr>
          <p:nvPr/>
        </p:nvCxnSpPr>
        <p:spPr>
          <a:xfrm flipH="1" flipV="1">
            <a:off x="5692074" y="3124201"/>
            <a:ext cx="960920" cy="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9" idx="2"/>
            <a:endCxn id="265" idx="0"/>
          </p:cNvCxnSpPr>
          <p:nvPr/>
        </p:nvCxnSpPr>
        <p:spPr>
          <a:xfrm>
            <a:off x="6843495" y="3314739"/>
            <a:ext cx="1" cy="530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245" idx="0"/>
            <a:endCxn id="275" idx="2"/>
          </p:cNvCxnSpPr>
          <p:nvPr/>
        </p:nvCxnSpPr>
        <p:spPr>
          <a:xfrm flipV="1">
            <a:off x="2512288" y="4752026"/>
            <a:ext cx="0" cy="919464"/>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78" name="Flowchart: Decision 177"/>
          <p:cNvSpPr/>
          <p:nvPr/>
        </p:nvSpPr>
        <p:spPr>
          <a:xfrm>
            <a:off x="3885415" y="5902412"/>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0" name="Straight Arrow Connector 179"/>
          <p:cNvCxnSpPr>
            <a:stCxn id="178" idx="1"/>
            <a:endCxn id="245" idx="3"/>
          </p:cNvCxnSpPr>
          <p:nvPr/>
        </p:nvCxnSpPr>
        <p:spPr>
          <a:xfrm flipH="1">
            <a:off x="2990103" y="6092913"/>
            <a:ext cx="895312"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5" name="Flowchart: Decision 184"/>
          <p:cNvSpPr/>
          <p:nvPr/>
        </p:nvSpPr>
        <p:spPr>
          <a:xfrm>
            <a:off x="2321787"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7" name="Straight Arrow Connector 186"/>
          <p:cNvCxnSpPr>
            <a:stCxn id="275" idx="0"/>
            <a:endCxn id="185" idx="2"/>
          </p:cNvCxnSpPr>
          <p:nvPr/>
        </p:nvCxnSpPr>
        <p:spPr>
          <a:xfrm flipH="1" flipV="1">
            <a:off x="2512288" y="3314739"/>
            <a:ext cx="1" cy="486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78" idx="0"/>
            <a:endCxn id="126" idx="4"/>
          </p:cNvCxnSpPr>
          <p:nvPr/>
        </p:nvCxnSpPr>
        <p:spPr>
          <a:xfrm flipV="1">
            <a:off x="4075915" y="5335972"/>
            <a:ext cx="0" cy="5664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2" name="Picture 5"/>
          <p:cNvPicPr>
            <a:picLocks noChangeAspect="1" noChangeArrowheads="1"/>
          </p:cNvPicPr>
          <p:nvPr/>
        </p:nvPicPr>
        <p:blipFill>
          <a:blip r:embed="rId2" cstate="print"/>
          <a:srcRect/>
          <a:stretch>
            <a:fillRect/>
          </a:stretch>
        </p:blipFill>
        <p:spPr bwMode="auto">
          <a:xfrm>
            <a:off x="3558472" y="1046913"/>
            <a:ext cx="1034886" cy="853514"/>
          </a:xfrm>
          <a:prstGeom prst="rect">
            <a:avLst/>
          </a:prstGeom>
          <a:noFill/>
          <a:ln w="9525">
            <a:noFill/>
            <a:miter lim="800000"/>
            <a:headEnd/>
            <a:tailEnd/>
          </a:ln>
          <a:effectLst/>
        </p:spPr>
      </p:pic>
      <p:pic>
        <p:nvPicPr>
          <p:cNvPr id="206" name="Picture 6"/>
          <p:cNvPicPr>
            <a:picLocks noChangeAspect="1" noChangeArrowheads="1"/>
          </p:cNvPicPr>
          <p:nvPr/>
        </p:nvPicPr>
        <p:blipFill>
          <a:blip r:embed="rId3" cstate="print"/>
          <a:srcRect/>
          <a:stretch>
            <a:fillRect/>
          </a:stretch>
        </p:blipFill>
        <p:spPr bwMode="auto">
          <a:xfrm>
            <a:off x="5066476" y="1042342"/>
            <a:ext cx="813887" cy="862659"/>
          </a:xfrm>
          <a:prstGeom prst="rect">
            <a:avLst/>
          </a:prstGeom>
          <a:noFill/>
          <a:ln w="9525">
            <a:noFill/>
            <a:miter lim="800000"/>
            <a:headEnd/>
            <a:tailEnd/>
          </a:ln>
          <a:effectLst/>
        </p:spPr>
      </p:pic>
      <p:pic>
        <p:nvPicPr>
          <p:cNvPr id="209" name="Picture 6"/>
          <p:cNvPicPr>
            <a:picLocks noChangeAspect="1" noChangeArrowheads="1"/>
          </p:cNvPicPr>
          <p:nvPr/>
        </p:nvPicPr>
        <p:blipFill>
          <a:blip r:embed="rId4" cstate="print"/>
          <a:srcRect/>
          <a:stretch>
            <a:fillRect/>
          </a:stretch>
        </p:blipFill>
        <p:spPr bwMode="auto">
          <a:xfrm>
            <a:off x="7669469" y="595896"/>
            <a:ext cx="789501" cy="603556"/>
          </a:xfrm>
          <a:prstGeom prst="rect">
            <a:avLst/>
          </a:prstGeom>
          <a:noFill/>
          <a:ln w="9525">
            <a:noFill/>
            <a:miter lim="800000"/>
            <a:headEnd/>
            <a:tailEnd/>
          </a:ln>
          <a:effectLst/>
        </p:spPr>
      </p:pic>
      <p:pic>
        <p:nvPicPr>
          <p:cNvPr id="212" name="Picture 8"/>
          <p:cNvPicPr>
            <a:picLocks noChangeAspect="1" noChangeArrowheads="1"/>
          </p:cNvPicPr>
          <p:nvPr/>
        </p:nvPicPr>
        <p:blipFill>
          <a:blip r:embed="rId5" cstate="print"/>
          <a:srcRect/>
          <a:stretch>
            <a:fillRect/>
          </a:stretch>
        </p:blipFill>
        <p:spPr bwMode="auto">
          <a:xfrm>
            <a:off x="9578272" y="457200"/>
            <a:ext cx="784928" cy="880948"/>
          </a:xfrm>
          <a:prstGeom prst="rect">
            <a:avLst/>
          </a:prstGeom>
          <a:noFill/>
          <a:ln w="9525">
            <a:noFill/>
            <a:miter lim="800000"/>
            <a:headEnd/>
            <a:tailEnd/>
          </a:ln>
          <a:effectLst/>
        </p:spPr>
      </p:pic>
      <p:pic>
        <p:nvPicPr>
          <p:cNvPr id="218" name="Picture 4"/>
          <p:cNvPicPr>
            <a:picLocks noChangeAspect="1" noChangeArrowheads="1"/>
          </p:cNvPicPr>
          <p:nvPr/>
        </p:nvPicPr>
        <p:blipFill>
          <a:blip r:embed="rId6" cstate="print"/>
          <a:srcRect/>
          <a:stretch>
            <a:fillRect/>
          </a:stretch>
        </p:blipFill>
        <p:spPr bwMode="auto">
          <a:xfrm>
            <a:off x="3703266" y="2667001"/>
            <a:ext cx="745301" cy="914479"/>
          </a:xfrm>
          <a:prstGeom prst="rect">
            <a:avLst/>
          </a:prstGeom>
          <a:noFill/>
          <a:ln w="9525">
            <a:noFill/>
            <a:miter lim="800000"/>
            <a:headEnd/>
            <a:tailEnd/>
          </a:ln>
          <a:effectLst/>
        </p:spPr>
      </p:pic>
      <p:pic>
        <p:nvPicPr>
          <p:cNvPr id="223" name="Picture 26"/>
          <p:cNvPicPr>
            <a:picLocks noChangeAspect="1" noChangeArrowheads="1"/>
          </p:cNvPicPr>
          <p:nvPr/>
        </p:nvPicPr>
        <p:blipFill>
          <a:blip r:embed="rId7" cstate="print"/>
          <a:srcRect/>
          <a:stretch>
            <a:fillRect/>
          </a:stretch>
        </p:blipFill>
        <p:spPr bwMode="auto">
          <a:xfrm>
            <a:off x="5143445" y="2667001"/>
            <a:ext cx="659949" cy="914479"/>
          </a:xfrm>
          <a:prstGeom prst="rect">
            <a:avLst/>
          </a:prstGeom>
          <a:noFill/>
          <a:ln w="9525">
            <a:noFill/>
            <a:miter lim="800000"/>
            <a:headEnd/>
            <a:tailEnd/>
          </a:ln>
          <a:effectLst/>
        </p:spPr>
      </p:pic>
      <p:pic>
        <p:nvPicPr>
          <p:cNvPr id="226" name="Picture 28"/>
          <p:cNvPicPr>
            <a:picLocks noChangeAspect="1" noChangeArrowheads="1"/>
          </p:cNvPicPr>
          <p:nvPr/>
        </p:nvPicPr>
        <p:blipFill>
          <a:blip r:embed="rId8" cstate="print"/>
          <a:srcRect/>
          <a:stretch>
            <a:fillRect/>
          </a:stretch>
        </p:blipFill>
        <p:spPr bwMode="auto">
          <a:xfrm>
            <a:off x="7597073" y="2740159"/>
            <a:ext cx="934293" cy="768163"/>
          </a:xfrm>
          <a:prstGeom prst="rect">
            <a:avLst/>
          </a:prstGeom>
          <a:noFill/>
          <a:ln w="9525">
            <a:noFill/>
            <a:miter lim="800000"/>
            <a:headEnd/>
            <a:tailEnd/>
          </a:ln>
          <a:effectLst/>
        </p:spPr>
      </p:pic>
      <p:pic>
        <p:nvPicPr>
          <p:cNvPr id="235" name="Picture 28"/>
          <p:cNvPicPr>
            <a:picLocks noChangeAspect="1" noChangeArrowheads="1"/>
          </p:cNvPicPr>
          <p:nvPr/>
        </p:nvPicPr>
        <p:blipFill>
          <a:blip r:embed="rId8" cstate="print"/>
          <a:srcRect/>
          <a:stretch>
            <a:fillRect/>
          </a:stretch>
        </p:blipFill>
        <p:spPr bwMode="auto">
          <a:xfrm>
            <a:off x="5006273" y="3892416"/>
            <a:ext cx="934293" cy="768163"/>
          </a:xfrm>
          <a:prstGeom prst="rect">
            <a:avLst/>
          </a:prstGeom>
          <a:noFill/>
          <a:ln w="9525">
            <a:noFill/>
            <a:miter lim="800000"/>
            <a:headEnd/>
            <a:tailEnd/>
          </a:ln>
          <a:effectLst/>
        </p:spPr>
      </p:pic>
      <p:pic>
        <p:nvPicPr>
          <p:cNvPr id="242" name="Picture 5"/>
          <p:cNvPicPr>
            <a:picLocks noChangeAspect="1" noChangeArrowheads="1"/>
          </p:cNvPicPr>
          <p:nvPr/>
        </p:nvPicPr>
        <p:blipFill>
          <a:blip r:embed="rId9" cstate="print"/>
          <a:srcRect/>
          <a:stretch>
            <a:fillRect/>
          </a:stretch>
        </p:blipFill>
        <p:spPr bwMode="auto">
          <a:xfrm>
            <a:off x="8892472" y="3835261"/>
            <a:ext cx="879424" cy="882473"/>
          </a:xfrm>
          <a:prstGeom prst="rect">
            <a:avLst/>
          </a:prstGeom>
          <a:noFill/>
          <a:ln w="9525">
            <a:noFill/>
            <a:miter lim="800000"/>
            <a:headEnd/>
            <a:tailEnd/>
          </a:ln>
          <a:effectLst/>
        </p:spPr>
      </p:pic>
      <p:pic>
        <p:nvPicPr>
          <p:cNvPr id="245" name="Picture 8"/>
          <p:cNvPicPr>
            <a:picLocks noChangeAspect="1" noChangeArrowheads="1"/>
          </p:cNvPicPr>
          <p:nvPr/>
        </p:nvPicPr>
        <p:blipFill>
          <a:blip r:embed="rId10" cstate="print"/>
          <a:srcRect/>
          <a:stretch>
            <a:fillRect/>
          </a:stretch>
        </p:blipFill>
        <p:spPr bwMode="auto">
          <a:xfrm>
            <a:off x="2034473" y="5671491"/>
            <a:ext cx="955631" cy="842845"/>
          </a:xfrm>
          <a:prstGeom prst="rect">
            <a:avLst/>
          </a:prstGeom>
          <a:noFill/>
          <a:ln w="9525">
            <a:noFill/>
            <a:miter lim="800000"/>
            <a:headEnd/>
            <a:tailEnd/>
          </a:ln>
          <a:effectLst/>
        </p:spPr>
      </p:pic>
      <p:pic>
        <p:nvPicPr>
          <p:cNvPr id="248" name="Picture 6"/>
          <p:cNvPicPr>
            <a:picLocks noChangeAspect="1" noChangeArrowheads="1"/>
          </p:cNvPicPr>
          <p:nvPr/>
        </p:nvPicPr>
        <p:blipFill>
          <a:blip r:embed="rId11" cstate="print"/>
          <a:srcRect/>
          <a:stretch>
            <a:fillRect/>
          </a:stretch>
        </p:blipFill>
        <p:spPr bwMode="auto">
          <a:xfrm>
            <a:off x="5160209" y="5642531"/>
            <a:ext cx="626418" cy="900762"/>
          </a:xfrm>
          <a:prstGeom prst="rect">
            <a:avLst/>
          </a:prstGeom>
          <a:noFill/>
          <a:ln w="9525">
            <a:noFill/>
            <a:miter lim="800000"/>
            <a:headEnd/>
            <a:tailEnd/>
          </a:ln>
          <a:effectLst/>
        </p:spPr>
      </p:pic>
      <p:pic>
        <p:nvPicPr>
          <p:cNvPr id="251" name="Picture 7"/>
          <p:cNvPicPr>
            <a:picLocks noChangeAspect="1" noChangeArrowheads="1"/>
          </p:cNvPicPr>
          <p:nvPr/>
        </p:nvPicPr>
        <p:blipFill>
          <a:blip r:embed="rId12" cstate="print"/>
          <a:srcRect/>
          <a:stretch>
            <a:fillRect/>
          </a:stretch>
        </p:blipFill>
        <p:spPr bwMode="auto">
          <a:xfrm>
            <a:off x="6377873" y="5663869"/>
            <a:ext cx="931245" cy="858086"/>
          </a:xfrm>
          <a:prstGeom prst="rect">
            <a:avLst/>
          </a:prstGeom>
          <a:noFill/>
          <a:ln w="9525">
            <a:noFill/>
            <a:miter lim="800000"/>
            <a:headEnd/>
            <a:tailEnd/>
          </a:ln>
          <a:effectLst/>
        </p:spPr>
      </p:pic>
      <p:pic>
        <p:nvPicPr>
          <p:cNvPr id="254" name="Picture 44"/>
          <p:cNvPicPr>
            <a:picLocks noChangeAspect="1" noChangeArrowheads="1"/>
          </p:cNvPicPr>
          <p:nvPr/>
        </p:nvPicPr>
        <p:blipFill>
          <a:blip r:embed="rId13" cstate="print"/>
          <a:srcRect/>
          <a:stretch>
            <a:fillRect/>
          </a:stretch>
        </p:blipFill>
        <p:spPr bwMode="auto">
          <a:xfrm>
            <a:off x="7690807" y="5632624"/>
            <a:ext cx="746825" cy="920576"/>
          </a:xfrm>
          <a:prstGeom prst="rect">
            <a:avLst/>
          </a:prstGeom>
          <a:noFill/>
          <a:ln w="9525">
            <a:noFill/>
            <a:miter lim="800000"/>
            <a:headEnd/>
            <a:tailEnd/>
          </a:ln>
          <a:effectLst/>
        </p:spPr>
      </p:pic>
      <p:cxnSp>
        <p:nvCxnSpPr>
          <p:cNvPr id="260" name="Shape 141"/>
          <p:cNvCxnSpPr>
            <a:stCxn id="60" idx="2"/>
            <a:endCxn id="254" idx="0"/>
          </p:cNvCxnSpPr>
          <p:nvPr/>
        </p:nvCxnSpPr>
        <p:spPr>
          <a:xfrm rot="16200000" flipH="1">
            <a:off x="5487253" y="3055658"/>
            <a:ext cx="1165628" cy="3988304"/>
          </a:xfrm>
          <a:prstGeom prst="bentConnector3">
            <a:avLst>
              <a:gd name="adj1" fmla="val 3809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5" name="Picture 6"/>
          <p:cNvPicPr>
            <a:picLocks noChangeAspect="1" noChangeArrowheads="1"/>
          </p:cNvPicPr>
          <p:nvPr/>
        </p:nvPicPr>
        <p:blipFill>
          <a:blip r:embed="rId14" cstate="print"/>
          <a:srcRect/>
          <a:stretch>
            <a:fillRect/>
          </a:stretch>
        </p:blipFill>
        <p:spPr bwMode="auto">
          <a:xfrm>
            <a:off x="6504376" y="3845168"/>
            <a:ext cx="678239" cy="862659"/>
          </a:xfrm>
          <a:prstGeom prst="rect">
            <a:avLst/>
          </a:prstGeom>
          <a:noFill/>
          <a:ln w="9525">
            <a:noFill/>
            <a:miter lim="800000"/>
            <a:headEnd/>
            <a:tailEnd/>
          </a:ln>
          <a:effectLst/>
        </p:spPr>
      </p:pic>
      <p:pic>
        <p:nvPicPr>
          <p:cNvPr id="269" name="Picture 6"/>
          <p:cNvPicPr>
            <a:picLocks noChangeAspect="1" noChangeArrowheads="1"/>
          </p:cNvPicPr>
          <p:nvPr/>
        </p:nvPicPr>
        <p:blipFill>
          <a:blip r:embed="rId15" cstate="print"/>
          <a:srcRect/>
          <a:stretch>
            <a:fillRect/>
          </a:stretch>
        </p:blipFill>
        <p:spPr bwMode="auto">
          <a:xfrm>
            <a:off x="8906951" y="1634713"/>
            <a:ext cx="850466" cy="777307"/>
          </a:xfrm>
          <a:prstGeom prst="rect">
            <a:avLst/>
          </a:prstGeom>
          <a:noFill/>
          <a:ln w="9525">
            <a:noFill/>
            <a:miter lim="800000"/>
            <a:headEnd/>
            <a:tailEnd/>
          </a:ln>
          <a:effectLst/>
        </p:spPr>
      </p:pic>
      <p:pic>
        <p:nvPicPr>
          <p:cNvPr id="275" name="Picture 31"/>
          <p:cNvPicPr>
            <a:picLocks noChangeAspect="1" noChangeArrowheads="1"/>
          </p:cNvPicPr>
          <p:nvPr/>
        </p:nvPicPr>
        <p:blipFill>
          <a:blip r:embed="rId16" cstate="print"/>
          <a:srcRect/>
          <a:stretch>
            <a:fillRect/>
          </a:stretch>
        </p:blipFill>
        <p:spPr bwMode="auto">
          <a:xfrm>
            <a:off x="2230324" y="3800968"/>
            <a:ext cx="563929" cy="951059"/>
          </a:xfrm>
          <a:prstGeom prst="rect">
            <a:avLst/>
          </a:prstGeom>
          <a:noFill/>
          <a:ln w="9525">
            <a:noFill/>
            <a:miter lim="800000"/>
            <a:headEnd/>
            <a:tailEnd/>
          </a:ln>
          <a:effectLst/>
        </p:spPr>
      </p:pic>
      <p:cxnSp>
        <p:nvCxnSpPr>
          <p:cNvPr id="283" name="Shape 282"/>
          <p:cNvCxnSpPr>
            <a:stCxn id="159" idx="0"/>
            <a:endCxn id="218" idx="0"/>
          </p:cNvCxnSpPr>
          <p:nvPr/>
        </p:nvCxnSpPr>
        <p:spPr>
          <a:xfrm rot="16200000" flipV="1">
            <a:off x="5326337" y="1416581"/>
            <a:ext cx="266739" cy="2767578"/>
          </a:xfrm>
          <a:prstGeom prst="bentConnector3">
            <a:avLst>
              <a:gd name="adj1" fmla="val 22669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0" name="Shape 282"/>
          <p:cNvCxnSpPr>
            <a:stCxn id="206" idx="3"/>
            <a:endCxn id="23" idx="1"/>
          </p:cNvCxnSpPr>
          <p:nvPr/>
        </p:nvCxnSpPr>
        <p:spPr>
          <a:xfrm>
            <a:off x="5880362" y="1473671"/>
            <a:ext cx="1993356" cy="54969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stCxn id="125" idx="4"/>
            <a:endCxn id="202" idx="0"/>
          </p:cNvCxnSpPr>
          <p:nvPr/>
        </p:nvCxnSpPr>
        <p:spPr>
          <a:xfrm>
            <a:off x="4075915" y="457201"/>
            <a:ext cx="0" cy="5897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DFE045F-0C01-42E7-A85C-A533F5D477C3}"/>
              </a:ext>
            </a:extLst>
          </p:cNvPr>
          <p:cNvSpPr/>
          <p:nvPr/>
        </p:nvSpPr>
        <p:spPr>
          <a:xfrm>
            <a:off x="3747752" y="1390918"/>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Shareable</a:t>
            </a:r>
          </a:p>
        </p:txBody>
      </p:sp>
      <p:sp>
        <p:nvSpPr>
          <p:cNvPr id="5" name="Oval 4">
            <a:extLst>
              <a:ext uri="{FF2B5EF4-FFF2-40B4-BE49-F238E27FC236}">
                <a16:creationId xmlns:a16="http://schemas.microsoft.com/office/drawing/2014/main" id="{046A9111-5EED-482C-B42C-24038FB06C97}"/>
              </a:ext>
            </a:extLst>
          </p:cNvPr>
          <p:cNvSpPr/>
          <p:nvPr/>
        </p:nvSpPr>
        <p:spPr>
          <a:xfrm>
            <a:off x="1609858" y="2554307"/>
            <a:ext cx="194471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Computable</a:t>
            </a:r>
          </a:p>
        </p:txBody>
      </p:sp>
      <p:sp>
        <p:nvSpPr>
          <p:cNvPr id="7" name="Oval 6">
            <a:extLst>
              <a:ext uri="{FF2B5EF4-FFF2-40B4-BE49-F238E27FC236}">
                <a16:creationId xmlns:a16="http://schemas.microsoft.com/office/drawing/2014/main" id="{3F8FAE9B-1DEE-4C28-B959-8AB979898D8D}"/>
              </a:ext>
            </a:extLst>
          </p:cNvPr>
          <p:cNvSpPr/>
          <p:nvPr/>
        </p:nvSpPr>
        <p:spPr>
          <a:xfrm>
            <a:off x="3747752" y="2554307"/>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Publishable</a:t>
            </a:r>
          </a:p>
        </p:txBody>
      </p:sp>
      <p:sp>
        <p:nvSpPr>
          <p:cNvPr id="9" name="Oval 8">
            <a:extLst>
              <a:ext uri="{FF2B5EF4-FFF2-40B4-BE49-F238E27FC236}">
                <a16:creationId xmlns:a16="http://schemas.microsoft.com/office/drawing/2014/main" id="{4DF5EE67-9F92-4ED4-8B50-92F8610FC682}"/>
              </a:ext>
            </a:extLst>
          </p:cNvPr>
          <p:cNvSpPr/>
          <p:nvPr/>
        </p:nvSpPr>
        <p:spPr>
          <a:xfrm>
            <a:off x="5769736" y="2554306"/>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Executable</a:t>
            </a:r>
          </a:p>
        </p:txBody>
      </p:sp>
      <p:cxnSp>
        <p:nvCxnSpPr>
          <p:cNvPr id="11" name="Straight Arrow Connector 10">
            <a:extLst>
              <a:ext uri="{FF2B5EF4-FFF2-40B4-BE49-F238E27FC236}">
                <a16:creationId xmlns:a16="http://schemas.microsoft.com/office/drawing/2014/main" id="{1132473E-877B-4F62-AA08-D995395227A9}"/>
              </a:ext>
            </a:extLst>
          </p:cNvPr>
          <p:cNvCxnSpPr>
            <a:cxnSpLocks/>
          </p:cNvCxnSpPr>
          <p:nvPr/>
        </p:nvCxnSpPr>
        <p:spPr>
          <a:xfrm flipV="1">
            <a:off x="2582213" y="2114280"/>
            <a:ext cx="2079939"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B5FC58A0-4BB8-43C6-A5E9-49148849697F}"/>
              </a:ext>
            </a:extLst>
          </p:cNvPr>
          <p:cNvCxnSpPr>
            <a:cxnSpLocks/>
            <a:stCxn id="7" idx="0"/>
            <a:endCxn id="2" idx="4"/>
          </p:cNvCxnSpPr>
          <p:nvPr/>
        </p:nvCxnSpPr>
        <p:spPr>
          <a:xfrm flipV="1">
            <a:off x="4662152" y="2112135"/>
            <a:ext cx="0"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8AA502DD-79CF-471A-8723-A07AF6EBF816}"/>
              </a:ext>
            </a:extLst>
          </p:cNvPr>
          <p:cNvCxnSpPr>
            <a:cxnSpLocks/>
            <a:stCxn id="9" idx="0"/>
            <a:endCxn id="2" idx="4"/>
          </p:cNvCxnSpPr>
          <p:nvPr/>
        </p:nvCxnSpPr>
        <p:spPr>
          <a:xfrm flipH="1" flipV="1">
            <a:off x="4662152" y="2112135"/>
            <a:ext cx="2021984" cy="44217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AB060674-598F-47D6-B102-9532B6AE65DF}"/>
              </a:ext>
            </a:extLst>
          </p:cNvPr>
          <p:cNvSpPr txBox="1"/>
          <p:nvPr/>
        </p:nvSpPr>
        <p:spPr>
          <a:xfrm>
            <a:off x="1745086" y="3431150"/>
            <a:ext cx="1674253" cy="261610"/>
          </a:xfrm>
          <a:prstGeom prst="rect">
            <a:avLst/>
          </a:prstGeom>
          <a:noFill/>
        </p:spPr>
        <p:txBody>
          <a:bodyPr wrap="square" rtlCol="0">
            <a:spAutoFit/>
          </a:bodyPr>
          <a:lstStyle/>
          <a:p>
            <a:r>
              <a:rPr lang="en-US" sz="1100" dirty="0"/>
              <a:t>Design-time/ authoring</a:t>
            </a:r>
          </a:p>
        </p:txBody>
      </p:sp>
      <p:sp>
        <p:nvSpPr>
          <p:cNvPr id="22" name="TextBox 21">
            <a:extLst>
              <a:ext uri="{FF2B5EF4-FFF2-40B4-BE49-F238E27FC236}">
                <a16:creationId xmlns:a16="http://schemas.microsoft.com/office/drawing/2014/main" id="{51F01DEA-C3A0-4365-AEAF-60172C189F84}"/>
              </a:ext>
            </a:extLst>
          </p:cNvPr>
          <p:cNvSpPr txBox="1"/>
          <p:nvPr/>
        </p:nvSpPr>
        <p:spPr>
          <a:xfrm>
            <a:off x="3825025" y="3459058"/>
            <a:ext cx="1674253" cy="261610"/>
          </a:xfrm>
          <a:prstGeom prst="rect">
            <a:avLst/>
          </a:prstGeom>
          <a:noFill/>
        </p:spPr>
        <p:txBody>
          <a:bodyPr wrap="square" rtlCol="0">
            <a:spAutoFit/>
          </a:bodyPr>
          <a:lstStyle/>
          <a:p>
            <a:r>
              <a:rPr lang="en-US" sz="1100" dirty="0"/>
              <a:t>Publishing/distribution</a:t>
            </a:r>
          </a:p>
        </p:txBody>
      </p:sp>
      <p:sp>
        <p:nvSpPr>
          <p:cNvPr id="3" name="TextBox 2">
            <a:extLst>
              <a:ext uri="{FF2B5EF4-FFF2-40B4-BE49-F238E27FC236}">
                <a16:creationId xmlns:a16="http://schemas.microsoft.com/office/drawing/2014/main" id="{E917289A-FDA6-4463-B7D3-EF4896560232}"/>
              </a:ext>
            </a:extLst>
          </p:cNvPr>
          <p:cNvSpPr txBox="1"/>
          <p:nvPr/>
        </p:nvSpPr>
        <p:spPr>
          <a:xfrm>
            <a:off x="5904964" y="3459058"/>
            <a:ext cx="1674253" cy="261610"/>
          </a:xfrm>
          <a:prstGeom prst="rect">
            <a:avLst/>
          </a:prstGeom>
          <a:noFill/>
        </p:spPr>
        <p:txBody>
          <a:bodyPr wrap="square" rtlCol="0">
            <a:spAutoFit/>
          </a:bodyPr>
          <a:lstStyle/>
          <a:p>
            <a:r>
              <a:rPr lang="en-US" sz="1100" dirty="0"/>
              <a:t>Runtime/implementation</a:t>
            </a:r>
          </a:p>
        </p:txBody>
      </p:sp>
    </p:spTree>
    <p:extLst>
      <p:ext uri="{BB962C8B-B14F-4D97-AF65-F5344CB8AC3E}">
        <p14:creationId xmlns:p14="http://schemas.microsoft.com/office/powerpoint/2010/main" val="244528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fontScale="90000"/>
          </a:bodyPr>
          <a:lstStyle/>
          <a:p>
            <a:r>
              <a:rPr lang="en-US" dirty="0"/>
              <a:t>Translating Evidence to Executable CDS</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09603" y="1690029"/>
          <a:ext cx="11067067" cy="4696207"/>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782701">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782701">
                <a:tc>
                  <a:txBody>
                    <a:bodyPr/>
                    <a:lstStyle/>
                    <a:p>
                      <a:pPr marL="0" marR="0" algn="ctr">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782701">
                <a:tc>
                  <a:txBody>
                    <a:bodyPr/>
                    <a:lstStyle/>
                    <a:p>
                      <a:pPr marL="0" marR="0" algn="ctr">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21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21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1174052">
                <a:tc>
                  <a:txBody>
                    <a:bodyPr/>
                    <a:lstStyle/>
                    <a:p>
                      <a:pPr marL="0" marR="0" algn="ctr">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21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21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r h="1174052">
                <a:tc>
                  <a:txBody>
                    <a:bodyPr/>
                    <a:lstStyle/>
                    <a:p>
                      <a:pPr marL="0" marR="0" algn="ctr">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334939"/>
                  </a:ext>
                </a:extLst>
              </a:tr>
            </a:tbl>
          </a:graphicData>
        </a:graphic>
      </p:graphicFrame>
      <p:pic>
        <p:nvPicPr>
          <p:cNvPr id="6" name="Picture 5">
            <a:extLst>
              <a:ext uri="{FF2B5EF4-FFF2-40B4-BE49-F238E27FC236}">
                <a16:creationId xmlns:a16="http://schemas.microsoft.com/office/drawing/2014/main" id="{5E8A0E42-FB53-40A4-B8F7-58ED4F249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3764" y="101328"/>
            <a:ext cx="5237193" cy="1489621"/>
          </a:xfrm>
          <a:prstGeom prst="rect">
            <a:avLst/>
          </a:prstGeom>
        </p:spPr>
      </p:pic>
      <p:sp>
        <p:nvSpPr>
          <p:cNvPr id="2" name="Rectangle 1"/>
          <p:cNvSpPr/>
          <p:nvPr/>
        </p:nvSpPr>
        <p:spPr>
          <a:xfrm>
            <a:off x="6588829" y="899377"/>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400" b="1" dirty="0">
              <a:ln w="6350">
                <a:solidFill>
                  <a:srgbClr val="FFFFFF"/>
                </a:solidFill>
              </a:ln>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3"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FF66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400" b="1" dirty="0">
              <a:ln w="6350">
                <a:solidFill>
                  <a:srgbClr val="FFFFFF"/>
                </a:solidFill>
              </a:ln>
              <a:solidFill>
                <a:srgbClr val="FF66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6"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08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400" b="1" dirty="0">
              <a:ln w="6350">
                <a:solidFill>
                  <a:srgbClr val="FFFFFF"/>
                </a:solidFill>
              </a:ln>
              <a:solidFill>
                <a:srgbClr val="008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0315756" y="905248"/>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23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a:bodyPr>
          <a:lstStyle/>
          <a:p>
            <a:r>
              <a:rPr lang="en-US" dirty="0"/>
              <a:t>Tiers of Functionality</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extLst>
              <p:ext uri="{D42A27DB-BD31-4B8C-83A1-F6EECF244321}">
                <p14:modId xmlns:p14="http://schemas.microsoft.com/office/powerpoint/2010/main" val="1750180132"/>
              </p:ext>
            </p:extLst>
          </p:nvPr>
        </p:nvGraphicFramePr>
        <p:xfrm>
          <a:off x="562466" y="2365289"/>
          <a:ext cx="11067067" cy="3094912"/>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527077">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855945">
                <a:tc>
                  <a:txBody>
                    <a:bodyPr/>
                    <a:lstStyle/>
                    <a:p>
                      <a:pPr marL="0" marR="0" algn="ctr">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Glossaries, data elements and dictionaries, terminologies, data access services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855945">
                <a:tc>
                  <a:txBody>
                    <a:bodyPr/>
                    <a:lstStyle/>
                    <a:p>
                      <a:pPr marL="0" marR="0" algn="ctr">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Logic</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Guideline narrative, workflows, libraries, application services</a:t>
                      </a:r>
                      <a:endParaRPr lang="en-US" sz="21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855945">
                <a:tc>
                  <a:txBody>
                    <a:bodyPr/>
                    <a:lstStyle/>
                    <a:p>
                      <a:pPr marL="0" marR="0" algn="ctr">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Forms</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Use cases, personas, questionnaires, and user-interfaces</a:t>
                      </a:r>
                      <a:endParaRPr lang="en-US" sz="2100" b="1"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bl>
          </a:graphicData>
        </a:graphic>
      </p:graphicFrame>
      <p:sp>
        <p:nvSpPr>
          <p:cNvPr id="2" name="Rectangle 1"/>
          <p:cNvSpPr/>
          <p:nvPr/>
        </p:nvSpPr>
        <p:spPr>
          <a:xfrm>
            <a:off x="6588828" y="899377"/>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tx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400" b="1" dirty="0">
              <a:ln w="6350">
                <a:solidFill>
                  <a:srgbClr val="FFFFFF"/>
                </a:solidFill>
              </a:ln>
              <a:solidFill>
                <a:schemeClr val="tx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2"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400" b="1" dirty="0">
              <a:ln w="6350">
                <a:solidFill>
                  <a:srgbClr val="FFFFFF"/>
                </a:solidFill>
              </a:ln>
              <a:solidFill>
                <a:schemeClr val="accent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5"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400" b="1" dirty="0">
              <a:ln w="6350">
                <a:solidFill>
                  <a:srgbClr val="FFFFFF"/>
                </a:solidFill>
              </a:ln>
              <a:solidFill>
                <a:schemeClr val="accent5"/>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6742BAE-59ED-43A1-8B01-14FC0F51A697}"/>
              </a:ext>
            </a:extLst>
          </p:cNvPr>
          <p:cNvPicPr>
            <a:picLocks noChangeAspect="1"/>
          </p:cNvPicPr>
          <p:nvPr/>
        </p:nvPicPr>
        <p:blipFill>
          <a:blip r:embed="rId3"/>
          <a:stretch>
            <a:fillRect/>
          </a:stretch>
        </p:blipFill>
        <p:spPr>
          <a:xfrm>
            <a:off x="7160719" y="826642"/>
            <a:ext cx="590996" cy="590996"/>
          </a:xfrm>
          <a:prstGeom prst="rect">
            <a:avLst/>
          </a:prstGeom>
        </p:spPr>
      </p:pic>
      <p:pic>
        <p:nvPicPr>
          <p:cNvPr id="12" name="Picture 11" descr="A circuit board&#10;&#10;Description automatically generated">
            <a:extLst>
              <a:ext uri="{FF2B5EF4-FFF2-40B4-BE49-F238E27FC236}">
                <a16:creationId xmlns:a16="http://schemas.microsoft.com/office/drawing/2014/main" id="{792DBD9B-CF91-48FA-8C61-3CA63E3E10A7}"/>
              </a:ext>
            </a:extLst>
          </p:cNvPr>
          <p:cNvPicPr>
            <a:picLocks noChangeAspect="1"/>
          </p:cNvPicPr>
          <p:nvPr/>
        </p:nvPicPr>
        <p:blipFill>
          <a:blip r:embed="rId4"/>
          <a:stretch>
            <a:fillRect/>
          </a:stretch>
        </p:blipFill>
        <p:spPr>
          <a:xfrm>
            <a:off x="8411936" y="854764"/>
            <a:ext cx="590995" cy="590995"/>
          </a:xfrm>
          <a:prstGeom prst="rect">
            <a:avLst/>
          </a:prstGeom>
        </p:spPr>
      </p:pic>
      <p:pic>
        <p:nvPicPr>
          <p:cNvPr id="15" name="Picture 14" descr="A black sign with white text&#10;&#10;Description automatically generated">
            <a:extLst>
              <a:ext uri="{FF2B5EF4-FFF2-40B4-BE49-F238E27FC236}">
                <a16:creationId xmlns:a16="http://schemas.microsoft.com/office/drawing/2014/main" id="{67D8FC8F-1F90-427B-8E99-86F375676419}"/>
              </a:ext>
            </a:extLst>
          </p:cNvPr>
          <p:cNvPicPr>
            <a:picLocks noChangeAspect="1"/>
          </p:cNvPicPr>
          <p:nvPr/>
        </p:nvPicPr>
        <p:blipFill>
          <a:blip r:embed="rId5"/>
          <a:stretch>
            <a:fillRect/>
          </a:stretch>
        </p:blipFill>
        <p:spPr>
          <a:xfrm>
            <a:off x="9707079" y="800144"/>
            <a:ext cx="539416" cy="675259"/>
          </a:xfrm>
          <a:prstGeom prst="rect">
            <a:avLst/>
          </a:prstGeom>
        </p:spPr>
      </p:pic>
    </p:spTree>
    <p:extLst>
      <p:ext uri="{BB962C8B-B14F-4D97-AF65-F5344CB8AC3E}">
        <p14:creationId xmlns:p14="http://schemas.microsoft.com/office/powerpoint/2010/main" val="217762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A608B4B3-6ACA-468C-9B87-D84219668E0A}"/>
              </a:ext>
            </a:extLst>
          </p:cNvPr>
          <p:cNvSpPr/>
          <p:nvPr/>
        </p:nvSpPr>
        <p:spPr>
          <a:xfrm>
            <a:off x="6630477" y="4197082"/>
            <a:ext cx="107029" cy="789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451E572-F133-420E-A19A-95DD3C3141F3}"/>
              </a:ext>
            </a:extLst>
          </p:cNvPr>
          <p:cNvSpPr/>
          <p:nvPr/>
        </p:nvSpPr>
        <p:spPr>
          <a:xfrm>
            <a:off x="4454819" y="4618912"/>
            <a:ext cx="91278"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71143C50-5FDC-46BC-A593-991634435130}"/>
              </a:ext>
            </a:extLst>
          </p:cNvPr>
          <p:cNvSpPr/>
          <p:nvPr/>
        </p:nvSpPr>
        <p:spPr>
          <a:xfrm>
            <a:off x="5538051" y="4618912"/>
            <a:ext cx="98685"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2D882D9-63AB-4B59-9154-358DCECA153C}"/>
              </a:ext>
            </a:extLst>
          </p:cNvPr>
          <p:cNvSpPr/>
          <p:nvPr/>
        </p:nvSpPr>
        <p:spPr>
          <a:xfrm>
            <a:off x="7488904" y="2003495"/>
            <a:ext cx="110686" cy="355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9E795C3-B100-4602-B5C1-8BDAC22BC8A2}"/>
              </a:ext>
            </a:extLst>
          </p:cNvPr>
          <p:cNvSpPr/>
          <p:nvPr/>
        </p:nvSpPr>
        <p:spPr>
          <a:xfrm>
            <a:off x="9833790" y="2036573"/>
            <a:ext cx="110686" cy="3378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9932099" y="1102780"/>
            <a:ext cx="436817" cy="156470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7040147" y="3059041"/>
            <a:ext cx="431451" cy="1919552"/>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10474452" y="3387302"/>
            <a:ext cx="436817" cy="125721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8575101" y="3168426"/>
            <a:ext cx="436817" cy="1694968"/>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3"/>
          <a:stretch>
            <a:fillRect/>
          </a:stretch>
        </p:blipFill>
        <p:spPr>
          <a:xfrm>
            <a:off x="282511" y="4770379"/>
            <a:ext cx="1409999" cy="8460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579406" y="4964946"/>
            <a:ext cx="1352367" cy="162284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100" dirty="0"/>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679021" y="4964946"/>
            <a:ext cx="1352367" cy="162284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3778636" y="4964946"/>
            <a:ext cx="1352367" cy="162284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4878251" y="4964946"/>
            <a:ext cx="1352367" cy="162284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5977866" y="4964946"/>
            <a:ext cx="1352367" cy="162284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10376326" y="2534129"/>
            <a:ext cx="1352367" cy="1489677"/>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9219302" y="2534129"/>
            <a:ext cx="1352367" cy="1489677"/>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CPG-on-FHIR</a:t>
              </a:r>
            </a:p>
          </p:txBody>
        </p:sp>
      </p:grpSp>
      <p:grpSp>
        <p:nvGrpSpPr>
          <p:cNvPr id="1027" name="Group 1026">
            <a:extLst>
              <a:ext uri="{FF2B5EF4-FFF2-40B4-BE49-F238E27FC236}">
                <a16:creationId xmlns:a16="http://schemas.microsoft.com/office/drawing/2014/main" id="{7DC50A98-5370-4C8B-B8D1-503947AC75CC}"/>
              </a:ext>
            </a:extLst>
          </p:cNvPr>
          <p:cNvGrpSpPr/>
          <p:nvPr/>
        </p:nvGrpSpPr>
        <p:grpSpPr>
          <a:xfrm>
            <a:off x="5748228" y="2534129"/>
            <a:ext cx="1352367" cy="1490500"/>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grpSp>
        <p:nvGrpSpPr>
          <p:cNvPr id="62" name="Group 61">
            <a:extLst>
              <a:ext uri="{FF2B5EF4-FFF2-40B4-BE49-F238E27FC236}">
                <a16:creationId xmlns:a16="http://schemas.microsoft.com/office/drawing/2014/main" id="{946462FD-829B-4345-BCEB-7501ED399846}"/>
              </a:ext>
            </a:extLst>
          </p:cNvPr>
          <p:cNvGrpSpPr/>
          <p:nvPr/>
        </p:nvGrpSpPr>
        <p:grpSpPr>
          <a:xfrm>
            <a:off x="3378951" y="2510985"/>
            <a:ext cx="1352367" cy="1426969"/>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grpSp>
        <p:nvGrpSpPr>
          <p:cNvPr id="61" name="Group 60">
            <a:extLst>
              <a:ext uri="{FF2B5EF4-FFF2-40B4-BE49-F238E27FC236}">
                <a16:creationId xmlns:a16="http://schemas.microsoft.com/office/drawing/2014/main" id="{F9A15AC5-BCB3-4C33-82A6-BBB9B9A0CB16}"/>
              </a:ext>
            </a:extLst>
          </p:cNvPr>
          <p:cNvGrpSpPr/>
          <p:nvPr/>
        </p:nvGrpSpPr>
        <p:grpSpPr>
          <a:xfrm>
            <a:off x="1925670" y="2530532"/>
            <a:ext cx="1352367" cy="1426969"/>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US </a:t>
              </a:r>
              <a:r>
                <a:rPr lang="en-US" sz="1200" kern="1200" dirty="0"/>
                <a:t>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6905253" y="2534129"/>
            <a:ext cx="1352367" cy="1489677"/>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6050265" y="466374"/>
            <a:ext cx="1081487" cy="110364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HEDIS</a:t>
              </a:r>
              <a:endParaRPr lang="en-US" sz="1200" kern="1200" dirty="0"/>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8189880" y="403525"/>
            <a:ext cx="1081487" cy="1124502"/>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CDC Opioid Prescribing</a:t>
              </a:r>
              <a:endParaRPr lang="en-US" sz="1200" kern="1200" dirty="0"/>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10329496" y="412989"/>
            <a:ext cx="1081487" cy="1149447"/>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ANC</a:t>
              </a:r>
              <a:endParaRPr lang="en-US" sz="1200" kern="1200" dirty="0"/>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4" name="Arrow: Bent 1053">
            <a:extLst>
              <a:ext uri="{FF2B5EF4-FFF2-40B4-BE49-F238E27FC236}">
                <a16:creationId xmlns:a16="http://schemas.microsoft.com/office/drawing/2014/main" id="{7AB1F3AF-037E-4F34-ABED-47AD164767E0}"/>
              </a:ext>
            </a:extLst>
          </p:cNvPr>
          <p:cNvSpPr/>
          <p:nvPr/>
        </p:nvSpPr>
        <p:spPr>
          <a:xfrm rot="16200000">
            <a:off x="9726068" y="3502617"/>
            <a:ext cx="436817" cy="1026587"/>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3209046" y="2630950"/>
            <a:ext cx="262067" cy="53102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3725737" y="2774506"/>
            <a:ext cx="690510" cy="3131488"/>
          </a:xfrm>
          <a:prstGeom prst="bentArrow">
            <a:avLst>
              <a:gd name="adj1" fmla="val 14269"/>
              <a:gd name="adj2" fmla="val 19109"/>
              <a:gd name="adj3" fmla="val 23764"/>
              <a:gd name="adj4" fmla="val 248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8879418" y="1408034"/>
            <a:ext cx="436817" cy="954195"/>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Left Brace 33">
            <a:extLst>
              <a:ext uri="{FF2B5EF4-FFF2-40B4-BE49-F238E27FC236}">
                <a16:creationId xmlns:a16="http://schemas.microsoft.com/office/drawing/2014/main" id="{86F3EC75-A9A9-4579-97D5-436BFFE8961B}"/>
              </a:ext>
            </a:extLst>
          </p:cNvPr>
          <p:cNvSpPr/>
          <p:nvPr/>
        </p:nvSpPr>
        <p:spPr>
          <a:xfrm>
            <a:off x="5381139" y="2163195"/>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4280323" y="2885073"/>
            <a:ext cx="1725922" cy="369332"/>
          </a:xfrm>
          <a:prstGeom prst="rect">
            <a:avLst/>
          </a:prstGeom>
          <a:noFill/>
        </p:spPr>
        <p:txBody>
          <a:bodyPr wrap="none" rtlCol="0">
            <a:spAutoFit/>
          </a:bodyPr>
          <a:lstStyle/>
          <a:p>
            <a:r>
              <a:rPr lang="en-US" dirty="0"/>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5607510" y="195150"/>
            <a:ext cx="345815" cy="1471573"/>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4745755" y="702885"/>
            <a:ext cx="1282402" cy="369332"/>
          </a:xfrm>
          <a:prstGeom prst="rect">
            <a:avLst/>
          </a:prstGeom>
          <a:noFill/>
        </p:spPr>
        <p:txBody>
          <a:bodyPr wrap="none" rtlCol="0">
            <a:spAutoFit/>
          </a:bodyPr>
          <a:lstStyle/>
          <a:p>
            <a:r>
              <a:rPr lang="en-US" dirty="0"/>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7077481" y="4964946"/>
            <a:ext cx="1352367" cy="162284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err="1"/>
                    <a:t>FHIRPath</a:t>
                  </a:r>
                  <a:endParaRPr lang="en-US" sz="1200" kern="1200" dirty="0"/>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8177096" y="4964946"/>
            <a:ext cx="1352367" cy="162284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547803" y="2158517"/>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60079" y="2880395"/>
            <a:ext cx="1140056" cy="369332"/>
          </a:xfrm>
          <a:prstGeom prst="rect">
            <a:avLst/>
          </a:prstGeom>
          <a:noFill/>
        </p:spPr>
        <p:txBody>
          <a:bodyPr wrap="none" rtlCol="0">
            <a:spAutoFit/>
          </a:bodyPr>
          <a:lstStyle/>
          <a:p>
            <a:r>
              <a:rPr lang="en-US" dirty="0"/>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709262" y="2530532"/>
            <a:ext cx="1352367" cy="1426969"/>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IPS</a:t>
                </a:r>
                <a:endParaRPr lang="en-US" sz="1200" kern="1200" dirty="0"/>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9276711" y="4964946"/>
            <a:ext cx="1352367" cy="162284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10376326" y="4964946"/>
            <a:ext cx="1352367" cy="162284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grpSp>
        <p:nvGrpSpPr>
          <p:cNvPr id="77" name="Group 76">
            <a:extLst>
              <a:ext uri="{FF2B5EF4-FFF2-40B4-BE49-F238E27FC236}">
                <a16:creationId xmlns:a16="http://schemas.microsoft.com/office/drawing/2014/main" id="{9BF21A3E-05F5-4A11-838C-7BD8134406E2}"/>
              </a:ext>
            </a:extLst>
          </p:cNvPr>
          <p:cNvGrpSpPr/>
          <p:nvPr/>
        </p:nvGrpSpPr>
        <p:grpSpPr>
          <a:xfrm>
            <a:off x="8062278" y="2534129"/>
            <a:ext cx="1352367" cy="1489677"/>
            <a:chOff x="9220798" y="2495033"/>
            <a:chExt cx="1352367" cy="1489677"/>
          </a:xfrm>
        </p:grpSpPr>
        <p:grpSp>
          <p:nvGrpSpPr>
            <p:cNvPr id="129" name="Group 128">
              <a:extLst>
                <a:ext uri="{FF2B5EF4-FFF2-40B4-BE49-F238E27FC236}">
                  <a16:creationId xmlns:a16="http://schemas.microsoft.com/office/drawing/2014/main" id="{1A4D32AD-BE2A-4803-8C7B-D6EE97A7C469}"/>
                </a:ext>
              </a:extLst>
            </p:cNvPr>
            <p:cNvGrpSpPr/>
            <p:nvPr/>
          </p:nvGrpSpPr>
          <p:grpSpPr>
            <a:xfrm>
              <a:off x="9220798" y="2495033"/>
              <a:ext cx="1352367" cy="1489677"/>
              <a:chOff x="4473510" y="1010464"/>
              <a:chExt cx="1800000" cy="1982760"/>
            </a:xfrm>
          </p:grpSpPr>
          <p:sp>
            <p:nvSpPr>
              <p:cNvPr id="136" name="Rectangle: Diagonal Corners Rounded 135">
                <a:extLst>
                  <a:ext uri="{FF2B5EF4-FFF2-40B4-BE49-F238E27FC236}">
                    <a16:creationId xmlns:a16="http://schemas.microsoft.com/office/drawing/2014/main" id="{613E6084-44E5-436E-980B-DB0D39BD07B4}"/>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38" name="TextBox 137">
                <a:extLst>
                  <a:ext uri="{FF2B5EF4-FFF2-40B4-BE49-F238E27FC236}">
                    <a16:creationId xmlns:a16="http://schemas.microsoft.com/office/drawing/2014/main" id="{75C0B597-B403-45F0-9A22-28EF2A388F7E}"/>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SDC</a:t>
                </a:r>
              </a:p>
            </p:txBody>
          </p:sp>
        </p:grpSp>
        <p:pic>
          <p:nvPicPr>
            <p:cNvPr id="76" name="Picture 75">
              <a:extLst>
                <a:ext uri="{FF2B5EF4-FFF2-40B4-BE49-F238E27FC236}">
                  <a16:creationId xmlns:a16="http://schemas.microsoft.com/office/drawing/2014/main" id="{CDDD314D-D313-4155-A182-C66D7280BA4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86381" y="2624911"/>
              <a:ext cx="516189" cy="516188"/>
            </a:xfrm>
            <a:prstGeom prst="rect">
              <a:avLst/>
            </a:prstGeom>
          </p:spPr>
        </p:pic>
      </p:grpSp>
      <p:sp>
        <p:nvSpPr>
          <p:cNvPr id="119" name="Arrow: Bent 118">
            <a:extLst>
              <a:ext uri="{FF2B5EF4-FFF2-40B4-BE49-F238E27FC236}">
                <a16:creationId xmlns:a16="http://schemas.microsoft.com/office/drawing/2014/main" id="{EC12D5A4-4075-434D-989F-805BF9D8F083}"/>
              </a:ext>
            </a:extLst>
          </p:cNvPr>
          <p:cNvSpPr/>
          <p:nvPr/>
        </p:nvSpPr>
        <p:spPr>
          <a:xfrm rot="16200000">
            <a:off x="6793086" y="1321142"/>
            <a:ext cx="436817" cy="117619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Arrow: Left-Right 77">
            <a:extLst>
              <a:ext uri="{FF2B5EF4-FFF2-40B4-BE49-F238E27FC236}">
                <a16:creationId xmlns:a16="http://schemas.microsoft.com/office/drawing/2014/main" id="{59511F1E-AE09-4D97-97D1-125CCA234E6A}"/>
              </a:ext>
            </a:extLst>
          </p:cNvPr>
          <p:cNvSpPr/>
          <p:nvPr/>
        </p:nvSpPr>
        <p:spPr>
          <a:xfrm>
            <a:off x="10240987" y="2851395"/>
            <a:ext cx="433561" cy="2358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79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Tiers of Functionality</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278837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278837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278837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a:off x="1492441"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a:off x="1492441" y="4095949"/>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a:off x="1492441" y="2724349"/>
            <a:ext cx="1213858" cy="369332"/>
          </a:xfrm>
          <a:prstGeom prst="rect">
            <a:avLst/>
          </a:prstGeom>
        </p:spPr>
        <p:txBody>
          <a:bodyPr wrap="none" rtlCol="0">
            <a:spAutoFit/>
          </a:bodyPr>
          <a:lstStyle/>
          <a:p>
            <a:r>
              <a:rPr lang="en-US" dirty="0"/>
              <a:t>T3 – Forms</a:t>
            </a:r>
            <a:endParaRPr lang="en-US" b="0" dirty="0"/>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990847" y="257138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965056" y="5356717"/>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965057" y="3985117"/>
            <a:ext cx="590995" cy="590995"/>
          </a:xfrm>
          <a:prstGeom prst="rect">
            <a:avLst/>
          </a:prstGeom>
        </p:spPr>
      </p:pic>
    </p:spTree>
    <p:extLst>
      <p:ext uri="{BB962C8B-B14F-4D97-AF65-F5344CB8AC3E}">
        <p14:creationId xmlns:p14="http://schemas.microsoft.com/office/powerpoint/2010/main" val="300702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Requirements -&gt; Running Code</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Tree>
    <p:extLst>
      <p:ext uri="{BB962C8B-B14F-4D97-AF65-F5344CB8AC3E}">
        <p14:creationId xmlns:p14="http://schemas.microsoft.com/office/powerpoint/2010/main" val="177737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
        <p:nvSpPr>
          <p:cNvPr id="3" name="TextBox 2">
            <a:extLst>
              <a:ext uri="{FF2B5EF4-FFF2-40B4-BE49-F238E27FC236}">
                <a16:creationId xmlns:a16="http://schemas.microsoft.com/office/drawing/2014/main" id="{EC30C2D2-14F8-4511-89FF-C4891AEC9D03}"/>
              </a:ext>
            </a:extLst>
          </p:cNvPr>
          <p:cNvSpPr txBox="1"/>
          <p:nvPr/>
        </p:nvSpPr>
        <p:spPr>
          <a:xfrm>
            <a:off x="2599690" y="1386049"/>
            <a:ext cx="2153025" cy="338554"/>
          </a:xfrm>
          <a:prstGeom prst="rect">
            <a:avLst/>
          </a:prstGeom>
          <a:noFill/>
        </p:spPr>
        <p:txBody>
          <a:bodyPr wrap="none" rtlCol="0">
            <a:spAutoFit/>
          </a:bodyPr>
          <a:lstStyle/>
          <a:p>
            <a:r>
              <a:rPr lang="en-US" sz="1600" dirty="0"/>
              <a:t>Guideline Development</a:t>
            </a:r>
          </a:p>
        </p:txBody>
      </p:sp>
      <p:sp>
        <p:nvSpPr>
          <p:cNvPr id="4" name="TextBox 3">
            <a:extLst>
              <a:ext uri="{FF2B5EF4-FFF2-40B4-BE49-F238E27FC236}">
                <a16:creationId xmlns:a16="http://schemas.microsoft.com/office/drawing/2014/main" id="{75017BC1-C24F-46E2-80DD-E792B7E58F25}"/>
              </a:ext>
            </a:extLst>
          </p:cNvPr>
          <p:cNvSpPr txBox="1"/>
          <p:nvPr/>
        </p:nvSpPr>
        <p:spPr>
          <a:xfrm>
            <a:off x="5049537" y="1374169"/>
            <a:ext cx="2137765" cy="338554"/>
          </a:xfrm>
          <a:prstGeom prst="rect">
            <a:avLst/>
          </a:prstGeom>
          <a:noFill/>
        </p:spPr>
        <p:txBody>
          <a:bodyPr wrap="none" rtlCol="0">
            <a:spAutoFit/>
          </a:bodyPr>
          <a:lstStyle/>
          <a:p>
            <a:r>
              <a:rPr lang="en-US" sz="1600" dirty="0"/>
              <a:t>Knowledge Engineering</a:t>
            </a:r>
          </a:p>
        </p:txBody>
      </p:sp>
      <p:sp>
        <p:nvSpPr>
          <p:cNvPr id="5" name="TextBox 4">
            <a:extLst>
              <a:ext uri="{FF2B5EF4-FFF2-40B4-BE49-F238E27FC236}">
                <a16:creationId xmlns:a16="http://schemas.microsoft.com/office/drawing/2014/main" id="{D2599501-7088-4CB6-9CB7-26914EA20241}"/>
              </a:ext>
            </a:extLst>
          </p:cNvPr>
          <p:cNvSpPr txBox="1"/>
          <p:nvPr/>
        </p:nvSpPr>
        <p:spPr>
          <a:xfrm>
            <a:off x="7706488" y="1383038"/>
            <a:ext cx="1521635" cy="338554"/>
          </a:xfrm>
          <a:prstGeom prst="rect">
            <a:avLst/>
          </a:prstGeom>
          <a:noFill/>
        </p:spPr>
        <p:txBody>
          <a:bodyPr wrap="none" rtlCol="0">
            <a:spAutoFit/>
          </a:bodyPr>
          <a:lstStyle/>
          <a:p>
            <a:r>
              <a:rPr lang="en-US" sz="1600" dirty="0"/>
              <a:t>Implementation</a:t>
            </a:r>
          </a:p>
        </p:txBody>
      </p:sp>
      <p:sp>
        <p:nvSpPr>
          <p:cNvPr id="9" name="Rectangle: Rounded Corners 8">
            <a:extLst>
              <a:ext uri="{FF2B5EF4-FFF2-40B4-BE49-F238E27FC236}">
                <a16:creationId xmlns:a16="http://schemas.microsoft.com/office/drawing/2014/main" id="{F33546DE-755B-44EB-B864-CFB4D787126D}"/>
              </a:ext>
            </a:extLst>
          </p:cNvPr>
          <p:cNvSpPr/>
          <p:nvPr/>
        </p:nvSpPr>
        <p:spPr>
          <a:xfrm>
            <a:off x="1301686" y="1762152"/>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4BCF153-AA29-4BEB-80E8-2CBABCE1E6DA}"/>
              </a:ext>
            </a:extLst>
          </p:cNvPr>
          <p:cNvSpPr/>
          <p:nvPr/>
        </p:nvSpPr>
        <p:spPr>
          <a:xfrm>
            <a:off x="3700522" y="1769319"/>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D13238B4-E64E-4FCF-BD89-B022672F1802}"/>
              </a:ext>
            </a:extLst>
          </p:cNvPr>
          <p:cNvSpPr/>
          <p:nvPr/>
        </p:nvSpPr>
        <p:spPr>
          <a:xfrm>
            <a:off x="6099358" y="1763334"/>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19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
        <p:nvSpPr>
          <p:cNvPr id="3" name="TextBox 2">
            <a:extLst>
              <a:ext uri="{FF2B5EF4-FFF2-40B4-BE49-F238E27FC236}">
                <a16:creationId xmlns:a16="http://schemas.microsoft.com/office/drawing/2014/main" id="{EC30C2D2-14F8-4511-89FF-C4891AEC9D03}"/>
              </a:ext>
            </a:extLst>
          </p:cNvPr>
          <p:cNvSpPr txBox="1"/>
          <p:nvPr/>
        </p:nvSpPr>
        <p:spPr>
          <a:xfrm>
            <a:off x="2636919" y="1137208"/>
            <a:ext cx="2153025" cy="338554"/>
          </a:xfrm>
          <a:prstGeom prst="rect">
            <a:avLst/>
          </a:prstGeom>
          <a:noFill/>
        </p:spPr>
        <p:txBody>
          <a:bodyPr wrap="none" rtlCol="0">
            <a:spAutoFit/>
          </a:bodyPr>
          <a:lstStyle/>
          <a:p>
            <a:r>
              <a:rPr lang="en-US" sz="1600" dirty="0"/>
              <a:t>Guideline Development</a:t>
            </a:r>
          </a:p>
        </p:txBody>
      </p:sp>
      <p:sp>
        <p:nvSpPr>
          <p:cNvPr id="4" name="TextBox 3">
            <a:extLst>
              <a:ext uri="{FF2B5EF4-FFF2-40B4-BE49-F238E27FC236}">
                <a16:creationId xmlns:a16="http://schemas.microsoft.com/office/drawing/2014/main" id="{75017BC1-C24F-46E2-80DD-E792B7E58F25}"/>
              </a:ext>
            </a:extLst>
          </p:cNvPr>
          <p:cNvSpPr txBox="1"/>
          <p:nvPr/>
        </p:nvSpPr>
        <p:spPr>
          <a:xfrm>
            <a:off x="5027117" y="1137208"/>
            <a:ext cx="2137765" cy="338554"/>
          </a:xfrm>
          <a:prstGeom prst="rect">
            <a:avLst/>
          </a:prstGeom>
          <a:noFill/>
        </p:spPr>
        <p:txBody>
          <a:bodyPr wrap="none" rtlCol="0">
            <a:spAutoFit/>
          </a:bodyPr>
          <a:lstStyle/>
          <a:p>
            <a:r>
              <a:rPr lang="en-US" sz="1600" dirty="0"/>
              <a:t>Knowledge Engineering</a:t>
            </a:r>
          </a:p>
        </p:txBody>
      </p:sp>
      <p:sp>
        <p:nvSpPr>
          <p:cNvPr id="5" name="TextBox 4">
            <a:extLst>
              <a:ext uri="{FF2B5EF4-FFF2-40B4-BE49-F238E27FC236}">
                <a16:creationId xmlns:a16="http://schemas.microsoft.com/office/drawing/2014/main" id="{D2599501-7088-4CB6-9CB7-26914EA20241}"/>
              </a:ext>
            </a:extLst>
          </p:cNvPr>
          <p:cNvSpPr txBox="1"/>
          <p:nvPr/>
        </p:nvSpPr>
        <p:spPr>
          <a:xfrm>
            <a:off x="7802740" y="1137208"/>
            <a:ext cx="1521635" cy="338554"/>
          </a:xfrm>
          <a:prstGeom prst="rect">
            <a:avLst/>
          </a:prstGeom>
          <a:noFill/>
        </p:spPr>
        <p:txBody>
          <a:bodyPr wrap="none" rtlCol="0">
            <a:spAutoFit/>
          </a:bodyPr>
          <a:lstStyle/>
          <a:p>
            <a:r>
              <a:rPr lang="en-US" sz="1600" dirty="0"/>
              <a:t>Implementation</a:t>
            </a:r>
          </a:p>
        </p:txBody>
      </p:sp>
      <p:sp>
        <p:nvSpPr>
          <p:cNvPr id="2" name="Left Brace 1">
            <a:extLst>
              <a:ext uri="{FF2B5EF4-FFF2-40B4-BE49-F238E27FC236}">
                <a16:creationId xmlns:a16="http://schemas.microsoft.com/office/drawing/2014/main" id="{E4F07730-5A57-4538-9249-910F5D5A41CD}"/>
              </a:ext>
            </a:extLst>
          </p:cNvPr>
          <p:cNvSpPr/>
          <p:nvPr/>
        </p:nvSpPr>
        <p:spPr>
          <a:xfrm rot="5400000">
            <a:off x="3549568" y="-600816"/>
            <a:ext cx="338554" cy="4700338"/>
          </a:xfrm>
          <a:prstGeom prst="leftBrace">
            <a:avLst>
              <a:gd name="adj1" fmla="val 44832"/>
              <a:gd name="adj2" fmla="val 4954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B2805C2F-99A0-4734-849A-1C976893FB84}"/>
              </a:ext>
            </a:extLst>
          </p:cNvPr>
          <p:cNvSpPr/>
          <p:nvPr/>
        </p:nvSpPr>
        <p:spPr>
          <a:xfrm rot="5400000">
            <a:off x="5859739" y="-511412"/>
            <a:ext cx="517361" cy="4700338"/>
          </a:xfrm>
          <a:prstGeom prst="leftBrace">
            <a:avLst>
              <a:gd name="adj1" fmla="val 44832"/>
              <a:gd name="adj2" fmla="val 4954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CD195232-04C5-4080-AEFA-70950442A939}"/>
              </a:ext>
            </a:extLst>
          </p:cNvPr>
          <p:cNvSpPr/>
          <p:nvPr/>
        </p:nvSpPr>
        <p:spPr>
          <a:xfrm rot="5400000">
            <a:off x="8351483" y="-600524"/>
            <a:ext cx="327900" cy="4700338"/>
          </a:xfrm>
          <a:prstGeom prst="leftBrace">
            <a:avLst>
              <a:gd name="adj1" fmla="val 44832"/>
              <a:gd name="adj2" fmla="val 49286"/>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416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CA0AC3B-F97B-49C3-BDF5-38838D103948}"/>
              </a:ext>
            </a:extLst>
          </p:cNvPr>
          <p:cNvGrpSpPr/>
          <p:nvPr/>
        </p:nvGrpSpPr>
        <p:grpSpPr>
          <a:xfrm>
            <a:off x="132768" y="967628"/>
            <a:ext cx="11870501" cy="4812710"/>
            <a:chOff x="132768" y="1124240"/>
            <a:chExt cx="11870501" cy="481271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15910" y="4524466"/>
              <a:ext cx="10787359" cy="1412484"/>
            </a:xfrm>
            <a:prstGeom prst="roundRect">
              <a:avLst>
                <a:gd name="adj" fmla="val 918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15910" y="3017913"/>
              <a:ext cx="10787359" cy="1412484"/>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15910" y="1511360"/>
              <a:ext cx="10787359" cy="1412484"/>
            </a:xfrm>
            <a:prstGeom prst="roundRect">
              <a:avLst>
                <a:gd name="adj" fmla="val 918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04676" y="5027872"/>
              <a:ext cx="1216802" cy="405671"/>
            </a:xfrm>
            <a:prstGeom prst="rect">
              <a:avLst/>
            </a:prstGeom>
          </p:spPr>
          <p:txBody>
            <a:bodyPr wrap="none" rtlCol="0">
              <a:spAutoFit/>
            </a:bodyPr>
            <a:lstStyle/>
            <a:p>
              <a:r>
                <a:rPr lang="en-US" b="1" dirty="0"/>
                <a:t>T1 – Data</a:t>
              </a:r>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382561" y="3522691"/>
              <a:ext cx="1261031" cy="405671"/>
            </a:xfrm>
            <a:prstGeom prst="rect">
              <a:avLst/>
            </a:prstGeom>
          </p:spPr>
          <p:txBody>
            <a:bodyPr wrap="none" rtlCol="0">
              <a:spAutoFit/>
            </a:bodyPr>
            <a:lstStyle/>
            <a:p>
              <a:r>
                <a:rPr lang="en-US" b="1" dirty="0"/>
                <a:t>T2 – Logic</a:t>
              </a:r>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333212" y="1939052"/>
              <a:ext cx="1358927" cy="405671"/>
            </a:xfrm>
            <a:prstGeom prst="rect">
              <a:avLst/>
            </a:prstGeom>
          </p:spPr>
          <p:txBody>
            <a:bodyPr wrap="none" rtlCol="0">
              <a:spAutoFit/>
            </a:bodyPr>
            <a:lstStyle/>
            <a:p>
              <a:r>
                <a:rPr lang="en-US" b="1" dirty="0"/>
                <a:t>T3 – Forms</a:t>
              </a:r>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92512" y="1630057"/>
              <a:ext cx="2528543" cy="4188840"/>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bg1"/>
                </a:solidFill>
              </a:endParaRPr>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4026775" y="1630057"/>
              <a:ext cx="2528543" cy="4188840"/>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bg1"/>
                </a:solidFill>
              </a:endParaRPr>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661041" y="1630057"/>
              <a:ext cx="2528543" cy="4188840"/>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solidFill>
                  <a:schemeClr val="bg1"/>
                </a:solidFill>
              </a:endParaRPr>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9295304" y="1630057"/>
              <a:ext cx="2528543" cy="4188840"/>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solidFill>
                  <a:schemeClr val="bg1"/>
                </a:solidFill>
              </a:endParaRPr>
            </a:p>
          </p:txBody>
        </p:sp>
        <p:sp>
          <p:nvSpPr>
            <p:cNvPr id="18" name="TextBox 17">
              <a:extLst>
                <a:ext uri="{FF2B5EF4-FFF2-40B4-BE49-F238E27FC236}">
                  <a16:creationId xmlns:a16="http://schemas.microsoft.com/office/drawing/2014/main" id="{23DD6448-858B-434D-B1AF-53BAF15326C9}"/>
                </a:ext>
              </a:extLst>
            </p:cNvPr>
            <p:cNvSpPr txBox="1"/>
            <p:nvPr/>
          </p:nvSpPr>
          <p:spPr>
            <a:xfrm>
              <a:off x="1837588" y="1130316"/>
              <a:ext cx="1700789" cy="405671"/>
            </a:xfrm>
            <a:prstGeom prst="rect">
              <a:avLst/>
            </a:prstGeom>
          </p:spPr>
          <p:txBody>
            <a:bodyPr wrap="none" rtlCol="0">
              <a:spAutoFit/>
            </a:bodyPr>
            <a:lstStyle/>
            <a:p>
              <a:r>
                <a:rPr lang="en-US" b="1" dirty="0">
                  <a:solidFill>
                    <a:srgbClr val="A72931"/>
                  </a:solidFill>
                </a:rPr>
                <a:t>L1 – 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4112842" y="1131239"/>
              <a:ext cx="2333101" cy="405671"/>
            </a:xfrm>
            <a:prstGeom prst="rect">
              <a:avLst/>
            </a:prstGeom>
          </p:spPr>
          <p:txBody>
            <a:bodyPr wrap="none" rtlCol="0">
              <a:spAutoFit/>
            </a:bodyPr>
            <a:lstStyle/>
            <a:p>
              <a:r>
                <a:rPr lang="en-US" b="1"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7037624" y="1140982"/>
              <a:ext cx="1745019" cy="405671"/>
            </a:xfrm>
            <a:prstGeom prst="rect">
              <a:avLst/>
            </a:prstGeom>
          </p:spPr>
          <p:txBody>
            <a:bodyPr wrap="none" rtlCol="0">
              <a:spAutoFit/>
            </a:bodyPr>
            <a:lstStyle/>
            <a:p>
              <a:r>
                <a:rPr lang="en-US" b="1" dirty="0">
                  <a:solidFill>
                    <a:srgbClr val="00B050"/>
                  </a:solidFill>
                </a:rPr>
                <a:t>L3 – 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9661045" y="1124240"/>
              <a:ext cx="1836788" cy="405671"/>
            </a:xfrm>
            <a:prstGeom prst="rect">
              <a:avLst/>
            </a:prstGeom>
          </p:spPr>
          <p:txBody>
            <a:bodyPr wrap="none" rtlCol="0">
              <a:spAutoFit/>
            </a:bodyPr>
            <a:lstStyle/>
            <a:p>
              <a:r>
                <a:rPr lang="en-US" b="1" dirty="0">
                  <a:solidFill>
                    <a:srgbClr val="0070C0"/>
                  </a:solidFill>
                </a:rPr>
                <a:t>L4 – 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duotone>
                <a:schemeClr val="accent4">
                  <a:shade val="45000"/>
                  <a:satMod val="135000"/>
                </a:schemeClr>
                <a:prstClr val="white"/>
              </a:duotone>
            </a:blip>
            <a:stretch>
              <a:fillRect/>
            </a:stretch>
          </p:blipFill>
          <p:spPr>
            <a:xfrm>
              <a:off x="189422" y="1751906"/>
              <a:ext cx="592490" cy="741698"/>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duotone>
                <a:schemeClr val="accent6">
                  <a:shade val="45000"/>
                  <a:satMod val="135000"/>
                </a:schemeClr>
                <a:prstClr val="white"/>
              </a:duotone>
            </a:blip>
            <a:stretch>
              <a:fillRect/>
            </a:stretch>
          </p:blipFill>
          <p:spPr>
            <a:xfrm>
              <a:off x="140874" y="4898431"/>
              <a:ext cx="649145" cy="649145"/>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duotone>
                <a:schemeClr val="accent5">
                  <a:shade val="45000"/>
                  <a:satMod val="135000"/>
                </a:schemeClr>
                <a:prstClr val="white"/>
              </a:duotone>
            </a:blip>
            <a:stretch>
              <a:fillRect/>
            </a:stretch>
          </p:blipFill>
          <p:spPr>
            <a:xfrm>
              <a:off x="132768" y="3399582"/>
              <a:ext cx="649144" cy="649144"/>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45497" y="1789462"/>
              <a:ext cx="2123272" cy="1138773"/>
            </a:xfrm>
            <a:prstGeom prst="rect">
              <a:avLst/>
            </a:prstGeom>
          </p:spPr>
          <p:txBody>
            <a:bodyPr wrap="square" rtlCol="0">
              <a:spAutoFit/>
            </a:bodyPr>
            <a:lstStyle/>
            <a:p>
              <a:r>
                <a:rPr lang="en-US" sz="1700" b="1" dirty="0">
                  <a:solidFill>
                    <a:schemeClr val="bg1"/>
                  </a:solidFill>
                </a:rPr>
                <a:t>Case Examples</a:t>
              </a:r>
            </a:p>
            <a:p>
              <a:r>
                <a:rPr lang="en-US" sz="1700" b="1" dirty="0">
                  <a:solidFill>
                    <a:schemeClr val="bg1"/>
                  </a:solidFill>
                </a:rPr>
                <a:t>Paper Forms</a:t>
              </a:r>
            </a:p>
            <a:p>
              <a:r>
                <a:rPr lang="en-US" sz="1700" b="1" dirty="0">
                  <a:solidFill>
                    <a:schemeClr val="bg1"/>
                  </a:solidFill>
                </a:rPr>
                <a:t>User Stories</a:t>
              </a:r>
            </a:p>
            <a:p>
              <a:r>
                <a:rPr lang="en-US" sz="1700" b="1" dirty="0">
                  <a:solidFill>
                    <a:schemeClr val="bg1"/>
                  </a:solidFill>
                </a:rPr>
                <a:t>Personas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45497" y="3285057"/>
              <a:ext cx="2301859" cy="1138773"/>
            </a:xfrm>
            <a:prstGeom prst="rect">
              <a:avLst/>
            </a:prstGeom>
          </p:spPr>
          <p:txBody>
            <a:bodyPr wrap="square" rtlCol="0">
              <a:spAutoFit/>
            </a:bodyPr>
            <a:lstStyle/>
            <a:p>
              <a:r>
                <a:rPr lang="en-US" sz="1700" b="1" dirty="0">
                  <a:solidFill>
                    <a:schemeClr val="bg1"/>
                  </a:solidFill>
                </a:rPr>
                <a:t>Guideline narrative</a:t>
              </a:r>
            </a:p>
            <a:p>
              <a:r>
                <a:rPr lang="en-US" sz="1700" b="1" dirty="0">
                  <a:solidFill>
                    <a:schemeClr val="bg1"/>
                  </a:solidFill>
                </a:rPr>
                <a:t>Evidence Summaries</a:t>
              </a:r>
            </a:p>
            <a:p>
              <a:r>
                <a:rPr lang="en-US" sz="1700" b="1" dirty="0">
                  <a:solidFill>
                    <a:schemeClr val="bg1"/>
                  </a:solidFill>
                </a:rPr>
                <a:t>Tables &amp; Figures</a:t>
              </a:r>
            </a:p>
            <a:p>
              <a:endParaRPr lang="en-US" sz="1700" b="1" dirty="0">
                <a:solidFill>
                  <a:schemeClr val="bg1"/>
                </a:solidFill>
              </a:endParaRPr>
            </a:p>
          </p:txBody>
        </p:sp>
        <p:sp>
          <p:nvSpPr>
            <p:cNvPr id="49" name="TextBox 48">
              <a:extLst>
                <a:ext uri="{FF2B5EF4-FFF2-40B4-BE49-F238E27FC236}">
                  <a16:creationId xmlns:a16="http://schemas.microsoft.com/office/drawing/2014/main" id="{6A2FDFAF-3EF4-4684-BD5E-F848F994EE36}"/>
                </a:ext>
              </a:extLst>
            </p:cNvPr>
            <p:cNvSpPr txBox="1"/>
            <p:nvPr/>
          </p:nvSpPr>
          <p:spPr>
            <a:xfrm>
              <a:off x="1545497" y="4736234"/>
              <a:ext cx="2375556" cy="877163"/>
            </a:xfrm>
            <a:prstGeom prst="rect">
              <a:avLst/>
            </a:prstGeom>
          </p:spPr>
          <p:txBody>
            <a:bodyPr wrap="square" rtlCol="0">
              <a:spAutoFit/>
            </a:bodyPr>
            <a:lstStyle/>
            <a:p>
              <a:r>
                <a:rPr lang="en-US" sz="1700" b="1" dirty="0">
                  <a:solidFill>
                    <a:schemeClr val="bg1"/>
                  </a:solidFill>
                </a:rPr>
                <a:t>Glossaries</a:t>
              </a:r>
            </a:p>
            <a:p>
              <a:r>
                <a:rPr lang="en-US" sz="1700" b="1" dirty="0">
                  <a:solidFill>
                    <a:schemeClr val="bg1"/>
                  </a:solidFill>
                </a:rPr>
                <a:t>Domain Concepts</a:t>
              </a:r>
            </a:p>
            <a:p>
              <a:r>
                <a:rPr lang="en-US" sz="1700" b="1" dirty="0">
                  <a:solidFill>
                    <a:schemeClr val="bg1"/>
                  </a:solidFill>
                </a:rPr>
                <a:t>Indicator descriptions</a:t>
              </a:r>
            </a:p>
          </p:txBody>
        </p:sp>
        <p:sp>
          <p:nvSpPr>
            <p:cNvPr id="50" name="TextBox 49">
              <a:extLst>
                <a:ext uri="{FF2B5EF4-FFF2-40B4-BE49-F238E27FC236}">
                  <a16:creationId xmlns:a16="http://schemas.microsoft.com/office/drawing/2014/main" id="{306C5D6E-5DE6-4995-845F-0A4DB522824E}"/>
                </a:ext>
              </a:extLst>
            </p:cNvPr>
            <p:cNvSpPr txBox="1"/>
            <p:nvPr/>
          </p:nvSpPr>
          <p:spPr>
            <a:xfrm>
              <a:off x="4229411" y="1956328"/>
              <a:ext cx="2123272" cy="615553"/>
            </a:xfrm>
            <a:prstGeom prst="rect">
              <a:avLst/>
            </a:prstGeom>
          </p:spPr>
          <p:txBody>
            <a:bodyPr wrap="square" rtlCol="0">
              <a:spAutoFit/>
            </a:bodyPr>
            <a:lstStyle/>
            <a:p>
              <a:r>
                <a:rPr lang="en-US" sz="1700" b="1" dirty="0">
                  <a:solidFill>
                    <a:schemeClr val="bg1"/>
                  </a:solidFill>
                </a:rPr>
                <a:t>Wire Frames</a:t>
              </a:r>
            </a:p>
            <a:p>
              <a:r>
                <a:rPr lang="en-US" sz="1700" b="1" dirty="0">
                  <a:solidFill>
                    <a:schemeClr val="bg1"/>
                  </a:solidFill>
                </a:rPr>
                <a:t>Flow Diagrams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863677" y="2015233"/>
              <a:ext cx="2123272" cy="615553"/>
            </a:xfrm>
            <a:prstGeom prst="rect">
              <a:avLst/>
            </a:prstGeom>
          </p:spPr>
          <p:txBody>
            <a:bodyPr wrap="square" rtlCol="0">
              <a:spAutoFit/>
            </a:bodyPr>
            <a:lstStyle/>
            <a:p>
              <a:r>
                <a:rPr lang="en-US" sz="1700" b="1" dirty="0">
                  <a:solidFill>
                    <a:schemeClr val="bg1"/>
                  </a:solidFill>
                </a:rPr>
                <a:t>Questionnaire</a:t>
              </a:r>
            </a:p>
            <a:p>
              <a:r>
                <a:rPr lang="en-US" sz="1700" b="1" dirty="0">
                  <a:solidFill>
                    <a:schemeClr val="bg1"/>
                  </a:solidFill>
                </a:rPr>
                <a:t>Adaptive Form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9497940" y="1748517"/>
              <a:ext cx="2123272" cy="877163"/>
            </a:xfrm>
            <a:prstGeom prst="rect">
              <a:avLst/>
            </a:prstGeom>
          </p:spPr>
          <p:txBody>
            <a:bodyPr wrap="square" rtlCol="0">
              <a:spAutoFit/>
            </a:bodyPr>
            <a:lstStyle/>
            <a:p>
              <a:r>
                <a:rPr lang="en-US" sz="1700" b="1" dirty="0">
                  <a:solidFill>
                    <a:schemeClr val="bg1"/>
                  </a:solidFill>
                </a:rPr>
                <a:t>User-interface Forms</a:t>
              </a:r>
            </a:p>
            <a:p>
              <a:r>
                <a:rPr lang="en-US" sz="1700" b="1" dirty="0">
                  <a:solidFill>
                    <a:schemeClr val="bg1"/>
                  </a:solidFill>
                </a:rPr>
                <a:t>Visualizations</a:t>
              </a:r>
            </a:p>
            <a:p>
              <a:r>
                <a:rPr lang="en-US" sz="1700" b="1" dirty="0">
                  <a:solidFill>
                    <a:schemeClr val="bg1"/>
                  </a:solidFill>
                </a:rPr>
                <a:t>Interaction Model</a:t>
              </a:r>
            </a:p>
          </p:txBody>
        </p:sp>
        <p:sp>
          <p:nvSpPr>
            <p:cNvPr id="53" name="TextBox 52">
              <a:extLst>
                <a:ext uri="{FF2B5EF4-FFF2-40B4-BE49-F238E27FC236}">
                  <a16:creationId xmlns:a16="http://schemas.microsoft.com/office/drawing/2014/main" id="{5D1001D2-96A6-4483-9741-59779A75D925}"/>
                </a:ext>
              </a:extLst>
            </p:cNvPr>
            <p:cNvSpPr txBox="1"/>
            <p:nvPr/>
          </p:nvSpPr>
          <p:spPr>
            <a:xfrm>
              <a:off x="4229411" y="3083424"/>
              <a:ext cx="2123272" cy="1400383"/>
            </a:xfrm>
            <a:prstGeom prst="rect">
              <a:avLst/>
            </a:prstGeom>
          </p:spPr>
          <p:txBody>
            <a:bodyPr wrap="square" rtlCol="0">
              <a:spAutoFit/>
            </a:bodyPr>
            <a:lstStyle/>
            <a:p>
              <a:r>
                <a:rPr lang="en-US" sz="1700" b="1" dirty="0">
                  <a:solidFill>
                    <a:schemeClr val="bg1"/>
                  </a:solidFill>
                </a:rPr>
                <a:t>Workflows</a:t>
              </a:r>
            </a:p>
            <a:p>
              <a:pPr indent="-243834"/>
              <a:r>
                <a:rPr lang="en-US" sz="1700" b="1" dirty="0">
                  <a:solidFill>
                    <a:schemeClr val="bg1"/>
                  </a:solidFill>
                </a:rPr>
                <a:t>Decision Trees, Tables, and Flows</a:t>
              </a:r>
            </a:p>
            <a:p>
              <a:r>
                <a:rPr lang="en-US" sz="1700" b="1" dirty="0">
                  <a:solidFill>
                    <a:schemeClr val="bg1"/>
                  </a:solidFill>
                </a:rPr>
                <a:t>Triggers</a:t>
              </a:r>
            </a:p>
            <a:p>
              <a:r>
                <a:rPr lang="en-US" sz="1700" b="1" dirty="0">
                  <a:solidFill>
                    <a:schemeClr val="bg1"/>
                  </a:solidFill>
                </a:rPr>
                <a:t>Concept Maps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4229411" y="4695706"/>
              <a:ext cx="2123272" cy="877163"/>
            </a:xfrm>
            <a:prstGeom prst="rect">
              <a:avLst/>
            </a:prstGeom>
          </p:spPr>
          <p:txBody>
            <a:bodyPr wrap="square" rtlCol="0">
              <a:spAutoFit/>
            </a:bodyPr>
            <a:lstStyle/>
            <a:p>
              <a:r>
                <a:rPr lang="en-US" sz="1700" b="1" dirty="0">
                  <a:solidFill>
                    <a:schemeClr val="bg1"/>
                  </a:solidFill>
                </a:rPr>
                <a:t>Terminologies</a:t>
              </a:r>
            </a:p>
            <a:p>
              <a:r>
                <a:rPr lang="en-US" sz="1700" b="1" dirty="0">
                  <a:solidFill>
                    <a:schemeClr val="bg1"/>
                  </a:solidFill>
                </a:rPr>
                <a:t>Data Dictionary</a:t>
              </a:r>
            </a:p>
            <a:p>
              <a:r>
                <a:rPr lang="en-US" sz="1700" b="1" dirty="0">
                  <a:solidFill>
                    <a:schemeClr val="bg1"/>
                  </a:solidFill>
                </a:rPr>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863675" y="3190621"/>
              <a:ext cx="2325908" cy="1138773"/>
            </a:xfrm>
            <a:prstGeom prst="rect">
              <a:avLst/>
            </a:prstGeom>
          </p:spPr>
          <p:txBody>
            <a:bodyPr wrap="square" rIns="0" rtlCol="0">
              <a:spAutoFit/>
            </a:bodyPr>
            <a:lstStyle/>
            <a:p>
              <a:r>
                <a:rPr lang="en-US" sz="1700" b="1" dirty="0">
                  <a:solidFill>
                    <a:schemeClr val="bg1"/>
                  </a:solidFill>
                </a:rPr>
                <a:t>Library (CQL)</a:t>
              </a:r>
            </a:p>
            <a:p>
              <a:r>
                <a:rPr lang="en-US" sz="1700" b="1" dirty="0">
                  <a:solidFill>
                    <a:schemeClr val="bg1"/>
                  </a:solidFill>
                </a:rPr>
                <a:t>ActivityDefinition</a:t>
              </a:r>
            </a:p>
            <a:p>
              <a:r>
                <a:rPr lang="en-US" sz="1700" b="1" dirty="0">
                  <a:solidFill>
                    <a:schemeClr val="bg1"/>
                  </a:solidFill>
                </a:rPr>
                <a:t>PlanDefinition</a:t>
              </a:r>
            </a:p>
            <a:p>
              <a:r>
                <a:rPr lang="en-US" sz="1700" b="1" dirty="0">
                  <a:solidFill>
                    <a:schemeClr val="bg1"/>
                  </a:solidFill>
                </a:rPr>
                <a:t>Inferred CaseFeatures</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863679" y="4642458"/>
              <a:ext cx="2252210" cy="1138773"/>
            </a:xfrm>
            <a:prstGeom prst="rect">
              <a:avLst/>
            </a:prstGeom>
          </p:spPr>
          <p:txBody>
            <a:bodyPr wrap="square" rtlCol="0">
              <a:spAutoFit/>
            </a:bodyPr>
            <a:lstStyle/>
            <a:p>
              <a:r>
                <a:rPr lang="en-US" sz="1700" b="1" dirty="0">
                  <a:solidFill>
                    <a:schemeClr val="bg1"/>
                  </a:solidFill>
                </a:rPr>
                <a:t>CodeSystem</a:t>
              </a:r>
            </a:p>
            <a:p>
              <a:r>
                <a:rPr lang="en-US" sz="1700" b="1" dirty="0">
                  <a:solidFill>
                    <a:schemeClr val="bg1"/>
                  </a:solidFill>
                </a:rPr>
                <a:t>ValueSet</a:t>
              </a:r>
            </a:p>
            <a:p>
              <a:r>
                <a:rPr lang="en-US" sz="1700" b="1" dirty="0">
                  <a:solidFill>
                    <a:schemeClr val="bg1"/>
                  </a:solidFill>
                </a:rPr>
                <a:t>StructureDefinition</a:t>
              </a:r>
            </a:p>
            <a:p>
              <a:r>
                <a:rPr lang="en-US" sz="1700" b="1" dirty="0">
                  <a:solidFill>
                    <a:schemeClr val="bg1"/>
                  </a:solidFill>
                </a:rPr>
                <a:t>Data Requirements</a:t>
              </a:r>
            </a:p>
          </p:txBody>
        </p:sp>
        <p:sp>
          <p:nvSpPr>
            <p:cNvPr id="57" name="TextBox 56">
              <a:extLst>
                <a:ext uri="{FF2B5EF4-FFF2-40B4-BE49-F238E27FC236}">
                  <a16:creationId xmlns:a16="http://schemas.microsoft.com/office/drawing/2014/main" id="{2D9854AD-C545-4EAE-89C1-A43E693DD00A}"/>
                </a:ext>
              </a:extLst>
            </p:cNvPr>
            <p:cNvSpPr txBox="1"/>
            <p:nvPr/>
          </p:nvSpPr>
          <p:spPr>
            <a:xfrm>
              <a:off x="9497940" y="3006403"/>
              <a:ext cx="2123272" cy="1400383"/>
            </a:xfrm>
            <a:prstGeom prst="rect">
              <a:avLst/>
            </a:prstGeom>
          </p:spPr>
          <p:txBody>
            <a:bodyPr wrap="square" rtlCol="0">
              <a:spAutoFit/>
            </a:bodyPr>
            <a:lstStyle/>
            <a:p>
              <a:r>
                <a:rPr lang="en-US" sz="1700" b="1" dirty="0">
                  <a:solidFill>
                    <a:schemeClr val="bg1"/>
                  </a:solidFill>
                </a:rPr>
                <a:t>Application Services</a:t>
              </a:r>
            </a:p>
            <a:p>
              <a:r>
                <a:rPr lang="en-US" sz="1700" b="1" dirty="0">
                  <a:solidFill>
                    <a:schemeClr val="bg1"/>
                  </a:solidFill>
                </a:rPr>
                <a:t>Health Record Systems</a:t>
              </a:r>
            </a:p>
            <a:p>
              <a:r>
                <a:rPr lang="en-US" sz="1700" b="1" dirty="0">
                  <a:solidFill>
                    <a:schemeClr val="bg1"/>
                  </a:solidFill>
                </a:rPr>
                <a:t>Decision Services</a:t>
              </a:r>
            </a:p>
            <a:p>
              <a:r>
                <a:rPr lang="en-US" sz="1700" b="1" dirty="0">
                  <a:solidFill>
                    <a:schemeClr val="bg1"/>
                  </a:solidFill>
                </a:rPr>
                <a:t>Rules Engine</a:t>
              </a:r>
            </a:p>
          </p:txBody>
        </p:sp>
        <p:sp>
          <p:nvSpPr>
            <p:cNvPr id="58" name="TextBox 57">
              <a:extLst>
                <a:ext uri="{FF2B5EF4-FFF2-40B4-BE49-F238E27FC236}">
                  <a16:creationId xmlns:a16="http://schemas.microsoft.com/office/drawing/2014/main" id="{2B5A81BB-EDBE-41CC-9EBA-617B62618793}"/>
                </a:ext>
              </a:extLst>
            </p:cNvPr>
            <p:cNvSpPr txBox="1"/>
            <p:nvPr/>
          </p:nvSpPr>
          <p:spPr>
            <a:xfrm>
              <a:off x="9497941" y="4642458"/>
              <a:ext cx="2252210" cy="1138773"/>
            </a:xfrm>
            <a:prstGeom prst="rect">
              <a:avLst/>
            </a:prstGeom>
          </p:spPr>
          <p:txBody>
            <a:bodyPr wrap="square" rtlCol="0">
              <a:spAutoFit/>
            </a:bodyPr>
            <a:lstStyle/>
            <a:p>
              <a:r>
                <a:rPr lang="en-US" sz="1700" b="1" dirty="0">
                  <a:solidFill>
                    <a:schemeClr val="bg1"/>
                  </a:solidFill>
                </a:rPr>
                <a:t>Systems of Record</a:t>
              </a:r>
            </a:p>
            <a:p>
              <a:r>
                <a:rPr lang="en-US" sz="1700" b="1" dirty="0">
                  <a:solidFill>
                    <a:schemeClr val="bg1"/>
                  </a:solidFill>
                </a:rPr>
                <a:t>Registries &amp; Exchanges</a:t>
              </a:r>
            </a:p>
            <a:p>
              <a:r>
                <a:rPr lang="en-US" sz="1700" b="1" dirty="0">
                  <a:solidFill>
                    <a:schemeClr val="bg1"/>
                  </a:solidFill>
                </a:rPr>
                <a:t>Data Services</a:t>
              </a:r>
            </a:p>
            <a:p>
              <a:r>
                <a:rPr lang="en-US" sz="1700" b="1" dirty="0">
                  <a:solidFill>
                    <a:schemeClr val="bg1"/>
                  </a:solidFill>
                </a:rPr>
                <a:t>Data Warehouse</a:t>
              </a:r>
            </a:p>
          </p:txBody>
        </p:sp>
      </p:grpSp>
      <p:sp>
        <p:nvSpPr>
          <p:cNvPr id="33" name="Title 1">
            <a:extLst>
              <a:ext uri="{FF2B5EF4-FFF2-40B4-BE49-F238E27FC236}">
                <a16:creationId xmlns:a16="http://schemas.microsoft.com/office/drawing/2014/main" id="{1CC1E63E-43F6-4391-BF27-C6B19120068A}"/>
              </a:ext>
            </a:extLst>
          </p:cNvPr>
          <p:cNvSpPr txBox="1">
            <a:spLocks/>
          </p:cNvSpPr>
          <p:nvPr/>
        </p:nvSpPr>
        <p:spPr>
          <a:xfrm>
            <a:off x="241447" y="243877"/>
            <a:ext cx="1170910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Levels of Representation x Tiers of Functionality</a:t>
            </a:r>
            <a:endParaRPr lang="en-US" dirty="0"/>
          </a:p>
        </p:txBody>
      </p:sp>
      <p:sp>
        <p:nvSpPr>
          <p:cNvPr id="4" name="Rectangle 3">
            <a:extLst>
              <a:ext uri="{FF2B5EF4-FFF2-40B4-BE49-F238E27FC236}">
                <a16:creationId xmlns:a16="http://schemas.microsoft.com/office/drawing/2014/main" id="{5C012114-6176-4D15-A42A-CD601B9B5FE3}"/>
              </a:ext>
            </a:extLst>
          </p:cNvPr>
          <p:cNvSpPr/>
          <p:nvPr/>
        </p:nvSpPr>
        <p:spPr>
          <a:xfrm>
            <a:off x="353057" y="5891847"/>
            <a:ext cx="11897884" cy="892552"/>
          </a:xfrm>
          <a:prstGeom prst="rect">
            <a:avLst/>
          </a:prstGeom>
        </p:spPr>
        <p:txBody>
          <a:bodyPr wrap="square">
            <a:spAutoFit/>
          </a:bodyPr>
          <a:lstStyle/>
          <a:p>
            <a:r>
              <a:rPr lang="en-US" sz="1400" dirty="0"/>
              <a:t>“We have developed a </a:t>
            </a:r>
            <a:r>
              <a:rPr lang="en-US" sz="1400" b="1" dirty="0"/>
              <a:t>multi-layered knowledge representation framework </a:t>
            </a:r>
            <a:r>
              <a:rPr lang="en-US" sz="1400" dirty="0"/>
              <a:t>for structuring guideline recommendations for implementation in a variety of CDS contexts.” </a:t>
            </a:r>
            <a:r>
              <a:rPr lang="en-US" sz="1200" dirty="0" err="1"/>
              <a:t>Boxwala</a:t>
            </a:r>
            <a:r>
              <a:rPr lang="en-US" sz="1200" dirty="0"/>
              <a:t>, A. A., Rocha, B. H., </a:t>
            </a:r>
            <a:r>
              <a:rPr lang="en-US" sz="1200" dirty="0" err="1"/>
              <a:t>Maviglia</a:t>
            </a:r>
            <a:r>
              <a:rPr lang="en-US" sz="1200" dirty="0"/>
              <a:t>, S., Kashyap, V., Meltzer, S., Kim, J., </a:t>
            </a:r>
            <a:r>
              <a:rPr lang="en-US" sz="1200" dirty="0" err="1"/>
              <a:t>Tsurikova</a:t>
            </a:r>
            <a:r>
              <a:rPr lang="en-US" sz="1200" dirty="0"/>
              <a:t>, R., Wright, A., Paterno, M. D., Fairbanks, A., &amp; Middleton, B. (2011). A multi-layered framework for disseminating knowledge for computer-based decision support. </a:t>
            </a:r>
            <a:r>
              <a:rPr lang="en-US" sz="1200" i="1" dirty="0"/>
              <a:t>Journal of the American Medical Informatics Association : JAMIA</a:t>
            </a:r>
            <a:r>
              <a:rPr lang="en-US" sz="1200" dirty="0"/>
              <a:t>, </a:t>
            </a:r>
            <a:r>
              <a:rPr lang="en-US" sz="1200" i="1" dirty="0"/>
              <a:t>18 Suppl 1</a:t>
            </a:r>
            <a:r>
              <a:rPr lang="en-US" sz="1200" dirty="0"/>
              <a:t>(Suppl 1), i132–i139. </a:t>
            </a:r>
            <a:r>
              <a:rPr lang="en-US" sz="1200" dirty="0">
                <a:hlinkClick r:id="rId6"/>
              </a:rPr>
              <a:t>https://doi.org/10.1136/amiajnl-2011-000334</a:t>
            </a:r>
            <a:endParaRPr lang="en-US" sz="1200" dirty="0"/>
          </a:p>
        </p:txBody>
      </p:sp>
      <p:sp>
        <p:nvSpPr>
          <p:cNvPr id="2" name="TextBox 1">
            <a:extLst>
              <a:ext uri="{FF2B5EF4-FFF2-40B4-BE49-F238E27FC236}">
                <a16:creationId xmlns:a16="http://schemas.microsoft.com/office/drawing/2014/main" id="{584FFADE-33BB-410D-BD6A-BAFB753D8F14}"/>
              </a:ext>
            </a:extLst>
          </p:cNvPr>
          <p:cNvSpPr txBox="1"/>
          <p:nvPr/>
        </p:nvSpPr>
        <p:spPr>
          <a:xfrm>
            <a:off x="4112842" y="6507400"/>
            <a:ext cx="7958782" cy="276999"/>
          </a:xfrm>
          <a:prstGeom prst="rect">
            <a:avLst/>
          </a:prstGeom>
          <a:noFill/>
        </p:spPr>
        <p:txBody>
          <a:bodyPr wrap="none" rtlCol="0">
            <a:spAutoFit/>
          </a:bodyPr>
          <a:lstStyle/>
          <a:p>
            <a:r>
              <a:rPr lang="en-US" sz="1200" dirty="0">
                <a:hlinkClick r:id="rId7"/>
              </a:rPr>
              <a:t>http://build.fhir.org/ig/HL7/cqf-recommendations/documentation-approach-06-01-levels-of-knowledge-representation.html</a:t>
            </a:r>
            <a:endParaRPr lang="en-US" sz="1200" dirty="0"/>
          </a:p>
        </p:txBody>
      </p:sp>
    </p:spTree>
    <p:extLst>
      <p:ext uri="{BB962C8B-B14F-4D97-AF65-F5344CB8AC3E}">
        <p14:creationId xmlns:p14="http://schemas.microsoft.com/office/powerpoint/2010/main" val="396333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1749</Words>
  <Application>Microsoft Office PowerPoint</Application>
  <PresentationFormat>Widescreen</PresentationFormat>
  <Paragraphs>283</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Myriad Web Pro</vt:lpstr>
      <vt:lpstr>Times New Roman</vt:lpstr>
      <vt:lpstr>Wingdings</vt:lpstr>
      <vt:lpstr>Office Theme</vt:lpstr>
      <vt:lpstr>PowerPoint Presentation</vt:lpstr>
      <vt:lpstr>Translating Evidence to Executable CDS</vt:lpstr>
      <vt:lpstr>Tiers of Functionality</vt:lpstr>
      <vt:lpstr>PowerPoint Presentation</vt:lpstr>
      <vt:lpstr>Tiers of Functionality</vt:lpstr>
      <vt:lpstr>Requirements -&gt; Running Code</vt:lpstr>
      <vt:lpstr>PowerPoint Presentation</vt:lpstr>
      <vt:lpstr>PowerPoint Presentation</vt:lpstr>
      <vt:lpstr>PowerPoint Presentation</vt:lpstr>
      <vt:lpstr>Methods of Implementation</vt:lpstr>
      <vt:lpstr>Common Processes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dc:creator>
  <cp:lastModifiedBy>Bryn</cp:lastModifiedBy>
  <cp:revision>13</cp:revision>
  <dcterms:created xsi:type="dcterms:W3CDTF">2019-06-24T00:18:20Z</dcterms:created>
  <dcterms:modified xsi:type="dcterms:W3CDTF">2020-11-02T02:29:05Z</dcterms:modified>
</cp:coreProperties>
</file>