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6" r:id="rId3"/>
    <p:sldId id="265" r:id="rId4"/>
    <p:sldId id="266" r:id="rId5"/>
    <p:sldId id="270" r:id="rId6"/>
    <p:sldId id="267" r:id="rId7"/>
    <p:sldId id="268" r:id="rId8"/>
    <p:sldId id="269" r:id="rId9"/>
    <p:sldId id="275" r:id="rId10"/>
    <p:sldId id="271" r:id="rId11"/>
    <p:sldId id="272" r:id="rId12"/>
    <p:sldId id="273" r:id="rId13"/>
    <p:sldId id="276" r:id="rId14"/>
    <p:sldId id="277" r:id="rId15"/>
    <p:sldId id="278" r:id="rId16"/>
    <p:sldId id="279" r:id="rId17"/>
    <p:sldId id="281" r:id="rId18"/>
    <p:sldId id="280" r:id="rId19"/>
    <p:sldId id="282" r:id="rId20"/>
    <p:sldId id="283" r:id="rId21"/>
    <p:sldId id="284"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4C5BCC-D77A-47F5-AEE1-DB77200E19AC}"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179703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C5BCC-D77A-47F5-AEE1-DB77200E19AC}"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79362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C5BCC-D77A-47F5-AEE1-DB77200E19AC}"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203834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C5BCC-D77A-47F5-AEE1-DB77200E19AC}"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185341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C5BCC-D77A-47F5-AEE1-DB77200E19AC}" type="datetimeFigureOut">
              <a:rPr lang="en-US" smtClean="0"/>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41110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4C5BCC-D77A-47F5-AEE1-DB77200E19AC}"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28194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4C5BCC-D77A-47F5-AEE1-DB77200E19AC}" type="datetimeFigureOut">
              <a:rPr lang="en-US" smtClean="0"/>
              <a:t>8/17/21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219962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4C5BCC-D77A-47F5-AEE1-DB77200E19AC}" type="datetimeFigureOut">
              <a:rPr lang="en-US" smtClean="0"/>
              <a:t>8/17/21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328622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C5BCC-D77A-47F5-AEE1-DB77200E19AC}" type="datetimeFigureOut">
              <a:rPr lang="en-US" smtClean="0"/>
              <a:t>8/17/21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310926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C5BCC-D77A-47F5-AEE1-DB77200E19AC}"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88786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C5BCC-D77A-47F5-AEE1-DB77200E19AC}" type="datetimeFigureOut">
              <a:rPr lang="en-US" smtClean="0"/>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9384-31ED-4633-847A-03320ABF6BA7}" type="slidenum">
              <a:rPr lang="en-US" smtClean="0"/>
              <a:t>‹#›</a:t>
            </a:fld>
            <a:endParaRPr lang="en-US"/>
          </a:p>
        </p:txBody>
      </p:sp>
    </p:spTree>
    <p:extLst>
      <p:ext uri="{BB962C8B-B14F-4D97-AF65-F5344CB8AC3E}">
        <p14:creationId xmlns:p14="http://schemas.microsoft.com/office/powerpoint/2010/main" val="33648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C5BCC-D77A-47F5-AEE1-DB77200E19AC}" type="datetimeFigureOut">
              <a:rPr lang="en-US" smtClean="0"/>
              <a:t>8/17/21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E9384-31ED-4633-847A-03320ABF6BA7}" type="slidenum">
              <a:rPr lang="en-US" smtClean="0"/>
              <a:t>‹#›</a:t>
            </a:fld>
            <a:endParaRPr lang="en-US"/>
          </a:p>
        </p:txBody>
      </p:sp>
    </p:spTree>
    <p:extLst>
      <p:ext uri="{BB962C8B-B14F-4D97-AF65-F5344CB8AC3E}">
        <p14:creationId xmlns:p14="http://schemas.microsoft.com/office/powerpoint/2010/main" val="117299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fontScale="90000"/>
          </a:bodyPr>
          <a:lstStyle/>
          <a:p>
            <a:pPr algn="l"/>
            <a:r>
              <a:rPr lang="en-US" dirty="0"/>
              <a:t>CDMH Data Flow</a:t>
            </a:r>
          </a:p>
        </p:txBody>
      </p:sp>
      <p:pic>
        <p:nvPicPr>
          <p:cNvPr id="38" name="Picture 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01000" y="2057400"/>
            <a:ext cx="559021" cy="66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40" name="Straight Arrow Connector 39"/>
          <p:cNvCxnSpPr/>
          <p:nvPr/>
        </p:nvCxnSpPr>
        <p:spPr bwMode="auto">
          <a:xfrm flipH="1">
            <a:off x="7102664" y="2362200"/>
            <a:ext cx="898525" cy="0"/>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9007" y="2735677"/>
            <a:ext cx="1134493" cy="276999"/>
          </a:xfrm>
          <a:prstGeom prst="rect">
            <a:avLst/>
          </a:prstGeom>
          <a:noFill/>
        </p:spPr>
        <p:txBody>
          <a:bodyPr wrap="square" rtlCol="0">
            <a:spAutoFit/>
          </a:bodyPr>
          <a:lstStyle/>
          <a:p>
            <a:r>
              <a:rPr lang="en-US" sz="1200" dirty="0"/>
              <a:t>Researcher</a:t>
            </a:r>
          </a:p>
        </p:txBody>
      </p:sp>
      <p:sp>
        <p:nvSpPr>
          <p:cNvPr id="41" name="Rectangle 40"/>
          <p:cNvSpPr/>
          <p:nvPr/>
        </p:nvSpPr>
        <p:spPr bwMode="auto">
          <a:xfrm flipH="1">
            <a:off x="5525736" y="2102879"/>
            <a:ext cx="1528763" cy="88582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black"/>
                </a:solidFill>
              </a:rPr>
              <a:t>Researcher Portal</a:t>
            </a:r>
          </a:p>
        </p:txBody>
      </p:sp>
      <p:sp>
        <p:nvSpPr>
          <p:cNvPr id="44" name="Oval 43"/>
          <p:cNvSpPr/>
          <p:nvPr/>
        </p:nvSpPr>
        <p:spPr>
          <a:xfrm>
            <a:off x="7040953" y="1676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3" name="Flowchart: Magnetic Disk 2"/>
          <p:cNvSpPr/>
          <p:nvPr/>
        </p:nvSpPr>
        <p:spPr>
          <a:xfrm>
            <a:off x="457200" y="1295400"/>
            <a:ext cx="1090498" cy="61726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PCORnet</a:t>
            </a:r>
            <a:r>
              <a:rPr lang="en-US" sz="1200" dirty="0">
                <a:solidFill>
                  <a:schemeClr val="tx1"/>
                </a:solidFill>
              </a:rPr>
              <a:t> CDM</a:t>
            </a:r>
          </a:p>
        </p:txBody>
      </p:sp>
      <p:sp>
        <p:nvSpPr>
          <p:cNvPr id="45" name="Flowchart: Magnetic Disk 44"/>
          <p:cNvSpPr/>
          <p:nvPr/>
        </p:nvSpPr>
        <p:spPr>
          <a:xfrm>
            <a:off x="435428" y="2031007"/>
            <a:ext cx="1090498" cy="62483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I2b2/ACT</a:t>
            </a:r>
          </a:p>
        </p:txBody>
      </p:sp>
      <p:sp>
        <p:nvSpPr>
          <p:cNvPr id="48" name="Flowchart: Magnetic Disk 47"/>
          <p:cNvSpPr/>
          <p:nvPr/>
        </p:nvSpPr>
        <p:spPr>
          <a:xfrm>
            <a:off x="457200" y="3429000"/>
            <a:ext cx="1090498" cy="76199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Sentinnel</a:t>
            </a:r>
            <a:endParaRPr lang="en-US" sz="1200" dirty="0">
              <a:solidFill>
                <a:schemeClr val="tx1"/>
              </a:solidFill>
            </a:endParaRPr>
          </a:p>
        </p:txBody>
      </p:sp>
      <p:sp>
        <p:nvSpPr>
          <p:cNvPr id="51" name="Flowchart: Magnetic Disk 50"/>
          <p:cNvSpPr/>
          <p:nvPr/>
        </p:nvSpPr>
        <p:spPr>
          <a:xfrm>
            <a:off x="468085" y="2725606"/>
            <a:ext cx="1090498" cy="627194"/>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OMOP</a:t>
            </a:r>
          </a:p>
        </p:txBody>
      </p:sp>
      <p:sp>
        <p:nvSpPr>
          <p:cNvPr id="52" name="Rectangle 51"/>
          <p:cNvSpPr/>
          <p:nvPr/>
        </p:nvSpPr>
        <p:spPr bwMode="auto">
          <a:xfrm flipH="1">
            <a:off x="2743195" y="1426214"/>
            <a:ext cx="914401" cy="48645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3" name="Elbow Connector 12"/>
          <p:cNvCxnSpPr/>
          <p:nvPr/>
        </p:nvCxnSpPr>
        <p:spPr>
          <a:xfrm rot="10800000">
            <a:off x="1558584" y="1594129"/>
            <a:ext cx="1184620" cy="1270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1547699" y="2895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3810000" y="14478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sp>
        <p:nvSpPr>
          <p:cNvPr id="63" name="Oval 62"/>
          <p:cNvSpPr/>
          <p:nvPr/>
        </p:nvSpPr>
        <p:spPr>
          <a:xfrm>
            <a:off x="1600200" y="12192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27" name="TextBox 26"/>
          <p:cNvSpPr txBox="1"/>
          <p:nvPr/>
        </p:nvSpPr>
        <p:spPr>
          <a:xfrm>
            <a:off x="7391400" y="1566470"/>
            <a:ext cx="1168621" cy="553998"/>
          </a:xfrm>
          <a:prstGeom prst="rect">
            <a:avLst/>
          </a:prstGeom>
          <a:noFill/>
        </p:spPr>
        <p:txBody>
          <a:bodyPr wrap="square" rtlCol="0">
            <a:spAutoFit/>
          </a:bodyPr>
          <a:lstStyle/>
          <a:p>
            <a:r>
              <a:rPr lang="en-US" sz="1000" dirty="0"/>
              <a:t>Compose Query and submit in standard format</a:t>
            </a:r>
          </a:p>
        </p:txBody>
      </p:sp>
      <p:sp>
        <p:nvSpPr>
          <p:cNvPr id="64" name="TextBox 63"/>
          <p:cNvSpPr txBox="1"/>
          <p:nvPr/>
        </p:nvSpPr>
        <p:spPr>
          <a:xfrm>
            <a:off x="3657600" y="1752600"/>
            <a:ext cx="1168621" cy="553998"/>
          </a:xfrm>
          <a:prstGeom prst="rect">
            <a:avLst/>
          </a:prstGeom>
          <a:noFill/>
        </p:spPr>
        <p:txBody>
          <a:bodyPr wrap="square" rtlCol="0">
            <a:spAutoFit/>
          </a:bodyPr>
          <a:lstStyle/>
          <a:p>
            <a:r>
              <a:rPr lang="en-US" sz="1000" dirty="0"/>
              <a:t>Distribute query to data partners in native format</a:t>
            </a:r>
          </a:p>
        </p:txBody>
      </p:sp>
      <p:sp>
        <p:nvSpPr>
          <p:cNvPr id="80" name="Rectangle 79"/>
          <p:cNvSpPr/>
          <p:nvPr/>
        </p:nvSpPr>
        <p:spPr bwMode="auto">
          <a:xfrm flipH="1">
            <a:off x="2754082" y="2057400"/>
            <a:ext cx="914401" cy="57299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81" name="Rectangle 80"/>
          <p:cNvSpPr/>
          <p:nvPr/>
        </p:nvSpPr>
        <p:spPr bwMode="auto">
          <a:xfrm flipH="1">
            <a:off x="2754082" y="2738368"/>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90" name="Right Arrow 89"/>
          <p:cNvSpPr/>
          <p:nvPr/>
        </p:nvSpPr>
        <p:spPr bwMode="auto">
          <a:xfrm flipH="1">
            <a:off x="3810000" y="2298867"/>
            <a:ext cx="1619370" cy="21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Cube 9"/>
          <p:cNvSpPr/>
          <p:nvPr/>
        </p:nvSpPr>
        <p:spPr>
          <a:xfrm>
            <a:off x="4876800" y="990600"/>
            <a:ext cx="304800" cy="2971800"/>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Firewall</a:t>
            </a:r>
          </a:p>
        </p:txBody>
      </p:sp>
      <p:cxnSp>
        <p:nvCxnSpPr>
          <p:cNvPr id="102" name="Elbow Connector 101"/>
          <p:cNvCxnSpPr/>
          <p:nvPr/>
        </p:nvCxnSpPr>
        <p:spPr>
          <a:xfrm rot="10800000" flipH="1" flipV="1">
            <a:off x="1569468" y="17526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0" idx="3"/>
          </p:cNvCxnSpPr>
          <p:nvPr/>
        </p:nvCxnSpPr>
        <p:spPr>
          <a:xfrm rot="10800000">
            <a:off x="1558584" y="2279929"/>
            <a:ext cx="1195498" cy="63968"/>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10800000" flipH="1" flipV="1">
            <a:off x="1569468" y="24384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0800000" flipH="1" flipV="1">
            <a:off x="1569468" y="3124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flipH="1">
            <a:off x="2743195" y="3540373"/>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15" name="Elbow Connector 114"/>
          <p:cNvCxnSpPr/>
          <p:nvPr/>
        </p:nvCxnSpPr>
        <p:spPr>
          <a:xfrm rot="10800000" flipV="1">
            <a:off x="1524001" y="3657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10800000" flipH="1" flipV="1">
            <a:off x="1545770" y="3886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8" name="Right Arrow 117"/>
          <p:cNvSpPr/>
          <p:nvPr/>
        </p:nvSpPr>
        <p:spPr bwMode="auto">
          <a:xfrm>
            <a:off x="3787775" y="2710663"/>
            <a:ext cx="1641595" cy="16351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0" name="Elbow Connector 119"/>
          <p:cNvCxnSpPr/>
          <p:nvPr/>
        </p:nvCxnSpPr>
        <p:spPr>
          <a:xfrm>
            <a:off x="7147523" y="2630392"/>
            <a:ext cx="853477" cy="12700"/>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752600" y="946414"/>
            <a:ext cx="1168621" cy="400110"/>
          </a:xfrm>
          <a:prstGeom prst="rect">
            <a:avLst/>
          </a:prstGeom>
          <a:noFill/>
        </p:spPr>
        <p:txBody>
          <a:bodyPr wrap="square" rtlCol="0">
            <a:spAutoFit/>
          </a:bodyPr>
          <a:lstStyle/>
          <a:p>
            <a:r>
              <a:rPr lang="en-US" sz="1000" dirty="0"/>
              <a:t>Execute Query in native format</a:t>
            </a:r>
          </a:p>
        </p:txBody>
      </p:sp>
      <p:sp>
        <p:nvSpPr>
          <p:cNvPr id="125" name="Oval 124"/>
          <p:cNvSpPr/>
          <p:nvPr/>
        </p:nvSpPr>
        <p:spPr>
          <a:xfrm>
            <a:off x="1545769" y="3962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26" name="TextBox 125"/>
          <p:cNvSpPr txBox="1"/>
          <p:nvPr/>
        </p:nvSpPr>
        <p:spPr>
          <a:xfrm>
            <a:off x="1849155" y="3999685"/>
            <a:ext cx="1168621" cy="400110"/>
          </a:xfrm>
          <a:prstGeom prst="rect">
            <a:avLst/>
          </a:prstGeom>
          <a:noFill/>
        </p:spPr>
        <p:txBody>
          <a:bodyPr wrap="square" rtlCol="0">
            <a:spAutoFit/>
          </a:bodyPr>
          <a:lstStyle/>
          <a:p>
            <a:r>
              <a:rPr lang="en-US" sz="1000" dirty="0"/>
              <a:t>Return Results</a:t>
            </a:r>
          </a:p>
          <a:p>
            <a:r>
              <a:rPr lang="en-US" sz="1000" dirty="0"/>
              <a:t>In native format</a:t>
            </a:r>
          </a:p>
        </p:txBody>
      </p:sp>
      <p:sp>
        <p:nvSpPr>
          <p:cNvPr id="127" name="Oval 126"/>
          <p:cNvSpPr/>
          <p:nvPr/>
        </p:nvSpPr>
        <p:spPr>
          <a:xfrm>
            <a:off x="7147523" y="293320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28" name="Oval 127"/>
          <p:cNvSpPr/>
          <p:nvPr/>
        </p:nvSpPr>
        <p:spPr>
          <a:xfrm>
            <a:off x="3778993" y="292053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29" name="TextBox 128"/>
          <p:cNvSpPr txBox="1"/>
          <p:nvPr/>
        </p:nvSpPr>
        <p:spPr>
          <a:xfrm>
            <a:off x="3708179" y="3276600"/>
            <a:ext cx="1168621" cy="400110"/>
          </a:xfrm>
          <a:prstGeom prst="rect">
            <a:avLst/>
          </a:prstGeom>
          <a:noFill/>
        </p:spPr>
        <p:txBody>
          <a:bodyPr wrap="square" rtlCol="0">
            <a:spAutoFit/>
          </a:bodyPr>
          <a:lstStyle/>
          <a:p>
            <a:r>
              <a:rPr lang="en-US" sz="1000" dirty="0"/>
              <a:t>Forward Results</a:t>
            </a:r>
          </a:p>
          <a:p>
            <a:r>
              <a:rPr lang="en-US" sz="1000" dirty="0"/>
              <a:t>In native format</a:t>
            </a:r>
          </a:p>
        </p:txBody>
      </p:sp>
      <p:sp>
        <p:nvSpPr>
          <p:cNvPr id="130" name="TextBox 129"/>
          <p:cNvSpPr txBox="1"/>
          <p:nvPr/>
        </p:nvSpPr>
        <p:spPr>
          <a:xfrm>
            <a:off x="7234360" y="3170543"/>
            <a:ext cx="1168621" cy="707886"/>
          </a:xfrm>
          <a:prstGeom prst="rect">
            <a:avLst/>
          </a:prstGeom>
          <a:noFill/>
        </p:spPr>
        <p:txBody>
          <a:bodyPr wrap="square" rtlCol="0">
            <a:spAutoFit/>
          </a:bodyPr>
          <a:lstStyle/>
          <a:p>
            <a:r>
              <a:rPr lang="en-US" sz="1000" dirty="0"/>
              <a:t>Aggregate and Translate Results to FHIR/BRIDG/SDTM</a:t>
            </a:r>
          </a:p>
        </p:txBody>
      </p:sp>
      <p:sp>
        <p:nvSpPr>
          <p:cNvPr id="131" name="TextBox 130"/>
          <p:cNvSpPr txBox="1"/>
          <p:nvPr/>
        </p:nvSpPr>
        <p:spPr>
          <a:xfrm>
            <a:off x="184269" y="4684263"/>
            <a:ext cx="1582806" cy="369332"/>
          </a:xfrm>
          <a:prstGeom prst="rect">
            <a:avLst/>
          </a:prstGeom>
          <a:noFill/>
        </p:spPr>
        <p:txBody>
          <a:bodyPr wrap="none" rtlCol="0">
            <a:spAutoFit/>
          </a:bodyPr>
          <a:lstStyle/>
          <a:p>
            <a:r>
              <a:rPr lang="en-US" b="1" u="sng" dirty="0"/>
              <a:t>Data Formats: </a:t>
            </a:r>
          </a:p>
        </p:txBody>
      </p:sp>
      <p:sp>
        <p:nvSpPr>
          <p:cNvPr id="133" name="Oval 132"/>
          <p:cNvSpPr/>
          <p:nvPr/>
        </p:nvSpPr>
        <p:spPr>
          <a:xfrm>
            <a:off x="161181" y="5105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135" name="Oval 134"/>
          <p:cNvSpPr/>
          <p:nvPr/>
        </p:nvSpPr>
        <p:spPr>
          <a:xfrm>
            <a:off x="153910" y="662066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36" name="Oval 135"/>
          <p:cNvSpPr/>
          <p:nvPr/>
        </p:nvSpPr>
        <p:spPr>
          <a:xfrm>
            <a:off x="156106" y="6335321"/>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37" name="Oval 136"/>
          <p:cNvSpPr/>
          <p:nvPr/>
        </p:nvSpPr>
        <p:spPr>
          <a:xfrm>
            <a:off x="161181" y="60198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38" name="Oval 137"/>
          <p:cNvSpPr/>
          <p:nvPr/>
        </p:nvSpPr>
        <p:spPr>
          <a:xfrm>
            <a:off x="158302" y="57150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139" name="TextBox 138"/>
          <p:cNvSpPr txBox="1"/>
          <p:nvPr/>
        </p:nvSpPr>
        <p:spPr>
          <a:xfrm>
            <a:off x="457200" y="5087779"/>
            <a:ext cx="5181600" cy="246221"/>
          </a:xfrm>
          <a:prstGeom prst="rect">
            <a:avLst/>
          </a:prstGeom>
          <a:noFill/>
        </p:spPr>
        <p:txBody>
          <a:bodyPr wrap="square" rtlCol="0">
            <a:spAutoFit/>
          </a:bodyPr>
          <a:lstStyle/>
          <a:p>
            <a:r>
              <a:rPr lang="en-US" sz="1000" dirty="0"/>
              <a:t>Query composed using a standard format (</a:t>
            </a:r>
            <a:r>
              <a:rPr lang="en-US" sz="1000" dirty="0" err="1"/>
              <a:t>e.g</a:t>
            </a:r>
            <a:r>
              <a:rPr lang="en-US" sz="1000" dirty="0"/>
              <a:t> FHIR, BRIDG), translated for distribution</a:t>
            </a:r>
          </a:p>
        </p:txBody>
      </p:sp>
      <p:sp>
        <p:nvSpPr>
          <p:cNvPr id="140" name="Oval 139"/>
          <p:cNvSpPr/>
          <p:nvPr/>
        </p:nvSpPr>
        <p:spPr>
          <a:xfrm>
            <a:off x="161181" y="539502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sp>
        <p:nvSpPr>
          <p:cNvPr id="142" name="TextBox 141"/>
          <p:cNvSpPr txBox="1"/>
          <p:nvPr/>
        </p:nvSpPr>
        <p:spPr>
          <a:xfrm>
            <a:off x="381000" y="5392579"/>
            <a:ext cx="4498893" cy="246221"/>
          </a:xfrm>
          <a:prstGeom prst="rect">
            <a:avLst/>
          </a:prstGeom>
          <a:noFill/>
        </p:spPr>
        <p:txBody>
          <a:bodyPr wrap="square" rtlCol="0">
            <a:spAutoFit/>
          </a:bodyPr>
          <a:lstStyle/>
          <a:p>
            <a:r>
              <a:rPr lang="en-US" sz="1000" dirty="0"/>
              <a:t>Distribute queries in format acceptable for each Data Partner CDM</a:t>
            </a:r>
          </a:p>
        </p:txBody>
      </p:sp>
      <p:sp>
        <p:nvSpPr>
          <p:cNvPr id="143" name="TextBox 142"/>
          <p:cNvSpPr txBox="1"/>
          <p:nvPr/>
        </p:nvSpPr>
        <p:spPr>
          <a:xfrm>
            <a:off x="381000" y="5697379"/>
            <a:ext cx="4498893" cy="246221"/>
          </a:xfrm>
          <a:prstGeom prst="rect">
            <a:avLst/>
          </a:prstGeom>
          <a:noFill/>
        </p:spPr>
        <p:txBody>
          <a:bodyPr wrap="square" rtlCol="0">
            <a:spAutoFit/>
          </a:bodyPr>
          <a:lstStyle/>
          <a:p>
            <a:r>
              <a:rPr lang="en-US" sz="1000" dirty="0"/>
              <a:t>Execute query within the Data Partner environment in native formats</a:t>
            </a:r>
          </a:p>
        </p:txBody>
      </p:sp>
      <p:sp>
        <p:nvSpPr>
          <p:cNvPr id="144" name="TextBox 143"/>
          <p:cNvSpPr txBox="1"/>
          <p:nvPr/>
        </p:nvSpPr>
        <p:spPr>
          <a:xfrm>
            <a:off x="381000" y="6002179"/>
            <a:ext cx="4498893" cy="246221"/>
          </a:xfrm>
          <a:prstGeom prst="rect">
            <a:avLst/>
          </a:prstGeom>
          <a:noFill/>
        </p:spPr>
        <p:txBody>
          <a:bodyPr wrap="square" rtlCol="0">
            <a:spAutoFit/>
          </a:bodyPr>
          <a:lstStyle/>
          <a:p>
            <a:r>
              <a:rPr lang="en-US" sz="1000" dirty="0"/>
              <a:t>Data Partners create results for each data partner</a:t>
            </a:r>
          </a:p>
        </p:txBody>
      </p:sp>
      <p:sp>
        <p:nvSpPr>
          <p:cNvPr id="145" name="TextBox 144"/>
          <p:cNvSpPr txBox="1"/>
          <p:nvPr/>
        </p:nvSpPr>
        <p:spPr>
          <a:xfrm>
            <a:off x="381000" y="6306979"/>
            <a:ext cx="4498893" cy="246221"/>
          </a:xfrm>
          <a:prstGeom prst="rect">
            <a:avLst/>
          </a:prstGeom>
          <a:noFill/>
        </p:spPr>
        <p:txBody>
          <a:bodyPr wrap="square" rtlCol="0">
            <a:spAutoFit/>
          </a:bodyPr>
          <a:lstStyle/>
          <a:p>
            <a:r>
              <a:rPr lang="en-US" sz="1000" dirty="0"/>
              <a:t>Results are forwarded back to the Portal in native formats</a:t>
            </a:r>
          </a:p>
        </p:txBody>
      </p:sp>
      <p:sp>
        <p:nvSpPr>
          <p:cNvPr id="146" name="TextBox 145"/>
          <p:cNvSpPr txBox="1"/>
          <p:nvPr/>
        </p:nvSpPr>
        <p:spPr>
          <a:xfrm>
            <a:off x="381000" y="6611779"/>
            <a:ext cx="4498893" cy="246221"/>
          </a:xfrm>
          <a:prstGeom prst="rect">
            <a:avLst/>
          </a:prstGeom>
          <a:noFill/>
        </p:spPr>
        <p:txBody>
          <a:bodyPr wrap="square" rtlCol="0">
            <a:spAutoFit/>
          </a:bodyPr>
          <a:lstStyle/>
          <a:p>
            <a:r>
              <a:rPr lang="en-US" sz="1000" dirty="0"/>
              <a:t>Results are translated to standards (FHIR, BRIDG and SDTM) as needed</a:t>
            </a:r>
          </a:p>
        </p:txBody>
      </p:sp>
    </p:spTree>
    <p:extLst>
      <p:ext uri="{BB962C8B-B14F-4D97-AF65-F5344CB8AC3E}">
        <p14:creationId xmlns:p14="http://schemas.microsoft.com/office/powerpoint/2010/main" val="265455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Query Distribution</a:t>
            </a:r>
          </a:p>
        </p:txBody>
      </p:sp>
      <p:sp>
        <p:nvSpPr>
          <p:cNvPr id="5" name="TextBox 4"/>
          <p:cNvSpPr txBox="1"/>
          <p:nvPr/>
        </p:nvSpPr>
        <p:spPr>
          <a:xfrm>
            <a:off x="228600" y="997411"/>
            <a:ext cx="8534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DAF-Research work can be reused along with FHIR to enable the workflow for task distribution to each data mart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Use of Task Resource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Use of Task Status to enable workflows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Use of Task hierarchy to enable distribution</a:t>
            </a:r>
          </a:p>
        </p:txBody>
      </p:sp>
    </p:spTree>
    <p:extLst>
      <p:ext uri="{BB962C8B-B14F-4D97-AF65-F5344CB8AC3E}">
        <p14:creationId xmlns:p14="http://schemas.microsoft.com/office/powerpoint/2010/main" val="397063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Data Partner Manager</a:t>
            </a:r>
          </a:p>
        </p:txBody>
      </p:sp>
      <p:sp>
        <p:nvSpPr>
          <p:cNvPr id="5" name="TextBox 4"/>
          <p:cNvSpPr txBox="1"/>
          <p:nvPr/>
        </p:nvSpPr>
        <p:spPr>
          <a:xfrm>
            <a:off x="228600" y="997411"/>
            <a:ext cx="8534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Partner Manager needs to provide the following (Outlined in DAF-Research)</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Add Information about each Data Partner </a:t>
            </a:r>
          </a:p>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Name, URL, </a:t>
            </a:r>
          </a:p>
          <a:p>
            <a:pPr marL="1200150" lvl="2" indent="-285750">
              <a:buFont typeface="Arial" panose="020B0604020202020204" pitchFamily="34" charset="0"/>
              <a:buChar char="•"/>
            </a:pPr>
            <a:r>
              <a:rPr lang="en-US" dirty="0"/>
              <a:t>Metadata about the Data Partner (#of Patients, diagnosis codes </a:t>
            </a:r>
            <a:r>
              <a:rPr lang="en-US" dirty="0" err="1"/>
              <a:t>etc</a:t>
            </a:r>
            <a:r>
              <a:rPr lang="en-US" dirty="0"/>
              <a:t>)</a:t>
            </a:r>
          </a:p>
          <a:p>
            <a:pPr marL="1200150" lvl="2" indent="-285750">
              <a:buFont typeface="Arial" panose="020B0604020202020204" pitchFamily="34" charset="0"/>
              <a:buChar char="•"/>
            </a:pPr>
            <a:r>
              <a:rPr lang="en-US" dirty="0"/>
              <a:t>Security </a:t>
            </a:r>
          </a:p>
          <a:p>
            <a:pPr marL="1657350" lvl="3" indent="-285750">
              <a:buFont typeface="Arial" panose="020B0604020202020204" pitchFamily="34" charset="0"/>
              <a:buChar char="•"/>
            </a:pPr>
            <a:r>
              <a:rPr lang="en-US" dirty="0"/>
              <a:t>Who can query the data partner </a:t>
            </a:r>
          </a:p>
          <a:p>
            <a:pPr marL="1200150" lvl="2" indent="-285750">
              <a:buFont typeface="Arial" panose="020B0604020202020204" pitchFamily="34" charset="0"/>
              <a:buChar char="•"/>
            </a:pPr>
            <a:r>
              <a:rPr lang="en-US" dirty="0"/>
              <a:t>Data Model Type used </a:t>
            </a:r>
          </a:p>
          <a:p>
            <a:pPr marL="1200150" lvl="2" indent="-285750">
              <a:buFont typeface="Arial" panose="020B0604020202020204" pitchFamily="34" charset="0"/>
              <a:buChar char="•"/>
            </a:pPr>
            <a:r>
              <a:rPr lang="en-US" dirty="0"/>
              <a:t>Query Types supported </a:t>
            </a:r>
          </a:p>
          <a:p>
            <a:pPr lvl="2"/>
            <a:endParaRPr lang="en-US" dirty="0"/>
          </a:p>
        </p:txBody>
      </p:sp>
    </p:spTree>
    <p:extLst>
      <p:ext uri="{BB962C8B-B14F-4D97-AF65-F5344CB8AC3E}">
        <p14:creationId xmlns:p14="http://schemas.microsoft.com/office/powerpoint/2010/main" val="275269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Security and Audit Manager</a:t>
            </a:r>
          </a:p>
        </p:txBody>
      </p:sp>
      <p:sp>
        <p:nvSpPr>
          <p:cNvPr id="5" name="TextBox 4"/>
          <p:cNvSpPr txBox="1"/>
          <p:nvPr/>
        </p:nvSpPr>
        <p:spPr>
          <a:xfrm>
            <a:off x="228600" y="997411"/>
            <a:ext cx="85344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Account Management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Create a Role Based Permissions Module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Ability to create users and assign roles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Login Management to Portal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Auditing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Login/Logout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Audit of each query submitted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Audit of each Results received </a:t>
            </a:r>
          </a:p>
        </p:txBody>
      </p:sp>
    </p:spTree>
    <p:extLst>
      <p:ext uri="{BB962C8B-B14F-4D97-AF65-F5344CB8AC3E}">
        <p14:creationId xmlns:p14="http://schemas.microsoft.com/office/powerpoint/2010/main" val="83086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Results Translators</a:t>
            </a:r>
          </a:p>
        </p:txBody>
      </p:sp>
      <p:sp>
        <p:nvSpPr>
          <p:cNvPr id="4" name="TextBox 3"/>
          <p:cNvSpPr txBox="1"/>
          <p:nvPr/>
        </p:nvSpPr>
        <p:spPr>
          <a:xfrm>
            <a:off x="228600" y="997411"/>
            <a:ext cx="8534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ONC to lead mapping of the 4 CDMs to FHIR as part of improving DAF-Research capabilities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Leveraging these mappings, a translator from each CDM to FHIR can be created for the Results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Vocabulary translations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Has to account for transformation from CDM to FHIR/Standard vocabularies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340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Results Viewers </a:t>
            </a:r>
          </a:p>
        </p:txBody>
      </p:sp>
      <p:sp>
        <p:nvSpPr>
          <p:cNvPr id="4" name="TextBox 3"/>
          <p:cNvSpPr txBox="1"/>
          <p:nvPr/>
        </p:nvSpPr>
        <p:spPr>
          <a:xfrm>
            <a:off x="228600" y="997411"/>
            <a:ext cx="8534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Viewers are needed to view the results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Visualization for each Query </a:t>
            </a:r>
          </a:p>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Hierarchy of all the requests , group by status , other groupings (Dates </a:t>
            </a:r>
            <a:r>
              <a:rPr lang="en-US" dirty="0" err="1"/>
              <a:t>etc</a:t>
            </a: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Aggregate Data Visualization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Line Level Data Visualization </a:t>
            </a:r>
          </a:p>
        </p:txBody>
      </p:sp>
    </p:spTree>
    <p:extLst>
      <p:ext uri="{BB962C8B-B14F-4D97-AF65-F5344CB8AC3E}">
        <p14:creationId xmlns:p14="http://schemas.microsoft.com/office/powerpoint/2010/main" val="390515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Database</a:t>
            </a:r>
          </a:p>
        </p:txBody>
      </p:sp>
      <p:sp>
        <p:nvSpPr>
          <p:cNvPr id="4" name="TextBox 3"/>
          <p:cNvSpPr txBox="1"/>
          <p:nvPr/>
        </p:nvSpPr>
        <p:spPr>
          <a:xfrm>
            <a:off x="228600" y="997411"/>
            <a:ext cx="8534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Persistence Layer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Postgres SQL for open source </a:t>
            </a:r>
          </a:p>
        </p:txBody>
      </p:sp>
    </p:spTree>
    <p:extLst>
      <p:ext uri="{BB962C8B-B14F-4D97-AF65-F5344CB8AC3E}">
        <p14:creationId xmlns:p14="http://schemas.microsoft.com/office/powerpoint/2010/main" val="31166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751114"/>
          </a:xfrm>
        </p:spPr>
        <p:txBody>
          <a:bodyPr>
            <a:normAutofit fontScale="90000"/>
          </a:bodyPr>
          <a:lstStyle/>
          <a:p>
            <a:r>
              <a:rPr lang="en-US" sz="3600" dirty="0"/>
              <a:t>Data Partner Client </a:t>
            </a:r>
            <a:br>
              <a:rPr lang="en-US" sz="3600" dirty="0"/>
            </a:br>
            <a:br>
              <a:rPr lang="en-US" sz="3600" dirty="0"/>
            </a:br>
            <a:r>
              <a:rPr lang="en-US" sz="3600" dirty="0"/>
              <a:t>Component Deep Dive</a:t>
            </a:r>
          </a:p>
        </p:txBody>
      </p:sp>
      <p:sp>
        <p:nvSpPr>
          <p:cNvPr id="3" name="Rectangle 2"/>
          <p:cNvSpPr/>
          <p:nvPr/>
        </p:nvSpPr>
        <p:spPr>
          <a:xfrm>
            <a:off x="2492731" y="3241686"/>
            <a:ext cx="2297850" cy="18396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074155" y="4243174"/>
            <a:ext cx="1330163"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 Model Manager</a:t>
            </a:r>
          </a:p>
        </p:txBody>
      </p:sp>
      <p:sp>
        <p:nvSpPr>
          <p:cNvPr id="5" name="Rounded Rectangle 4"/>
          <p:cNvSpPr/>
          <p:nvPr/>
        </p:nvSpPr>
        <p:spPr>
          <a:xfrm>
            <a:off x="2843356" y="3404973"/>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Viewer</a:t>
            </a:r>
          </a:p>
        </p:txBody>
      </p:sp>
      <p:sp>
        <p:nvSpPr>
          <p:cNvPr id="6" name="Rounded Rectangle 5"/>
          <p:cNvSpPr/>
          <p:nvPr/>
        </p:nvSpPr>
        <p:spPr>
          <a:xfrm>
            <a:off x="2843355" y="3785975"/>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Viewer</a:t>
            </a:r>
          </a:p>
        </p:txBody>
      </p:sp>
      <p:sp>
        <p:nvSpPr>
          <p:cNvPr id="7" name="Rounded Rectangle 6"/>
          <p:cNvSpPr/>
          <p:nvPr/>
        </p:nvSpPr>
        <p:spPr>
          <a:xfrm>
            <a:off x="3825270" y="3785975"/>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Workflow Manager</a:t>
            </a:r>
          </a:p>
        </p:txBody>
      </p:sp>
      <p:sp>
        <p:nvSpPr>
          <p:cNvPr id="8" name="Rounded Rectangle 7"/>
          <p:cNvSpPr/>
          <p:nvPr/>
        </p:nvSpPr>
        <p:spPr>
          <a:xfrm>
            <a:off x="3063271" y="4624174"/>
            <a:ext cx="1330163"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Security and Audit</a:t>
            </a:r>
          </a:p>
        </p:txBody>
      </p:sp>
    </p:spTree>
    <p:extLst>
      <p:ext uri="{BB962C8B-B14F-4D97-AF65-F5344CB8AC3E}">
        <p14:creationId xmlns:p14="http://schemas.microsoft.com/office/powerpoint/2010/main" val="220530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Workflow Manager</a:t>
            </a:r>
          </a:p>
        </p:txBody>
      </p:sp>
      <p:sp>
        <p:nvSpPr>
          <p:cNvPr id="5" name="TextBox 4"/>
          <p:cNvSpPr txBox="1"/>
          <p:nvPr/>
        </p:nvSpPr>
        <p:spPr>
          <a:xfrm>
            <a:off x="304801" y="972234"/>
            <a:ext cx="8534400" cy="3139321"/>
          </a:xfrm>
          <a:prstGeom prst="rect">
            <a:avLst/>
          </a:prstGeom>
          <a:noFill/>
        </p:spPr>
        <p:txBody>
          <a:bodyPr wrap="square" rtlCol="0">
            <a:spAutoFit/>
          </a:bodyPr>
          <a:lstStyle/>
          <a:p>
            <a:r>
              <a:rPr lang="en-US" dirty="0"/>
              <a:t>Workflow Orchestration</a:t>
            </a:r>
          </a:p>
          <a:p>
            <a:endParaRPr lang="en-US" dirty="0"/>
          </a:p>
          <a:p>
            <a:pPr marL="285750" indent="-285750">
              <a:buFont typeface="Arial" panose="020B0604020202020204" pitchFamily="34" charset="0"/>
              <a:buChar char="•"/>
            </a:pPr>
            <a:r>
              <a:rPr lang="en-US" dirty="0"/>
              <a:t>Ability to retrieve all pending queries from the Researcher Portal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Accept / Reject / Cancel / Hold queries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create a scheduled job to execute the query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upload Results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add notes to the results  </a:t>
            </a:r>
          </a:p>
        </p:txBody>
      </p:sp>
    </p:spTree>
    <p:extLst>
      <p:ext uri="{BB962C8B-B14F-4D97-AF65-F5344CB8AC3E}">
        <p14:creationId xmlns:p14="http://schemas.microsoft.com/office/powerpoint/2010/main" val="255154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a:bodyPr>
          <a:lstStyle/>
          <a:p>
            <a:pPr algn="l"/>
            <a:r>
              <a:rPr lang="en-US" sz="3600" dirty="0"/>
              <a:t>Query Viewer</a:t>
            </a:r>
          </a:p>
        </p:txBody>
      </p:sp>
      <p:sp>
        <p:nvSpPr>
          <p:cNvPr id="5" name="TextBox 4"/>
          <p:cNvSpPr txBox="1"/>
          <p:nvPr/>
        </p:nvSpPr>
        <p:spPr>
          <a:xfrm>
            <a:off x="304800" y="972234"/>
            <a:ext cx="6441059" cy="5355312"/>
          </a:xfrm>
          <a:prstGeom prst="rect">
            <a:avLst/>
          </a:prstGeom>
          <a:noFill/>
        </p:spPr>
        <p:txBody>
          <a:bodyPr wrap="none" rtlCol="0">
            <a:spAutoFit/>
          </a:bodyPr>
          <a:lstStyle/>
          <a:p>
            <a:r>
              <a:rPr lang="en-US" dirty="0"/>
              <a:t>User Interface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Constructs to be supported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All Queries for the data partner (Status, Dates, Requestors)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Query that has been created </a:t>
            </a:r>
          </a:p>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SQL Translation</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Metadata about the query</a:t>
            </a:r>
          </a:p>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Requestor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Date/Time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Response Expected By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Purpose etc.</a:t>
            </a:r>
          </a:p>
        </p:txBody>
      </p:sp>
    </p:spTree>
    <p:extLst>
      <p:ext uri="{BB962C8B-B14F-4D97-AF65-F5344CB8AC3E}">
        <p14:creationId xmlns:p14="http://schemas.microsoft.com/office/powerpoint/2010/main" val="1993675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a:bodyPr>
          <a:lstStyle/>
          <a:p>
            <a:pPr algn="l"/>
            <a:r>
              <a:rPr lang="en-US" sz="3600" dirty="0"/>
              <a:t>Results Viewer</a:t>
            </a:r>
          </a:p>
        </p:txBody>
      </p:sp>
      <p:sp>
        <p:nvSpPr>
          <p:cNvPr id="5" name="TextBox 4"/>
          <p:cNvSpPr txBox="1"/>
          <p:nvPr/>
        </p:nvSpPr>
        <p:spPr>
          <a:xfrm>
            <a:off x="304800" y="972234"/>
            <a:ext cx="3444917" cy="3693319"/>
          </a:xfrm>
          <a:prstGeom prst="rect">
            <a:avLst/>
          </a:prstGeom>
          <a:noFill/>
        </p:spPr>
        <p:txBody>
          <a:bodyPr wrap="none" rtlCol="0">
            <a:spAutoFit/>
          </a:bodyPr>
          <a:lstStyle/>
          <a:p>
            <a:r>
              <a:rPr lang="en-US" dirty="0"/>
              <a:t>User Interface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Constructs to be supported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Ability to visualize  Results </a:t>
            </a:r>
          </a:p>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Aggregate Results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Line Level Results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Ability to view query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976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be 9"/>
          <p:cNvSpPr/>
          <p:nvPr/>
        </p:nvSpPr>
        <p:spPr>
          <a:xfrm>
            <a:off x="4800600" y="1159657"/>
            <a:ext cx="304800" cy="2971800"/>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Firewall</a:t>
            </a:r>
          </a:p>
        </p:txBody>
      </p:sp>
      <p:pic>
        <p:nvPicPr>
          <p:cNvPr id="38" name="Picture 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01000" y="2281097"/>
            <a:ext cx="559021" cy="66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9" name="TextBox 48"/>
          <p:cNvSpPr txBox="1"/>
          <p:nvPr/>
        </p:nvSpPr>
        <p:spPr>
          <a:xfrm>
            <a:off x="8035128" y="2864476"/>
            <a:ext cx="1134493" cy="276999"/>
          </a:xfrm>
          <a:prstGeom prst="rect">
            <a:avLst/>
          </a:prstGeom>
          <a:noFill/>
        </p:spPr>
        <p:txBody>
          <a:bodyPr wrap="square" rtlCol="0">
            <a:spAutoFit/>
          </a:bodyPr>
          <a:lstStyle/>
          <a:p>
            <a:r>
              <a:rPr lang="en-US" sz="1200" dirty="0"/>
              <a:t>Researcher</a:t>
            </a:r>
          </a:p>
        </p:txBody>
      </p:sp>
      <p:sp>
        <p:nvSpPr>
          <p:cNvPr id="41" name="Rectangle 40"/>
          <p:cNvSpPr/>
          <p:nvPr/>
        </p:nvSpPr>
        <p:spPr bwMode="auto">
          <a:xfrm flipH="1">
            <a:off x="5915988" y="1518166"/>
            <a:ext cx="1378874" cy="247085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black"/>
                </a:solidFill>
              </a:rPr>
              <a:t>Researcher Portal</a:t>
            </a:r>
          </a:p>
        </p:txBody>
      </p:sp>
      <p:sp>
        <p:nvSpPr>
          <p:cNvPr id="44" name="Oval 43"/>
          <p:cNvSpPr/>
          <p:nvPr/>
        </p:nvSpPr>
        <p:spPr>
          <a:xfrm>
            <a:off x="7535314" y="2299124"/>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3" name="Flowchart: Magnetic Disk 2"/>
          <p:cNvSpPr/>
          <p:nvPr/>
        </p:nvSpPr>
        <p:spPr>
          <a:xfrm>
            <a:off x="424633" y="673126"/>
            <a:ext cx="1090498" cy="825068"/>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PCORnet</a:t>
            </a:r>
            <a:r>
              <a:rPr lang="en-US" sz="1200" dirty="0">
                <a:solidFill>
                  <a:schemeClr val="tx1"/>
                </a:solidFill>
              </a:rPr>
              <a:t> CDM</a:t>
            </a:r>
          </a:p>
        </p:txBody>
      </p:sp>
      <p:sp>
        <p:nvSpPr>
          <p:cNvPr id="45" name="Flowchart: Magnetic Disk 44"/>
          <p:cNvSpPr/>
          <p:nvPr/>
        </p:nvSpPr>
        <p:spPr>
          <a:xfrm>
            <a:off x="381000" y="1892326"/>
            <a:ext cx="1090498" cy="62483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I2b2/ACT CDM</a:t>
            </a:r>
          </a:p>
        </p:txBody>
      </p:sp>
      <p:sp>
        <p:nvSpPr>
          <p:cNvPr id="48" name="Flowchart: Magnetic Disk 47"/>
          <p:cNvSpPr/>
          <p:nvPr/>
        </p:nvSpPr>
        <p:spPr>
          <a:xfrm>
            <a:off x="457200" y="3864786"/>
            <a:ext cx="1090498" cy="76199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Sentinel CDM</a:t>
            </a:r>
          </a:p>
        </p:txBody>
      </p:sp>
      <p:sp>
        <p:nvSpPr>
          <p:cNvPr id="51" name="Flowchart: Magnetic Disk 50"/>
          <p:cNvSpPr/>
          <p:nvPr/>
        </p:nvSpPr>
        <p:spPr>
          <a:xfrm>
            <a:off x="468085" y="2885137"/>
            <a:ext cx="1090498" cy="627194"/>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OMOP CDM</a:t>
            </a:r>
          </a:p>
        </p:txBody>
      </p:sp>
      <p:sp>
        <p:nvSpPr>
          <p:cNvPr id="52" name="Rectangle 51"/>
          <p:cNvSpPr/>
          <p:nvPr/>
        </p:nvSpPr>
        <p:spPr bwMode="auto">
          <a:xfrm flipH="1">
            <a:off x="2743195" y="803940"/>
            <a:ext cx="914401" cy="48645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60" name="Elbow Connector 59"/>
          <p:cNvCxnSpPr/>
          <p:nvPr/>
        </p:nvCxnSpPr>
        <p:spPr>
          <a:xfrm rot="10800000" flipV="1">
            <a:off x="1547699" y="3124198"/>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540421" y="675469"/>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27" name="TextBox 26"/>
          <p:cNvSpPr txBox="1"/>
          <p:nvPr/>
        </p:nvSpPr>
        <p:spPr>
          <a:xfrm>
            <a:off x="7391400" y="1790167"/>
            <a:ext cx="1168621" cy="553998"/>
          </a:xfrm>
          <a:prstGeom prst="rect">
            <a:avLst/>
          </a:prstGeom>
          <a:noFill/>
        </p:spPr>
        <p:txBody>
          <a:bodyPr wrap="square" rtlCol="0">
            <a:spAutoFit/>
          </a:bodyPr>
          <a:lstStyle/>
          <a:p>
            <a:r>
              <a:rPr lang="en-US" sz="1000" dirty="0"/>
              <a:t>Compose Query and submit in standard format</a:t>
            </a:r>
          </a:p>
        </p:txBody>
      </p:sp>
      <p:sp>
        <p:nvSpPr>
          <p:cNvPr id="64" name="TextBox 63"/>
          <p:cNvSpPr txBox="1"/>
          <p:nvPr/>
        </p:nvSpPr>
        <p:spPr>
          <a:xfrm>
            <a:off x="3784379" y="1795528"/>
            <a:ext cx="1168621" cy="553998"/>
          </a:xfrm>
          <a:prstGeom prst="rect">
            <a:avLst/>
          </a:prstGeom>
          <a:noFill/>
        </p:spPr>
        <p:txBody>
          <a:bodyPr wrap="square" rtlCol="0">
            <a:spAutoFit/>
          </a:bodyPr>
          <a:lstStyle/>
          <a:p>
            <a:r>
              <a:rPr lang="en-US" sz="1000" dirty="0"/>
              <a:t>Distribute query to data partners in native format</a:t>
            </a:r>
          </a:p>
        </p:txBody>
      </p:sp>
      <p:sp>
        <p:nvSpPr>
          <p:cNvPr id="80" name="Rectangle 79"/>
          <p:cNvSpPr/>
          <p:nvPr/>
        </p:nvSpPr>
        <p:spPr bwMode="auto">
          <a:xfrm flipH="1">
            <a:off x="2699654" y="1918719"/>
            <a:ext cx="914401" cy="57299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81" name="Rectangle 80"/>
          <p:cNvSpPr/>
          <p:nvPr/>
        </p:nvSpPr>
        <p:spPr bwMode="auto">
          <a:xfrm flipH="1">
            <a:off x="2754082" y="2897899"/>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90" name="Right Arrow 89"/>
          <p:cNvSpPr/>
          <p:nvPr/>
        </p:nvSpPr>
        <p:spPr bwMode="auto">
          <a:xfrm flipH="1">
            <a:off x="3810000" y="2341795"/>
            <a:ext cx="1619370" cy="21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2" name="Elbow Connector 101"/>
          <p:cNvCxnSpPr/>
          <p:nvPr/>
        </p:nvCxnSpPr>
        <p:spPr>
          <a:xfrm rot="10800000" flipH="1" flipV="1">
            <a:off x="1553231" y="1172795"/>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10800000" flipH="1" flipV="1">
            <a:off x="1515040" y="22098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0800000" flipH="1" flipV="1">
            <a:off x="1569468" y="3283731"/>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flipH="1">
            <a:off x="2743195" y="3976159"/>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15" name="Elbow Connector 114"/>
          <p:cNvCxnSpPr/>
          <p:nvPr/>
        </p:nvCxnSpPr>
        <p:spPr>
          <a:xfrm rot="10800000" flipV="1">
            <a:off x="1524001" y="4178325"/>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10800000" flipH="1" flipV="1">
            <a:off x="1545770" y="4321986"/>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8" name="Right Arrow 117"/>
          <p:cNvSpPr/>
          <p:nvPr/>
        </p:nvSpPr>
        <p:spPr bwMode="auto">
          <a:xfrm>
            <a:off x="3787775" y="2753591"/>
            <a:ext cx="1641595" cy="16351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0" name="Elbow Connector 119"/>
          <p:cNvCxnSpPr>
            <a:cxnSpLocks/>
          </p:cNvCxnSpPr>
          <p:nvPr/>
        </p:nvCxnSpPr>
        <p:spPr>
          <a:xfrm>
            <a:off x="7366824" y="2866789"/>
            <a:ext cx="634176" cy="12700"/>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927209" y="228600"/>
            <a:ext cx="1168621" cy="400110"/>
          </a:xfrm>
          <a:prstGeom prst="rect">
            <a:avLst/>
          </a:prstGeom>
          <a:noFill/>
        </p:spPr>
        <p:txBody>
          <a:bodyPr wrap="square" rtlCol="0">
            <a:spAutoFit/>
          </a:bodyPr>
          <a:lstStyle/>
          <a:p>
            <a:r>
              <a:rPr lang="en-US" sz="1000" dirty="0"/>
              <a:t>Execute Query in native format</a:t>
            </a:r>
          </a:p>
        </p:txBody>
      </p:sp>
      <p:sp>
        <p:nvSpPr>
          <p:cNvPr id="125" name="Oval 124"/>
          <p:cNvSpPr/>
          <p:nvPr/>
        </p:nvSpPr>
        <p:spPr>
          <a:xfrm>
            <a:off x="1545769" y="4398186"/>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26" name="TextBox 125"/>
          <p:cNvSpPr txBox="1"/>
          <p:nvPr/>
        </p:nvSpPr>
        <p:spPr>
          <a:xfrm>
            <a:off x="1879379" y="4464016"/>
            <a:ext cx="1168621" cy="400110"/>
          </a:xfrm>
          <a:prstGeom prst="rect">
            <a:avLst/>
          </a:prstGeom>
          <a:noFill/>
        </p:spPr>
        <p:txBody>
          <a:bodyPr wrap="square" rtlCol="0">
            <a:spAutoFit/>
          </a:bodyPr>
          <a:lstStyle/>
          <a:p>
            <a:r>
              <a:rPr lang="en-US" sz="1000" dirty="0"/>
              <a:t>Return Results</a:t>
            </a:r>
          </a:p>
          <a:p>
            <a:r>
              <a:rPr lang="en-US" sz="1000" dirty="0"/>
              <a:t>In native format</a:t>
            </a:r>
          </a:p>
        </p:txBody>
      </p:sp>
      <p:sp>
        <p:nvSpPr>
          <p:cNvPr id="127" name="Oval 126"/>
          <p:cNvSpPr/>
          <p:nvPr/>
        </p:nvSpPr>
        <p:spPr>
          <a:xfrm>
            <a:off x="7583793" y="2969031"/>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28" name="Oval 127"/>
          <p:cNvSpPr/>
          <p:nvPr/>
        </p:nvSpPr>
        <p:spPr>
          <a:xfrm>
            <a:off x="4175806" y="2716677"/>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29" name="TextBox 128"/>
          <p:cNvSpPr txBox="1"/>
          <p:nvPr/>
        </p:nvSpPr>
        <p:spPr>
          <a:xfrm>
            <a:off x="3845792" y="2940016"/>
            <a:ext cx="1168621" cy="400110"/>
          </a:xfrm>
          <a:prstGeom prst="rect">
            <a:avLst/>
          </a:prstGeom>
          <a:noFill/>
        </p:spPr>
        <p:txBody>
          <a:bodyPr wrap="square" rtlCol="0">
            <a:spAutoFit/>
          </a:bodyPr>
          <a:lstStyle/>
          <a:p>
            <a:r>
              <a:rPr lang="en-US" sz="1000" dirty="0"/>
              <a:t>Forward Results</a:t>
            </a:r>
          </a:p>
          <a:p>
            <a:r>
              <a:rPr lang="en-US" sz="1000" dirty="0"/>
              <a:t>In native format</a:t>
            </a:r>
          </a:p>
        </p:txBody>
      </p:sp>
      <p:sp>
        <p:nvSpPr>
          <p:cNvPr id="130" name="TextBox 129"/>
          <p:cNvSpPr txBox="1"/>
          <p:nvPr/>
        </p:nvSpPr>
        <p:spPr>
          <a:xfrm>
            <a:off x="7366824" y="3255804"/>
            <a:ext cx="1528640" cy="553998"/>
          </a:xfrm>
          <a:prstGeom prst="rect">
            <a:avLst/>
          </a:prstGeom>
          <a:noFill/>
        </p:spPr>
        <p:txBody>
          <a:bodyPr wrap="square" rtlCol="0">
            <a:spAutoFit/>
          </a:bodyPr>
          <a:lstStyle/>
          <a:p>
            <a:r>
              <a:rPr lang="en-US" sz="1000" dirty="0"/>
              <a:t>Aggregate and Translate Results to FHIR/BRIDG/SDTM</a:t>
            </a:r>
          </a:p>
        </p:txBody>
      </p:sp>
      <p:grpSp>
        <p:nvGrpSpPr>
          <p:cNvPr id="12" name="Group 11">
            <a:extLst>
              <a:ext uri="{FF2B5EF4-FFF2-40B4-BE49-F238E27FC236}">
                <a16:creationId xmlns:a16="http://schemas.microsoft.com/office/drawing/2014/main" id="{4991633A-195C-B94C-9636-9B257B3A87D7}"/>
              </a:ext>
            </a:extLst>
          </p:cNvPr>
          <p:cNvGrpSpPr/>
          <p:nvPr/>
        </p:nvGrpSpPr>
        <p:grpSpPr>
          <a:xfrm>
            <a:off x="20022" y="5422996"/>
            <a:ext cx="9764739" cy="1378154"/>
            <a:chOff x="20022" y="5422996"/>
            <a:chExt cx="9764739" cy="1378154"/>
          </a:xfrm>
        </p:grpSpPr>
        <p:sp>
          <p:nvSpPr>
            <p:cNvPr id="131" name="TextBox 130"/>
            <p:cNvSpPr txBox="1"/>
            <p:nvPr/>
          </p:nvSpPr>
          <p:spPr>
            <a:xfrm>
              <a:off x="20022" y="5422996"/>
              <a:ext cx="1881477" cy="369332"/>
            </a:xfrm>
            <a:prstGeom prst="rect">
              <a:avLst/>
            </a:prstGeom>
            <a:noFill/>
          </p:spPr>
          <p:txBody>
            <a:bodyPr wrap="none" rtlCol="0">
              <a:spAutoFit/>
            </a:bodyPr>
            <a:lstStyle/>
            <a:p>
              <a:r>
                <a:rPr lang="en-US" b="1" u="sng" dirty="0"/>
                <a:t>Data Flow Steps: </a:t>
              </a:r>
            </a:p>
          </p:txBody>
        </p:sp>
        <p:grpSp>
          <p:nvGrpSpPr>
            <p:cNvPr id="5" name="Group 4">
              <a:extLst>
                <a:ext uri="{FF2B5EF4-FFF2-40B4-BE49-F238E27FC236}">
                  <a16:creationId xmlns:a16="http://schemas.microsoft.com/office/drawing/2014/main" id="{D56A6D37-09AF-ED4B-A637-C3105F54D60C}"/>
                </a:ext>
              </a:extLst>
            </p:cNvPr>
            <p:cNvGrpSpPr/>
            <p:nvPr/>
          </p:nvGrpSpPr>
          <p:grpSpPr>
            <a:xfrm>
              <a:off x="78002" y="5936589"/>
              <a:ext cx="5408398" cy="864561"/>
              <a:chOff x="158302" y="5087779"/>
              <a:chExt cx="5408398" cy="864561"/>
            </a:xfrm>
          </p:grpSpPr>
          <p:sp>
            <p:nvSpPr>
              <p:cNvPr id="133" name="Oval 132"/>
              <p:cNvSpPr/>
              <p:nvPr/>
            </p:nvSpPr>
            <p:spPr>
              <a:xfrm>
                <a:off x="161181" y="5105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138" name="Oval 137"/>
              <p:cNvSpPr/>
              <p:nvPr/>
            </p:nvSpPr>
            <p:spPr>
              <a:xfrm>
                <a:off x="158302" y="57150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139" name="TextBox 138"/>
              <p:cNvSpPr txBox="1"/>
              <p:nvPr/>
            </p:nvSpPr>
            <p:spPr>
              <a:xfrm>
                <a:off x="385100" y="5087779"/>
                <a:ext cx="5181600" cy="246221"/>
              </a:xfrm>
              <a:prstGeom prst="rect">
                <a:avLst/>
              </a:prstGeom>
              <a:noFill/>
            </p:spPr>
            <p:txBody>
              <a:bodyPr wrap="square" rtlCol="0">
                <a:spAutoFit/>
              </a:bodyPr>
              <a:lstStyle/>
              <a:p>
                <a:r>
                  <a:rPr lang="en-US" sz="1000" dirty="0"/>
                  <a:t>Query composed using a standard format (BRIDG),  &amp; translated for distribution</a:t>
                </a:r>
              </a:p>
            </p:txBody>
          </p:sp>
          <p:sp>
            <p:nvSpPr>
              <p:cNvPr id="140" name="Oval 139"/>
              <p:cNvSpPr/>
              <p:nvPr/>
            </p:nvSpPr>
            <p:spPr>
              <a:xfrm>
                <a:off x="161181" y="539502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sp>
            <p:nvSpPr>
              <p:cNvPr id="142" name="TextBox 141"/>
              <p:cNvSpPr txBox="1"/>
              <p:nvPr/>
            </p:nvSpPr>
            <p:spPr>
              <a:xfrm>
                <a:off x="381000" y="5392579"/>
                <a:ext cx="4498893" cy="246221"/>
              </a:xfrm>
              <a:prstGeom prst="rect">
                <a:avLst/>
              </a:prstGeom>
              <a:noFill/>
            </p:spPr>
            <p:txBody>
              <a:bodyPr wrap="square" rtlCol="0">
                <a:spAutoFit/>
              </a:bodyPr>
              <a:lstStyle/>
              <a:p>
                <a:r>
                  <a:rPr lang="en-US" sz="1000" dirty="0"/>
                  <a:t>Distribute queries in native format acceptable for each Data Partner Organization</a:t>
                </a:r>
              </a:p>
            </p:txBody>
          </p:sp>
          <p:sp>
            <p:nvSpPr>
              <p:cNvPr id="143" name="TextBox 142"/>
              <p:cNvSpPr txBox="1"/>
              <p:nvPr/>
            </p:nvSpPr>
            <p:spPr>
              <a:xfrm>
                <a:off x="381000" y="5697379"/>
                <a:ext cx="4498893" cy="246221"/>
              </a:xfrm>
              <a:prstGeom prst="rect">
                <a:avLst/>
              </a:prstGeom>
              <a:noFill/>
            </p:spPr>
            <p:txBody>
              <a:bodyPr wrap="square" rtlCol="0">
                <a:spAutoFit/>
              </a:bodyPr>
              <a:lstStyle/>
              <a:p>
                <a:r>
                  <a:rPr lang="en-US" sz="1000" dirty="0"/>
                  <a:t>Execute query within the Data Partner environment in native formats</a:t>
                </a:r>
              </a:p>
            </p:txBody>
          </p:sp>
        </p:grpSp>
        <p:grpSp>
          <p:nvGrpSpPr>
            <p:cNvPr id="4" name="Group 3">
              <a:extLst>
                <a:ext uri="{FF2B5EF4-FFF2-40B4-BE49-F238E27FC236}">
                  <a16:creationId xmlns:a16="http://schemas.microsoft.com/office/drawing/2014/main" id="{6D897DBE-E486-6341-923B-EA92BF6C5524}"/>
                </a:ext>
              </a:extLst>
            </p:cNvPr>
            <p:cNvGrpSpPr/>
            <p:nvPr/>
          </p:nvGrpSpPr>
          <p:grpSpPr>
            <a:xfrm>
              <a:off x="5058778" y="5887760"/>
              <a:ext cx="4725983" cy="855821"/>
              <a:chOff x="153910" y="6002179"/>
              <a:chExt cx="4725983" cy="855821"/>
            </a:xfrm>
          </p:grpSpPr>
          <p:sp>
            <p:nvSpPr>
              <p:cNvPr id="135" name="Oval 134"/>
              <p:cNvSpPr/>
              <p:nvPr/>
            </p:nvSpPr>
            <p:spPr>
              <a:xfrm>
                <a:off x="153910" y="662066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36" name="Oval 135"/>
              <p:cNvSpPr/>
              <p:nvPr/>
            </p:nvSpPr>
            <p:spPr>
              <a:xfrm>
                <a:off x="156106" y="6335321"/>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37" name="Oval 136"/>
              <p:cNvSpPr/>
              <p:nvPr/>
            </p:nvSpPr>
            <p:spPr>
              <a:xfrm>
                <a:off x="161181" y="60198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44" name="TextBox 143"/>
              <p:cNvSpPr txBox="1"/>
              <p:nvPr/>
            </p:nvSpPr>
            <p:spPr>
              <a:xfrm>
                <a:off x="381000" y="6002179"/>
                <a:ext cx="4498893" cy="246221"/>
              </a:xfrm>
              <a:prstGeom prst="rect">
                <a:avLst/>
              </a:prstGeom>
              <a:noFill/>
            </p:spPr>
            <p:txBody>
              <a:bodyPr wrap="square" rtlCol="0">
                <a:spAutoFit/>
              </a:bodyPr>
              <a:lstStyle/>
              <a:p>
                <a:r>
                  <a:rPr lang="en-US" sz="1000" dirty="0"/>
                  <a:t>Data Partners create results for each query in native formats.</a:t>
                </a:r>
              </a:p>
            </p:txBody>
          </p:sp>
          <p:sp>
            <p:nvSpPr>
              <p:cNvPr id="145" name="TextBox 144"/>
              <p:cNvSpPr txBox="1"/>
              <p:nvPr/>
            </p:nvSpPr>
            <p:spPr>
              <a:xfrm>
                <a:off x="381000" y="6306979"/>
                <a:ext cx="4498893" cy="246221"/>
              </a:xfrm>
              <a:prstGeom prst="rect">
                <a:avLst/>
              </a:prstGeom>
              <a:noFill/>
            </p:spPr>
            <p:txBody>
              <a:bodyPr wrap="square" rtlCol="0">
                <a:spAutoFit/>
              </a:bodyPr>
              <a:lstStyle/>
              <a:p>
                <a:r>
                  <a:rPr lang="en-US" sz="1000" dirty="0"/>
                  <a:t>Results are forwarded back to the Portal in native formats</a:t>
                </a:r>
              </a:p>
            </p:txBody>
          </p:sp>
          <p:sp>
            <p:nvSpPr>
              <p:cNvPr id="146" name="TextBox 145"/>
              <p:cNvSpPr txBox="1"/>
              <p:nvPr/>
            </p:nvSpPr>
            <p:spPr>
              <a:xfrm>
                <a:off x="381000" y="6611779"/>
                <a:ext cx="4498893" cy="246221"/>
              </a:xfrm>
              <a:prstGeom prst="rect">
                <a:avLst/>
              </a:prstGeom>
              <a:noFill/>
            </p:spPr>
            <p:txBody>
              <a:bodyPr wrap="square" rtlCol="0">
                <a:spAutoFit/>
              </a:bodyPr>
              <a:lstStyle/>
              <a:p>
                <a:r>
                  <a:rPr lang="en-US" sz="1000" dirty="0"/>
                  <a:t>Results are translated to standards (BRIDG and SDTM) as needed</a:t>
                </a:r>
              </a:p>
            </p:txBody>
          </p:sp>
        </p:grpSp>
      </p:grpSp>
      <p:cxnSp>
        <p:nvCxnSpPr>
          <p:cNvPr id="55" name="Elbow Connector 54">
            <a:extLst>
              <a:ext uri="{FF2B5EF4-FFF2-40B4-BE49-F238E27FC236}">
                <a16:creationId xmlns:a16="http://schemas.microsoft.com/office/drawing/2014/main" id="{7FF30CEC-F7C1-EA4D-BE6F-043F474974F6}"/>
              </a:ext>
            </a:extLst>
          </p:cNvPr>
          <p:cNvCxnSpPr/>
          <p:nvPr/>
        </p:nvCxnSpPr>
        <p:spPr>
          <a:xfrm rot="10800000" flipV="1">
            <a:off x="1511520" y="984939"/>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595B915-ADF3-0941-B521-5F1EC49BAB45}"/>
              </a:ext>
            </a:extLst>
          </p:cNvPr>
          <p:cNvSpPr/>
          <p:nvPr/>
        </p:nvSpPr>
        <p:spPr>
          <a:xfrm>
            <a:off x="120043" y="588787"/>
            <a:ext cx="3658950" cy="9893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175814" y="231149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cxnSp>
        <p:nvCxnSpPr>
          <p:cNvPr id="57" name="Elbow Connector 56">
            <a:extLst>
              <a:ext uri="{FF2B5EF4-FFF2-40B4-BE49-F238E27FC236}">
                <a16:creationId xmlns:a16="http://schemas.microsoft.com/office/drawing/2014/main" id="{17B78F40-A321-B142-BECF-D771A1D6FEDE}"/>
              </a:ext>
            </a:extLst>
          </p:cNvPr>
          <p:cNvCxnSpPr/>
          <p:nvPr/>
        </p:nvCxnSpPr>
        <p:spPr>
          <a:xfrm rot="10800000" flipV="1">
            <a:off x="1445716" y="2101868"/>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381775D3-0BED-2446-BB4E-F89C92F8AA2E}"/>
              </a:ext>
            </a:extLst>
          </p:cNvPr>
          <p:cNvSpPr/>
          <p:nvPr/>
        </p:nvSpPr>
        <p:spPr>
          <a:xfrm>
            <a:off x="1540421" y="1216675"/>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59" name="Oval 58">
            <a:extLst>
              <a:ext uri="{FF2B5EF4-FFF2-40B4-BE49-F238E27FC236}">
                <a16:creationId xmlns:a16="http://schemas.microsoft.com/office/drawing/2014/main" id="{006A4018-5135-3240-B65B-089FC9B5DE49}"/>
              </a:ext>
            </a:extLst>
          </p:cNvPr>
          <p:cNvSpPr/>
          <p:nvPr/>
        </p:nvSpPr>
        <p:spPr>
          <a:xfrm>
            <a:off x="1496578" y="1751648"/>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61" name="Rectangle 60">
            <a:extLst>
              <a:ext uri="{FF2B5EF4-FFF2-40B4-BE49-F238E27FC236}">
                <a16:creationId xmlns:a16="http://schemas.microsoft.com/office/drawing/2014/main" id="{97FB2944-D198-634A-B02D-7CA46B67B0EA}"/>
              </a:ext>
            </a:extLst>
          </p:cNvPr>
          <p:cNvSpPr/>
          <p:nvPr/>
        </p:nvSpPr>
        <p:spPr>
          <a:xfrm>
            <a:off x="76200" y="1664966"/>
            <a:ext cx="3658950" cy="9893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AD5696E-6FEF-534B-880C-E23575B9BEFB}"/>
              </a:ext>
            </a:extLst>
          </p:cNvPr>
          <p:cNvSpPr/>
          <p:nvPr/>
        </p:nvSpPr>
        <p:spPr>
          <a:xfrm>
            <a:off x="1496578" y="2292854"/>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66" name="Oval 65">
            <a:extLst>
              <a:ext uri="{FF2B5EF4-FFF2-40B4-BE49-F238E27FC236}">
                <a16:creationId xmlns:a16="http://schemas.microsoft.com/office/drawing/2014/main" id="{05582401-DF8A-DD4F-AA7C-F51BE5728511}"/>
              </a:ext>
            </a:extLst>
          </p:cNvPr>
          <p:cNvSpPr/>
          <p:nvPr/>
        </p:nvSpPr>
        <p:spPr>
          <a:xfrm>
            <a:off x="1496578" y="2817208"/>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67" name="Rectangle 66">
            <a:extLst>
              <a:ext uri="{FF2B5EF4-FFF2-40B4-BE49-F238E27FC236}">
                <a16:creationId xmlns:a16="http://schemas.microsoft.com/office/drawing/2014/main" id="{C198D22C-32A4-754D-AA6B-A0B1056AFC8B}"/>
              </a:ext>
            </a:extLst>
          </p:cNvPr>
          <p:cNvSpPr/>
          <p:nvPr/>
        </p:nvSpPr>
        <p:spPr>
          <a:xfrm>
            <a:off x="76200" y="2730526"/>
            <a:ext cx="3658950" cy="9893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9B943AE-E9CA-7F4B-8DC0-C31D3B2BFC42}"/>
              </a:ext>
            </a:extLst>
          </p:cNvPr>
          <p:cNvSpPr/>
          <p:nvPr/>
        </p:nvSpPr>
        <p:spPr>
          <a:xfrm>
            <a:off x="1496578" y="3358414"/>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70" name="Oval 69">
            <a:extLst>
              <a:ext uri="{FF2B5EF4-FFF2-40B4-BE49-F238E27FC236}">
                <a16:creationId xmlns:a16="http://schemas.microsoft.com/office/drawing/2014/main" id="{1E8F954F-4407-8045-AB82-4072621F50AA}"/>
              </a:ext>
            </a:extLst>
          </p:cNvPr>
          <p:cNvSpPr/>
          <p:nvPr/>
        </p:nvSpPr>
        <p:spPr>
          <a:xfrm>
            <a:off x="1496578" y="3885248"/>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71" name="Rectangle 70">
            <a:extLst>
              <a:ext uri="{FF2B5EF4-FFF2-40B4-BE49-F238E27FC236}">
                <a16:creationId xmlns:a16="http://schemas.microsoft.com/office/drawing/2014/main" id="{74CFE392-9495-5540-9CAE-23A79B208978}"/>
              </a:ext>
            </a:extLst>
          </p:cNvPr>
          <p:cNvSpPr/>
          <p:nvPr/>
        </p:nvSpPr>
        <p:spPr>
          <a:xfrm>
            <a:off x="76200" y="3798566"/>
            <a:ext cx="3658950" cy="9893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91EB4BC-FCC4-D041-88B6-F7A62CEEB48F}"/>
              </a:ext>
            </a:extLst>
          </p:cNvPr>
          <p:cNvSpPr/>
          <p:nvPr/>
        </p:nvSpPr>
        <p:spPr>
          <a:xfrm>
            <a:off x="1496578" y="4426454"/>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8" name="Oval 7">
            <a:extLst>
              <a:ext uri="{FF2B5EF4-FFF2-40B4-BE49-F238E27FC236}">
                <a16:creationId xmlns:a16="http://schemas.microsoft.com/office/drawing/2014/main" id="{DC18C98D-2055-9341-8E16-68F1EAD211C2}"/>
              </a:ext>
            </a:extLst>
          </p:cNvPr>
          <p:cNvSpPr/>
          <p:nvPr/>
        </p:nvSpPr>
        <p:spPr>
          <a:xfrm>
            <a:off x="5995031" y="1688002"/>
            <a:ext cx="1179534" cy="60146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Query Translator</a:t>
            </a:r>
          </a:p>
        </p:txBody>
      </p:sp>
      <p:sp>
        <p:nvSpPr>
          <p:cNvPr id="73" name="Oval 72">
            <a:extLst>
              <a:ext uri="{FF2B5EF4-FFF2-40B4-BE49-F238E27FC236}">
                <a16:creationId xmlns:a16="http://schemas.microsoft.com/office/drawing/2014/main" id="{7A22E8D0-71AD-7F43-88CA-CFC7593BDE2B}"/>
              </a:ext>
            </a:extLst>
          </p:cNvPr>
          <p:cNvSpPr/>
          <p:nvPr/>
        </p:nvSpPr>
        <p:spPr>
          <a:xfrm>
            <a:off x="5972101" y="3193662"/>
            <a:ext cx="1202464" cy="60146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Result Translator</a:t>
            </a:r>
          </a:p>
        </p:txBody>
      </p:sp>
      <p:sp>
        <p:nvSpPr>
          <p:cNvPr id="14" name="TextBox 13">
            <a:extLst>
              <a:ext uri="{FF2B5EF4-FFF2-40B4-BE49-F238E27FC236}">
                <a16:creationId xmlns:a16="http://schemas.microsoft.com/office/drawing/2014/main" id="{C2A6342C-BBDC-1842-A25D-9C76A5668655}"/>
              </a:ext>
            </a:extLst>
          </p:cNvPr>
          <p:cNvSpPr txBox="1"/>
          <p:nvPr/>
        </p:nvSpPr>
        <p:spPr>
          <a:xfrm>
            <a:off x="2560999" y="1337320"/>
            <a:ext cx="914033" cy="246221"/>
          </a:xfrm>
          <a:prstGeom prst="rect">
            <a:avLst/>
          </a:prstGeom>
          <a:noFill/>
        </p:spPr>
        <p:txBody>
          <a:bodyPr wrap="none" rtlCol="0">
            <a:spAutoFit/>
          </a:bodyPr>
          <a:lstStyle/>
          <a:p>
            <a:r>
              <a:rPr lang="en-US" sz="1000" dirty="0"/>
              <a:t>Data Partner1</a:t>
            </a:r>
          </a:p>
        </p:txBody>
      </p:sp>
      <p:sp>
        <p:nvSpPr>
          <p:cNvPr id="75" name="TextBox 74">
            <a:extLst>
              <a:ext uri="{FF2B5EF4-FFF2-40B4-BE49-F238E27FC236}">
                <a16:creationId xmlns:a16="http://schemas.microsoft.com/office/drawing/2014/main" id="{6157D465-82AB-D343-BBD5-03DDB66C279E}"/>
              </a:ext>
            </a:extLst>
          </p:cNvPr>
          <p:cNvSpPr txBox="1"/>
          <p:nvPr/>
        </p:nvSpPr>
        <p:spPr>
          <a:xfrm>
            <a:off x="2541964" y="1678367"/>
            <a:ext cx="914033" cy="246221"/>
          </a:xfrm>
          <a:prstGeom prst="rect">
            <a:avLst/>
          </a:prstGeom>
          <a:noFill/>
        </p:spPr>
        <p:txBody>
          <a:bodyPr wrap="none" rtlCol="0">
            <a:spAutoFit/>
          </a:bodyPr>
          <a:lstStyle/>
          <a:p>
            <a:r>
              <a:rPr lang="en-US" sz="1000" dirty="0"/>
              <a:t>Data Partner2</a:t>
            </a:r>
          </a:p>
        </p:txBody>
      </p:sp>
      <p:sp>
        <p:nvSpPr>
          <p:cNvPr id="76" name="TextBox 75">
            <a:extLst>
              <a:ext uri="{FF2B5EF4-FFF2-40B4-BE49-F238E27FC236}">
                <a16:creationId xmlns:a16="http://schemas.microsoft.com/office/drawing/2014/main" id="{B274ACDC-7DD3-8A47-A16D-A8CA0995E733}"/>
              </a:ext>
            </a:extLst>
          </p:cNvPr>
          <p:cNvSpPr txBox="1"/>
          <p:nvPr/>
        </p:nvSpPr>
        <p:spPr>
          <a:xfrm>
            <a:off x="2687081" y="3474736"/>
            <a:ext cx="914033" cy="246221"/>
          </a:xfrm>
          <a:prstGeom prst="rect">
            <a:avLst/>
          </a:prstGeom>
          <a:noFill/>
        </p:spPr>
        <p:txBody>
          <a:bodyPr wrap="none" rtlCol="0">
            <a:spAutoFit/>
          </a:bodyPr>
          <a:lstStyle/>
          <a:p>
            <a:r>
              <a:rPr lang="en-US" sz="1000" dirty="0"/>
              <a:t>Data Partner3</a:t>
            </a:r>
          </a:p>
        </p:txBody>
      </p:sp>
      <p:sp>
        <p:nvSpPr>
          <p:cNvPr id="77" name="TextBox 76">
            <a:extLst>
              <a:ext uri="{FF2B5EF4-FFF2-40B4-BE49-F238E27FC236}">
                <a16:creationId xmlns:a16="http://schemas.microsoft.com/office/drawing/2014/main" id="{A347B07B-821B-2A4D-939B-6EB2073EB692}"/>
              </a:ext>
            </a:extLst>
          </p:cNvPr>
          <p:cNvSpPr txBox="1"/>
          <p:nvPr/>
        </p:nvSpPr>
        <p:spPr>
          <a:xfrm>
            <a:off x="2859394" y="4515247"/>
            <a:ext cx="914033" cy="246221"/>
          </a:xfrm>
          <a:prstGeom prst="rect">
            <a:avLst/>
          </a:prstGeom>
          <a:noFill/>
        </p:spPr>
        <p:txBody>
          <a:bodyPr wrap="none" rtlCol="0">
            <a:spAutoFit/>
          </a:bodyPr>
          <a:lstStyle/>
          <a:p>
            <a:r>
              <a:rPr lang="en-US" sz="1000" dirty="0"/>
              <a:t>Data Partner4</a:t>
            </a:r>
          </a:p>
        </p:txBody>
      </p:sp>
      <p:cxnSp>
        <p:nvCxnSpPr>
          <p:cNvPr id="40" name="Straight Arrow Connector 39"/>
          <p:cNvCxnSpPr>
            <a:cxnSpLocks/>
          </p:cNvCxnSpPr>
          <p:nvPr/>
        </p:nvCxnSpPr>
        <p:spPr bwMode="auto">
          <a:xfrm flipH="1">
            <a:off x="7294862" y="2585897"/>
            <a:ext cx="706328" cy="0"/>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4" name="Flowchart: Magnetic Disk 47">
            <a:extLst>
              <a:ext uri="{FF2B5EF4-FFF2-40B4-BE49-F238E27FC236}">
                <a16:creationId xmlns:a16="http://schemas.microsoft.com/office/drawing/2014/main" id="{83AE6BFE-F2B2-D445-9605-E2412D80943A}"/>
              </a:ext>
            </a:extLst>
          </p:cNvPr>
          <p:cNvSpPr/>
          <p:nvPr/>
        </p:nvSpPr>
        <p:spPr>
          <a:xfrm>
            <a:off x="5205852" y="2238331"/>
            <a:ext cx="634691" cy="76199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BRIDG Repo</a:t>
            </a:r>
          </a:p>
        </p:txBody>
      </p:sp>
      <p:cxnSp>
        <p:nvCxnSpPr>
          <p:cNvPr id="78" name="Elbow Connector 77">
            <a:extLst>
              <a:ext uri="{FF2B5EF4-FFF2-40B4-BE49-F238E27FC236}">
                <a16:creationId xmlns:a16="http://schemas.microsoft.com/office/drawing/2014/main" id="{27FFEB1A-1591-7847-AFDE-C93EA609B981}"/>
              </a:ext>
            </a:extLst>
          </p:cNvPr>
          <p:cNvCxnSpPr>
            <a:cxnSpLocks/>
            <a:stCxn id="8" idx="2"/>
            <a:endCxn id="74" idx="1"/>
          </p:cNvCxnSpPr>
          <p:nvPr/>
        </p:nvCxnSpPr>
        <p:spPr>
          <a:xfrm rot="10800000" flipV="1">
            <a:off x="5523199" y="1988733"/>
            <a:ext cx="471833" cy="249598"/>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79C329C6-CDFF-3949-9DDE-D9E1E9C8CADD}"/>
              </a:ext>
            </a:extLst>
          </p:cNvPr>
          <p:cNvCxnSpPr>
            <a:cxnSpLocks/>
            <a:stCxn id="74" idx="3"/>
            <a:endCxn id="73" idx="2"/>
          </p:cNvCxnSpPr>
          <p:nvPr/>
        </p:nvCxnSpPr>
        <p:spPr>
          <a:xfrm rot="16200000" flipH="1">
            <a:off x="5500618" y="3022909"/>
            <a:ext cx="494063" cy="448903"/>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F37F1EA-D75D-8744-918B-51B3B40F74E5}"/>
              </a:ext>
            </a:extLst>
          </p:cNvPr>
          <p:cNvSpPr/>
          <p:nvPr/>
        </p:nvSpPr>
        <p:spPr>
          <a:xfrm>
            <a:off x="5594855" y="189584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83" name="Oval 82">
            <a:extLst>
              <a:ext uri="{FF2B5EF4-FFF2-40B4-BE49-F238E27FC236}">
                <a16:creationId xmlns:a16="http://schemas.microsoft.com/office/drawing/2014/main" id="{9782CA91-F4D9-6543-AA2E-85C5FAFEA2E8}"/>
              </a:ext>
            </a:extLst>
          </p:cNvPr>
          <p:cNvSpPr/>
          <p:nvPr/>
        </p:nvSpPr>
        <p:spPr>
          <a:xfrm>
            <a:off x="5466895" y="3375722"/>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Tree>
    <p:extLst>
      <p:ext uri="{BB962C8B-B14F-4D97-AF65-F5344CB8AC3E}">
        <p14:creationId xmlns:p14="http://schemas.microsoft.com/office/powerpoint/2010/main" val="364311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751114"/>
          </a:xfrm>
        </p:spPr>
        <p:txBody>
          <a:bodyPr>
            <a:normAutofit/>
          </a:bodyPr>
          <a:lstStyle/>
          <a:p>
            <a:r>
              <a:rPr lang="en-US" sz="3600" dirty="0"/>
              <a:t>Potential Role of FHIR in CDMH</a:t>
            </a:r>
          </a:p>
        </p:txBody>
      </p:sp>
    </p:spTree>
    <p:extLst>
      <p:ext uri="{BB962C8B-B14F-4D97-AF65-F5344CB8AC3E}">
        <p14:creationId xmlns:p14="http://schemas.microsoft.com/office/powerpoint/2010/main" val="235574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51114"/>
          </a:xfrm>
        </p:spPr>
        <p:txBody>
          <a:bodyPr>
            <a:normAutofit/>
          </a:bodyPr>
          <a:lstStyle/>
          <a:p>
            <a:pPr algn="l"/>
            <a:r>
              <a:rPr lang="en-US" sz="3600" dirty="0"/>
              <a:t>CDMH Outbound Workflow</a:t>
            </a:r>
          </a:p>
        </p:txBody>
      </p:sp>
      <p:sp>
        <p:nvSpPr>
          <p:cNvPr id="3" name="TextBox 2"/>
          <p:cNvSpPr txBox="1"/>
          <p:nvPr/>
        </p:nvSpPr>
        <p:spPr>
          <a:xfrm>
            <a:off x="304800" y="990600"/>
            <a:ext cx="8686800" cy="5755422"/>
          </a:xfrm>
          <a:prstGeom prst="rect">
            <a:avLst/>
          </a:prstGeom>
          <a:noFill/>
        </p:spPr>
        <p:txBody>
          <a:bodyPr wrap="square" rtlCol="0">
            <a:spAutoFit/>
          </a:bodyPr>
          <a:lstStyle/>
          <a:p>
            <a:r>
              <a:rPr lang="en-US" sz="1600" dirty="0"/>
              <a:t>FHIR Can be used for Query and Workflow Semantics </a:t>
            </a:r>
          </a:p>
          <a:p>
            <a:endParaRPr lang="en-US" sz="1600" dirty="0"/>
          </a:p>
          <a:p>
            <a:pPr marL="285750" indent="-285750">
              <a:buFont typeface="Arial" panose="020B0604020202020204" pitchFamily="34" charset="0"/>
              <a:buChar char="•"/>
            </a:pPr>
            <a:r>
              <a:rPr lang="en-US" sz="1600" dirty="0"/>
              <a:t>FHIR Search mechanism to start with and then migrate to CQL if needed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Advantages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Well defined semantics and is robust for cohort identification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Barrier to implement Query Composition would be lower compared to BRIDG.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Standard/recommended vocabularies, </a:t>
            </a:r>
            <a:r>
              <a:rPr lang="en-US" sz="1600" dirty="0" err="1"/>
              <a:t>valuesets</a:t>
            </a:r>
            <a:r>
              <a:rPr lang="en-US" sz="1600" dirty="0"/>
              <a:t> can be used out of the box</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Translation from FHIR to the other models will be leveraging the mapping developed as part of CDMH and will be maintained by the data model owners most likely instead of FDA.</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Since most of the industry is embracing FHIR for the long term, you are getting an infrastructure setup that lines up well with emerging standards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FHIR Task Resources fit well with Research workflows , all of which will have to be manually managed with BRIDG</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Line Level data can be retrieved using ONC Bulk API work that is being built into FHIR currently but not into BRIDG.</a:t>
            </a:r>
          </a:p>
        </p:txBody>
      </p:sp>
    </p:spTree>
    <p:extLst>
      <p:ext uri="{BB962C8B-B14F-4D97-AF65-F5344CB8AC3E}">
        <p14:creationId xmlns:p14="http://schemas.microsoft.com/office/powerpoint/2010/main" val="407254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51114"/>
          </a:xfrm>
        </p:spPr>
        <p:txBody>
          <a:bodyPr>
            <a:normAutofit/>
          </a:bodyPr>
          <a:lstStyle/>
          <a:p>
            <a:pPr algn="l"/>
            <a:r>
              <a:rPr lang="en-US" sz="3600" dirty="0"/>
              <a:t>CDMH Inbound Workflow</a:t>
            </a:r>
          </a:p>
        </p:txBody>
      </p:sp>
      <p:sp>
        <p:nvSpPr>
          <p:cNvPr id="3" name="TextBox 2"/>
          <p:cNvSpPr txBox="1"/>
          <p:nvPr/>
        </p:nvSpPr>
        <p:spPr>
          <a:xfrm>
            <a:off x="304800" y="1295400"/>
            <a:ext cx="8077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FHIR Can be used as the open API model as currently proposed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FHIR to BRIDG mapping can be used to generate BRIDG output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BRIDG to SDTM can be generated as needed for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 eco-system based on FHIR result formats is taking off with SMART on FHIR approaches.</a:t>
            </a:r>
          </a:p>
        </p:txBody>
      </p:sp>
    </p:spTree>
    <p:extLst>
      <p:ext uri="{BB962C8B-B14F-4D97-AF65-F5344CB8AC3E}">
        <p14:creationId xmlns:p14="http://schemas.microsoft.com/office/powerpoint/2010/main" val="196251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a:bodyPr>
          <a:lstStyle/>
          <a:p>
            <a:pPr algn="l"/>
            <a:r>
              <a:rPr lang="en-US" sz="3600" dirty="0"/>
              <a:t>CDMH Components – Researcher Portal</a:t>
            </a:r>
          </a:p>
        </p:txBody>
      </p:sp>
      <p:pic>
        <p:nvPicPr>
          <p:cNvPr id="38" name="Picture 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01000" y="2057400"/>
            <a:ext cx="559021" cy="66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40" name="Straight Arrow Connector 39"/>
          <p:cNvCxnSpPr/>
          <p:nvPr/>
        </p:nvCxnSpPr>
        <p:spPr bwMode="auto">
          <a:xfrm flipH="1">
            <a:off x="7102664" y="2362200"/>
            <a:ext cx="898525" cy="0"/>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9007" y="2735677"/>
            <a:ext cx="1134493" cy="276999"/>
          </a:xfrm>
          <a:prstGeom prst="rect">
            <a:avLst/>
          </a:prstGeom>
          <a:noFill/>
        </p:spPr>
        <p:txBody>
          <a:bodyPr wrap="square" rtlCol="0">
            <a:spAutoFit/>
          </a:bodyPr>
          <a:lstStyle/>
          <a:p>
            <a:r>
              <a:rPr lang="en-US" sz="1200" dirty="0"/>
              <a:t>Researcher</a:t>
            </a:r>
          </a:p>
        </p:txBody>
      </p:sp>
      <p:sp>
        <p:nvSpPr>
          <p:cNvPr id="41" name="Rectangle 40"/>
          <p:cNvSpPr/>
          <p:nvPr/>
        </p:nvSpPr>
        <p:spPr bwMode="auto">
          <a:xfrm flipH="1">
            <a:off x="5525736" y="2102879"/>
            <a:ext cx="1528763" cy="88582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black"/>
                </a:solidFill>
              </a:rPr>
              <a:t>Researcher Portal</a:t>
            </a:r>
          </a:p>
        </p:txBody>
      </p:sp>
      <p:sp>
        <p:nvSpPr>
          <p:cNvPr id="44" name="Oval 43"/>
          <p:cNvSpPr/>
          <p:nvPr/>
        </p:nvSpPr>
        <p:spPr>
          <a:xfrm>
            <a:off x="7040953" y="1676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3" name="Flowchart: Magnetic Disk 2"/>
          <p:cNvSpPr/>
          <p:nvPr/>
        </p:nvSpPr>
        <p:spPr>
          <a:xfrm>
            <a:off x="457200" y="1295400"/>
            <a:ext cx="1090498" cy="61726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PCORnet</a:t>
            </a:r>
            <a:r>
              <a:rPr lang="en-US" sz="1200" dirty="0">
                <a:solidFill>
                  <a:schemeClr val="tx1"/>
                </a:solidFill>
              </a:rPr>
              <a:t> CDM</a:t>
            </a:r>
          </a:p>
        </p:txBody>
      </p:sp>
      <p:sp>
        <p:nvSpPr>
          <p:cNvPr id="45" name="Flowchart: Magnetic Disk 44"/>
          <p:cNvSpPr/>
          <p:nvPr/>
        </p:nvSpPr>
        <p:spPr>
          <a:xfrm>
            <a:off x="435428" y="2031007"/>
            <a:ext cx="1090498" cy="62483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I2b2/ACT</a:t>
            </a:r>
          </a:p>
        </p:txBody>
      </p:sp>
      <p:sp>
        <p:nvSpPr>
          <p:cNvPr id="48" name="Flowchart: Magnetic Disk 47"/>
          <p:cNvSpPr/>
          <p:nvPr/>
        </p:nvSpPr>
        <p:spPr>
          <a:xfrm>
            <a:off x="457200" y="3429000"/>
            <a:ext cx="1090498" cy="76199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Sentinnel</a:t>
            </a:r>
            <a:endParaRPr lang="en-US" sz="1200" dirty="0">
              <a:solidFill>
                <a:schemeClr val="tx1"/>
              </a:solidFill>
            </a:endParaRPr>
          </a:p>
        </p:txBody>
      </p:sp>
      <p:sp>
        <p:nvSpPr>
          <p:cNvPr id="51" name="Flowchart: Magnetic Disk 50"/>
          <p:cNvSpPr/>
          <p:nvPr/>
        </p:nvSpPr>
        <p:spPr>
          <a:xfrm>
            <a:off x="468085" y="2725606"/>
            <a:ext cx="1090498" cy="627194"/>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OMOP</a:t>
            </a:r>
          </a:p>
        </p:txBody>
      </p:sp>
      <p:sp>
        <p:nvSpPr>
          <p:cNvPr id="52" name="Rectangle 51"/>
          <p:cNvSpPr/>
          <p:nvPr/>
        </p:nvSpPr>
        <p:spPr bwMode="auto">
          <a:xfrm flipH="1">
            <a:off x="2743195" y="1426214"/>
            <a:ext cx="914401" cy="48645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3" name="Elbow Connector 12"/>
          <p:cNvCxnSpPr/>
          <p:nvPr/>
        </p:nvCxnSpPr>
        <p:spPr>
          <a:xfrm rot="10800000">
            <a:off x="1558584" y="1594129"/>
            <a:ext cx="1184620" cy="1270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1547699" y="2895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3810000" y="14478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sp>
        <p:nvSpPr>
          <p:cNvPr id="63" name="Oval 62"/>
          <p:cNvSpPr/>
          <p:nvPr/>
        </p:nvSpPr>
        <p:spPr>
          <a:xfrm>
            <a:off x="1600200" y="12192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27" name="TextBox 26"/>
          <p:cNvSpPr txBox="1"/>
          <p:nvPr/>
        </p:nvSpPr>
        <p:spPr>
          <a:xfrm>
            <a:off x="7391400" y="1566470"/>
            <a:ext cx="1168621" cy="553998"/>
          </a:xfrm>
          <a:prstGeom prst="rect">
            <a:avLst/>
          </a:prstGeom>
          <a:noFill/>
        </p:spPr>
        <p:txBody>
          <a:bodyPr wrap="square" rtlCol="0">
            <a:spAutoFit/>
          </a:bodyPr>
          <a:lstStyle/>
          <a:p>
            <a:r>
              <a:rPr lang="en-US" sz="1000" dirty="0"/>
              <a:t>Compose Query and submit in standard format</a:t>
            </a:r>
          </a:p>
        </p:txBody>
      </p:sp>
      <p:sp>
        <p:nvSpPr>
          <p:cNvPr id="64" name="TextBox 63"/>
          <p:cNvSpPr txBox="1"/>
          <p:nvPr/>
        </p:nvSpPr>
        <p:spPr>
          <a:xfrm>
            <a:off x="3657600" y="1752600"/>
            <a:ext cx="1168621" cy="553998"/>
          </a:xfrm>
          <a:prstGeom prst="rect">
            <a:avLst/>
          </a:prstGeom>
          <a:noFill/>
        </p:spPr>
        <p:txBody>
          <a:bodyPr wrap="square" rtlCol="0">
            <a:spAutoFit/>
          </a:bodyPr>
          <a:lstStyle/>
          <a:p>
            <a:r>
              <a:rPr lang="en-US" sz="1000" dirty="0"/>
              <a:t>Distribute query to data partners in native format</a:t>
            </a:r>
          </a:p>
        </p:txBody>
      </p:sp>
      <p:sp>
        <p:nvSpPr>
          <p:cNvPr id="80" name="Rectangle 79"/>
          <p:cNvSpPr/>
          <p:nvPr/>
        </p:nvSpPr>
        <p:spPr bwMode="auto">
          <a:xfrm flipH="1">
            <a:off x="2754082" y="2057400"/>
            <a:ext cx="914401" cy="57299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81" name="Rectangle 80"/>
          <p:cNvSpPr/>
          <p:nvPr/>
        </p:nvSpPr>
        <p:spPr bwMode="auto">
          <a:xfrm flipH="1">
            <a:off x="2754082" y="2738368"/>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90" name="Right Arrow 89"/>
          <p:cNvSpPr/>
          <p:nvPr/>
        </p:nvSpPr>
        <p:spPr bwMode="auto">
          <a:xfrm flipH="1">
            <a:off x="3810000" y="2298867"/>
            <a:ext cx="1619370" cy="21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Cube 9"/>
          <p:cNvSpPr/>
          <p:nvPr/>
        </p:nvSpPr>
        <p:spPr>
          <a:xfrm>
            <a:off x="4876800" y="990600"/>
            <a:ext cx="304800" cy="2971800"/>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Firewall</a:t>
            </a:r>
          </a:p>
        </p:txBody>
      </p:sp>
      <p:cxnSp>
        <p:nvCxnSpPr>
          <p:cNvPr id="102" name="Elbow Connector 101"/>
          <p:cNvCxnSpPr/>
          <p:nvPr/>
        </p:nvCxnSpPr>
        <p:spPr>
          <a:xfrm rot="10800000" flipH="1" flipV="1">
            <a:off x="1569468" y="17526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0" idx="3"/>
          </p:cNvCxnSpPr>
          <p:nvPr/>
        </p:nvCxnSpPr>
        <p:spPr>
          <a:xfrm rot="10800000">
            <a:off x="1558584" y="2279929"/>
            <a:ext cx="1195498" cy="63968"/>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10800000" flipH="1" flipV="1">
            <a:off x="1569468" y="24384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0800000" flipH="1" flipV="1">
            <a:off x="1569468" y="3124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flipH="1">
            <a:off x="2743195" y="3540373"/>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15" name="Elbow Connector 114"/>
          <p:cNvCxnSpPr/>
          <p:nvPr/>
        </p:nvCxnSpPr>
        <p:spPr>
          <a:xfrm rot="10800000" flipV="1">
            <a:off x="1524001" y="3657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10800000" flipH="1" flipV="1">
            <a:off x="1545770" y="3886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8" name="Right Arrow 117"/>
          <p:cNvSpPr/>
          <p:nvPr/>
        </p:nvSpPr>
        <p:spPr bwMode="auto">
          <a:xfrm>
            <a:off x="3787775" y="2710663"/>
            <a:ext cx="1641595" cy="16351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0" name="Elbow Connector 119"/>
          <p:cNvCxnSpPr/>
          <p:nvPr/>
        </p:nvCxnSpPr>
        <p:spPr>
          <a:xfrm>
            <a:off x="7147523" y="2630392"/>
            <a:ext cx="853477" cy="12700"/>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752600" y="946414"/>
            <a:ext cx="1168621" cy="400110"/>
          </a:xfrm>
          <a:prstGeom prst="rect">
            <a:avLst/>
          </a:prstGeom>
          <a:noFill/>
        </p:spPr>
        <p:txBody>
          <a:bodyPr wrap="square" rtlCol="0">
            <a:spAutoFit/>
          </a:bodyPr>
          <a:lstStyle/>
          <a:p>
            <a:r>
              <a:rPr lang="en-US" sz="1000" dirty="0"/>
              <a:t>Execute Query in native format</a:t>
            </a:r>
          </a:p>
        </p:txBody>
      </p:sp>
      <p:sp>
        <p:nvSpPr>
          <p:cNvPr id="125" name="Oval 124"/>
          <p:cNvSpPr/>
          <p:nvPr/>
        </p:nvSpPr>
        <p:spPr>
          <a:xfrm>
            <a:off x="1545769" y="3962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26" name="TextBox 125"/>
          <p:cNvSpPr txBox="1"/>
          <p:nvPr/>
        </p:nvSpPr>
        <p:spPr>
          <a:xfrm>
            <a:off x="1849155" y="3999685"/>
            <a:ext cx="1168621" cy="400110"/>
          </a:xfrm>
          <a:prstGeom prst="rect">
            <a:avLst/>
          </a:prstGeom>
          <a:noFill/>
        </p:spPr>
        <p:txBody>
          <a:bodyPr wrap="square" rtlCol="0">
            <a:spAutoFit/>
          </a:bodyPr>
          <a:lstStyle/>
          <a:p>
            <a:r>
              <a:rPr lang="en-US" sz="1000" dirty="0"/>
              <a:t>Return Results</a:t>
            </a:r>
          </a:p>
          <a:p>
            <a:r>
              <a:rPr lang="en-US" sz="1000" dirty="0"/>
              <a:t>In native format</a:t>
            </a:r>
          </a:p>
        </p:txBody>
      </p:sp>
      <p:sp>
        <p:nvSpPr>
          <p:cNvPr id="127" name="Oval 126"/>
          <p:cNvSpPr/>
          <p:nvPr/>
        </p:nvSpPr>
        <p:spPr>
          <a:xfrm>
            <a:off x="7147523" y="293320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28" name="Oval 127"/>
          <p:cNvSpPr/>
          <p:nvPr/>
        </p:nvSpPr>
        <p:spPr>
          <a:xfrm>
            <a:off x="3778993" y="292053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29" name="TextBox 128"/>
          <p:cNvSpPr txBox="1"/>
          <p:nvPr/>
        </p:nvSpPr>
        <p:spPr>
          <a:xfrm>
            <a:off x="3708179" y="3276600"/>
            <a:ext cx="1168621" cy="400110"/>
          </a:xfrm>
          <a:prstGeom prst="rect">
            <a:avLst/>
          </a:prstGeom>
          <a:noFill/>
        </p:spPr>
        <p:txBody>
          <a:bodyPr wrap="square" rtlCol="0">
            <a:spAutoFit/>
          </a:bodyPr>
          <a:lstStyle/>
          <a:p>
            <a:r>
              <a:rPr lang="en-US" sz="1000" dirty="0"/>
              <a:t>Forward Results</a:t>
            </a:r>
          </a:p>
          <a:p>
            <a:r>
              <a:rPr lang="en-US" sz="1000" dirty="0"/>
              <a:t>In native format</a:t>
            </a:r>
          </a:p>
        </p:txBody>
      </p:sp>
      <p:sp>
        <p:nvSpPr>
          <p:cNvPr id="130" name="TextBox 129"/>
          <p:cNvSpPr txBox="1"/>
          <p:nvPr/>
        </p:nvSpPr>
        <p:spPr>
          <a:xfrm>
            <a:off x="7234360" y="3170543"/>
            <a:ext cx="1168621" cy="707886"/>
          </a:xfrm>
          <a:prstGeom prst="rect">
            <a:avLst/>
          </a:prstGeom>
          <a:noFill/>
        </p:spPr>
        <p:txBody>
          <a:bodyPr wrap="square" rtlCol="0">
            <a:spAutoFit/>
          </a:bodyPr>
          <a:lstStyle/>
          <a:p>
            <a:r>
              <a:rPr lang="en-US" sz="1000" dirty="0"/>
              <a:t>Aggregate and Translate Results to FHIR/BRIDG/SDTM</a:t>
            </a:r>
          </a:p>
        </p:txBody>
      </p:sp>
      <p:sp>
        <p:nvSpPr>
          <p:cNvPr id="4" name="Rectangle 3"/>
          <p:cNvSpPr/>
          <p:nvPr/>
        </p:nvSpPr>
        <p:spPr>
          <a:xfrm>
            <a:off x="4495800" y="4953000"/>
            <a:ext cx="4267200" cy="1600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4495801" y="3039203"/>
            <a:ext cx="1029935" cy="1913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040953" y="2988704"/>
            <a:ext cx="1722047" cy="1964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345424" y="5181600"/>
            <a:ext cx="126517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Composer UI</a:t>
            </a:r>
          </a:p>
        </p:txBody>
      </p:sp>
      <p:sp>
        <p:nvSpPr>
          <p:cNvPr id="61" name="Rounded Rectangle 60"/>
          <p:cNvSpPr/>
          <p:nvPr/>
        </p:nvSpPr>
        <p:spPr>
          <a:xfrm>
            <a:off x="7421624" y="6172200"/>
            <a:ext cx="126517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Vocabulary Manager</a:t>
            </a:r>
          </a:p>
        </p:txBody>
      </p:sp>
      <p:sp>
        <p:nvSpPr>
          <p:cNvPr id="65" name="Rounded Rectangle 64"/>
          <p:cNvSpPr/>
          <p:nvPr/>
        </p:nvSpPr>
        <p:spPr>
          <a:xfrm>
            <a:off x="5606576" y="6172200"/>
            <a:ext cx="1708624"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Database (Queries, Results, Vocabs, Permissions)</a:t>
            </a:r>
          </a:p>
        </p:txBody>
      </p:sp>
      <p:sp>
        <p:nvSpPr>
          <p:cNvPr id="67" name="Rounded Rectangle 66"/>
          <p:cNvSpPr/>
          <p:nvPr/>
        </p:nvSpPr>
        <p:spPr>
          <a:xfrm>
            <a:off x="4549012" y="5148942"/>
            <a:ext cx="784988" cy="413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Distributor</a:t>
            </a:r>
          </a:p>
        </p:txBody>
      </p:sp>
      <p:sp>
        <p:nvSpPr>
          <p:cNvPr id="68" name="Rounded Rectangle 67"/>
          <p:cNvSpPr/>
          <p:nvPr/>
        </p:nvSpPr>
        <p:spPr>
          <a:xfrm>
            <a:off x="4549012" y="5638800"/>
            <a:ext cx="784988" cy="413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 Partner Manager</a:t>
            </a:r>
          </a:p>
        </p:txBody>
      </p:sp>
      <p:sp>
        <p:nvSpPr>
          <p:cNvPr id="69" name="Rounded Rectangle 68"/>
          <p:cNvSpPr/>
          <p:nvPr/>
        </p:nvSpPr>
        <p:spPr>
          <a:xfrm>
            <a:off x="6274133" y="5181601"/>
            <a:ext cx="7849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Translators</a:t>
            </a:r>
          </a:p>
        </p:txBody>
      </p:sp>
      <p:sp>
        <p:nvSpPr>
          <p:cNvPr id="70" name="Rounded Rectangle 69"/>
          <p:cNvSpPr/>
          <p:nvPr/>
        </p:nvSpPr>
        <p:spPr>
          <a:xfrm>
            <a:off x="6377812" y="5671458"/>
            <a:ext cx="7849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Translators</a:t>
            </a:r>
          </a:p>
        </p:txBody>
      </p:sp>
      <p:sp>
        <p:nvSpPr>
          <p:cNvPr id="71" name="Rounded Rectangle 70"/>
          <p:cNvSpPr/>
          <p:nvPr/>
        </p:nvSpPr>
        <p:spPr>
          <a:xfrm>
            <a:off x="4572000" y="6172200"/>
            <a:ext cx="95373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Security &amp; Audit  Manager</a:t>
            </a:r>
          </a:p>
        </p:txBody>
      </p:sp>
      <p:sp>
        <p:nvSpPr>
          <p:cNvPr id="72" name="Rounded Rectangle 71"/>
          <p:cNvSpPr/>
          <p:nvPr/>
        </p:nvSpPr>
        <p:spPr>
          <a:xfrm>
            <a:off x="7368412" y="5682342"/>
            <a:ext cx="12421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Viewer</a:t>
            </a:r>
          </a:p>
        </p:txBody>
      </p:sp>
    </p:spTree>
    <p:extLst>
      <p:ext uri="{BB962C8B-B14F-4D97-AF65-F5344CB8AC3E}">
        <p14:creationId xmlns:p14="http://schemas.microsoft.com/office/powerpoint/2010/main" val="171406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a:bodyPr>
          <a:lstStyle/>
          <a:p>
            <a:pPr algn="l"/>
            <a:r>
              <a:rPr lang="en-US" sz="3600" dirty="0"/>
              <a:t>CDMH Components – Data Mart Client</a:t>
            </a:r>
          </a:p>
        </p:txBody>
      </p:sp>
      <p:pic>
        <p:nvPicPr>
          <p:cNvPr id="38" name="Picture 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01000" y="2057400"/>
            <a:ext cx="559021" cy="66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40" name="Straight Arrow Connector 39"/>
          <p:cNvCxnSpPr/>
          <p:nvPr/>
        </p:nvCxnSpPr>
        <p:spPr bwMode="auto">
          <a:xfrm flipH="1">
            <a:off x="7102664" y="2362200"/>
            <a:ext cx="898525" cy="0"/>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9007" y="2735677"/>
            <a:ext cx="1134493" cy="276999"/>
          </a:xfrm>
          <a:prstGeom prst="rect">
            <a:avLst/>
          </a:prstGeom>
          <a:noFill/>
        </p:spPr>
        <p:txBody>
          <a:bodyPr wrap="square" rtlCol="0">
            <a:spAutoFit/>
          </a:bodyPr>
          <a:lstStyle/>
          <a:p>
            <a:r>
              <a:rPr lang="en-US" sz="1200" dirty="0"/>
              <a:t>Researcher</a:t>
            </a:r>
          </a:p>
        </p:txBody>
      </p:sp>
      <p:sp>
        <p:nvSpPr>
          <p:cNvPr id="41" name="Rectangle 40"/>
          <p:cNvSpPr/>
          <p:nvPr/>
        </p:nvSpPr>
        <p:spPr bwMode="auto">
          <a:xfrm flipH="1">
            <a:off x="5525736" y="2102879"/>
            <a:ext cx="1528763" cy="88582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black"/>
                </a:solidFill>
              </a:rPr>
              <a:t>Researcher Portal</a:t>
            </a:r>
          </a:p>
        </p:txBody>
      </p:sp>
      <p:sp>
        <p:nvSpPr>
          <p:cNvPr id="44" name="Oval 43"/>
          <p:cNvSpPr/>
          <p:nvPr/>
        </p:nvSpPr>
        <p:spPr>
          <a:xfrm>
            <a:off x="7040953" y="1676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1</a:t>
            </a:r>
          </a:p>
        </p:txBody>
      </p:sp>
      <p:sp>
        <p:nvSpPr>
          <p:cNvPr id="3" name="Flowchart: Magnetic Disk 2"/>
          <p:cNvSpPr/>
          <p:nvPr/>
        </p:nvSpPr>
        <p:spPr>
          <a:xfrm>
            <a:off x="457200" y="1295400"/>
            <a:ext cx="1090498" cy="61726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PCORnet</a:t>
            </a:r>
            <a:r>
              <a:rPr lang="en-US" sz="1200" dirty="0">
                <a:solidFill>
                  <a:schemeClr val="tx1"/>
                </a:solidFill>
              </a:rPr>
              <a:t> CDM</a:t>
            </a:r>
          </a:p>
        </p:txBody>
      </p:sp>
      <p:sp>
        <p:nvSpPr>
          <p:cNvPr id="45" name="Flowchart: Magnetic Disk 44"/>
          <p:cNvSpPr/>
          <p:nvPr/>
        </p:nvSpPr>
        <p:spPr>
          <a:xfrm>
            <a:off x="435428" y="2031007"/>
            <a:ext cx="1090498" cy="62483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I2b2/ACT</a:t>
            </a:r>
          </a:p>
        </p:txBody>
      </p:sp>
      <p:sp>
        <p:nvSpPr>
          <p:cNvPr id="48" name="Flowchart: Magnetic Disk 47"/>
          <p:cNvSpPr/>
          <p:nvPr/>
        </p:nvSpPr>
        <p:spPr>
          <a:xfrm>
            <a:off x="457200" y="3429000"/>
            <a:ext cx="1090498" cy="761999"/>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Sentinnel</a:t>
            </a:r>
            <a:endParaRPr lang="en-US" sz="1200" dirty="0">
              <a:solidFill>
                <a:schemeClr val="tx1"/>
              </a:solidFill>
            </a:endParaRPr>
          </a:p>
        </p:txBody>
      </p:sp>
      <p:sp>
        <p:nvSpPr>
          <p:cNvPr id="51" name="Flowchart: Magnetic Disk 50"/>
          <p:cNvSpPr/>
          <p:nvPr/>
        </p:nvSpPr>
        <p:spPr>
          <a:xfrm>
            <a:off x="468085" y="2725606"/>
            <a:ext cx="1090498" cy="627194"/>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OMOP</a:t>
            </a:r>
          </a:p>
        </p:txBody>
      </p:sp>
      <p:sp>
        <p:nvSpPr>
          <p:cNvPr id="52" name="Rectangle 51"/>
          <p:cNvSpPr/>
          <p:nvPr/>
        </p:nvSpPr>
        <p:spPr bwMode="auto">
          <a:xfrm flipH="1">
            <a:off x="2743195" y="1426214"/>
            <a:ext cx="914401" cy="48645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3" name="Elbow Connector 12"/>
          <p:cNvCxnSpPr/>
          <p:nvPr/>
        </p:nvCxnSpPr>
        <p:spPr>
          <a:xfrm rot="10800000">
            <a:off x="1558584" y="1594129"/>
            <a:ext cx="1184620" cy="1270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1547699" y="2895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3810000" y="14478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2</a:t>
            </a:r>
          </a:p>
        </p:txBody>
      </p:sp>
      <p:sp>
        <p:nvSpPr>
          <p:cNvPr id="63" name="Oval 62"/>
          <p:cNvSpPr/>
          <p:nvPr/>
        </p:nvSpPr>
        <p:spPr>
          <a:xfrm>
            <a:off x="1600200" y="12192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3</a:t>
            </a:r>
          </a:p>
        </p:txBody>
      </p:sp>
      <p:sp>
        <p:nvSpPr>
          <p:cNvPr id="27" name="TextBox 26"/>
          <p:cNvSpPr txBox="1"/>
          <p:nvPr/>
        </p:nvSpPr>
        <p:spPr>
          <a:xfrm>
            <a:off x="7391400" y="1566470"/>
            <a:ext cx="1168621" cy="553998"/>
          </a:xfrm>
          <a:prstGeom prst="rect">
            <a:avLst/>
          </a:prstGeom>
          <a:noFill/>
        </p:spPr>
        <p:txBody>
          <a:bodyPr wrap="square" rtlCol="0">
            <a:spAutoFit/>
          </a:bodyPr>
          <a:lstStyle/>
          <a:p>
            <a:r>
              <a:rPr lang="en-US" sz="1000" dirty="0"/>
              <a:t>Compose Query and submit in standard format</a:t>
            </a:r>
          </a:p>
        </p:txBody>
      </p:sp>
      <p:sp>
        <p:nvSpPr>
          <p:cNvPr id="64" name="TextBox 63"/>
          <p:cNvSpPr txBox="1"/>
          <p:nvPr/>
        </p:nvSpPr>
        <p:spPr>
          <a:xfrm>
            <a:off x="3657600" y="1752600"/>
            <a:ext cx="1168621" cy="553998"/>
          </a:xfrm>
          <a:prstGeom prst="rect">
            <a:avLst/>
          </a:prstGeom>
          <a:noFill/>
        </p:spPr>
        <p:txBody>
          <a:bodyPr wrap="square" rtlCol="0">
            <a:spAutoFit/>
          </a:bodyPr>
          <a:lstStyle/>
          <a:p>
            <a:r>
              <a:rPr lang="en-US" sz="1000" dirty="0"/>
              <a:t>Distribute query to data partners in native format</a:t>
            </a:r>
          </a:p>
        </p:txBody>
      </p:sp>
      <p:sp>
        <p:nvSpPr>
          <p:cNvPr id="80" name="Rectangle 79"/>
          <p:cNvSpPr/>
          <p:nvPr/>
        </p:nvSpPr>
        <p:spPr bwMode="auto">
          <a:xfrm flipH="1">
            <a:off x="2754082" y="2057400"/>
            <a:ext cx="914401" cy="57299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81" name="Rectangle 80"/>
          <p:cNvSpPr/>
          <p:nvPr/>
        </p:nvSpPr>
        <p:spPr bwMode="auto">
          <a:xfrm flipH="1">
            <a:off x="2754082" y="2738368"/>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sp>
        <p:nvSpPr>
          <p:cNvPr id="90" name="Right Arrow 89"/>
          <p:cNvSpPr/>
          <p:nvPr/>
        </p:nvSpPr>
        <p:spPr bwMode="auto">
          <a:xfrm flipH="1">
            <a:off x="3810000" y="2298867"/>
            <a:ext cx="1619370" cy="21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Cube 9"/>
          <p:cNvSpPr/>
          <p:nvPr/>
        </p:nvSpPr>
        <p:spPr>
          <a:xfrm>
            <a:off x="4876800" y="990600"/>
            <a:ext cx="304800" cy="2971800"/>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Firewall</a:t>
            </a:r>
          </a:p>
        </p:txBody>
      </p:sp>
      <p:cxnSp>
        <p:nvCxnSpPr>
          <p:cNvPr id="102" name="Elbow Connector 101"/>
          <p:cNvCxnSpPr/>
          <p:nvPr/>
        </p:nvCxnSpPr>
        <p:spPr>
          <a:xfrm rot="10800000" flipH="1" flipV="1">
            <a:off x="1569468" y="17526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0" idx="3"/>
          </p:cNvCxnSpPr>
          <p:nvPr/>
        </p:nvCxnSpPr>
        <p:spPr>
          <a:xfrm rot="10800000">
            <a:off x="1558584" y="2279929"/>
            <a:ext cx="1195498" cy="63968"/>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10800000" flipH="1" flipV="1">
            <a:off x="1569468" y="24384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0800000" flipH="1" flipV="1">
            <a:off x="1569468" y="3124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auto">
          <a:xfrm flipH="1">
            <a:off x="2743195" y="3540373"/>
            <a:ext cx="914401" cy="53823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black"/>
                </a:solidFill>
              </a:rPr>
              <a:t>Data Partner Client</a:t>
            </a:r>
          </a:p>
        </p:txBody>
      </p:sp>
      <p:cxnSp>
        <p:nvCxnSpPr>
          <p:cNvPr id="115" name="Elbow Connector 114"/>
          <p:cNvCxnSpPr/>
          <p:nvPr/>
        </p:nvCxnSpPr>
        <p:spPr>
          <a:xfrm rot="10800000" flipV="1">
            <a:off x="1524001" y="3657600"/>
            <a:ext cx="1206385" cy="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10800000" flipH="1" flipV="1">
            <a:off x="1545770" y="3886200"/>
            <a:ext cx="1206385" cy="1"/>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8" name="Right Arrow 117"/>
          <p:cNvSpPr/>
          <p:nvPr/>
        </p:nvSpPr>
        <p:spPr bwMode="auto">
          <a:xfrm>
            <a:off x="3787775" y="2710663"/>
            <a:ext cx="1641595" cy="16351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0" name="Elbow Connector 119"/>
          <p:cNvCxnSpPr/>
          <p:nvPr/>
        </p:nvCxnSpPr>
        <p:spPr>
          <a:xfrm>
            <a:off x="7147523" y="2630392"/>
            <a:ext cx="853477" cy="12700"/>
          </a:xfrm>
          <a:prstGeom prst="bent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752600" y="946414"/>
            <a:ext cx="1168621" cy="400110"/>
          </a:xfrm>
          <a:prstGeom prst="rect">
            <a:avLst/>
          </a:prstGeom>
          <a:noFill/>
        </p:spPr>
        <p:txBody>
          <a:bodyPr wrap="square" rtlCol="0">
            <a:spAutoFit/>
          </a:bodyPr>
          <a:lstStyle/>
          <a:p>
            <a:r>
              <a:rPr lang="en-US" sz="1000" dirty="0"/>
              <a:t>Execute Query in native format</a:t>
            </a:r>
          </a:p>
        </p:txBody>
      </p:sp>
      <p:sp>
        <p:nvSpPr>
          <p:cNvPr id="125" name="Oval 124"/>
          <p:cNvSpPr/>
          <p:nvPr/>
        </p:nvSpPr>
        <p:spPr>
          <a:xfrm>
            <a:off x="1545769" y="3962400"/>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4</a:t>
            </a:r>
          </a:p>
        </p:txBody>
      </p:sp>
      <p:sp>
        <p:nvSpPr>
          <p:cNvPr id="126" name="TextBox 125"/>
          <p:cNvSpPr txBox="1"/>
          <p:nvPr/>
        </p:nvSpPr>
        <p:spPr>
          <a:xfrm>
            <a:off x="1849155" y="3999685"/>
            <a:ext cx="1168621" cy="400110"/>
          </a:xfrm>
          <a:prstGeom prst="rect">
            <a:avLst/>
          </a:prstGeom>
          <a:noFill/>
        </p:spPr>
        <p:txBody>
          <a:bodyPr wrap="square" rtlCol="0">
            <a:spAutoFit/>
          </a:bodyPr>
          <a:lstStyle/>
          <a:p>
            <a:r>
              <a:rPr lang="en-US" sz="1000" dirty="0"/>
              <a:t>Return Results</a:t>
            </a:r>
          </a:p>
          <a:p>
            <a:r>
              <a:rPr lang="en-US" sz="1000" dirty="0"/>
              <a:t>In native format</a:t>
            </a:r>
          </a:p>
        </p:txBody>
      </p:sp>
      <p:sp>
        <p:nvSpPr>
          <p:cNvPr id="127" name="Oval 126"/>
          <p:cNvSpPr/>
          <p:nvPr/>
        </p:nvSpPr>
        <p:spPr>
          <a:xfrm>
            <a:off x="7147523" y="293320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6</a:t>
            </a:r>
          </a:p>
        </p:txBody>
      </p:sp>
      <p:sp>
        <p:nvSpPr>
          <p:cNvPr id="128" name="Oval 127"/>
          <p:cNvSpPr/>
          <p:nvPr/>
        </p:nvSpPr>
        <p:spPr>
          <a:xfrm>
            <a:off x="3778993" y="2920533"/>
            <a:ext cx="274247" cy="23734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prstClr val="black"/>
                </a:solidFill>
                <a:latin typeface="Calibri"/>
              </a:rPr>
              <a:t>5</a:t>
            </a:r>
          </a:p>
        </p:txBody>
      </p:sp>
      <p:sp>
        <p:nvSpPr>
          <p:cNvPr id="129" name="TextBox 128"/>
          <p:cNvSpPr txBox="1"/>
          <p:nvPr/>
        </p:nvSpPr>
        <p:spPr>
          <a:xfrm>
            <a:off x="3708179" y="3276600"/>
            <a:ext cx="1168621" cy="400110"/>
          </a:xfrm>
          <a:prstGeom prst="rect">
            <a:avLst/>
          </a:prstGeom>
          <a:noFill/>
        </p:spPr>
        <p:txBody>
          <a:bodyPr wrap="square" rtlCol="0">
            <a:spAutoFit/>
          </a:bodyPr>
          <a:lstStyle/>
          <a:p>
            <a:r>
              <a:rPr lang="en-US" sz="1000" dirty="0"/>
              <a:t>Forward Results</a:t>
            </a:r>
          </a:p>
          <a:p>
            <a:r>
              <a:rPr lang="en-US" sz="1000" dirty="0"/>
              <a:t>In native format</a:t>
            </a:r>
          </a:p>
        </p:txBody>
      </p:sp>
      <p:sp>
        <p:nvSpPr>
          <p:cNvPr id="130" name="TextBox 129"/>
          <p:cNvSpPr txBox="1"/>
          <p:nvPr/>
        </p:nvSpPr>
        <p:spPr>
          <a:xfrm>
            <a:off x="7234360" y="3170543"/>
            <a:ext cx="1168621" cy="707886"/>
          </a:xfrm>
          <a:prstGeom prst="rect">
            <a:avLst/>
          </a:prstGeom>
          <a:noFill/>
        </p:spPr>
        <p:txBody>
          <a:bodyPr wrap="square" rtlCol="0">
            <a:spAutoFit/>
          </a:bodyPr>
          <a:lstStyle/>
          <a:p>
            <a:r>
              <a:rPr lang="en-US" sz="1000" dirty="0"/>
              <a:t>Aggregate and Translate Results to FHIR/BRIDG/SDTM</a:t>
            </a:r>
          </a:p>
        </p:txBody>
      </p:sp>
      <p:sp>
        <p:nvSpPr>
          <p:cNvPr id="4" name="Rectangle 3"/>
          <p:cNvSpPr/>
          <p:nvPr/>
        </p:nvSpPr>
        <p:spPr>
          <a:xfrm>
            <a:off x="2172660" y="4942112"/>
            <a:ext cx="2297850" cy="18396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657596" y="4081070"/>
            <a:ext cx="838206" cy="87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172660" y="4081070"/>
            <a:ext cx="581424" cy="87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754084" y="5943600"/>
            <a:ext cx="1330163"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 Model Manager</a:t>
            </a:r>
          </a:p>
        </p:txBody>
      </p:sp>
      <p:sp>
        <p:nvSpPr>
          <p:cNvPr id="56" name="Rounded Rectangle 55"/>
          <p:cNvSpPr/>
          <p:nvPr/>
        </p:nvSpPr>
        <p:spPr>
          <a:xfrm>
            <a:off x="2523285" y="5105399"/>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Viewer</a:t>
            </a:r>
          </a:p>
        </p:txBody>
      </p:sp>
      <p:sp>
        <p:nvSpPr>
          <p:cNvPr id="57" name="Rounded Rectangle 56"/>
          <p:cNvSpPr/>
          <p:nvPr/>
        </p:nvSpPr>
        <p:spPr>
          <a:xfrm>
            <a:off x="2523284" y="5486401"/>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Viewer</a:t>
            </a:r>
          </a:p>
        </p:txBody>
      </p:sp>
      <p:sp>
        <p:nvSpPr>
          <p:cNvPr id="58" name="Rounded Rectangle 57"/>
          <p:cNvSpPr/>
          <p:nvPr/>
        </p:nvSpPr>
        <p:spPr>
          <a:xfrm>
            <a:off x="3505199" y="5486401"/>
            <a:ext cx="79587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Workflow Manager</a:t>
            </a:r>
          </a:p>
        </p:txBody>
      </p:sp>
      <p:sp>
        <p:nvSpPr>
          <p:cNvPr id="59" name="Rounded Rectangle 58"/>
          <p:cNvSpPr/>
          <p:nvPr/>
        </p:nvSpPr>
        <p:spPr>
          <a:xfrm>
            <a:off x="2743200" y="6324600"/>
            <a:ext cx="1330163"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Security and Audit</a:t>
            </a:r>
          </a:p>
        </p:txBody>
      </p:sp>
    </p:spTree>
    <p:extLst>
      <p:ext uri="{BB962C8B-B14F-4D97-AF65-F5344CB8AC3E}">
        <p14:creationId xmlns:p14="http://schemas.microsoft.com/office/powerpoint/2010/main" val="323484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751114"/>
          </a:xfrm>
        </p:spPr>
        <p:txBody>
          <a:bodyPr>
            <a:normAutofit fontScale="90000"/>
          </a:bodyPr>
          <a:lstStyle/>
          <a:p>
            <a:r>
              <a:rPr lang="en-US" sz="3600" dirty="0"/>
              <a:t>Researcher Portal </a:t>
            </a:r>
            <a:br>
              <a:rPr lang="en-US" sz="3600" dirty="0"/>
            </a:br>
            <a:br>
              <a:rPr lang="en-US" sz="3600" dirty="0"/>
            </a:br>
            <a:r>
              <a:rPr lang="en-US" sz="3600" dirty="0"/>
              <a:t>Component Deep Dive</a:t>
            </a:r>
          </a:p>
        </p:txBody>
      </p:sp>
      <p:sp>
        <p:nvSpPr>
          <p:cNvPr id="4" name="Rectangle 3"/>
          <p:cNvSpPr/>
          <p:nvPr/>
        </p:nvSpPr>
        <p:spPr>
          <a:xfrm>
            <a:off x="2590800" y="3505200"/>
            <a:ext cx="4267200" cy="1600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440424" y="3733800"/>
            <a:ext cx="126517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Composer UI</a:t>
            </a:r>
          </a:p>
        </p:txBody>
      </p:sp>
      <p:sp>
        <p:nvSpPr>
          <p:cNvPr id="7" name="Rounded Rectangle 6"/>
          <p:cNvSpPr/>
          <p:nvPr/>
        </p:nvSpPr>
        <p:spPr>
          <a:xfrm>
            <a:off x="5516624" y="4724400"/>
            <a:ext cx="126517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Vocabulary Manager</a:t>
            </a:r>
          </a:p>
        </p:txBody>
      </p:sp>
      <p:sp>
        <p:nvSpPr>
          <p:cNvPr id="8" name="Rounded Rectangle 7"/>
          <p:cNvSpPr/>
          <p:nvPr/>
        </p:nvSpPr>
        <p:spPr>
          <a:xfrm>
            <a:off x="3701576" y="4724400"/>
            <a:ext cx="1708624"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Database (Queries, Results, Vocabs, Permissions)</a:t>
            </a:r>
          </a:p>
        </p:txBody>
      </p:sp>
      <p:sp>
        <p:nvSpPr>
          <p:cNvPr id="9" name="Rounded Rectangle 8"/>
          <p:cNvSpPr/>
          <p:nvPr/>
        </p:nvSpPr>
        <p:spPr>
          <a:xfrm>
            <a:off x="2644012" y="3701142"/>
            <a:ext cx="784988" cy="413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Distributor</a:t>
            </a:r>
          </a:p>
        </p:txBody>
      </p:sp>
      <p:sp>
        <p:nvSpPr>
          <p:cNvPr id="10" name="Rounded Rectangle 9"/>
          <p:cNvSpPr/>
          <p:nvPr/>
        </p:nvSpPr>
        <p:spPr>
          <a:xfrm>
            <a:off x="2644012" y="4191000"/>
            <a:ext cx="784988" cy="413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 Partner Manager</a:t>
            </a:r>
          </a:p>
        </p:txBody>
      </p:sp>
      <p:sp>
        <p:nvSpPr>
          <p:cNvPr id="11" name="Rounded Rectangle 10"/>
          <p:cNvSpPr/>
          <p:nvPr/>
        </p:nvSpPr>
        <p:spPr>
          <a:xfrm>
            <a:off x="4369133" y="3733801"/>
            <a:ext cx="7849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Query Translators</a:t>
            </a:r>
          </a:p>
        </p:txBody>
      </p:sp>
      <p:sp>
        <p:nvSpPr>
          <p:cNvPr id="12" name="Rounded Rectangle 11"/>
          <p:cNvSpPr/>
          <p:nvPr/>
        </p:nvSpPr>
        <p:spPr>
          <a:xfrm>
            <a:off x="4472812" y="4223658"/>
            <a:ext cx="7849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Translators</a:t>
            </a:r>
          </a:p>
        </p:txBody>
      </p:sp>
      <p:sp>
        <p:nvSpPr>
          <p:cNvPr id="13" name="Rounded Rectangle 12"/>
          <p:cNvSpPr/>
          <p:nvPr/>
        </p:nvSpPr>
        <p:spPr>
          <a:xfrm>
            <a:off x="2667000" y="4724400"/>
            <a:ext cx="95373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Security &amp; Audit  Manager</a:t>
            </a:r>
          </a:p>
        </p:txBody>
      </p:sp>
      <p:sp>
        <p:nvSpPr>
          <p:cNvPr id="14" name="Rounded Rectangle 13"/>
          <p:cNvSpPr/>
          <p:nvPr/>
        </p:nvSpPr>
        <p:spPr>
          <a:xfrm>
            <a:off x="5463412" y="4234542"/>
            <a:ext cx="1242188"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Results Viewer</a:t>
            </a:r>
          </a:p>
        </p:txBody>
      </p:sp>
    </p:spTree>
    <p:extLst>
      <p:ext uri="{BB962C8B-B14F-4D97-AF65-F5344CB8AC3E}">
        <p14:creationId xmlns:p14="http://schemas.microsoft.com/office/powerpoint/2010/main" val="114829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3" y="10886"/>
            <a:ext cx="8229600" cy="751114"/>
          </a:xfrm>
        </p:spPr>
        <p:txBody>
          <a:bodyPr>
            <a:normAutofit/>
          </a:bodyPr>
          <a:lstStyle/>
          <a:p>
            <a:pPr algn="l"/>
            <a:r>
              <a:rPr lang="en-US" sz="3600" dirty="0"/>
              <a:t>Query Composition UI </a:t>
            </a:r>
          </a:p>
        </p:txBody>
      </p:sp>
      <p:sp>
        <p:nvSpPr>
          <p:cNvPr id="5" name="TextBox 4"/>
          <p:cNvSpPr txBox="1"/>
          <p:nvPr/>
        </p:nvSpPr>
        <p:spPr>
          <a:xfrm>
            <a:off x="304800" y="972234"/>
            <a:ext cx="8222123" cy="5078313"/>
          </a:xfrm>
          <a:prstGeom prst="rect">
            <a:avLst/>
          </a:prstGeom>
          <a:noFill/>
        </p:spPr>
        <p:txBody>
          <a:bodyPr wrap="none" rtlCol="0">
            <a:spAutoFit/>
          </a:bodyPr>
          <a:lstStyle/>
          <a:p>
            <a:r>
              <a:rPr lang="en-US" dirty="0"/>
              <a:t>User Interface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Constructs to be supported </a:t>
            </a:r>
          </a:p>
          <a:p>
            <a:pPr marL="742950" lvl="1" indent="-285750">
              <a:buFont typeface="Arial" panose="020B0604020202020204" pitchFamily="34" charset="0"/>
              <a:buChar char="•"/>
            </a:pPr>
            <a:r>
              <a:rPr lang="en-US" dirty="0"/>
              <a:t>Domains (Patient/Medications/Conditions/Diagnosis/Encounters/Procedures)</a:t>
            </a:r>
          </a:p>
          <a:p>
            <a:pPr marL="1200150" lvl="2" indent="-285750">
              <a:buFont typeface="Arial" panose="020B0604020202020204" pitchFamily="34" charset="0"/>
              <a:buChar char="•"/>
            </a:pPr>
            <a:r>
              <a:rPr lang="en-US" dirty="0"/>
              <a:t>Lab Results ? Vitals ? Smoking Status ? Allergies ? Other observations ?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Vocabularies </a:t>
            </a:r>
          </a:p>
          <a:p>
            <a:pPr marL="1200150" lvl="2" indent="-285750">
              <a:buFont typeface="Arial" panose="020B0604020202020204" pitchFamily="34" charset="0"/>
              <a:buChar char="•"/>
            </a:pPr>
            <a:r>
              <a:rPr lang="en-US" dirty="0"/>
              <a:t>Code Sets for each domain that needs to be supported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Logic Operations  </a:t>
            </a:r>
          </a:p>
          <a:p>
            <a:pPr marL="1200150" lvl="2" indent="-285750">
              <a:buFont typeface="Arial" panose="020B0604020202020204" pitchFamily="34" charset="0"/>
              <a:buChar char="•"/>
            </a:pPr>
            <a:r>
              <a:rPr lang="en-US" dirty="0"/>
              <a:t>AND / OR / NOT </a:t>
            </a:r>
          </a:p>
          <a:p>
            <a:pPr marL="1200150" lvl="2" indent="-285750">
              <a:buFont typeface="Arial" panose="020B0604020202020204" pitchFamily="34" charset="0"/>
              <a:buChar char="•"/>
            </a:pPr>
            <a:r>
              <a:rPr lang="en-US" dirty="0"/>
              <a:t>IN value set , NOT IN value set </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Stratifications </a:t>
            </a:r>
          </a:p>
          <a:p>
            <a:pPr marL="1200150" lvl="2" indent="-285750">
              <a:buFont typeface="Arial" panose="020B0604020202020204" pitchFamily="34" charset="0"/>
              <a:buChar char="•"/>
            </a:pPr>
            <a:r>
              <a:rPr lang="en-US" dirty="0"/>
              <a:t>Demographics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03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Query Composition UI Cont’d</a:t>
            </a:r>
          </a:p>
        </p:txBody>
      </p:sp>
      <p:sp>
        <p:nvSpPr>
          <p:cNvPr id="5" name="TextBox 4"/>
          <p:cNvSpPr txBox="1"/>
          <p:nvPr/>
        </p:nvSpPr>
        <p:spPr>
          <a:xfrm>
            <a:off x="304801" y="972234"/>
            <a:ext cx="8534400" cy="3139321"/>
          </a:xfrm>
          <a:prstGeom prst="rect">
            <a:avLst/>
          </a:prstGeom>
          <a:noFill/>
        </p:spPr>
        <p:txBody>
          <a:bodyPr wrap="square" rtlCol="0">
            <a:spAutoFit/>
          </a:bodyPr>
          <a:lstStyle/>
          <a:p>
            <a:r>
              <a:rPr lang="en-US" dirty="0"/>
              <a:t>Query Formats using HL7 FHIR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Easy to understand and build a UI for composition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Ability to use existing query semantics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Search mechanism should be sufficient for cohort identification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Can be extended in the future if required to use a semantic query language such as CQL</a:t>
            </a:r>
          </a:p>
          <a:p>
            <a:pPr lvl="1"/>
            <a:endParaRPr lang="en-US" dirty="0"/>
          </a:p>
        </p:txBody>
      </p:sp>
    </p:spTree>
    <p:extLst>
      <p:ext uri="{BB962C8B-B14F-4D97-AF65-F5344CB8AC3E}">
        <p14:creationId xmlns:p14="http://schemas.microsoft.com/office/powerpoint/2010/main" val="316732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Query Translators</a:t>
            </a:r>
          </a:p>
        </p:txBody>
      </p:sp>
      <p:sp>
        <p:nvSpPr>
          <p:cNvPr id="5" name="TextBox 4"/>
          <p:cNvSpPr txBox="1"/>
          <p:nvPr/>
        </p:nvSpPr>
        <p:spPr>
          <a:xfrm>
            <a:off x="228600" y="997411"/>
            <a:ext cx="8534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ONC to lead mapping of the 4 CDMs to FHIR as part of improving DAF-Research capabilities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Leveraging these mappings, a translator from FHIR to each CDM for queries need to be created</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Initial Translator only to SQL (Oracle, MS SQL Server, Postgres SQL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Vocabulary translations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Has to account for transformation from FHIR/Standard vocabularies to local vocabularies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40546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42" y="10886"/>
            <a:ext cx="8871558" cy="751114"/>
          </a:xfrm>
        </p:spPr>
        <p:txBody>
          <a:bodyPr>
            <a:normAutofit/>
          </a:bodyPr>
          <a:lstStyle/>
          <a:p>
            <a:pPr algn="l"/>
            <a:r>
              <a:rPr lang="en-US" sz="2800" dirty="0"/>
              <a:t>Vocabulary Manager</a:t>
            </a:r>
          </a:p>
        </p:txBody>
      </p:sp>
      <p:sp>
        <p:nvSpPr>
          <p:cNvPr id="5" name="TextBox 4"/>
          <p:cNvSpPr txBox="1"/>
          <p:nvPr/>
        </p:nvSpPr>
        <p:spPr>
          <a:xfrm>
            <a:off x="228600" y="997411"/>
            <a:ext cx="8534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Manage the Hierarchy of Vocabularies for each Code System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Create the necessary structure and APIs for the UI to use and display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Create Mappings between Standard Vocabularies and each of the CDM Vocabularies used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Create Mappings between the CDMs and FHIR and store it for translator use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6258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5501</TotalTime>
  <Words>1348</Words>
  <Application>Microsoft Macintosh PowerPoint</Application>
  <PresentationFormat>On-screen Show (4:3)</PresentationFormat>
  <Paragraphs>351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CDMH Data Flow</vt:lpstr>
      <vt:lpstr>PowerPoint Presentation</vt:lpstr>
      <vt:lpstr>CDMH Components – Researcher Portal</vt:lpstr>
      <vt:lpstr>CDMH Components – Data Mart Client</vt:lpstr>
      <vt:lpstr>Researcher Portal   Component Deep Dive</vt:lpstr>
      <vt:lpstr>Query Composition UI </vt:lpstr>
      <vt:lpstr>Query Composition UI Cont’d</vt:lpstr>
      <vt:lpstr>Query Translators</vt:lpstr>
      <vt:lpstr>Vocabulary Manager</vt:lpstr>
      <vt:lpstr>Query Distribution</vt:lpstr>
      <vt:lpstr>Data Partner Manager</vt:lpstr>
      <vt:lpstr>Security and Audit Manager</vt:lpstr>
      <vt:lpstr>Results Translators</vt:lpstr>
      <vt:lpstr>Results Viewers </vt:lpstr>
      <vt:lpstr>Database</vt:lpstr>
      <vt:lpstr>Data Partner Client   Component Deep Dive</vt:lpstr>
      <vt:lpstr>Workflow Manager</vt:lpstr>
      <vt:lpstr>Query Viewer</vt:lpstr>
      <vt:lpstr>Results Viewer</vt:lpstr>
      <vt:lpstr>Potential Role of FHIR in CDMH</vt:lpstr>
      <vt:lpstr>CDMH Outbound Workflow</vt:lpstr>
      <vt:lpstr>CDMH Inbound Workflow</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nbashyam</dc:creator>
  <cp:lastModifiedBy>Nagesh Bashyam</cp:lastModifiedBy>
  <cp:revision>39</cp:revision>
  <dcterms:created xsi:type="dcterms:W3CDTF">2016-06-16T03:44:03Z</dcterms:created>
  <dcterms:modified xsi:type="dcterms:W3CDTF">2021-08-17T19:04:59Z</dcterms:modified>
</cp:coreProperties>
</file>