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
  </p:notesMasterIdLst>
  <p:handoutMasterIdLst>
    <p:handoutMasterId r:id="rId12"/>
  </p:handoutMasterIdLst>
  <p:sldIdLst>
    <p:sldId id="566" r:id="rId5"/>
    <p:sldId id="568" r:id="rId6"/>
    <p:sldId id="547" r:id="rId7"/>
    <p:sldId id="567" r:id="rId8"/>
    <p:sldId id="570" r:id="rId9"/>
    <p:sldId id="571" r:id="rId10"/>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lides" id="{6CC601CD-66AF-2B41-ADDA-040BC003DE58}">
          <p14:sldIdLst>
            <p14:sldId id="566"/>
            <p14:sldId id="568"/>
            <p14:sldId id="547"/>
            <p14:sldId id="567"/>
            <p14:sldId id="570"/>
            <p14:sldId id="571"/>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Chung" initials="CC" lastIdx="2" clrIdx="0">
    <p:extLst>
      <p:ext uri="{19B8F6BF-5375-455C-9EA6-DF929625EA0E}">
        <p15:presenceInfo xmlns:p15="http://schemas.microsoft.com/office/powerpoint/2012/main" userId="S::cchung@varian.com::60f2dca2-02de-4425-9c5a-bc8ddd7090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C600"/>
    <a:srgbClr val="D8DFE1"/>
    <a:srgbClr val="98A4AE"/>
    <a:srgbClr val="54565A"/>
    <a:srgbClr val="00A9E0"/>
    <a:srgbClr val="FFCE00"/>
    <a:srgbClr val="F8CE00"/>
    <a:srgbClr val="F5CA00"/>
    <a:srgbClr val="FBCE05"/>
    <a:srgbClr val="FBCE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1565"/>
  </p:normalViewPr>
  <p:slideViewPr>
    <p:cSldViewPr snapToGrid="0" snapToObjects="1" showGuides="1">
      <p:cViewPr varScale="1">
        <p:scale>
          <a:sx n="156" d="100"/>
          <a:sy n="156" d="100"/>
        </p:scale>
        <p:origin x="1494" y="13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73" d="100"/>
        <a:sy n="73" d="100"/>
      </p:scale>
      <p:origin x="0" y="0"/>
    </p:cViewPr>
  </p:sorterViewPr>
  <p:notesViewPr>
    <p:cSldViewPr snapToGrid="0" snapToObjects="1" showGuides="1">
      <p:cViewPr varScale="1">
        <p:scale>
          <a:sx n="200" d="100"/>
          <a:sy n="200" d="100"/>
        </p:scale>
        <p:origin x="456"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BCCE2B8E-D8CA-6848-8ACB-3641BD905C1A}" type="datetimeFigureOut">
              <a:rPr lang="en-US" smtClean="0"/>
              <a:t>12/22/2021</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845EB5D-42F3-3B47-9379-192CE9207D45}" type="slidenum">
              <a:rPr lang="en-US" smtClean="0"/>
              <a:t>‹#›</a:t>
            </a:fld>
            <a:endParaRPr lang="en-US"/>
          </a:p>
        </p:txBody>
      </p:sp>
    </p:spTree>
    <p:extLst>
      <p:ext uri="{BB962C8B-B14F-4D97-AF65-F5344CB8AC3E}">
        <p14:creationId xmlns:p14="http://schemas.microsoft.com/office/powerpoint/2010/main" val="1350367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FBD2E63-B305-E245-BC8C-C9DD1D491199}" type="datetimeFigureOut">
              <a:rPr lang="en-US" smtClean="0"/>
              <a:t>12/22/2021</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BCB339B-923D-284B-9EED-C41E3B3CA760}" type="slidenum">
              <a:rPr lang="en-US" smtClean="0"/>
              <a:t>‹#›</a:t>
            </a:fld>
            <a:endParaRPr lang="en-US"/>
          </a:p>
        </p:txBody>
      </p:sp>
    </p:spTree>
    <p:extLst>
      <p:ext uri="{BB962C8B-B14F-4D97-AF65-F5344CB8AC3E}">
        <p14:creationId xmlns:p14="http://schemas.microsoft.com/office/powerpoint/2010/main" val="1701972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344AC4-6A54-4E6B-B8C9-209E4286709B}"/>
              </a:ext>
            </a:extLst>
          </p:cNvPr>
          <p:cNvSpPr>
            <a:spLocks noGrp="1"/>
          </p:cNvSpPr>
          <p:nvPr>
            <p:ph type="dt" sz="half" idx="10"/>
          </p:nvPr>
        </p:nvSpPr>
        <p:spPr/>
        <p:txBody>
          <a:bodyPr/>
          <a:lstStyle/>
          <a:p>
            <a:fld id="{38D3368B-94DB-4C1C-9BDA-54C6791B159C}" type="datetimeFigureOut">
              <a:rPr lang="en-GB" smtClean="0"/>
              <a:t>22/12/2021</a:t>
            </a:fld>
            <a:endParaRPr lang="en-GB"/>
          </a:p>
        </p:txBody>
      </p:sp>
      <p:sp>
        <p:nvSpPr>
          <p:cNvPr id="3" name="Footer Placeholder 2">
            <a:extLst>
              <a:ext uri="{FF2B5EF4-FFF2-40B4-BE49-F238E27FC236}">
                <a16:creationId xmlns:a16="http://schemas.microsoft.com/office/drawing/2014/main" id="{63D50C35-6AEB-4445-971B-0655DF522D7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628585A-93F2-48E1-B7FC-F2194B68605E}"/>
              </a:ext>
            </a:extLst>
          </p:cNvPr>
          <p:cNvSpPr>
            <a:spLocks noGrp="1"/>
          </p:cNvSpPr>
          <p:nvPr>
            <p:ph type="sldNum" sz="quarter" idx="12"/>
          </p:nvPr>
        </p:nvSpPr>
        <p:spPr/>
        <p:txBody>
          <a:bodyPr/>
          <a:lstStyle/>
          <a:p>
            <a:fld id="{2F1CD5AF-24A8-404D-874B-DF25B0D88A8E}" type="slidenum">
              <a:rPr lang="en-GB" smtClean="0"/>
              <a:t>‹#›</a:t>
            </a:fld>
            <a:endParaRPr lang="en-GB"/>
          </a:p>
        </p:txBody>
      </p:sp>
    </p:spTree>
    <p:extLst>
      <p:ext uri="{BB962C8B-B14F-4D97-AF65-F5344CB8AC3E}">
        <p14:creationId xmlns:p14="http://schemas.microsoft.com/office/powerpoint/2010/main" val="216925441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F6A5BF-38FE-40D0-8D4B-DD195C59EB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A52E09-A99E-48BD-8265-D30480CB89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490001-E5E8-4E66-BA45-39182F58B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3368B-94DB-4C1C-9BDA-54C6791B159C}" type="datetimeFigureOut">
              <a:rPr lang="en-GB" smtClean="0"/>
              <a:t>22/12/2021</a:t>
            </a:fld>
            <a:endParaRPr lang="en-GB"/>
          </a:p>
        </p:txBody>
      </p:sp>
      <p:sp>
        <p:nvSpPr>
          <p:cNvPr id="5" name="Footer Placeholder 4">
            <a:extLst>
              <a:ext uri="{FF2B5EF4-FFF2-40B4-BE49-F238E27FC236}">
                <a16:creationId xmlns:a16="http://schemas.microsoft.com/office/drawing/2014/main" id="{73A96BC3-60E3-4411-AD58-6D722A7FE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A22801F-16E8-4E6C-83E7-C47E12B66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CD5AF-24A8-404D-874B-DF25B0D88A8E}" type="slidenum">
              <a:rPr lang="en-GB" smtClean="0"/>
              <a:t>‹#›</a:t>
            </a:fld>
            <a:endParaRPr lang="en-GB"/>
          </a:p>
        </p:txBody>
      </p:sp>
    </p:spTree>
    <p:extLst>
      <p:ext uri="{BB962C8B-B14F-4D97-AF65-F5344CB8AC3E}">
        <p14:creationId xmlns:p14="http://schemas.microsoft.com/office/powerpoint/2010/main" val="2174157134"/>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Treatment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a:ln>
                  <a:noFill/>
                </a:ln>
                <a:solidFill>
                  <a:srgbClr val="000000"/>
                </a:solidFill>
                <a:effectLst/>
                <a:uLnTx/>
                <a:uFillTx/>
                <a:latin typeface="Arial" panose="020B0604020202020204"/>
                <a:ea typeface="+mn-ea"/>
                <a:cs typeface="+mn-cs"/>
              </a:rPr>
              <a:t>in Plan</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Tree>
    <p:extLst>
      <p:ext uri="{BB962C8B-B14F-4D97-AF65-F5344CB8AC3E}">
        <p14:creationId xmlns:p14="http://schemas.microsoft.com/office/powerpoint/2010/main" val="845505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AEE22E-ABBF-4BCA-AF07-AEB4836BE0B8}"/>
              </a:ext>
            </a:extLst>
          </p:cNvPr>
          <p:cNvSpPr txBox="1"/>
          <p:nvPr/>
        </p:nvSpPr>
        <p:spPr>
          <a:xfrm>
            <a:off x="3047260" y="2969554"/>
            <a:ext cx="6094520" cy="369332"/>
          </a:xfrm>
          <a:prstGeom prst="rect">
            <a:avLst/>
          </a:prstGeom>
          <a:noFill/>
        </p:spPr>
        <p:txBody>
          <a:bodyPr wrap="square">
            <a:spAutoFit/>
          </a:bodyPr>
          <a:lstStyle/>
          <a:p>
            <a:pPr>
              <a:defRPr/>
            </a:pP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Previous </a:t>
            </a:r>
            <a:r>
              <a:rPr lang="en-GB" kern="0" dirty="0">
                <a:solidFill>
                  <a:srgbClr val="000000"/>
                </a:solidFill>
                <a:latin typeface="Arial" panose="020B0604020202020204"/>
              </a:rPr>
              <a:t>v</a:t>
            </a:r>
            <a:r>
              <a:rPr kumimoji="0" lang="en-GB" sz="1800" b="0" i="0" u="none" strike="noStrike" kern="0" cap="none" spc="0" normalizeH="0" baseline="0" noProof="0" dirty="0" err="1">
                <a:ln>
                  <a:noFill/>
                </a:ln>
                <a:solidFill>
                  <a:srgbClr val="000000"/>
                </a:solidFill>
                <a:effectLst/>
                <a:uLnTx/>
                <a:uFillTx/>
                <a:latin typeface="Arial" panose="020B0604020202020204"/>
                <a:ea typeface="+mn-ea"/>
                <a:cs typeface="+mn-cs"/>
              </a:rPr>
              <a:t>ersions</a:t>
            </a: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 and figures that were not used (yet):</a:t>
            </a:r>
            <a:endParaRPr kumimoji="0" lang="en-CH"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405406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7838300" y="2788352"/>
            <a:ext cx="3119977" cy="1078733"/>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6271640" y="590788"/>
            <a:ext cx="4674527" cy="1872213"/>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1" name="Rectangle 100">
            <a:extLst>
              <a:ext uri="{FF2B5EF4-FFF2-40B4-BE49-F238E27FC236}">
                <a16:creationId xmlns:a16="http://schemas.microsoft.com/office/drawing/2014/main" id="{2A77DAFC-452C-4877-91B2-4A43B492F91C}"/>
              </a:ext>
            </a:extLst>
          </p:cNvPr>
          <p:cNvSpPr/>
          <p:nvPr/>
        </p:nvSpPr>
        <p:spPr>
          <a:xfrm>
            <a:off x="3480579" y="590788"/>
            <a:ext cx="2633252" cy="335536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638750" y="690898"/>
            <a:ext cx="2111486"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2456500" y="5504812"/>
            <a:ext cx="3361631" cy="76944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44655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356685" y="2912340"/>
            <a:ext cx="2243938"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err="1">
                <a:solidFill>
                  <a:srgbClr val="00A9E0"/>
                </a:solidFill>
                <a:latin typeface="Arial" panose="020B0604020202020204"/>
              </a:rPr>
              <a:t>Teleradiotherapy</a:t>
            </a:r>
            <a:r>
              <a:rPr lang="en-US" sz="800" kern="0" dirty="0">
                <a:solidFill>
                  <a:srgbClr val="00A9E0"/>
                </a:solidFill>
                <a:latin typeface="Arial" panose="020B0604020202020204"/>
              </a:rPr>
              <a:t> or Brachytherapy</a:t>
            </a:r>
            <a:br>
              <a:rPr lang="en-US" sz="800" b="1" kern="0" dirty="0">
                <a:solidFill>
                  <a:srgbClr val="00A9E0"/>
                </a:solidFill>
                <a:latin typeface="Arial" panose="020B0604020202020204"/>
              </a:rPr>
            </a:br>
            <a:r>
              <a:rPr lang="en-US" sz="1200" b="1" kern="0" dirty="0">
                <a:solidFill>
                  <a:srgbClr val="00A9E0"/>
                </a:solidFill>
                <a:latin typeface="Arial" panose="020B0604020202020204"/>
              </a:rPr>
              <a:t>Delivered </a:t>
            </a:r>
            <a:r>
              <a:rPr lang="en-CH" sz="1200" b="1" kern="0" dirty="0">
                <a:solidFill>
                  <a:srgbClr val="00A9E0"/>
                </a:solidFill>
                <a:latin typeface="Arial" panose="020B0604020202020204"/>
              </a:rPr>
              <a:t>Phase</a:t>
            </a:r>
            <a:endParaRPr lang="en-US" sz="12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8067426" y="5366312"/>
            <a:ext cx="2780029"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(Plan)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756679" y="997629"/>
            <a:ext cx="3006370"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903462" y="1444951"/>
            <a:ext cx="735288" cy="591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a:off x="5818131" y="5874144"/>
            <a:ext cx="2249295" cy="15389"/>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92815" y="758367"/>
            <a:ext cx="2710647"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e</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nt</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RadiotherapyIntent</a:t>
            </a:r>
            <a:b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intent to treat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with radiotherapy)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638749" y="2656204"/>
            <a:ext cx="2162277"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Teleradiotherapy</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or Brachytherapy </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p:cNvCxnSpPr>
          <p:nvPr/>
        </p:nvCxnSpPr>
        <p:spPr>
          <a:xfrm flipH="1">
            <a:off x="5319818" y="4744882"/>
            <a:ext cx="2770616" cy="7112"/>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p:cNvCxnSpPr>
          <p:nvPr/>
        </p:nvCxnSpPr>
        <p:spPr>
          <a:xfrm>
            <a:off x="4795784" y="2199003"/>
            <a:ext cx="0" cy="438242"/>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p:cNvCxnSpPr>
          <p:nvPr/>
        </p:nvCxnSpPr>
        <p:spPr>
          <a:xfrm>
            <a:off x="3730423" y="3794977"/>
            <a:ext cx="0" cy="444264"/>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10369409" y="3821552"/>
            <a:ext cx="0" cy="1544760"/>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97819" y="2137448"/>
            <a:ext cx="0" cy="3237742"/>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Radiotherapy Volume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414173"/>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1"/>
            <a:endCxn id="64" idx="3"/>
          </p:cNvCxnSpPr>
          <p:nvPr/>
        </p:nvCxnSpPr>
        <p:spPr>
          <a:xfrm flipH="1" flipV="1">
            <a:off x="7807513" y="1804052"/>
            <a:ext cx="549172" cy="1554564"/>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342661"/>
            <a:ext cx="982339" cy="2181027"/>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801026" y="1804052"/>
            <a:ext cx="589949" cy="142153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750236" y="1444951"/>
            <a:ext cx="640739" cy="35910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51">
            <a:extLst>
              <a:ext uri="{FF2B5EF4-FFF2-40B4-BE49-F238E27FC236}">
                <a16:creationId xmlns:a16="http://schemas.microsoft.com/office/drawing/2014/main" id="{86BAD3A2-3DE7-4F73-9CB0-FE2209F53E13}"/>
              </a:ext>
            </a:extLst>
          </p:cNvPr>
          <p:cNvCxnSpPr>
            <a:cxnSpLocks/>
            <a:stCxn id="57" idx="2"/>
            <a:endCxn id="64" idx="1"/>
          </p:cNvCxnSpPr>
          <p:nvPr/>
        </p:nvCxnSpPr>
        <p:spPr>
          <a:xfrm rot="5400000" flipH="1" flipV="1">
            <a:off x="3799902" y="-447711"/>
            <a:ext cx="339310" cy="4842836"/>
          </a:xfrm>
          <a:prstGeom prst="bentConnector4">
            <a:avLst>
              <a:gd name="adj1" fmla="val -67372"/>
              <a:gd name="adj2" fmla="val 63993"/>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081583" y="4077412"/>
            <a:ext cx="1971847"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18264" y="4258963"/>
            <a:ext cx="230155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794977"/>
            <a:ext cx="0" cy="1709835"/>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972962" y="4969964"/>
            <a:ext cx="0" cy="398822"/>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342661"/>
            <a:ext cx="968182" cy="353148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342661"/>
            <a:ext cx="1779426" cy="2362578"/>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2791999" y="4025771"/>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835959" y="101406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134580" y="4357566"/>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683503" y="573701"/>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476313" y="2788352"/>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719566" y="1249469"/>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748560" y="11897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53558" y="268518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6" name="TextBox 85">
            <a:extLst>
              <a:ext uri="{FF2B5EF4-FFF2-40B4-BE49-F238E27FC236}">
                <a16:creationId xmlns:a16="http://schemas.microsoft.com/office/drawing/2014/main" id="{97083A3F-4F13-4FC0-8BD8-5902BAFD557A}"/>
              </a:ext>
            </a:extLst>
          </p:cNvPr>
          <p:cNvSpPr txBox="1"/>
          <p:nvPr/>
        </p:nvSpPr>
        <p:spPr>
          <a:xfrm>
            <a:off x="2223408" y="2421341"/>
            <a:ext cx="109936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defines intended dose to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322906" y="3327718"/>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9012445" y="5017611"/>
            <a:ext cx="854893"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6812431" y="3821552"/>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552574" y="5417797"/>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37448" y="4940153"/>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3747384" y="2421341"/>
            <a:ext cx="947179"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00785" y="4569589"/>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10037646" y="408828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48480" y="3302535"/>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527431" y="242041"/>
            <a:ext cx="372570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mCODE</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STU 2 Scope (Summary of Delivery)</a:t>
            </a:r>
          </a:p>
        </p:txBody>
      </p:sp>
      <p:sp>
        <p:nvSpPr>
          <p:cNvPr id="98" name="Content Placeholder 2">
            <a:extLst>
              <a:ext uri="{FF2B5EF4-FFF2-40B4-BE49-F238E27FC236}">
                <a16:creationId xmlns:a16="http://schemas.microsoft.com/office/drawing/2014/main" id="{5830DCFC-8C06-4072-93FA-D6CE6D03B385}"/>
              </a:ext>
            </a:extLst>
          </p:cNvPr>
          <p:cNvSpPr txBox="1">
            <a:spLocks/>
          </p:cNvSpPr>
          <p:nvPr/>
        </p:nvSpPr>
        <p:spPr>
          <a:xfrm>
            <a:off x="7926229" y="6512915"/>
            <a:ext cx="301993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CH" sz="1200" dirty="0">
                <a:solidFill>
                  <a:srgbClr val="33CC33"/>
                </a:solidFill>
                <a:latin typeface="Arial" panose="020B0604020202020204"/>
              </a:rPr>
              <a:t>Include for Session Summary</a:t>
            </a:r>
            <a:r>
              <a:rPr lang="en-US" sz="1200" dirty="0">
                <a:solidFill>
                  <a:srgbClr val="33CC33"/>
                </a:solidFill>
                <a:latin typeface="Arial" panose="020B0604020202020204"/>
              </a:rPr>
              <a:t> (future)</a:t>
            </a:r>
          </a:p>
        </p:txBody>
      </p:sp>
      <p:sp>
        <p:nvSpPr>
          <p:cNvPr id="99" name="Rectangle 98">
            <a:extLst>
              <a:ext uri="{FF2B5EF4-FFF2-40B4-BE49-F238E27FC236}">
                <a16:creationId xmlns:a16="http://schemas.microsoft.com/office/drawing/2014/main" id="{57C9B76B-3613-435E-8497-0EDCFFAB68B8}"/>
              </a:ext>
            </a:extLst>
          </p:cNvPr>
          <p:cNvSpPr/>
          <p:nvPr/>
        </p:nvSpPr>
        <p:spPr>
          <a:xfrm>
            <a:off x="7950460" y="3990935"/>
            <a:ext cx="2995708" cy="255809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0" name="Content Placeholder 2">
            <a:extLst>
              <a:ext uri="{FF2B5EF4-FFF2-40B4-BE49-F238E27FC236}">
                <a16:creationId xmlns:a16="http://schemas.microsoft.com/office/drawing/2014/main" id="{3CB78359-3547-488A-B07B-630943E355D7}"/>
              </a:ext>
            </a:extLst>
          </p:cNvPr>
          <p:cNvSpPr txBox="1">
            <a:spLocks/>
          </p:cNvSpPr>
          <p:nvPr/>
        </p:nvSpPr>
        <p:spPr>
          <a:xfrm>
            <a:off x="3459742" y="242041"/>
            <a:ext cx="282852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(Plan</a:t>
            </a:r>
            <a:r>
              <a:rPr lang="en-CH" sz="1200" dirty="0">
                <a:solidFill>
                  <a:srgbClr val="33CC33"/>
                </a:solidFill>
                <a:latin typeface="Arial" panose="020B0604020202020204"/>
              </a:rPr>
              <a:t> Summary</a:t>
            </a:r>
            <a:r>
              <a:rPr lang="en-US" sz="1200" dirty="0">
                <a:solidFill>
                  <a:srgbClr val="33CC33"/>
                </a:solidFill>
                <a:latin typeface="Arial" panose="020B0604020202020204"/>
              </a:rPr>
              <a:t>)</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Revisited Naming Jul 27, 2021</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8021935" y="2423652"/>
            <a:ext cx="360660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(Lower Level Delivery Summary)</a:t>
            </a:r>
          </a:p>
        </p:txBody>
      </p:sp>
    </p:spTree>
    <p:extLst>
      <p:ext uri="{BB962C8B-B14F-4D97-AF65-F5344CB8AC3E}">
        <p14:creationId xmlns:p14="http://schemas.microsoft.com/office/powerpoint/2010/main" val="1005861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4429935" y="726136"/>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Plan)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440733" y="1003135"/>
            <a:ext cx="1989202" cy="2089151"/>
          </a:xfrm>
          <a:prstGeom prst="straightConnector1">
            <a:avLst/>
          </a:prstGeom>
          <a:noFill/>
          <a:ln w="6350" cap="flat" cmpd="sng" algn="ctr">
            <a:solidFill>
              <a:srgbClr val="00A9E0"/>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77529" y="2584454"/>
            <a:ext cx="2363204"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Prescription</a:t>
            </a:r>
            <a:endPar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Defines intent, directives, goals for the treatment. </a:t>
            </a:r>
            <a:br>
              <a:rPr lang="en-US" sz="1000" kern="0" dirty="0">
                <a:solidFill>
                  <a:srgbClr val="000000"/>
                </a:solidFill>
                <a:latin typeface="Arial" panose="020B0604020202020204"/>
              </a:rPr>
            </a:br>
            <a:r>
              <a:rPr lang="en-US" sz="1000" kern="0" dirty="0">
                <a:solidFill>
                  <a:srgbClr val="000000"/>
                </a:solidFill>
                <a:latin typeface="Arial" panose="020B0604020202020204"/>
              </a:rPr>
              <a:t>Can be defined for single Plan, cumulative for a Phase, or cumulative for a Course.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5485678" y="1280134"/>
            <a:ext cx="534541" cy="145820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6541421" y="1003135"/>
            <a:ext cx="4434968" cy="3216571"/>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153593" y="4129503"/>
            <a:ext cx="1511223"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536373" y="1761541"/>
            <a:ext cx="918930"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f Course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5316912" y="1964866"/>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57" idx="3"/>
            <a:endCxn id="58" idx="1"/>
          </p:cNvCxnSpPr>
          <p:nvPr/>
        </p:nvCxnSpPr>
        <p:spPr>
          <a:xfrm>
            <a:off x="2440733" y="3092286"/>
            <a:ext cx="2741932"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57" idx="3"/>
            <a:endCxn id="72" idx="1"/>
          </p:cNvCxnSpPr>
          <p:nvPr/>
        </p:nvCxnSpPr>
        <p:spPr>
          <a:xfrm>
            <a:off x="2440733" y="3092286"/>
            <a:ext cx="712860" cy="1237272"/>
          </a:xfrm>
          <a:prstGeom prst="straightConnector1">
            <a:avLst/>
          </a:prstGeom>
          <a:noFill/>
          <a:ln w="6350" cap="flat" cmpd="sng" algn="ctr">
            <a:solidFill>
              <a:srgbClr val="00A9E0"/>
            </a:solidFill>
            <a:prstDash val="solid"/>
            <a:miter lim="800000"/>
            <a:tailEnd type="triangle"/>
          </a:ln>
          <a:effectLst/>
        </p:spPr>
      </p:cxn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Phase)</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09205" y="3092286"/>
            <a:ext cx="1273460" cy="1037217"/>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558584" y="4902238"/>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29613"/>
            <a:ext cx="59104" cy="1176137"/>
          </a:xfrm>
          <a:prstGeom prst="straightConnector1">
            <a:avLst/>
          </a:prstGeom>
          <a:noFill/>
          <a:ln w="6350" cap="flat" cmpd="sng" algn="ctr">
            <a:solidFill>
              <a:srgbClr val="00A9E0"/>
            </a:solidFill>
            <a:prstDash val="solid"/>
            <a:miter lim="800000"/>
            <a:tailEnd type="triangle"/>
          </a:ln>
          <a:effectLst/>
        </p:spPr>
      </p:cxnSp>
      <p:sp>
        <p:nvSpPr>
          <p:cNvPr id="117" name="TextBox 116">
            <a:extLst>
              <a:ext uri="{FF2B5EF4-FFF2-40B4-BE49-F238E27FC236}">
                <a16:creationId xmlns:a16="http://schemas.microsoft.com/office/drawing/2014/main" id="{7126D02C-2AEB-4566-8877-78EDA9ACA438}"/>
              </a:ext>
            </a:extLst>
          </p:cNvPr>
          <p:cNvSpPr txBox="1"/>
          <p:nvPr/>
        </p:nvSpPr>
        <p:spPr>
          <a:xfrm>
            <a:off x="2888080" y="2795857"/>
            <a:ext cx="102112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Phase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8" name="TextBox 117">
            <a:extLst>
              <a:ext uri="{FF2B5EF4-FFF2-40B4-BE49-F238E27FC236}">
                <a16:creationId xmlns:a16="http://schemas.microsoft.com/office/drawing/2014/main" id="{4EFC2CE6-8AF2-4850-8DD7-40EA782097D0}"/>
              </a:ext>
            </a:extLst>
          </p:cNvPr>
          <p:cNvSpPr txBox="1"/>
          <p:nvPr/>
        </p:nvSpPr>
        <p:spPr>
          <a:xfrm>
            <a:off x="2148670" y="3575505"/>
            <a:ext cx="1232806"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single Plan Prescription,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09205" y="1280134"/>
            <a:ext cx="1576473" cy="2849369"/>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16337" y="2639216"/>
            <a:ext cx="1701492"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abstracts from Plans to allow for continuous fraction and dose tracking across multiple Plans.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1:1 to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4401630" y="1978124"/>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with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8" y="1761541"/>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72732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3609073" y="620432"/>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64816" y="1174430"/>
            <a:ext cx="1355403" cy="1563913"/>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5720559" y="897431"/>
            <a:ext cx="5255830" cy="3322275"/>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89746" y="4259690"/>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856364" y="1926673"/>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41132" y="3092286"/>
            <a:ext cx="1241533" cy="1167404"/>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153593" y="501738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05911"/>
            <a:ext cx="91031" cy="1199839"/>
          </a:xfrm>
          <a:prstGeom prst="straightConnector1">
            <a:avLst/>
          </a:prstGeom>
          <a:noFill/>
          <a:ln w="6350" cap="flat" cmpd="sng" algn="ctr">
            <a:solidFill>
              <a:srgbClr val="00A9E0"/>
            </a:solidFill>
            <a:prstDash val="solid"/>
            <a:miter lim="800000"/>
            <a:tailEnd type="triangle"/>
          </a:ln>
          <a:effectLst/>
        </p:spPr>
      </p:cxn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41132" y="1174430"/>
            <a:ext cx="723684" cy="3085260"/>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34389" y="2660652"/>
            <a:ext cx="1753254" cy="198431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is an abstraction from Plans to allow for continuous Phase fraction counting and dose tracking across multiple Plan fractions.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one-to-one with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3920910" y="1996624"/>
            <a:ext cx="899832"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with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referenced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7" y="1761541"/>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46" name="TextBox 45">
            <a:extLst>
              <a:ext uri="{FF2B5EF4-FFF2-40B4-BE49-F238E27FC236}">
                <a16:creationId xmlns:a16="http://schemas.microsoft.com/office/drawing/2014/main" id="{BEC1B106-98DF-44A2-97E3-7D4F64E35576}"/>
              </a:ext>
            </a:extLst>
          </p:cNvPr>
          <p:cNvSpPr txBox="1"/>
          <p:nvPr/>
        </p:nvSpPr>
        <p:spPr>
          <a:xfrm>
            <a:off x="65686" y="3100471"/>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Enough space here to bring back the prescription ;)</a:t>
            </a:r>
          </a:p>
          <a:p>
            <a:pPr marR="0" lvl="0" defTabSz="914400" eaLnBrk="1" fontAlgn="auto" latinLnBrk="0" hangingPunct="1">
              <a:lnSpc>
                <a:spcPct val="100000"/>
              </a:lnSpc>
              <a:spcBef>
                <a:spcPts val="0"/>
              </a:spcBef>
              <a:spcAft>
                <a:spcPts val="0"/>
              </a:spcAft>
              <a:buClrTx/>
              <a:buSzTx/>
              <a:tabLst/>
              <a:defRPr/>
            </a:pPr>
            <a:endParaRPr lang="en-US" sz="1000" kern="0" dirty="0">
              <a:solidFill>
                <a:srgbClr val="0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1000" kern="0" dirty="0">
                <a:solidFill>
                  <a:srgbClr val="000000"/>
                </a:solidFill>
                <a:latin typeface="Arial" panose="020B0604020202020204"/>
              </a:rPr>
              <a:t>B</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ut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let’s first stabilize this.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609527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C0F51420-631A-49CD-9189-6CC9C512347F}"/>
              </a:ext>
            </a:extLst>
          </p:cNvPr>
          <p:cNvGraphicFramePr>
            <a:graphicFrameLocks noGrp="1"/>
          </p:cNvGraphicFramePr>
          <p:nvPr/>
        </p:nvGraphicFramePr>
        <p:xfrm>
          <a:off x="678402" y="78883"/>
          <a:ext cx="10515597" cy="2234133"/>
        </p:xfrm>
        <a:graphic>
          <a:graphicData uri="http://schemas.openxmlformats.org/drawingml/2006/table">
            <a:tbl>
              <a:tblPr/>
              <a:tblGrid>
                <a:gridCol w="1632335">
                  <a:extLst>
                    <a:ext uri="{9D8B030D-6E8A-4147-A177-3AD203B41FA5}">
                      <a16:colId xmlns:a16="http://schemas.microsoft.com/office/drawing/2014/main" val="317687514"/>
                    </a:ext>
                  </a:extLst>
                </a:gridCol>
                <a:gridCol w="1422838">
                  <a:extLst>
                    <a:ext uri="{9D8B030D-6E8A-4147-A177-3AD203B41FA5}">
                      <a16:colId xmlns:a16="http://schemas.microsoft.com/office/drawing/2014/main" val="2136230394"/>
                    </a:ext>
                  </a:extLst>
                </a:gridCol>
                <a:gridCol w="209497">
                  <a:extLst>
                    <a:ext uri="{9D8B030D-6E8A-4147-A177-3AD203B41FA5}">
                      <a16:colId xmlns:a16="http://schemas.microsoft.com/office/drawing/2014/main" val="3781239031"/>
                    </a:ext>
                  </a:extLst>
                </a:gridCol>
                <a:gridCol w="209497">
                  <a:extLst>
                    <a:ext uri="{9D8B030D-6E8A-4147-A177-3AD203B41FA5}">
                      <a16:colId xmlns:a16="http://schemas.microsoft.com/office/drawing/2014/main" val="1362188776"/>
                    </a:ext>
                  </a:extLst>
                </a:gridCol>
                <a:gridCol w="209497">
                  <a:extLst>
                    <a:ext uri="{9D8B030D-6E8A-4147-A177-3AD203B41FA5}">
                      <a16:colId xmlns:a16="http://schemas.microsoft.com/office/drawing/2014/main" val="2220267076"/>
                    </a:ext>
                  </a:extLst>
                </a:gridCol>
                <a:gridCol w="209497">
                  <a:extLst>
                    <a:ext uri="{9D8B030D-6E8A-4147-A177-3AD203B41FA5}">
                      <a16:colId xmlns:a16="http://schemas.microsoft.com/office/drawing/2014/main" val="2168391457"/>
                    </a:ext>
                  </a:extLst>
                </a:gridCol>
                <a:gridCol w="209497">
                  <a:extLst>
                    <a:ext uri="{9D8B030D-6E8A-4147-A177-3AD203B41FA5}">
                      <a16:colId xmlns:a16="http://schemas.microsoft.com/office/drawing/2014/main" val="2800150933"/>
                    </a:ext>
                  </a:extLst>
                </a:gridCol>
                <a:gridCol w="209497">
                  <a:extLst>
                    <a:ext uri="{9D8B030D-6E8A-4147-A177-3AD203B41FA5}">
                      <a16:colId xmlns:a16="http://schemas.microsoft.com/office/drawing/2014/main" val="1062342551"/>
                    </a:ext>
                  </a:extLst>
                </a:gridCol>
                <a:gridCol w="209497">
                  <a:extLst>
                    <a:ext uri="{9D8B030D-6E8A-4147-A177-3AD203B41FA5}">
                      <a16:colId xmlns:a16="http://schemas.microsoft.com/office/drawing/2014/main" val="802106448"/>
                    </a:ext>
                  </a:extLst>
                </a:gridCol>
                <a:gridCol w="209497">
                  <a:extLst>
                    <a:ext uri="{9D8B030D-6E8A-4147-A177-3AD203B41FA5}">
                      <a16:colId xmlns:a16="http://schemas.microsoft.com/office/drawing/2014/main" val="3527847321"/>
                    </a:ext>
                  </a:extLst>
                </a:gridCol>
                <a:gridCol w="209497">
                  <a:extLst>
                    <a:ext uri="{9D8B030D-6E8A-4147-A177-3AD203B41FA5}">
                      <a16:colId xmlns:a16="http://schemas.microsoft.com/office/drawing/2014/main" val="1063063421"/>
                    </a:ext>
                  </a:extLst>
                </a:gridCol>
                <a:gridCol w="209497">
                  <a:extLst>
                    <a:ext uri="{9D8B030D-6E8A-4147-A177-3AD203B41FA5}">
                      <a16:colId xmlns:a16="http://schemas.microsoft.com/office/drawing/2014/main" val="2837182375"/>
                    </a:ext>
                  </a:extLst>
                </a:gridCol>
                <a:gridCol w="209497">
                  <a:extLst>
                    <a:ext uri="{9D8B030D-6E8A-4147-A177-3AD203B41FA5}">
                      <a16:colId xmlns:a16="http://schemas.microsoft.com/office/drawing/2014/main" val="3703315092"/>
                    </a:ext>
                  </a:extLst>
                </a:gridCol>
                <a:gridCol w="209497">
                  <a:extLst>
                    <a:ext uri="{9D8B030D-6E8A-4147-A177-3AD203B41FA5}">
                      <a16:colId xmlns:a16="http://schemas.microsoft.com/office/drawing/2014/main" val="3760184423"/>
                    </a:ext>
                  </a:extLst>
                </a:gridCol>
                <a:gridCol w="209497">
                  <a:extLst>
                    <a:ext uri="{9D8B030D-6E8A-4147-A177-3AD203B41FA5}">
                      <a16:colId xmlns:a16="http://schemas.microsoft.com/office/drawing/2014/main" val="1888013112"/>
                    </a:ext>
                  </a:extLst>
                </a:gridCol>
                <a:gridCol w="209497">
                  <a:extLst>
                    <a:ext uri="{9D8B030D-6E8A-4147-A177-3AD203B41FA5}">
                      <a16:colId xmlns:a16="http://schemas.microsoft.com/office/drawing/2014/main" val="722320369"/>
                    </a:ext>
                  </a:extLst>
                </a:gridCol>
                <a:gridCol w="209497">
                  <a:extLst>
                    <a:ext uri="{9D8B030D-6E8A-4147-A177-3AD203B41FA5}">
                      <a16:colId xmlns:a16="http://schemas.microsoft.com/office/drawing/2014/main" val="2161390923"/>
                    </a:ext>
                  </a:extLst>
                </a:gridCol>
                <a:gridCol w="209497">
                  <a:extLst>
                    <a:ext uri="{9D8B030D-6E8A-4147-A177-3AD203B41FA5}">
                      <a16:colId xmlns:a16="http://schemas.microsoft.com/office/drawing/2014/main" val="3800575046"/>
                    </a:ext>
                  </a:extLst>
                </a:gridCol>
                <a:gridCol w="209497">
                  <a:extLst>
                    <a:ext uri="{9D8B030D-6E8A-4147-A177-3AD203B41FA5}">
                      <a16:colId xmlns:a16="http://schemas.microsoft.com/office/drawing/2014/main" val="3518016505"/>
                    </a:ext>
                  </a:extLst>
                </a:gridCol>
                <a:gridCol w="209497">
                  <a:extLst>
                    <a:ext uri="{9D8B030D-6E8A-4147-A177-3AD203B41FA5}">
                      <a16:colId xmlns:a16="http://schemas.microsoft.com/office/drawing/2014/main" val="1578040052"/>
                    </a:ext>
                  </a:extLst>
                </a:gridCol>
                <a:gridCol w="209497">
                  <a:extLst>
                    <a:ext uri="{9D8B030D-6E8A-4147-A177-3AD203B41FA5}">
                      <a16:colId xmlns:a16="http://schemas.microsoft.com/office/drawing/2014/main" val="933969383"/>
                    </a:ext>
                  </a:extLst>
                </a:gridCol>
                <a:gridCol w="209497">
                  <a:extLst>
                    <a:ext uri="{9D8B030D-6E8A-4147-A177-3AD203B41FA5}">
                      <a16:colId xmlns:a16="http://schemas.microsoft.com/office/drawing/2014/main" val="2277808219"/>
                    </a:ext>
                  </a:extLst>
                </a:gridCol>
                <a:gridCol w="209497">
                  <a:extLst>
                    <a:ext uri="{9D8B030D-6E8A-4147-A177-3AD203B41FA5}">
                      <a16:colId xmlns:a16="http://schemas.microsoft.com/office/drawing/2014/main" val="4277646485"/>
                    </a:ext>
                  </a:extLst>
                </a:gridCol>
                <a:gridCol w="209497">
                  <a:extLst>
                    <a:ext uri="{9D8B030D-6E8A-4147-A177-3AD203B41FA5}">
                      <a16:colId xmlns:a16="http://schemas.microsoft.com/office/drawing/2014/main" val="1288956206"/>
                    </a:ext>
                  </a:extLst>
                </a:gridCol>
                <a:gridCol w="209497">
                  <a:extLst>
                    <a:ext uri="{9D8B030D-6E8A-4147-A177-3AD203B41FA5}">
                      <a16:colId xmlns:a16="http://schemas.microsoft.com/office/drawing/2014/main" val="3900565815"/>
                    </a:ext>
                  </a:extLst>
                </a:gridCol>
                <a:gridCol w="209497">
                  <a:extLst>
                    <a:ext uri="{9D8B030D-6E8A-4147-A177-3AD203B41FA5}">
                      <a16:colId xmlns:a16="http://schemas.microsoft.com/office/drawing/2014/main" val="4013107320"/>
                    </a:ext>
                  </a:extLst>
                </a:gridCol>
                <a:gridCol w="209497">
                  <a:extLst>
                    <a:ext uri="{9D8B030D-6E8A-4147-A177-3AD203B41FA5}">
                      <a16:colId xmlns:a16="http://schemas.microsoft.com/office/drawing/2014/main" val="812109469"/>
                    </a:ext>
                  </a:extLst>
                </a:gridCol>
                <a:gridCol w="209497">
                  <a:extLst>
                    <a:ext uri="{9D8B030D-6E8A-4147-A177-3AD203B41FA5}">
                      <a16:colId xmlns:a16="http://schemas.microsoft.com/office/drawing/2014/main" val="1950652310"/>
                    </a:ext>
                  </a:extLst>
                </a:gridCol>
                <a:gridCol w="209497">
                  <a:extLst>
                    <a:ext uri="{9D8B030D-6E8A-4147-A177-3AD203B41FA5}">
                      <a16:colId xmlns:a16="http://schemas.microsoft.com/office/drawing/2014/main" val="3041779238"/>
                    </a:ext>
                  </a:extLst>
                </a:gridCol>
                <a:gridCol w="209497">
                  <a:extLst>
                    <a:ext uri="{9D8B030D-6E8A-4147-A177-3AD203B41FA5}">
                      <a16:colId xmlns:a16="http://schemas.microsoft.com/office/drawing/2014/main" val="1954465258"/>
                    </a:ext>
                  </a:extLst>
                </a:gridCol>
                <a:gridCol w="209497">
                  <a:extLst>
                    <a:ext uri="{9D8B030D-6E8A-4147-A177-3AD203B41FA5}">
                      <a16:colId xmlns:a16="http://schemas.microsoft.com/office/drawing/2014/main" val="2213174313"/>
                    </a:ext>
                  </a:extLst>
                </a:gridCol>
                <a:gridCol w="209497">
                  <a:extLst>
                    <a:ext uri="{9D8B030D-6E8A-4147-A177-3AD203B41FA5}">
                      <a16:colId xmlns:a16="http://schemas.microsoft.com/office/drawing/2014/main" val="3689192898"/>
                    </a:ext>
                  </a:extLst>
                </a:gridCol>
                <a:gridCol w="1175514">
                  <a:extLst>
                    <a:ext uri="{9D8B030D-6E8A-4147-A177-3AD203B41FA5}">
                      <a16:colId xmlns:a16="http://schemas.microsoft.com/office/drawing/2014/main" val="989923118"/>
                    </a:ext>
                  </a:extLst>
                </a:gridCol>
              </a:tblGrid>
              <a:tr h="174678">
                <a:tc>
                  <a:txBody>
                    <a:bodyPr/>
                    <a:lstStyle/>
                    <a:p>
                      <a:pPr algn="ctr" fontAlgn="b"/>
                      <a:r>
                        <a:rPr lang="en-GB" sz="1000" b="0" i="0" u="none" strike="noStrike">
                          <a:solidFill>
                            <a:srgbClr val="000000"/>
                          </a:solidFill>
                          <a:effectLst/>
                          <a:latin typeface="Calibri" panose="020F0502020204030204" pitchFamily="34" charset="0"/>
                        </a:rPr>
                        <a:t>Concept</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Name</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dirty="0">
                          <a:solidFill>
                            <a:srgbClr val="000000"/>
                          </a:solidFill>
                          <a:effectLst/>
                          <a:latin typeface="Calibri" panose="020F0502020204030204" pitchFamily="34" charset="0"/>
                        </a:rPr>
                        <a:t>Subdivisions</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685816"/>
                  </a:ext>
                </a:extLst>
              </a:tr>
              <a:tr h="174678">
                <a:tc>
                  <a:txBody>
                    <a:bodyPr/>
                    <a:lstStyle/>
                    <a:p>
                      <a:pPr algn="ctr" fontAlgn="b"/>
                      <a:r>
                        <a:rPr lang="en-GB" sz="1000" b="1" i="0" u="none" strike="noStrike">
                          <a:solidFill>
                            <a:srgbClr val="FFFFFF"/>
                          </a:solidFill>
                          <a:effectLst/>
                          <a:latin typeface="Calibri" panose="020F0502020204030204" pitchFamily="34" charset="0"/>
                        </a:rPr>
                        <a:t>Course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l" fontAlgn="b"/>
                      <a:r>
                        <a:rPr lang="en-GB" sz="1000" b="1" i="0" u="none" strike="noStrike" dirty="0">
                          <a:solidFill>
                            <a:srgbClr val="000000"/>
                          </a:solidFill>
                          <a:effectLst/>
                          <a:latin typeface="Calibri" panose="020F0502020204030204" pitchFamily="34" charset="0"/>
                        </a:rPr>
                        <a:t> Bilateral Breast w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1"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dirty="0">
                          <a:solidFill>
                            <a:srgbClr val="FFFFFF"/>
                          </a:solidFill>
                          <a:effectLst/>
                          <a:latin typeface="Calibri" panose="020F0502020204030204" pitchFamily="34" charset="0"/>
                        </a:rPr>
                        <a:t>Sessions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1134217724"/>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752240"/>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614708816"/>
                  </a:ext>
                </a:extLst>
              </a:tr>
              <a:tr h="174678">
                <a:tc rowSpan="3">
                  <a:txBody>
                    <a:bodyPr/>
                    <a:lstStyle/>
                    <a:p>
                      <a:pPr algn="ctr" fontAlgn="ctr"/>
                      <a:r>
                        <a:rPr lang="en-GB" sz="1000" b="0" i="0" u="none" strike="noStrike">
                          <a:solidFill>
                            <a:srgbClr val="000000"/>
                          </a:solidFill>
                          <a:effectLst/>
                          <a:latin typeface="Calibri" panose="020F0502020204030204" pitchFamily="34" charset="0"/>
                        </a:rPr>
                        <a:t>Treatment Plans</a:t>
                      </a:r>
                      <a:br>
                        <a:rPr lang="en-GB" sz="1000" b="0" i="0" u="none" strike="noStrike">
                          <a:solidFill>
                            <a:srgbClr val="000000"/>
                          </a:solidFill>
                          <a:effectLst/>
                          <a:latin typeface="Calibri" panose="020F0502020204030204" pitchFamily="34" charset="0"/>
                        </a:rPr>
                      </a:br>
                      <a:r>
                        <a:rPr lang="en-GB" sz="1000" b="0" i="0" u="none" strike="noStrike">
                          <a:solidFill>
                            <a:srgbClr val="000000"/>
                          </a:solidFill>
                          <a:effectLst/>
                          <a:latin typeface="Calibri" panose="020F0502020204030204" pitchFamily="34" charset="0"/>
                        </a:rPr>
                        <a:t>(two adaptations)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GB" sz="1000" b="1"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74972911"/>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75327712"/>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45070522"/>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165615"/>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333903051"/>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85346340"/>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736172"/>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Right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752554757"/>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dirty="0">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73493952"/>
                  </a:ext>
                </a:extLst>
              </a:tr>
            </a:tbl>
          </a:graphicData>
        </a:graphic>
      </p:graphicFrame>
      <p:sp>
        <p:nvSpPr>
          <p:cNvPr id="11" name="TextBox 10">
            <a:extLst>
              <a:ext uri="{FF2B5EF4-FFF2-40B4-BE49-F238E27FC236}">
                <a16:creationId xmlns:a16="http://schemas.microsoft.com/office/drawing/2014/main" id="{171E60EE-D08C-4756-AF35-4D0C3BF3B81F}"/>
              </a:ext>
            </a:extLst>
          </p:cNvPr>
          <p:cNvSpPr txBox="1"/>
          <p:nvPr/>
        </p:nvSpPr>
        <p:spPr>
          <a:xfrm>
            <a:off x="4707252" y="2656740"/>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 name="TextBox 11">
            <a:extLst>
              <a:ext uri="{FF2B5EF4-FFF2-40B4-BE49-F238E27FC236}">
                <a16:creationId xmlns:a16="http://schemas.microsoft.com/office/drawing/2014/main" id="{0AC6DB65-E80B-46BE-9E1E-2D3712037A27}"/>
              </a:ext>
            </a:extLst>
          </p:cNvPr>
          <p:cNvSpPr txBox="1"/>
          <p:nvPr/>
        </p:nvSpPr>
        <p:spPr>
          <a:xfrm>
            <a:off x="4051960" y="6439989"/>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13" name="TextBox 12">
            <a:extLst>
              <a:ext uri="{FF2B5EF4-FFF2-40B4-BE49-F238E27FC236}">
                <a16:creationId xmlns:a16="http://schemas.microsoft.com/office/drawing/2014/main" id="{621D9E0F-B1F9-4BAF-90BC-DA2A417C4D4F}"/>
              </a:ext>
            </a:extLst>
          </p:cNvPr>
          <p:cNvSpPr txBox="1"/>
          <p:nvPr/>
        </p:nvSpPr>
        <p:spPr>
          <a:xfrm>
            <a:off x="331427" y="3989607"/>
            <a:ext cx="2231281"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indent="0">
              <a:lnSpc>
                <a:spcPct val="100000"/>
              </a:lnSpc>
              <a:spcBef>
                <a:spcPts val="0"/>
              </a:spcBef>
              <a:spcAft>
                <a:spcPts val="0"/>
              </a:spcAft>
              <a:buClr>
                <a:srgbClr val="00A9E0"/>
              </a:buClr>
              <a:buFont typeface="Arial"/>
              <a:buNone/>
            </a:pPr>
            <a:r>
              <a:rPr lang="en-US" sz="1000" dirty="0">
                <a:latin typeface="Arial" panose="020B0604020202020204"/>
              </a:rPr>
              <a:t>One conceptual series of equivalent treatments (same nominal dose to the same target volumes with the same modality and technique).</a:t>
            </a:r>
            <a:br>
              <a:rPr lang="en-US" sz="1000" dirty="0">
                <a:latin typeface="Arial" panose="020B0604020202020204"/>
              </a:rPr>
            </a:br>
            <a:r>
              <a:rPr lang="en-US" sz="1000" dirty="0">
                <a:latin typeface="Arial" panose="020B0604020202020204"/>
              </a:rPr>
              <a:t>May use multiple Plans sequentially in case of plan adaptation, or in parallel if splitting plans for technical reasons.</a:t>
            </a:r>
          </a:p>
        </p:txBody>
      </p:sp>
      <p:cxnSp>
        <p:nvCxnSpPr>
          <p:cNvPr id="14" name="Straight Arrow Connector 13">
            <a:extLst>
              <a:ext uri="{FF2B5EF4-FFF2-40B4-BE49-F238E27FC236}">
                <a16:creationId xmlns:a16="http://schemas.microsoft.com/office/drawing/2014/main" id="{0A2A3762-3A85-43E9-BCFD-FC16BE3F5EA4}"/>
              </a:ext>
            </a:extLst>
          </p:cNvPr>
          <p:cNvCxnSpPr>
            <a:cxnSpLocks/>
            <a:stCxn id="17" idx="1"/>
            <a:endCxn id="12" idx="3"/>
          </p:cNvCxnSpPr>
          <p:nvPr/>
        </p:nvCxnSpPr>
        <p:spPr>
          <a:xfrm flipH="1">
            <a:off x="5572670" y="5799171"/>
            <a:ext cx="1600248" cy="763929"/>
          </a:xfrm>
          <a:prstGeom prst="straightConnector1">
            <a:avLst/>
          </a:prstGeom>
          <a:noFill/>
          <a:ln w="6350" cap="flat" cmpd="sng" algn="ctr">
            <a:solidFill>
              <a:srgbClr val="00A9E0"/>
            </a:solidFill>
            <a:prstDash val="solid"/>
            <a:miter lim="800000"/>
            <a:tailEnd type="triangle"/>
          </a:ln>
          <a:effectLst/>
        </p:spPr>
      </p:cxnSp>
      <p:cxnSp>
        <p:nvCxnSpPr>
          <p:cNvPr id="15" name="Straight Arrow Connector 14">
            <a:extLst>
              <a:ext uri="{FF2B5EF4-FFF2-40B4-BE49-F238E27FC236}">
                <a16:creationId xmlns:a16="http://schemas.microsoft.com/office/drawing/2014/main" id="{F08A5345-1E69-4A7D-AFF6-150E2133B24A}"/>
              </a:ext>
            </a:extLst>
          </p:cNvPr>
          <p:cNvCxnSpPr>
            <a:cxnSpLocks/>
            <a:stCxn id="11" idx="2"/>
            <a:endCxn id="13" idx="0"/>
          </p:cNvCxnSpPr>
          <p:nvPr/>
        </p:nvCxnSpPr>
        <p:spPr>
          <a:xfrm flipH="1">
            <a:off x="1447068" y="3210738"/>
            <a:ext cx="4315927" cy="778869"/>
          </a:xfrm>
          <a:prstGeom prst="straightConnector1">
            <a:avLst/>
          </a:prstGeom>
          <a:noFill/>
          <a:ln w="6350" cap="flat" cmpd="sng" algn="ctr">
            <a:solidFill>
              <a:srgbClr val="00A9E0"/>
            </a:solidFill>
            <a:prstDash val="solid"/>
            <a:miter lim="800000"/>
            <a:tailEnd type="triangle"/>
          </a:ln>
          <a:effectLst/>
        </p:spPr>
      </p:cxnSp>
      <p:cxnSp>
        <p:nvCxnSpPr>
          <p:cNvPr id="16" name="Straight Arrow Connector 15">
            <a:extLst>
              <a:ext uri="{FF2B5EF4-FFF2-40B4-BE49-F238E27FC236}">
                <a16:creationId xmlns:a16="http://schemas.microsoft.com/office/drawing/2014/main" id="{7815E59F-EF71-4F20-BF8E-8B59BEA441FD}"/>
              </a:ext>
            </a:extLst>
          </p:cNvPr>
          <p:cNvCxnSpPr>
            <a:cxnSpLocks/>
            <a:stCxn id="11" idx="2"/>
            <a:endCxn id="17" idx="0"/>
          </p:cNvCxnSpPr>
          <p:nvPr/>
        </p:nvCxnSpPr>
        <p:spPr>
          <a:xfrm>
            <a:off x="5762995" y="3210738"/>
            <a:ext cx="2504296" cy="2311434"/>
          </a:xfrm>
          <a:prstGeom prst="straightConnector1">
            <a:avLst/>
          </a:prstGeom>
          <a:noFill/>
          <a:ln w="6350" cap="flat" cmpd="sng" algn="ctr">
            <a:solidFill>
              <a:srgbClr val="00A9E0"/>
            </a:solidFill>
            <a:prstDash val="solid"/>
            <a:miter lim="800000"/>
            <a:tailEnd type="triangle"/>
          </a:ln>
          <a:effectLst/>
        </p:spPr>
      </p:cxnSp>
      <p:sp>
        <p:nvSpPr>
          <p:cNvPr id="17" name="TextBox 16">
            <a:extLst>
              <a:ext uri="{FF2B5EF4-FFF2-40B4-BE49-F238E27FC236}">
                <a16:creationId xmlns:a16="http://schemas.microsoft.com/office/drawing/2014/main" id="{110AD838-51D8-40A3-B7F1-C7C7FB837E77}"/>
              </a:ext>
            </a:extLst>
          </p:cNvPr>
          <p:cNvSpPr txBox="1"/>
          <p:nvPr/>
        </p:nvSpPr>
        <p:spPr>
          <a:xfrm>
            <a:off x="7172918" y="5522172"/>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18" name="TextBox 17">
            <a:extLst>
              <a:ext uri="{FF2B5EF4-FFF2-40B4-BE49-F238E27FC236}">
                <a16:creationId xmlns:a16="http://schemas.microsoft.com/office/drawing/2014/main" id="{F7C930C7-8B5F-445F-8E2E-585D1955CDE9}"/>
              </a:ext>
            </a:extLst>
          </p:cNvPr>
          <p:cNvSpPr txBox="1"/>
          <p:nvPr/>
        </p:nvSpPr>
        <p:spPr>
          <a:xfrm>
            <a:off x="3960930" y="5326964"/>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sp>
        <p:nvSpPr>
          <p:cNvPr id="19" name="TextBox 18">
            <a:extLst>
              <a:ext uri="{FF2B5EF4-FFF2-40B4-BE49-F238E27FC236}">
                <a16:creationId xmlns:a16="http://schemas.microsoft.com/office/drawing/2014/main" id="{3F65598E-DECB-48D9-BD25-EC07C193BA70}"/>
              </a:ext>
            </a:extLst>
          </p:cNvPr>
          <p:cNvSpPr txBox="1"/>
          <p:nvPr/>
        </p:nvSpPr>
        <p:spPr>
          <a:xfrm>
            <a:off x="3341540" y="3215854"/>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0" name="TextBox 19">
            <a:extLst>
              <a:ext uri="{FF2B5EF4-FFF2-40B4-BE49-F238E27FC236}">
                <a16:creationId xmlns:a16="http://schemas.microsoft.com/office/drawing/2014/main" id="{B014E1B4-80C2-45DB-BDE7-3736E6BBB329}"/>
              </a:ext>
            </a:extLst>
          </p:cNvPr>
          <p:cNvSpPr txBox="1"/>
          <p:nvPr/>
        </p:nvSpPr>
        <p:spPr>
          <a:xfrm>
            <a:off x="4720240" y="3925781"/>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1" name="Straight Arrow Connector 20">
            <a:extLst>
              <a:ext uri="{FF2B5EF4-FFF2-40B4-BE49-F238E27FC236}">
                <a16:creationId xmlns:a16="http://schemas.microsoft.com/office/drawing/2014/main" id="{4F7D7C8B-0494-4B7D-979D-4C1A29E3DB39}"/>
              </a:ext>
            </a:extLst>
          </p:cNvPr>
          <p:cNvCxnSpPr>
            <a:cxnSpLocks/>
            <a:stCxn id="13" idx="3"/>
            <a:endCxn id="18" idx="1"/>
          </p:cNvCxnSpPr>
          <p:nvPr/>
        </p:nvCxnSpPr>
        <p:spPr>
          <a:xfrm>
            <a:off x="2562708" y="4728271"/>
            <a:ext cx="1398222" cy="721804"/>
          </a:xfrm>
          <a:prstGeom prst="straightConnector1">
            <a:avLst/>
          </a:prstGeom>
          <a:noFill/>
          <a:ln w="6350" cap="flat" cmpd="sng" algn="ctr">
            <a:solidFill>
              <a:srgbClr val="00A9E0"/>
            </a:solidFill>
            <a:prstDash val="solid"/>
            <a:miter lim="800000"/>
            <a:tailEnd type="triangle"/>
          </a:ln>
          <a:effectLst/>
        </p:spPr>
      </p:cxnSp>
      <p:sp>
        <p:nvSpPr>
          <p:cNvPr id="22" name="TextBox 21">
            <a:extLst>
              <a:ext uri="{FF2B5EF4-FFF2-40B4-BE49-F238E27FC236}">
                <a16:creationId xmlns:a16="http://schemas.microsoft.com/office/drawing/2014/main" id="{76CFE7BB-BB08-409A-9A0E-6430CDDF9D9B}"/>
              </a:ext>
            </a:extLst>
          </p:cNvPr>
          <p:cNvSpPr txBox="1"/>
          <p:nvPr/>
        </p:nvSpPr>
        <p:spPr>
          <a:xfrm>
            <a:off x="2169829" y="6265114"/>
            <a:ext cx="1753573"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implemented by 1..* </a:t>
            </a:r>
          </a:p>
        </p:txBody>
      </p:sp>
      <p:cxnSp>
        <p:nvCxnSpPr>
          <p:cNvPr id="23" name="Straight Arrow Connector 22">
            <a:extLst>
              <a:ext uri="{FF2B5EF4-FFF2-40B4-BE49-F238E27FC236}">
                <a16:creationId xmlns:a16="http://schemas.microsoft.com/office/drawing/2014/main" id="{68C2B3AB-1FB3-41F0-B356-F8C742591C83}"/>
              </a:ext>
            </a:extLst>
          </p:cNvPr>
          <p:cNvCxnSpPr>
            <a:cxnSpLocks/>
            <a:stCxn id="18" idx="2"/>
            <a:endCxn id="12" idx="0"/>
          </p:cNvCxnSpPr>
          <p:nvPr/>
        </p:nvCxnSpPr>
        <p:spPr>
          <a:xfrm flipH="1">
            <a:off x="4812315" y="5573185"/>
            <a:ext cx="1" cy="866804"/>
          </a:xfrm>
          <a:prstGeom prst="straightConnector1">
            <a:avLst/>
          </a:prstGeom>
          <a:noFill/>
          <a:ln w="6350" cap="flat" cmpd="sng" algn="ctr">
            <a:solidFill>
              <a:srgbClr val="00A9E0"/>
            </a:solidFill>
            <a:prstDash val="solid"/>
            <a:miter lim="800000"/>
            <a:tailEnd type="triangle"/>
          </a:ln>
          <a:effectLst/>
        </p:spPr>
      </p:cxnSp>
      <p:cxnSp>
        <p:nvCxnSpPr>
          <p:cNvPr id="24" name="Straight Arrow Connector 23">
            <a:extLst>
              <a:ext uri="{FF2B5EF4-FFF2-40B4-BE49-F238E27FC236}">
                <a16:creationId xmlns:a16="http://schemas.microsoft.com/office/drawing/2014/main" id="{04CB12FD-274B-48EE-900E-97EB8D2554E3}"/>
              </a:ext>
            </a:extLst>
          </p:cNvPr>
          <p:cNvCxnSpPr>
            <a:cxnSpLocks/>
            <a:stCxn id="11" idx="2"/>
            <a:endCxn id="18" idx="0"/>
          </p:cNvCxnSpPr>
          <p:nvPr/>
        </p:nvCxnSpPr>
        <p:spPr>
          <a:xfrm flipH="1">
            <a:off x="4812316" y="3210738"/>
            <a:ext cx="950679" cy="2116226"/>
          </a:xfrm>
          <a:prstGeom prst="straightConnector1">
            <a:avLst/>
          </a:prstGeom>
          <a:noFill/>
          <a:ln w="6350" cap="flat" cmpd="sng" algn="ctr">
            <a:solidFill>
              <a:srgbClr val="00A9E0"/>
            </a:solidFill>
            <a:prstDash val="solid"/>
            <a:miter lim="800000"/>
            <a:tailEnd type="triangle"/>
          </a:ln>
          <a:effectLst/>
        </p:spPr>
      </p:cxnSp>
      <p:sp>
        <p:nvSpPr>
          <p:cNvPr id="27" name="TextBox 26">
            <a:extLst>
              <a:ext uri="{FF2B5EF4-FFF2-40B4-BE49-F238E27FC236}">
                <a16:creationId xmlns:a16="http://schemas.microsoft.com/office/drawing/2014/main" id="{BBC71D30-E826-46E8-B9F6-6DF025731043}"/>
              </a:ext>
            </a:extLst>
          </p:cNvPr>
          <p:cNvSpPr txBox="1"/>
          <p:nvPr/>
        </p:nvSpPr>
        <p:spPr>
          <a:xfrm>
            <a:off x="2681771" y="4779472"/>
            <a:ext cx="1290689"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implemented by parallel or sequential use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 Plans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8" name="TextBox 27">
            <a:extLst>
              <a:ext uri="{FF2B5EF4-FFF2-40B4-BE49-F238E27FC236}">
                <a16:creationId xmlns:a16="http://schemas.microsoft.com/office/drawing/2014/main" id="{3B58CD53-2D8D-4DB4-83DC-3CBE0F855CD0}"/>
              </a:ext>
            </a:extLst>
          </p:cNvPr>
          <p:cNvSpPr txBox="1"/>
          <p:nvPr/>
        </p:nvSpPr>
        <p:spPr>
          <a:xfrm>
            <a:off x="8785538" y="4010099"/>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29" name="Straight Arrow Connector 28">
            <a:extLst>
              <a:ext uri="{FF2B5EF4-FFF2-40B4-BE49-F238E27FC236}">
                <a16:creationId xmlns:a16="http://schemas.microsoft.com/office/drawing/2014/main" id="{33CDE905-2A28-4F81-B67A-3A675CB005C8}"/>
              </a:ext>
            </a:extLst>
          </p:cNvPr>
          <p:cNvCxnSpPr>
            <a:cxnSpLocks/>
            <a:stCxn id="28" idx="2"/>
            <a:endCxn id="17" idx="0"/>
          </p:cNvCxnSpPr>
          <p:nvPr/>
        </p:nvCxnSpPr>
        <p:spPr>
          <a:xfrm flipH="1">
            <a:off x="8267291" y="4717985"/>
            <a:ext cx="1612620" cy="804187"/>
          </a:xfrm>
          <a:prstGeom prst="straightConnector1">
            <a:avLst/>
          </a:prstGeom>
          <a:noFill/>
          <a:ln w="6350" cap="flat" cmpd="sng" algn="ctr">
            <a:solidFill>
              <a:srgbClr val="00A9E0"/>
            </a:solidFill>
            <a:prstDash val="solid"/>
            <a:miter lim="800000"/>
            <a:tailEnd type="triangle"/>
          </a:ln>
          <a:effectLst/>
        </p:spPr>
      </p:cxnSp>
      <p:sp>
        <p:nvSpPr>
          <p:cNvPr id="30" name="TextBox 29">
            <a:extLst>
              <a:ext uri="{FF2B5EF4-FFF2-40B4-BE49-F238E27FC236}">
                <a16:creationId xmlns:a16="http://schemas.microsoft.com/office/drawing/2014/main" id="{0180ADE5-FA80-4528-84C3-CC5C62C7C4C0}"/>
              </a:ext>
            </a:extLst>
          </p:cNvPr>
          <p:cNvSpPr txBox="1"/>
          <p:nvPr/>
        </p:nvSpPr>
        <p:spPr>
          <a:xfrm>
            <a:off x="8832455" y="4901208"/>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2" name="TextBox 31">
            <a:extLst>
              <a:ext uri="{FF2B5EF4-FFF2-40B4-BE49-F238E27FC236}">
                <a16:creationId xmlns:a16="http://schemas.microsoft.com/office/drawing/2014/main" id="{F9010FF9-E24A-4BDB-997A-1A6C6325982C}"/>
              </a:ext>
            </a:extLst>
          </p:cNvPr>
          <p:cNvSpPr txBox="1"/>
          <p:nvPr/>
        </p:nvSpPr>
        <p:spPr>
          <a:xfrm>
            <a:off x="5762995" y="6076170"/>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4" name="TextBox 33">
            <a:extLst>
              <a:ext uri="{FF2B5EF4-FFF2-40B4-BE49-F238E27FC236}">
                <a16:creationId xmlns:a16="http://schemas.microsoft.com/office/drawing/2014/main" id="{ED8D9D08-1742-4D98-9858-9FD083932AEC}"/>
              </a:ext>
            </a:extLst>
          </p:cNvPr>
          <p:cNvSpPr txBox="1"/>
          <p:nvPr/>
        </p:nvSpPr>
        <p:spPr>
          <a:xfrm>
            <a:off x="6926437" y="4186805"/>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Straight Arrow Connector 35">
            <a:extLst>
              <a:ext uri="{FF2B5EF4-FFF2-40B4-BE49-F238E27FC236}">
                <a16:creationId xmlns:a16="http://schemas.microsoft.com/office/drawing/2014/main" id="{C5890677-1D85-41CD-8FF3-9C4B4889232C}"/>
              </a:ext>
            </a:extLst>
          </p:cNvPr>
          <p:cNvCxnSpPr>
            <a:cxnSpLocks/>
            <a:stCxn id="13" idx="2"/>
            <a:endCxn id="38" idx="0"/>
          </p:cNvCxnSpPr>
          <p:nvPr/>
        </p:nvCxnSpPr>
        <p:spPr>
          <a:xfrm flipH="1">
            <a:off x="1447067" y="5466935"/>
            <a:ext cx="1" cy="963483"/>
          </a:xfrm>
          <a:prstGeom prst="straightConnector1">
            <a:avLst/>
          </a:prstGeom>
          <a:noFill/>
          <a:ln w="6350" cap="flat" cmpd="sng" algn="ctr">
            <a:solidFill>
              <a:srgbClr val="00A9E0"/>
            </a:solidFill>
            <a:prstDash val="solid"/>
            <a:miter lim="800000"/>
            <a:tailEnd type="triangle"/>
          </a:ln>
          <a:effectLst/>
        </p:spPr>
      </p:cxnSp>
      <p:sp>
        <p:nvSpPr>
          <p:cNvPr id="37" name="TextBox 36">
            <a:extLst>
              <a:ext uri="{FF2B5EF4-FFF2-40B4-BE49-F238E27FC236}">
                <a16:creationId xmlns:a16="http://schemas.microsoft.com/office/drawing/2014/main" id="{6427CA3C-6BC4-45FA-BF18-0F9E795D296B}"/>
              </a:ext>
            </a:extLst>
          </p:cNvPr>
          <p:cNvSpPr txBox="1"/>
          <p:nvPr/>
        </p:nvSpPr>
        <p:spPr>
          <a:xfrm>
            <a:off x="4333492" y="5633840"/>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treated as series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8" name="TextBox 37">
            <a:extLst>
              <a:ext uri="{FF2B5EF4-FFF2-40B4-BE49-F238E27FC236}">
                <a16:creationId xmlns:a16="http://schemas.microsoft.com/office/drawing/2014/main" id="{DB6AC4DA-F80F-46B2-BCBA-5AA984E63930}"/>
              </a:ext>
            </a:extLst>
          </p:cNvPr>
          <p:cNvSpPr txBox="1"/>
          <p:nvPr/>
        </p:nvSpPr>
        <p:spPr>
          <a:xfrm>
            <a:off x="686712" y="6430418"/>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39" name="Straight Arrow Connector 38">
            <a:extLst>
              <a:ext uri="{FF2B5EF4-FFF2-40B4-BE49-F238E27FC236}">
                <a16:creationId xmlns:a16="http://schemas.microsoft.com/office/drawing/2014/main" id="{6FEADD22-E980-4BDA-9A55-6420850B6FC1}"/>
              </a:ext>
            </a:extLst>
          </p:cNvPr>
          <p:cNvCxnSpPr>
            <a:cxnSpLocks/>
            <a:stCxn id="38" idx="3"/>
            <a:endCxn id="12" idx="1"/>
          </p:cNvCxnSpPr>
          <p:nvPr/>
        </p:nvCxnSpPr>
        <p:spPr>
          <a:xfrm>
            <a:off x="2207422" y="6553529"/>
            <a:ext cx="1844538" cy="9571"/>
          </a:xfrm>
          <a:prstGeom prst="straightConnector1">
            <a:avLst/>
          </a:prstGeom>
          <a:noFill/>
          <a:ln w="6350" cap="flat" cmpd="sng" algn="ctr">
            <a:solidFill>
              <a:srgbClr val="00A9E0"/>
            </a:solidFill>
            <a:prstDash val="solid"/>
            <a:miter lim="800000"/>
            <a:tailEnd type="triangle"/>
          </a:ln>
          <a:effectLst/>
        </p:spPr>
      </p:cxnSp>
      <p:sp>
        <p:nvSpPr>
          <p:cNvPr id="40" name="TextBox 39">
            <a:extLst>
              <a:ext uri="{FF2B5EF4-FFF2-40B4-BE49-F238E27FC236}">
                <a16:creationId xmlns:a16="http://schemas.microsoft.com/office/drawing/2014/main" id="{23F4A21A-F2E5-428F-A4D4-050CB18A8AEB}"/>
              </a:ext>
            </a:extLst>
          </p:cNvPr>
          <p:cNvSpPr txBox="1"/>
          <p:nvPr/>
        </p:nvSpPr>
        <p:spPr>
          <a:xfrm>
            <a:off x="887844" y="5669836"/>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is treated as a series of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40892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1D60C04600CC4AB44B0D05E95A0B67" ma:contentTypeVersion="7" ma:contentTypeDescription="Create a new document." ma:contentTypeScope="" ma:versionID="214844b9915982947cc0bc9a1074ec09">
  <xsd:schema xmlns:xsd="http://www.w3.org/2001/XMLSchema" xmlns:xs="http://www.w3.org/2001/XMLSchema" xmlns:p="http://schemas.microsoft.com/office/2006/metadata/properties" xmlns:ns2="7bd09f01-6c5b-473c-8acf-f03cd7fefe89" targetNamespace="http://schemas.microsoft.com/office/2006/metadata/properties" ma:root="true" ma:fieldsID="2a81bf623bf102028f31a810089b7bb1" ns2:_="">
    <xsd:import namespace="7bd09f01-6c5b-473c-8acf-f03cd7fefe8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d09f01-6c5b-473c-8acf-f03cd7fefe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194B4E-6AF5-4D71-ADC9-3001B206AF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d09f01-6c5b-473c-8acf-f03cd7fefe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272422-9338-47E4-BE25-F8432A2FB40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DF3A49B-A907-411E-8393-9E417ABD015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12839</TotalTime>
  <Words>2427</Words>
  <Application>Microsoft Office PowerPoint</Application>
  <PresentationFormat>Widescreen</PresentationFormat>
  <Paragraphs>622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Option  with a Photo</dc:title>
  <dc:creator>Christine Chung</dc:creator>
  <cp:lastModifiedBy>Martin von Siebenthal</cp:lastModifiedBy>
  <cp:revision>110</cp:revision>
  <cp:lastPrinted>2017-12-27T18:27:04Z</cp:lastPrinted>
  <dcterms:created xsi:type="dcterms:W3CDTF">2021-01-25T17:16:13Z</dcterms:created>
  <dcterms:modified xsi:type="dcterms:W3CDTF">2021-12-22T08:50:40Z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Theme:4</vt:lpwstr>
  </property>
  <property fmtid="{D5CDD505-2E9C-101B-9397-08002B2CF9AE}" pid="3" name="ClassificationContentMarkingFooterText">
    <vt:lpwstr>Varian Confidential</vt:lpwstr>
  </property>
  <property fmtid="{D5CDD505-2E9C-101B-9397-08002B2CF9AE}" pid="4" name="MSIP_Label_05fb6f85-364c-432f-a1e0-22ee4b6e966c_Enabled">
    <vt:lpwstr>true</vt:lpwstr>
  </property>
  <property fmtid="{D5CDD505-2E9C-101B-9397-08002B2CF9AE}" pid="5" name="MSIP_Label_05fb6f85-364c-432f-a1e0-22ee4b6e966c_SetDate">
    <vt:lpwstr>2021-02-02T21:05:47Z</vt:lpwstr>
  </property>
  <property fmtid="{D5CDD505-2E9C-101B-9397-08002B2CF9AE}" pid="6" name="MSIP_Label_05fb6f85-364c-432f-a1e0-22ee4b6e966c_Method">
    <vt:lpwstr>Privileged</vt:lpwstr>
  </property>
  <property fmtid="{D5CDD505-2E9C-101B-9397-08002B2CF9AE}" pid="7" name="MSIP_Label_05fb6f85-364c-432f-a1e0-22ee4b6e966c_Name">
    <vt:lpwstr>05fb6f85-364c-432f-a1e0-22ee4b6e966c</vt:lpwstr>
  </property>
  <property fmtid="{D5CDD505-2E9C-101B-9397-08002B2CF9AE}" pid="8" name="MSIP_Label_05fb6f85-364c-432f-a1e0-22ee4b6e966c_SiteId">
    <vt:lpwstr>c49d9c49-4b11-4ccd-b137-72f88c68a252</vt:lpwstr>
  </property>
  <property fmtid="{D5CDD505-2E9C-101B-9397-08002B2CF9AE}" pid="9" name="MSIP_Label_05fb6f85-364c-432f-a1e0-22ee4b6e966c_ActionId">
    <vt:lpwstr>33ce1ffc-fe70-47a5-a005-2541d3c6d645</vt:lpwstr>
  </property>
  <property fmtid="{D5CDD505-2E9C-101B-9397-08002B2CF9AE}" pid="10" name="MSIP_Label_05fb6f85-364c-432f-a1e0-22ee4b6e966c_ContentBits">
    <vt:lpwstr>0</vt:lpwstr>
  </property>
  <property fmtid="{D5CDD505-2E9C-101B-9397-08002B2CF9AE}" pid="11" name="ContentTypeId">
    <vt:lpwstr>0x010100271D60C04600CC4AB44B0D05E95A0B67</vt:lpwstr>
  </property>
</Properties>
</file>