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580" r:id="rId5"/>
    <p:sldId id="568" r:id="rId6"/>
    <p:sldId id="578" r:id="rId7"/>
    <p:sldId id="575" r:id="rId8"/>
    <p:sldId id="579" r:id="rId9"/>
    <p:sldId id="576" r:id="rId10"/>
    <p:sldId id="577" r:id="rId11"/>
    <p:sldId id="566" r:id="rId12"/>
    <p:sldId id="572" r:id="rId13"/>
    <p:sldId id="547" r:id="rId14"/>
    <p:sldId id="567" r:id="rId15"/>
    <p:sldId id="570" r:id="rId16"/>
    <p:sldId id="571" r:id="rId17"/>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0"/>
            <p14:sldId id="568"/>
            <p14:sldId id="578"/>
            <p14:sldId id="575"/>
            <p14:sldId id="579"/>
            <p14:sldId id="576"/>
            <p14:sldId id="577"/>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18" autoAdjust="0"/>
    <p:restoredTop sz="91565"/>
  </p:normalViewPr>
  <p:slideViewPr>
    <p:cSldViewPr snapToGrid="0" snapToObjects="1" showGuides="1">
      <p:cViewPr varScale="1">
        <p:scale>
          <a:sx n="156" d="100"/>
          <a:sy n="156" d="100"/>
        </p:scale>
        <p:origin x="3210" y="16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1/27/2022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1/27/2022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27/01/2022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27/01/2022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66227" y="470198"/>
            <a:ext cx="2248652"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550979" y="6012384"/>
            <a:ext cx="3284049" cy="74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5529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873927" cy="13101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2" cy="317353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46986" y="1528475"/>
            <a:ext cx="862624"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528475"/>
            <a:ext cx="85863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35028" y="5181387"/>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s &gt;&gt;&gt;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2005770"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D</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2092187"/>
            <a:ext cx="990091" cy="38626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914357"/>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35153" y="5954852"/>
            <a:ext cx="810056" cy="34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46986" y="3592682"/>
            <a:ext cx="3261852" cy="329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09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540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200054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a:t>
            </a:r>
            <a:endParaRPr kumimoji="0" lang="en-US" sz="800" i="0" u="none" strike="noStrike" kern="0" cap="none" spc="0" normalizeH="0" baseline="0" noProof="0" dirty="0">
              <a:ln>
                <a:noFill/>
              </a:ln>
              <a:effectLst/>
              <a:uLnTx/>
              <a:uFillTx/>
              <a:latin typeface="Arial" panose="020B0604020202020204"/>
              <a:ea typeface="+mn-ea"/>
              <a:cs typeface="+mn-cs"/>
            </a:endParaRPr>
          </a:p>
          <a:p>
            <a:pPr>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Sum of all Plans that </a:t>
            </a:r>
            <a:r>
              <a:rPr lang="en-US" sz="800" kern="0" dirty="0">
                <a:solidFill>
                  <a:schemeClr val="accent6">
                    <a:lumMod val="75000"/>
                  </a:schemeClr>
                </a:solidFill>
                <a:latin typeface="Arial" panose="020B0604020202020204"/>
              </a:rPr>
              <a:t>are used in the complete Course</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a:t>
            </a:r>
          </a:p>
          <a:p>
            <a:pPr>
              <a:defRPr/>
            </a:pPr>
            <a:endParaRPr lang="en-US" sz="800" kern="0" dirty="0">
              <a:solidFill>
                <a:schemeClr val="accent6">
                  <a:lumMod val="75000"/>
                </a:schemeClr>
              </a:solidFill>
              <a:latin typeface="Arial" panose="020B0604020202020204"/>
            </a:endParaRPr>
          </a:p>
          <a:p>
            <a:pPr>
              <a:defRPr/>
            </a:pP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E.g. </a:t>
            </a:r>
            <a:r>
              <a:rPr lang="en-US" sz="800" kern="0" dirty="0">
                <a:solidFill>
                  <a:schemeClr val="accent6">
                    <a:lumMod val="75000"/>
                  </a:schemeClr>
                </a:solidFill>
                <a:latin typeface="Arial" panose="020B0604020202020204"/>
              </a:rPr>
              <a:t>multiple plans used in parallel or multiple revisions.</a:t>
            </a:r>
          </a:p>
          <a:p>
            <a:pPr>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US" sz="800" kern="0" dirty="0">
                <a:solidFill>
                  <a:schemeClr val="accent6">
                    <a:lumMod val="75000"/>
                  </a:schemeClr>
                </a:solidFill>
                <a:latin typeface="Arial" panose="020B0604020202020204"/>
              </a:rPr>
              <a:t>Expected to match the Course Cumulative Prescription if that exists, but may be more detailed.</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05483" y="544642"/>
            <a:ext cx="2248652" cy="129266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rgbClr val="C00000"/>
              </a:solidFill>
              <a:latin typeface="Arial" panose="020B0604020202020204"/>
            </a:endParaRP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What was </a:t>
            </a:r>
            <a:r>
              <a:rPr lang="en-US" sz="800" kern="0" dirty="0">
                <a:solidFill>
                  <a:schemeClr val="tx1"/>
                </a:solidFill>
                <a:latin typeface="Arial" panose="020B0604020202020204"/>
              </a:rPr>
              <a:t>delivered</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in the complete Course</a:t>
            </a:r>
            <a:r>
              <a:rPr lang="en-US" sz="800" b="0" kern="0" dirty="0">
                <a:solidFill>
                  <a:schemeClr val="tx1"/>
                </a:solidFill>
                <a:latin typeface="Arial" panose="020B0604020202020204"/>
              </a:rPr>
              <a:t>?</a:t>
            </a: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Sum of delivery from all Plans that were used in this Course</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2464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endParaRP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a:t>
            </a:r>
            <a:r>
              <a:rPr kumimoji="0" lang="en-US" sz="800" b="1" i="0" u="none" strike="noStrike" kern="0" cap="none" spc="0" normalizeH="0" baseline="0" noProof="0" dirty="0">
                <a:ln>
                  <a:noFill/>
                </a:ln>
                <a:effectLst/>
                <a:uLnTx/>
                <a:uFillTx/>
                <a:latin typeface="Arial" panose="020B0604020202020204"/>
                <a:ea typeface="+mn-ea"/>
                <a:cs typeface="+mn-cs"/>
              </a:rPr>
              <a:t>delivered</a:t>
            </a:r>
            <a:r>
              <a:rPr kumimoji="0" lang="en-US" sz="800" b="0" i="0" u="none" strike="noStrike" kern="0" cap="none" spc="0" normalizeH="0" baseline="0" noProof="0" dirty="0">
                <a:ln>
                  <a:noFill/>
                </a:ln>
                <a:effectLst/>
                <a:uLnTx/>
                <a:uFillTx/>
                <a:latin typeface="Arial" panose="020B0604020202020204"/>
                <a:ea typeface="+mn-ea"/>
                <a:cs typeface="+mn-cs"/>
              </a:rPr>
              <a:t> in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0" i="0" u="none" strike="noStrike" kern="0" cap="none" spc="0" normalizeH="0" baseline="0" noProof="0" dirty="0">
                <a:ln>
                  <a:noFill/>
                </a:ln>
                <a:effectLst/>
                <a:uLnTx/>
                <a:uFillTx/>
                <a:latin typeface="Arial" panose="020B0604020202020204"/>
                <a:ea typeface="+mn-ea"/>
                <a:cs typeface="+mn-cs"/>
              </a:rPr>
              <a:t>one </a:t>
            </a:r>
            <a:r>
              <a:rPr lang="en-US" sz="800" kern="0" dirty="0">
                <a:latin typeface="Arial" panose="020B0604020202020204"/>
              </a:rPr>
              <a:t>Phase of treatment?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lvl="0">
              <a:spcBef>
                <a:spcPts val="600"/>
              </a:spcBef>
              <a:defRPr/>
            </a:pPr>
            <a:endParaRPr lang="en-US" sz="800" b="1" kern="0" dirty="0">
              <a:solidFill>
                <a:schemeClr val="accent5">
                  <a:lumMod val="75000"/>
                </a:schemeClr>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 (cumulative)?</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501136" y="2733169"/>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lang="en-US" sz="800" b="1"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endParaRPr lang="en-US" sz="800" kern="0" dirty="0">
              <a:solidFill>
                <a:schemeClr val="accent6">
                  <a:lumMod val="75000"/>
                </a:schemeClr>
              </a:solidFill>
              <a:latin typeface="Arial" panose="020B0604020202020204"/>
            </a:endParaRPr>
          </a:p>
          <a:p>
            <a:pPr>
              <a:defRPr/>
            </a:pP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E.g. </a:t>
            </a:r>
            <a:r>
              <a:rPr lang="en-US" sz="800" kern="0" dirty="0">
                <a:solidFill>
                  <a:schemeClr val="accent6">
                    <a:lumMod val="75000"/>
                  </a:schemeClr>
                </a:solidFill>
                <a:latin typeface="Arial" panose="020B0604020202020204"/>
              </a:rPr>
              <a:t>multiple plans used in parallel or multiple revisions.</a:t>
            </a:r>
          </a:p>
          <a:p>
            <a:pPr>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US" sz="800" kern="0" dirty="0">
                <a:solidFill>
                  <a:schemeClr val="accent6">
                    <a:lumMod val="75000"/>
                  </a:schemeClr>
                </a:solidFill>
                <a:latin typeface="Arial" panose="020B0604020202020204"/>
              </a:rPr>
              <a:t>Expected to match the Phase Cumulative Prescription if that exists, but may be more detailed.</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550979" y="5773628"/>
            <a:ext cx="3289723" cy="6060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892552"/>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b="1"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Volume to which dose is prescribed, planned, and delivered.</a:t>
            </a:r>
            <a:endParaRPr kumimoji="0" lang="en-US" sz="800" i="0" u="none" strike="noStrike" kern="0" cap="none" spc="0" normalizeH="0" baseline="0" noProof="0" dirty="0">
              <a:ln>
                <a:noFill/>
              </a:ln>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1190973"/>
            <a:ext cx="794548" cy="27594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466919"/>
            <a:ext cx="873928" cy="137171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1913195"/>
            <a:ext cx="1705292" cy="329664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58162" y="1466919"/>
            <a:ext cx="851448" cy="218731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466919"/>
            <a:ext cx="85863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40702" y="5234066"/>
            <a:ext cx="2106833" cy="12003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delivered with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1" i="0" u="none" strike="noStrike" kern="0" cap="none" spc="0" normalizeH="0" baseline="0" noProof="0" dirty="0">
                <a:ln>
                  <a:noFill/>
                </a:ln>
                <a:effectLst/>
                <a:uLnTx/>
                <a:uFillTx/>
                <a:latin typeface="Arial" panose="020B0604020202020204"/>
                <a:ea typeface="+mn-ea"/>
                <a:cs typeface="+mn-cs"/>
              </a:rPr>
              <a:t>one Treatment Plan</a:t>
            </a:r>
            <a:r>
              <a:rPr lang="en-US" sz="800" b="1" kern="0" dirty="0">
                <a:latin typeface="Arial" panose="020B0604020202020204"/>
              </a:rPr>
              <a: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marR="0" lvl="0" defTabSz="914400" eaLnBrk="1" fontAlgn="auto" latinLnBrk="0" hangingPunct="1">
              <a:lnSpc>
                <a:spcPct val="100000"/>
              </a:lnSpc>
              <a:spcBef>
                <a:spcPts val="0"/>
              </a:spcBef>
              <a:spcAft>
                <a:spcPts val="0"/>
              </a:spcAft>
              <a:buClrTx/>
              <a:buSzTx/>
              <a:tabLst/>
              <a:defRPr/>
            </a:pP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2005770" cy="1384995"/>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6">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b="1" i="0" u="none" strike="noStrike" kern="0" cap="none" spc="0" normalizeH="0" baseline="0" noProof="0" dirty="0">
                <a:ln>
                  <a:noFill/>
                </a:ln>
                <a:effectLst/>
                <a:uLnTx/>
                <a:uFillTx/>
                <a:latin typeface="Arial" panose="020B0604020202020204"/>
                <a:ea typeface="+mn-ea"/>
                <a:cs typeface="+mn-cs"/>
              </a:rPr>
              <a:t>One Treatment Plan. </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effectLst/>
                <a:uLnTx/>
                <a:uFillTx/>
                <a:latin typeface="Arial" panose="020B0604020202020204"/>
                <a:ea typeface="+mn-ea"/>
                <a:cs typeface="+mn-cs"/>
              </a:rPr>
              <a:t>Set of instructions </a:t>
            </a:r>
            <a:r>
              <a:rPr lang="en-US" sz="800" kern="0" dirty="0">
                <a:latin typeface="Arial" panose="020B0604020202020204"/>
              </a:rPr>
              <a:t>that can be sent to a treatment device.</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US" sz="800" kern="0" dirty="0">
                <a:solidFill>
                  <a:schemeClr val="accent6">
                    <a:lumMod val="75000"/>
                  </a:schemeClr>
                </a:solidFill>
                <a:latin typeface="Arial" panose="020B0604020202020204"/>
              </a:rPr>
              <a:t>Expected to match the Plan Prescription if that exists, but may be more detailed.</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1922337"/>
            <a:ext cx="1021993" cy="385129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914357"/>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 </a:t>
            </a:r>
            <a:r>
              <a:rPr lang="en-US" sz="800" kern="0" dirty="0">
                <a:latin typeface="Arial" panose="020B0604020202020204"/>
              </a:rPr>
              <a:t>for a </a:t>
            </a:r>
          </a:p>
          <a:p>
            <a:pPr>
              <a:defRPr/>
            </a:pPr>
            <a:r>
              <a:rPr lang="en-US" sz="800" b="1" kern="0" dirty="0">
                <a:latin typeface="Arial" panose="020B0604020202020204"/>
              </a:rPr>
              <a:t>single Treatment Plan</a:t>
            </a:r>
            <a:r>
              <a:rPr lang="en-US" sz="800" kern="0" dirty="0">
                <a:latin typeface="Arial" panose="020B0604020202020204"/>
              </a:rPr>
              <a:t>?</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35153" y="5773628"/>
            <a:ext cx="810056" cy="18466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58162" y="3461877"/>
            <a:ext cx="3250676" cy="1923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1922337"/>
            <a:ext cx="4051633" cy="2713334"/>
          </a:xfrm>
          <a:prstGeom prst="bentConnector3">
            <a:avLst>
              <a:gd name="adj1" fmla="val 9968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20556" y="2323423"/>
            <a:ext cx="4971043" cy="4196987"/>
          </a:xfrm>
          <a:prstGeom prst="bentConnector3">
            <a:avLst>
              <a:gd name="adj1" fmla="val 500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95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218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96381AE5-820F-48AA-8341-69275407F045}"/>
              </a:ext>
            </a:extLst>
          </p:cNvPr>
          <p:cNvSpPr txBox="1">
            <a:spLocks/>
          </p:cNvSpPr>
          <p:nvPr/>
        </p:nvSpPr>
        <p:spPr>
          <a:xfrm>
            <a:off x="491092" y="4018131"/>
            <a:ext cx="2355194"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Adding Plans (future scope) to discuss naming</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145452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27966" y="4933090"/>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19722" y="5342740"/>
            <a:ext cx="825487" cy="63428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F97B3D8E-5982-498C-A34B-D140ACC463DB}"/>
              </a:ext>
            </a:extLst>
          </p:cNvPr>
          <p:cNvSpPr txBox="1">
            <a:spLocks/>
          </p:cNvSpPr>
          <p:nvPr/>
        </p:nvSpPr>
        <p:spPr>
          <a:xfrm>
            <a:off x="277898" y="3273819"/>
            <a:ext cx="2191871"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Prescription supported on all levels. It depends on clinical practice of a site, which one is available.</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339156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3.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13445</TotalTime>
  <Words>5860</Words>
  <Application>Microsoft Office PowerPoint</Application>
  <PresentationFormat>Widescreen</PresentationFormat>
  <Paragraphs>1323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Martin von Siebenthal</cp:lastModifiedBy>
  <cp:revision>141</cp:revision>
  <cp:lastPrinted>2017-12-27T18:27:04Z</cp:lastPrinted>
  <dcterms:created xsi:type="dcterms:W3CDTF">2021-01-25T17:16:13Z</dcterms:created>
  <dcterms:modified xsi:type="dcterms:W3CDTF">2022-01-27T17:44:21Z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ies>
</file>