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85" r:id="rId5"/>
    <p:sldId id="58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6CC601CD-66AF-2B41-ADDA-040BC003DE58}">
          <p14:sldIdLst>
            <p14:sldId id="585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hung" initials="CC" lastIdx="2" clrIdx="0">
    <p:extLst>
      <p:ext uri="{19B8F6BF-5375-455C-9EA6-DF929625EA0E}">
        <p15:presenceInfo xmlns:p15="http://schemas.microsoft.com/office/powerpoint/2012/main" userId="S::cchung@varian.com::60f2dca2-02de-4425-9c5a-bc8ddd7090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4AE"/>
    <a:srgbClr val="FCC600"/>
    <a:srgbClr val="D8DFE1"/>
    <a:srgbClr val="54565A"/>
    <a:srgbClr val="00A9E0"/>
    <a:srgbClr val="FFCE00"/>
    <a:srgbClr val="F8CE00"/>
    <a:srgbClr val="F5CA00"/>
    <a:srgbClr val="FBCE05"/>
    <a:srgbClr val="FB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1565"/>
  </p:normalViewPr>
  <p:slideViewPr>
    <p:cSldViewPr snapToGrid="0" snapToObjects="1" showGuides="1">
      <p:cViewPr varScale="1">
        <p:scale>
          <a:sx n="111" d="100"/>
          <a:sy n="111" d="100"/>
        </p:scale>
        <p:origin x="89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napToObjects="1" showGuides="1">
      <p:cViewPr varScale="1">
        <p:scale>
          <a:sx n="200" d="100"/>
          <a:sy n="200" d="100"/>
        </p:scale>
        <p:origin x="45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2B8E-D8CA-6848-8ACB-3641BD905C1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EB5D-42F3-3B47-9379-192CE920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2E63-B305-E245-BC8C-C9DD1D4911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339B-923D-284B-9EED-C41E3B3C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44AC4-6A54-4E6B-B8C9-209E428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50C35-6AEB-4445-971B-0655DF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585A-93F2-48E1-B7FC-F2194B6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6A5BF-38FE-40D0-8D4B-DD195C5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2E09-A99E-48BD-8265-D30480C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0001-E5E8-4E66-BA45-39182F58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68B-94DB-4C1C-9BDA-54C6791B159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BC3-60E3-4411-AD58-6D722A7F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01F-16E8-4E6C-83E7-C47E12B6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2021-09-03</a:t>
            </a:r>
            <a:endParaRPr lang="en-GB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/>
          <p:nvPr/>
        </p:nvCxnSpPr>
        <p:spPr>
          <a:xfrm>
            <a:off x="2169669" y="926053"/>
            <a:ext cx="9707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2021-09-09</a:t>
            </a:r>
            <a:endParaRPr lang="en-GB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2021-09-10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2021-09-14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2021-09-17</a:t>
            </a:r>
            <a:endParaRPr lang="en-GB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335373" y="266883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Plan to deliver 7 x 180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27887" y="179556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3 fractions </a:t>
            </a:r>
          </a:p>
          <a:p>
            <a:pPr algn="ctr"/>
            <a:r>
              <a:rPr lang="en-US" sz="1000" dirty="0"/>
              <a:t>in 4 sessions</a:t>
            </a:r>
            <a:endParaRPr lang="en-GB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869292" y="179556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Revision to deliver remaining </a:t>
            </a:r>
          </a:p>
          <a:p>
            <a:pPr algn="ctr"/>
            <a:r>
              <a:rPr lang="en-US" sz="1000" dirty="0"/>
              <a:t>4 fractions with IMRT, 200cGy/</a:t>
            </a:r>
            <a:r>
              <a:rPr lang="en-US" sz="1000" dirty="0" err="1"/>
              <a:t>fx</a:t>
            </a:r>
            <a:endParaRPr lang="en-GB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25849" y="179556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2 fractions </a:t>
            </a:r>
          </a:p>
          <a:p>
            <a:pPr algn="ctr"/>
            <a:r>
              <a:rPr lang="en-US" sz="1000" dirty="0"/>
              <a:t>of the revised Phase</a:t>
            </a:r>
            <a:endParaRPr lang="en-GB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278808" y="17955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the </a:t>
            </a:r>
          </a:p>
          <a:p>
            <a:pPr algn="ctr"/>
            <a:r>
              <a:rPr lang="en-US" sz="1000" dirty="0"/>
              <a:t>complete Course</a:t>
            </a:r>
            <a:endParaRPr lang="en-GB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475216" y="6301400"/>
            <a:ext cx="807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Progress</a:t>
            </a:r>
            <a:endParaRPr lang="en-GB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683957" y="6272541"/>
            <a:ext cx="9076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 / 7 fractions</a:t>
            </a:r>
          </a:p>
          <a:p>
            <a:pPr algn="ctr"/>
            <a:r>
              <a:rPr lang="en-US" sz="1000" dirty="0"/>
              <a:t>0 / 1260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461782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 / 7 fractions</a:t>
            </a:r>
          </a:p>
          <a:p>
            <a:pPr algn="ctr"/>
            <a:r>
              <a:rPr lang="en-US" sz="1000" dirty="0"/>
              <a:t>540 / 1260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17547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 / 7 fractions</a:t>
            </a:r>
          </a:p>
          <a:p>
            <a:pPr algn="ctr"/>
            <a:r>
              <a:rPr lang="en-US" sz="1000" dirty="0"/>
              <a:t>540 / 1340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288832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5 / 7 fractions</a:t>
            </a:r>
          </a:p>
          <a:p>
            <a:pPr algn="ctr"/>
            <a:r>
              <a:rPr lang="en-US" sz="1000" dirty="0"/>
              <a:t>940 / 1260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297185" y="6272541"/>
            <a:ext cx="10390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7 / 7 fractions</a:t>
            </a:r>
          </a:p>
          <a:p>
            <a:pPr algn="ctr"/>
            <a:r>
              <a:rPr lang="en-US" sz="1000" dirty="0"/>
              <a:t>1340 / 1340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458954" y="1206954"/>
            <a:ext cx="16200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  <a:br>
              <a:rPr lang="en-US" dirty="0"/>
            </a:br>
            <a:r>
              <a:rPr lang="en-US" sz="1400" dirty="0"/>
              <a:t>Planned Phase 1</a:t>
            </a:r>
            <a:endParaRPr lang="en-GB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458954" y="2100058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1</a:t>
            </a:r>
            <a:endParaRPr lang="en-GB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458954" y="2861693"/>
            <a:ext cx="1620011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Phase 2</a:t>
            </a:r>
            <a:r>
              <a:rPr lang="en-US" dirty="0"/>
              <a:t> </a:t>
            </a:r>
          </a:p>
          <a:p>
            <a:r>
              <a:rPr lang="en-US" sz="1000" dirty="0"/>
              <a:t>(revision of Phase 1)</a:t>
            </a:r>
            <a:endParaRPr lang="en-GB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458954" y="3920831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2</a:t>
            </a:r>
            <a:endParaRPr lang="en-GB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458953" y="4634777"/>
            <a:ext cx="162001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Course</a:t>
            </a:r>
          </a:p>
          <a:p>
            <a:r>
              <a:rPr lang="en-US" sz="1000" dirty="0"/>
              <a:t>(Sum of all Planned Phases)</a:t>
            </a:r>
            <a:endParaRPr lang="en-GB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458954" y="5483957"/>
            <a:ext cx="1620011" cy="615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Course Summary</a:t>
            </a:r>
          </a:p>
          <a:p>
            <a:r>
              <a:rPr lang="en-US" sz="1000" dirty="0"/>
              <a:t>(Sum of all Treated Phases)</a:t>
            </a:r>
            <a:endParaRPr lang="en-GB" sz="100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9C3B5F7-BB45-4956-B972-FD17E191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05800"/>
              </p:ext>
            </p:extLst>
          </p:nvPr>
        </p:nvGraphicFramePr>
        <p:xfrm>
          <a:off x="2249513" y="965995"/>
          <a:ext cx="9627525" cy="5230350"/>
        </p:xfrm>
        <a:graphic>
          <a:graphicData uri="http://schemas.openxmlformats.org/drawingml/2006/table">
            <a:tbl>
              <a:tblPr/>
              <a:tblGrid>
                <a:gridCol w="1226406">
                  <a:extLst>
                    <a:ext uri="{9D8B030D-6E8A-4147-A177-3AD203B41FA5}">
                      <a16:colId xmlns:a16="http://schemas.microsoft.com/office/drawing/2014/main" val="423789108"/>
                    </a:ext>
                  </a:extLst>
                </a:gridCol>
                <a:gridCol w="344496">
                  <a:extLst>
                    <a:ext uri="{9D8B030D-6E8A-4147-A177-3AD203B41FA5}">
                      <a16:colId xmlns:a16="http://schemas.microsoft.com/office/drawing/2014/main" val="396017986"/>
                    </a:ext>
                  </a:extLst>
                </a:gridCol>
                <a:gridCol w="122488">
                  <a:extLst>
                    <a:ext uri="{9D8B030D-6E8A-4147-A177-3AD203B41FA5}">
                      <a16:colId xmlns:a16="http://schemas.microsoft.com/office/drawing/2014/main" val="3448712042"/>
                    </a:ext>
                  </a:extLst>
                </a:gridCol>
                <a:gridCol w="1304493">
                  <a:extLst>
                    <a:ext uri="{9D8B030D-6E8A-4147-A177-3AD203B41FA5}">
                      <a16:colId xmlns:a16="http://schemas.microsoft.com/office/drawing/2014/main" val="1326170425"/>
                    </a:ext>
                  </a:extLst>
                </a:gridCol>
                <a:gridCol w="477703">
                  <a:extLst>
                    <a:ext uri="{9D8B030D-6E8A-4147-A177-3AD203B41FA5}">
                      <a16:colId xmlns:a16="http://schemas.microsoft.com/office/drawing/2014/main" val="3917609684"/>
                    </a:ext>
                  </a:extLst>
                </a:gridCol>
                <a:gridCol w="128612">
                  <a:extLst>
                    <a:ext uri="{9D8B030D-6E8A-4147-A177-3AD203B41FA5}">
                      <a16:colId xmlns:a16="http://schemas.microsoft.com/office/drawing/2014/main" val="1715598070"/>
                    </a:ext>
                  </a:extLst>
                </a:gridCol>
                <a:gridCol w="1336645">
                  <a:extLst>
                    <a:ext uri="{9D8B030D-6E8A-4147-A177-3AD203B41FA5}">
                      <a16:colId xmlns:a16="http://schemas.microsoft.com/office/drawing/2014/main" val="2842207761"/>
                    </a:ext>
                  </a:extLst>
                </a:gridCol>
                <a:gridCol w="600189">
                  <a:extLst>
                    <a:ext uri="{9D8B030D-6E8A-4147-A177-3AD203B41FA5}">
                      <a16:colId xmlns:a16="http://schemas.microsoft.com/office/drawing/2014/main" val="423985622"/>
                    </a:ext>
                  </a:extLst>
                </a:gridCol>
                <a:gridCol w="124018">
                  <a:extLst>
                    <a:ext uri="{9D8B030D-6E8A-4147-A177-3AD203B41FA5}">
                      <a16:colId xmlns:a16="http://schemas.microsoft.com/office/drawing/2014/main" val="1385220524"/>
                    </a:ext>
                  </a:extLst>
                </a:gridCol>
                <a:gridCol w="1341240">
                  <a:extLst>
                    <a:ext uri="{9D8B030D-6E8A-4147-A177-3AD203B41FA5}">
                      <a16:colId xmlns:a16="http://schemas.microsoft.com/office/drawing/2014/main" val="1780453421"/>
                    </a:ext>
                  </a:extLst>
                </a:gridCol>
                <a:gridCol w="606313">
                  <a:extLst>
                    <a:ext uri="{9D8B030D-6E8A-4147-A177-3AD203B41FA5}">
                      <a16:colId xmlns:a16="http://schemas.microsoft.com/office/drawing/2014/main" val="1432211005"/>
                    </a:ext>
                  </a:extLst>
                </a:gridCol>
                <a:gridCol w="122488">
                  <a:extLst>
                    <a:ext uri="{9D8B030D-6E8A-4147-A177-3AD203B41FA5}">
                      <a16:colId xmlns:a16="http://schemas.microsoft.com/office/drawing/2014/main" val="1685640121"/>
                    </a:ext>
                  </a:extLst>
                </a:gridCol>
                <a:gridCol w="1279996">
                  <a:extLst>
                    <a:ext uri="{9D8B030D-6E8A-4147-A177-3AD203B41FA5}">
                      <a16:colId xmlns:a16="http://schemas.microsoft.com/office/drawing/2014/main" val="430920290"/>
                    </a:ext>
                  </a:extLst>
                </a:gridCol>
                <a:gridCol w="612438">
                  <a:extLst>
                    <a:ext uri="{9D8B030D-6E8A-4147-A177-3AD203B41FA5}">
                      <a16:colId xmlns:a16="http://schemas.microsoft.com/office/drawing/2014/main" val="4237780871"/>
                    </a:ext>
                  </a:extLst>
                </a:gridCol>
              </a:tblGrid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3596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5688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20099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50595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0427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914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98035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2293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7332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changed status to stopped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5340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6628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04686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34277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01626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34139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28362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00282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4079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950024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Resource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status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45045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5291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420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7448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70427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73277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62271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65965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380843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Resource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new treatments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71093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60056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438685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898634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16374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5011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337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8727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509174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version, same resource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status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0895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18571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62455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1943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8844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099158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8649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21947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new treatments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new treatments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71353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3419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3073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4589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862362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38808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37270"/>
                  </a:ext>
                </a:extLst>
              </a:tr>
              <a:tr h="95929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63077"/>
                  </a:ext>
                </a:extLst>
              </a:tr>
              <a:tr h="10011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9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4428347" y="146331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4428347" y="2406410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4428347" y="3364900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4428347" y="4269886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4428347" y="513169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4428347" y="596481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952500"/>
            <a:ext cx="0" cy="54243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19071" y="73960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2021-09-17</a:t>
            </a:r>
            <a:endParaRPr lang="en-GB"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C3B928-2930-4AD4-8107-C5F9BD74D8E9}"/>
              </a:ext>
            </a:extLst>
          </p:cNvPr>
          <p:cNvGrpSpPr/>
          <p:nvPr/>
        </p:nvGrpSpPr>
        <p:grpSpPr>
          <a:xfrm>
            <a:off x="4739777" y="1463317"/>
            <a:ext cx="646331" cy="951101"/>
            <a:chOff x="4516631" y="1552972"/>
            <a:chExt cx="646331" cy="10596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3167FA-6C60-4C3D-9A81-EFE128AAE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AF48B5-9A52-452B-AD0B-0547D15EC2DE}"/>
                </a:ext>
              </a:extLst>
            </p:cNvPr>
            <p:cNvSpPr txBox="1"/>
            <p:nvPr/>
          </p:nvSpPr>
          <p:spPr>
            <a:xfrm>
              <a:off x="4516631" y="1877211"/>
              <a:ext cx="646331" cy="274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F02798-5591-4E65-991E-0E6512C48045}"/>
              </a:ext>
            </a:extLst>
          </p:cNvPr>
          <p:cNvGrpSpPr/>
          <p:nvPr/>
        </p:nvGrpSpPr>
        <p:grpSpPr>
          <a:xfrm>
            <a:off x="4699934" y="3408073"/>
            <a:ext cx="646331" cy="830199"/>
            <a:chOff x="4516631" y="1552972"/>
            <a:chExt cx="646331" cy="105962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1F2374-73CF-4428-ABF5-D9F4BBAFD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C51D7E-A78D-472F-A75E-0BEE8ABAFB81}"/>
                </a:ext>
              </a:extLst>
            </p:cNvPr>
            <p:cNvSpPr txBox="1"/>
            <p:nvPr/>
          </p:nvSpPr>
          <p:spPr>
            <a:xfrm>
              <a:off x="4516631" y="1877212"/>
              <a:ext cx="646331" cy="314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1075E5-F303-4DA6-B277-82F2A83457F0}"/>
              </a:ext>
            </a:extLst>
          </p:cNvPr>
          <p:cNvGrpSpPr/>
          <p:nvPr/>
        </p:nvGrpSpPr>
        <p:grpSpPr>
          <a:xfrm>
            <a:off x="4723701" y="5153600"/>
            <a:ext cx="646331" cy="776340"/>
            <a:chOff x="4516631" y="1552972"/>
            <a:chExt cx="646331" cy="105962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14BE222-0ABB-4D79-AB3E-04A8E5819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68D6E8-8106-4E24-9FF7-EC8BE8865ED3}"/>
                </a:ext>
              </a:extLst>
            </p:cNvPr>
            <p:cNvSpPr txBox="1"/>
            <p:nvPr/>
          </p:nvSpPr>
          <p:spPr>
            <a:xfrm>
              <a:off x="4516631" y="1877211"/>
              <a:ext cx="646331" cy="336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A011CCC-0CBB-4691-8C76-211D0F403735}"/>
              </a:ext>
            </a:extLst>
          </p:cNvPr>
          <p:cNvGrpSpPr/>
          <p:nvPr/>
        </p:nvGrpSpPr>
        <p:grpSpPr>
          <a:xfrm>
            <a:off x="7479079" y="4295565"/>
            <a:ext cx="524503" cy="1634374"/>
            <a:chOff x="4516631" y="1552972"/>
            <a:chExt cx="524503" cy="105962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C9495E9-3B4F-4A76-9401-81A38270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882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233097-71B5-4C57-812C-A5885E7AD35C}"/>
                </a:ext>
              </a:extLst>
            </p:cNvPr>
            <p:cNvSpPr txBox="1"/>
            <p:nvPr/>
          </p:nvSpPr>
          <p:spPr>
            <a:xfrm>
              <a:off x="4516631" y="1877211"/>
              <a:ext cx="524503" cy="159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partOf</a:t>
              </a:r>
              <a:endParaRPr lang="en-GB" sz="1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7687FA-FFA4-4050-A7A7-54EF2DF8C976}"/>
              </a:ext>
            </a:extLst>
          </p:cNvPr>
          <p:cNvGrpSpPr/>
          <p:nvPr/>
        </p:nvGrpSpPr>
        <p:grpSpPr>
          <a:xfrm>
            <a:off x="6907982" y="2430782"/>
            <a:ext cx="524503" cy="3508360"/>
            <a:chOff x="4516631" y="1529104"/>
            <a:chExt cx="524503" cy="105962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A9D6F7-8AFD-4AAA-9162-41C8088D9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882" y="1529104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D3834-2FE4-4EDA-861D-3E39F9BC3404}"/>
                </a:ext>
              </a:extLst>
            </p:cNvPr>
            <p:cNvSpPr txBox="1"/>
            <p:nvPr/>
          </p:nvSpPr>
          <p:spPr>
            <a:xfrm>
              <a:off x="4516631" y="1877211"/>
              <a:ext cx="524503" cy="7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partOf</a:t>
              </a:r>
              <a:endParaRPr lang="en-GB" sz="10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4495422" y="769122"/>
            <a:ext cx="1286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Procedures</a:t>
            </a:r>
          </a:p>
          <a:p>
            <a:pPr algn="ctr"/>
            <a:r>
              <a:rPr lang="en-US" sz="1000" dirty="0" err="1"/>
              <a:t>basedOn</a:t>
            </a:r>
            <a:endParaRPr lang="en-US" sz="1000" dirty="0"/>
          </a:p>
          <a:p>
            <a:pPr algn="ctr"/>
            <a:r>
              <a:rPr lang="en-US" sz="1000" dirty="0" err="1"/>
              <a:t>ServiceRequests</a:t>
            </a:r>
            <a:endParaRPr lang="en-GB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5629155" y="777022"/>
            <a:ext cx="131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New Planned Phase</a:t>
            </a:r>
          </a:p>
          <a:p>
            <a:pPr algn="ctr"/>
            <a:r>
              <a:rPr lang="en-US" sz="1000" dirty="0"/>
              <a:t>replaces retired</a:t>
            </a:r>
          </a:p>
          <a:p>
            <a:pPr algn="ctr"/>
            <a:r>
              <a:rPr lang="en-US" sz="1000" dirty="0"/>
              <a:t>Planned Phase</a:t>
            </a:r>
            <a:endParaRPr lang="en-GB" sz="1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BAB084-2877-48E6-B96F-C05B68646563}"/>
              </a:ext>
            </a:extLst>
          </p:cNvPr>
          <p:cNvGrpSpPr/>
          <p:nvPr/>
        </p:nvGrpSpPr>
        <p:grpSpPr>
          <a:xfrm>
            <a:off x="5966392" y="1471326"/>
            <a:ext cx="619080" cy="1849242"/>
            <a:chOff x="5253669" y="1552972"/>
            <a:chExt cx="619080" cy="10596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4DFC4-DB06-4FEC-A1E4-0B7B972EB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09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643484-5C64-4DC1-BC2F-A5B43798B4C7}"/>
                </a:ext>
              </a:extLst>
            </p:cNvPr>
            <p:cNvSpPr txBox="1"/>
            <p:nvPr/>
          </p:nvSpPr>
          <p:spPr>
            <a:xfrm>
              <a:off x="5253669" y="1877211"/>
              <a:ext cx="619080" cy="141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replaces</a:t>
              </a:r>
              <a:endParaRPr lang="en-GB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2A926D-0592-4374-BD89-3C3C0BC4587C}"/>
              </a:ext>
            </a:extLst>
          </p:cNvPr>
          <p:cNvGrpSpPr/>
          <p:nvPr/>
        </p:nvGrpSpPr>
        <p:grpSpPr>
          <a:xfrm>
            <a:off x="8828936" y="3356893"/>
            <a:ext cx="646331" cy="1738830"/>
            <a:chOff x="4445403" y="1552972"/>
            <a:chExt cx="646331" cy="105962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0E17C9F-13EB-4EED-A8CA-AA6146F8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568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FDE436-DF09-4E34-B88D-A28F5F0A650F}"/>
                </a:ext>
              </a:extLst>
            </p:cNvPr>
            <p:cNvSpPr txBox="1"/>
            <p:nvPr/>
          </p:nvSpPr>
          <p:spPr>
            <a:xfrm>
              <a:off x="4445403" y="1752973"/>
              <a:ext cx="646331" cy="150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4C92A8-E9D7-482A-B385-C4A09646696D}"/>
              </a:ext>
            </a:extLst>
          </p:cNvPr>
          <p:cNvGrpSpPr/>
          <p:nvPr/>
        </p:nvGrpSpPr>
        <p:grpSpPr>
          <a:xfrm>
            <a:off x="8370264" y="1488579"/>
            <a:ext cx="646331" cy="3586273"/>
            <a:chOff x="4516631" y="1552972"/>
            <a:chExt cx="646331" cy="105962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3945CD-7425-43E8-A21B-F0EBC9B58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22F8AC-7B6A-4DD9-ACC4-5822B8E10359}"/>
                </a:ext>
              </a:extLst>
            </p:cNvPr>
            <p:cNvSpPr txBox="1"/>
            <p:nvPr/>
          </p:nvSpPr>
          <p:spPr>
            <a:xfrm>
              <a:off x="4516631" y="1892559"/>
              <a:ext cx="646331" cy="7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7504347" y="725456"/>
            <a:ext cx="23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Technically, smaller scope request </a:t>
            </a:r>
          </a:p>
          <a:p>
            <a:pPr algn="ctr"/>
            <a:r>
              <a:rPr lang="en-US" sz="1000" dirty="0" err="1"/>
              <a:t>basedOn</a:t>
            </a:r>
            <a:r>
              <a:rPr lang="en-US" sz="1000" dirty="0"/>
              <a:t> larger scope request.</a:t>
            </a:r>
          </a:p>
          <a:p>
            <a:pPr algn="ctr"/>
            <a:r>
              <a:rPr lang="en-US" sz="1000" dirty="0"/>
              <a:t>Practically, RT the Course request is the sum of Phase requests.</a:t>
            </a:r>
            <a:endParaRPr lang="en-GB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6889052" y="1681761"/>
            <a:ext cx="1117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Treated Phases </a:t>
            </a:r>
            <a:r>
              <a:rPr lang="en-US" sz="1000" dirty="0" err="1"/>
              <a:t>partOf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 err="1"/>
              <a:t>CourseSummary</a:t>
            </a:r>
            <a:endParaRPr lang="en-GB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C07C2E-0C0C-44C2-9344-807043762EBD}"/>
              </a:ext>
            </a:extLst>
          </p:cNvPr>
          <p:cNvSpPr txBox="1"/>
          <p:nvPr/>
        </p:nvSpPr>
        <p:spPr>
          <a:xfrm>
            <a:off x="2874714" y="1210464"/>
            <a:ext cx="16200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  <a:br>
              <a:rPr lang="en-US" dirty="0"/>
            </a:br>
            <a:r>
              <a:rPr lang="en-US" sz="1400" dirty="0"/>
              <a:t>Planned Phase 1</a:t>
            </a:r>
            <a:endParaRPr lang="en-GB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D5DE73-88E6-4ADB-84A0-9BD4ED20A8D0}"/>
              </a:ext>
            </a:extLst>
          </p:cNvPr>
          <p:cNvSpPr txBox="1"/>
          <p:nvPr/>
        </p:nvSpPr>
        <p:spPr>
          <a:xfrm>
            <a:off x="2874714" y="2164528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1</a:t>
            </a:r>
            <a:endParaRPr lang="en-GB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D04B7D-4723-4089-9A42-E3F7AB148DD1}"/>
              </a:ext>
            </a:extLst>
          </p:cNvPr>
          <p:cNvSpPr txBox="1"/>
          <p:nvPr/>
        </p:nvSpPr>
        <p:spPr>
          <a:xfrm>
            <a:off x="2874714" y="3032843"/>
            <a:ext cx="1620011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Phase 2</a:t>
            </a:r>
            <a:r>
              <a:rPr lang="en-US" dirty="0"/>
              <a:t> </a:t>
            </a:r>
          </a:p>
          <a:p>
            <a:r>
              <a:rPr lang="en-US" sz="1000" dirty="0"/>
              <a:t>(revision of Phase 1)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DD9665-C132-4885-B8E2-453A27E66599}"/>
              </a:ext>
            </a:extLst>
          </p:cNvPr>
          <p:cNvSpPr txBox="1"/>
          <p:nvPr/>
        </p:nvSpPr>
        <p:spPr>
          <a:xfrm>
            <a:off x="2874714" y="4046261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2</a:t>
            </a:r>
            <a:endParaRPr lang="en-GB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B0C767-CD40-45E2-A500-121374F03B62}"/>
              </a:ext>
            </a:extLst>
          </p:cNvPr>
          <p:cNvSpPr txBox="1"/>
          <p:nvPr/>
        </p:nvSpPr>
        <p:spPr>
          <a:xfrm>
            <a:off x="2874713" y="4813547"/>
            <a:ext cx="162001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Course</a:t>
            </a:r>
          </a:p>
          <a:p>
            <a:r>
              <a:rPr lang="en-US" sz="1000" dirty="0"/>
              <a:t>(Sum of all Planned Phases)</a:t>
            </a:r>
            <a:endParaRPr lang="en-GB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C64C2E-4D27-494E-A11E-7FBBC385B3D4}"/>
              </a:ext>
            </a:extLst>
          </p:cNvPr>
          <p:cNvSpPr txBox="1"/>
          <p:nvPr/>
        </p:nvSpPr>
        <p:spPr>
          <a:xfrm>
            <a:off x="2874714" y="5655107"/>
            <a:ext cx="1620011" cy="615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Course Summary</a:t>
            </a:r>
          </a:p>
          <a:p>
            <a:r>
              <a:rPr lang="en-US" sz="1000" dirty="0"/>
              <a:t>(Sum of all Treated Phases)</a:t>
            </a:r>
            <a:endParaRPr lang="en-GB" sz="1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FFABDB-E97F-40D7-9CE8-D69C6F98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5659"/>
              </p:ext>
            </p:extLst>
          </p:nvPr>
        </p:nvGraphicFramePr>
        <p:xfrm>
          <a:off x="9860680" y="1071290"/>
          <a:ext cx="1941280" cy="5236776"/>
        </p:xfrm>
        <a:graphic>
          <a:graphicData uri="http://schemas.openxmlformats.org/drawingml/2006/table">
            <a:tbl>
              <a:tblPr/>
              <a:tblGrid>
                <a:gridCol w="1313035">
                  <a:extLst>
                    <a:ext uri="{9D8B030D-6E8A-4147-A177-3AD203B41FA5}">
                      <a16:colId xmlns:a16="http://schemas.microsoft.com/office/drawing/2014/main" val="330478480"/>
                    </a:ext>
                  </a:extLst>
                </a:gridCol>
                <a:gridCol w="628245">
                  <a:extLst>
                    <a:ext uri="{9D8B030D-6E8A-4147-A177-3AD203B41FA5}">
                      <a16:colId xmlns:a16="http://schemas.microsoft.com/office/drawing/2014/main" val="710007933"/>
                    </a:ext>
                  </a:extLst>
                </a:gridCol>
              </a:tblGrid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4958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9111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28215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98452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6861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17366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37560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64196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48589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00883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00420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21309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2378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460958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10333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5555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78646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8540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352519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status to completed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49022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81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29410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51660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04406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4713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84433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412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178826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new treatments into account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234062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008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75259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13003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28814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7686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99628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6882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04224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status to completed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25327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72313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1463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72187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4167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56263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28114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63719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new treatments into account</a:t>
                      </a: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8783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124265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813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24095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70171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928202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26025"/>
                  </a:ext>
                </a:extLst>
              </a:tr>
              <a:tr h="9641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47836"/>
                  </a:ext>
                </a:extLst>
              </a:tr>
              <a:tr h="9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cGy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42407" marR="4712" marT="471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2407" marR="4712" marT="471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7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D60C04600CC4AB44B0D05E95A0B67" ma:contentTypeVersion="7" ma:contentTypeDescription="Create a new document." ma:contentTypeScope="" ma:versionID="214844b9915982947cc0bc9a1074ec09">
  <xsd:schema xmlns:xsd="http://www.w3.org/2001/XMLSchema" xmlns:xs="http://www.w3.org/2001/XMLSchema" xmlns:p="http://schemas.microsoft.com/office/2006/metadata/properties" xmlns:ns2="7bd09f01-6c5b-473c-8acf-f03cd7fefe89" targetNamespace="http://schemas.microsoft.com/office/2006/metadata/properties" ma:root="true" ma:fieldsID="2a81bf623bf102028f31a810089b7bb1" ns2:_="">
    <xsd:import namespace="7bd09f01-6c5b-473c-8acf-f03cd7fefe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9f01-6c5b-473c-8acf-f03cd7fef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194B4E-6AF5-4D71-ADC9-3001B206A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09f01-6c5b-473c-8acf-f03cd7fefe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F3A49B-A907-411E-8393-9E417ABD0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272422-9338-47E4-BE25-F8432A2FB4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14259</TotalTime>
  <Words>1406</Words>
  <Application>Microsoft Office PowerPoint</Application>
  <PresentationFormat>Widescreen</PresentationFormat>
  <Paragraphs>516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Option  with a Photo</dc:title>
  <dc:creator>Christine Chung</dc:creator>
  <cp:lastModifiedBy>von Siebenthal, Martin</cp:lastModifiedBy>
  <cp:revision>184</cp:revision>
  <cp:lastPrinted>2017-12-27T18:27:04Z</cp:lastPrinted>
  <dcterms:created xsi:type="dcterms:W3CDTF">2021-01-25T17:16:13Z</dcterms:created>
  <dcterms:modified xsi:type="dcterms:W3CDTF">2022-09-27T14:57:13Z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Theme:4</vt:lpwstr>
  </property>
  <property fmtid="{D5CDD505-2E9C-101B-9397-08002B2CF9AE}" pid="3" name="ClassificationContentMarkingFooterText">
    <vt:lpwstr>Varian Confidential</vt:lpwstr>
  </property>
  <property fmtid="{D5CDD505-2E9C-101B-9397-08002B2CF9AE}" pid="4" name="MSIP_Label_05fb6f85-364c-432f-a1e0-22ee4b6e966c_Enabled">
    <vt:lpwstr>true</vt:lpwstr>
  </property>
  <property fmtid="{D5CDD505-2E9C-101B-9397-08002B2CF9AE}" pid="5" name="MSIP_Label_05fb6f85-364c-432f-a1e0-22ee4b6e966c_SetDate">
    <vt:lpwstr>2021-02-02T21:05:47Z</vt:lpwstr>
  </property>
  <property fmtid="{D5CDD505-2E9C-101B-9397-08002B2CF9AE}" pid="6" name="MSIP_Label_05fb6f85-364c-432f-a1e0-22ee4b6e966c_Method">
    <vt:lpwstr>Privileged</vt:lpwstr>
  </property>
  <property fmtid="{D5CDD505-2E9C-101B-9397-08002B2CF9AE}" pid="7" name="MSIP_Label_05fb6f85-364c-432f-a1e0-22ee4b6e966c_Name">
    <vt:lpwstr>05fb6f85-364c-432f-a1e0-22ee4b6e966c</vt:lpwstr>
  </property>
  <property fmtid="{D5CDD505-2E9C-101B-9397-08002B2CF9AE}" pid="8" name="MSIP_Label_05fb6f85-364c-432f-a1e0-22ee4b6e966c_SiteId">
    <vt:lpwstr>c49d9c49-4b11-4ccd-b137-72f88c68a252</vt:lpwstr>
  </property>
  <property fmtid="{D5CDD505-2E9C-101B-9397-08002B2CF9AE}" pid="9" name="MSIP_Label_05fb6f85-364c-432f-a1e0-22ee4b6e966c_ActionId">
    <vt:lpwstr>33ce1ffc-fe70-47a5-a005-2541d3c6d645</vt:lpwstr>
  </property>
  <property fmtid="{D5CDD505-2E9C-101B-9397-08002B2CF9AE}" pid="10" name="MSIP_Label_05fb6f85-364c-432f-a1e0-22ee4b6e966c_ContentBits">
    <vt:lpwstr>0</vt:lpwstr>
  </property>
  <property fmtid="{D5CDD505-2E9C-101B-9397-08002B2CF9AE}" pid="11" name="ContentTypeId">
    <vt:lpwstr>0x010100271D60C04600CC4AB44B0D05E95A0B67</vt:lpwstr>
  </property>
  <property fmtid="{D5CDD505-2E9C-101B-9397-08002B2CF9AE}" pid="12" name="MSIP_Label_a3d8c6b1-d8ce-4831-b4d5-1e84a25cc0cb_Enabled">
    <vt:lpwstr>true</vt:lpwstr>
  </property>
  <property fmtid="{D5CDD505-2E9C-101B-9397-08002B2CF9AE}" pid="13" name="MSIP_Label_a3d8c6b1-d8ce-4831-b4d5-1e84a25cc0cb_SetDate">
    <vt:lpwstr>2022-07-28T13:17:17Z</vt:lpwstr>
  </property>
  <property fmtid="{D5CDD505-2E9C-101B-9397-08002B2CF9AE}" pid="14" name="MSIP_Label_a3d8c6b1-d8ce-4831-b4d5-1e84a25cc0cb_Method">
    <vt:lpwstr>Standard</vt:lpwstr>
  </property>
  <property fmtid="{D5CDD505-2E9C-101B-9397-08002B2CF9AE}" pid="15" name="MSIP_Label_a3d8c6b1-d8ce-4831-b4d5-1e84a25cc0cb_Name">
    <vt:lpwstr>Unrestricted</vt:lpwstr>
  </property>
  <property fmtid="{D5CDD505-2E9C-101B-9397-08002B2CF9AE}" pid="16" name="MSIP_Label_a3d8c6b1-d8ce-4831-b4d5-1e84a25cc0cb_SiteId">
    <vt:lpwstr>5dbf1add-202a-4b8d-815b-bf0fb024e033</vt:lpwstr>
  </property>
  <property fmtid="{D5CDD505-2E9C-101B-9397-08002B2CF9AE}" pid="17" name="MSIP_Label_a3d8c6b1-d8ce-4831-b4d5-1e84a25cc0cb_ActionId">
    <vt:lpwstr>e3d87974-0ecd-4b4e-9ede-fa6175621039</vt:lpwstr>
  </property>
  <property fmtid="{D5CDD505-2E9C-101B-9397-08002B2CF9AE}" pid="18" name="MSIP_Label_a3d8c6b1-d8ce-4831-b4d5-1e84a25cc0cb_ContentBits">
    <vt:lpwstr>0</vt:lpwstr>
  </property>
</Properties>
</file>