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588" r:id="rId5"/>
    <p:sldId id="580" r:id="rId6"/>
    <p:sldId id="584" r:id="rId7"/>
    <p:sldId id="589" r:id="rId8"/>
    <p:sldId id="581" r:id="rId9"/>
    <p:sldId id="585" r:id="rId10"/>
    <p:sldId id="590" r:id="rId11"/>
    <p:sldId id="591" r:id="rId12"/>
    <p:sldId id="579" r:id="rId13"/>
    <p:sldId id="566" r:id="rId14"/>
    <p:sldId id="572" r:id="rId15"/>
    <p:sldId id="547" r:id="rId16"/>
    <p:sldId id="567" r:id="rId17"/>
    <p:sldId id="570" r:id="rId18"/>
    <p:sldId id="571" r:id="rId19"/>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Slides" id="{6CC601CD-66AF-2B41-ADDA-040BC003DE58}">
          <p14:sldIdLst>
            <p14:sldId id="588"/>
            <p14:sldId id="580"/>
            <p14:sldId id="584"/>
            <p14:sldId id="589"/>
            <p14:sldId id="581"/>
            <p14:sldId id="585"/>
            <p14:sldId id="590"/>
            <p14:sldId id="591"/>
            <p14:sldId id="579"/>
            <p14:sldId id="566"/>
            <p14:sldId id="572"/>
            <p14:sldId id="547"/>
            <p14:sldId id="567"/>
            <p14:sldId id="570"/>
            <p14:sldId id="571"/>
          </p14:sldIdLst>
        </p14:section>
      </p14:sectionLst>
    </p:ex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Chung" initials="CC" lastIdx="2" clrIdx="0">
    <p:extLst>
      <p:ext uri="{19B8F6BF-5375-455C-9EA6-DF929625EA0E}">
        <p15:presenceInfo xmlns:p15="http://schemas.microsoft.com/office/powerpoint/2012/main" userId="S::cchung@varian.com::60f2dca2-02de-4425-9c5a-bc8ddd7090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CC600"/>
    <a:srgbClr val="D8DFE1"/>
    <a:srgbClr val="98A4AE"/>
    <a:srgbClr val="54565A"/>
    <a:srgbClr val="00A9E0"/>
    <a:srgbClr val="FFCE00"/>
    <a:srgbClr val="F8CE00"/>
    <a:srgbClr val="F5CA00"/>
    <a:srgbClr val="FBCE05"/>
    <a:srgbClr val="FBCE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autoAdjust="0"/>
    <p:restoredTop sz="91565"/>
  </p:normalViewPr>
  <p:slideViewPr>
    <p:cSldViewPr snapToGrid="0" snapToObjects="1" showGuides="1">
      <p:cViewPr varScale="1">
        <p:scale>
          <a:sx n="111" d="100"/>
          <a:sy n="111" d="100"/>
        </p:scale>
        <p:origin x="882" y="-13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73" d="100"/>
        <a:sy n="73" d="100"/>
      </p:scale>
      <p:origin x="0" y="0"/>
    </p:cViewPr>
  </p:sorterViewPr>
  <p:notesViewPr>
    <p:cSldViewPr snapToGrid="0" snapToObjects="1" showGuides="1">
      <p:cViewPr varScale="1">
        <p:scale>
          <a:sx n="200" d="100"/>
          <a:sy n="200" d="100"/>
        </p:scale>
        <p:origin x="456" y="1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BCCE2B8E-D8CA-6848-8ACB-3641BD905C1A}" type="datetimeFigureOut">
              <a:rPr lang="en-US" smtClean="0"/>
              <a:t>11/10/2022</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1845EB5D-42F3-3B47-9379-192CE9207D45}" type="slidenum">
              <a:rPr lang="en-US" smtClean="0"/>
              <a:t>‹#›</a:t>
            </a:fld>
            <a:endParaRPr lang="en-US"/>
          </a:p>
        </p:txBody>
      </p:sp>
    </p:spTree>
    <p:extLst>
      <p:ext uri="{BB962C8B-B14F-4D97-AF65-F5344CB8AC3E}">
        <p14:creationId xmlns:p14="http://schemas.microsoft.com/office/powerpoint/2010/main" val="1350367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EFBD2E63-B305-E245-BC8C-C9DD1D491199}" type="datetimeFigureOut">
              <a:rPr lang="en-US" smtClean="0"/>
              <a:t>11/10/2022</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2BCB339B-923D-284B-9EED-C41E3B3CA760}" type="slidenum">
              <a:rPr lang="en-US" smtClean="0"/>
              <a:t>‹#›</a:t>
            </a:fld>
            <a:endParaRPr lang="en-US"/>
          </a:p>
        </p:txBody>
      </p:sp>
    </p:spTree>
    <p:extLst>
      <p:ext uri="{BB962C8B-B14F-4D97-AF65-F5344CB8AC3E}">
        <p14:creationId xmlns:p14="http://schemas.microsoft.com/office/powerpoint/2010/main" val="1701972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344AC4-6A54-4E6B-B8C9-209E4286709B}"/>
              </a:ext>
            </a:extLst>
          </p:cNvPr>
          <p:cNvSpPr>
            <a:spLocks noGrp="1"/>
          </p:cNvSpPr>
          <p:nvPr>
            <p:ph type="dt" sz="half" idx="10"/>
          </p:nvPr>
        </p:nvSpPr>
        <p:spPr/>
        <p:txBody>
          <a:bodyPr/>
          <a:lstStyle/>
          <a:p>
            <a:fld id="{38D3368B-94DB-4C1C-9BDA-54C6791B159C}" type="datetimeFigureOut">
              <a:rPr lang="en-GB" smtClean="0"/>
              <a:t>10/11/2022</a:t>
            </a:fld>
            <a:endParaRPr lang="en-GB"/>
          </a:p>
        </p:txBody>
      </p:sp>
      <p:sp>
        <p:nvSpPr>
          <p:cNvPr id="3" name="Footer Placeholder 2">
            <a:extLst>
              <a:ext uri="{FF2B5EF4-FFF2-40B4-BE49-F238E27FC236}">
                <a16:creationId xmlns:a16="http://schemas.microsoft.com/office/drawing/2014/main" id="{63D50C35-6AEB-4445-971B-0655DF522D7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628585A-93F2-48E1-B7FC-F2194B68605E}"/>
              </a:ext>
            </a:extLst>
          </p:cNvPr>
          <p:cNvSpPr>
            <a:spLocks noGrp="1"/>
          </p:cNvSpPr>
          <p:nvPr>
            <p:ph type="sldNum" sz="quarter" idx="12"/>
          </p:nvPr>
        </p:nvSpPr>
        <p:spPr/>
        <p:txBody>
          <a:bodyPr/>
          <a:lstStyle/>
          <a:p>
            <a:fld id="{2F1CD5AF-24A8-404D-874B-DF25B0D88A8E}" type="slidenum">
              <a:rPr lang="en-GB" smtClean="0"/>
              <a:t>‹#›</a:t>
            </a:fld>
            <a:endParaRPr lang="en-GB"/>
          </a:p>
        </p:txBody>
      </p:sp>
    </p:spTree>
    <p:extLst>
      <p:ext uri="{BB962C8B-B14F-4D97-AF65-F5344CB8AC3E}">
        <p14:creationId xmlns:p14="http://schemas.microsoft.com/office/powerpoint/2010/main" val="216925441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F6A5BF-38FE-40D0-8D4B-DD195C59EB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CA52E09-A99E-48BD-8265-D30480CB89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490001-E5E8-4E66-BA45-39182F58B3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3368B-94DB-4C1C-9BDA-54C6791B159C}" type="datetimeFigureOut">
              <a:rPr lang="en-GB" smtClean="0"/>
              <a:t>10/11/2022</a:t>
            </a:fld>
            <a:endParaRPr lang="en-GB"/>
          </a:p>
        </p:txBody>
      </p:sp>
      <p:sp>
        <p:nvSpPr>
          <p:cNvPr id="5" name="Footer Placeholder 4">
            <a:extLst>
              <a:ext uri="{FF2B5EF4-FFF2-40B4-BE49-F238E27FC236}">
                <a16:creationId xmlns:a16="http://schemas.microsoft.com/office/drawing/2014/main" id="{73A96BC3-60E3-4411-AD58-6D722A7FED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A22801F-16E8-4E6C-83E7-C47E12B66D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CD5AF-24A8-404D-874B-DF25B0D88A8E}" type="slidenum">
              <a:rPr lang="en-GB" smtClean="0"/>
              <a:t>‹#›</a:t>
            </a:fld>
            <a:endParaRPr lang="en-GB"/>
          </a:p>
        </p:txBody>
      </p:sp>
    </p:spTree>
    <p:extLst>
      <p:ext uri="{BB962C8B-B14F-4D97-AF65-F5344CB8AC3E}">
        <p14:creationId xmlns:p14="http://schemas.microsoft.com/office/powerpoint/2010/main" val="2174157134"/>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1EE130-5893-44B9-BC0E-5D11ED32A32C}"/>
              </a:ext>
            </a:extLst>
          </p:cNvPr>
          <p:cNvSpPr txBox="1"/>
          <p:nvPr/>
        </p:nvSpPr>
        <p:spPr>
          <a:xfrm>
            <a:off x="1606609" y="1153682"/>
            <a:ext cx="5163978" cy="1477328"/>
          </a:xfrm>
          <a:prstGeom prst="rect">
            <a:avLst/>
          </a:prstGeom>
          <a:noFill/>
        </p:spPr>
        <p:txBody>
          <a:bodyPr wrap="none" rtlCol="0">
            <a:spAutoFit/>
          </a:bodyPr>
          <a:lstStyle/>
          <a:p>
            <a:r>
              <a:rPr lang="en-US" dirty="0"/>
              <a:t>To create the figures for </a:t>
            </a:r>
            <a:r>
              <a:rPr lang="en-US" dirty="0" err="1"/>
              <a:t>CodeX</a:t>
            </a:r>
            <a:r>
              <a:rPr lang="en-US" dirty="0"/>
              <a:t> RT</a:t>
            </a:r>
          </a:p>
          <a:p>
            <a:pPr marL="285750" indent="-285750">
              <a:buFontTx/>
              <a:buChar char="-"/>
            </a:pPr>
            <a:r>
              <a:rPr lang="en-US" dirty="0"/>
              <a:t>select all contents of a slide (except from the title)</a:t>
            </a:r>
          </a:p>
          <a:p>
            <a:pPr marL="285750" indent="-285750">
              <a:buFontTx/>
              <a:buChar char="-"/>
            </a:pPr>
            <a:r>
              <a:rPr lang="en-US" dirty="0"/>
              <a:t>right-click</a:t>
            </a:r>
          </a:p>
          <a:p>
            <a:pPr marL="285750" indent="-285750">
              <a:buFontTx/>
              <a:buChar char="-"/>
            </a:pPr>
            <a:r>
              <a:rPr lang="en-US" dirty="0"/>
              <a:t>and select “Save as Picture …”</a:t>
            </a:r>
          </a:p>
          <a:p>
            <a:pPr marL="285750" indent="-285750">
              <a:buFontTx/>
              <a:buChar char="-"/>
            </a:pPr>
            <a:r>
              <a:rPr lang="en-US" dirty="0"/>
              <a:t>Save as *.</a:t>
            </a:r>
            <a:r>
              <a:rPr lang="en-US" dirty="0" err="1"/>
              <a:t>svg</a:t>
            </a:r>
            <a:endParaRPr lang="en-US" dirty="0"/>
          </a:p>
        </p:txBody>
      </p:sp>
    </p:spTree>
    <p:extLst>
      <p:ext uri="{BB962C8B-B14F-4D97-AF65-F5344CB8AC3E}">
        <p14:creationId xmlns:p14="http://schemas.microsoft.com/office/powerpoint/2010/main" val="4066882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Treated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a:ln>
                  <a:noFill/>
                </a:ln>
                <a:solidFill>
                  <a:srgbClr val="00A9E0"/>
                </a:solidFill>
                <a:effectLst/>
                <a:uLnTx/>
                <a:uFillTx/>
                <a:latin typeface="Arial" panose="020B0604020202020204"/>
                <a:ea typeface="+mn-ea"/>
                <a:cs typeface="+mn-cs"/>
              </a:rPr>
              <a:t>Treated</a:t>
            </a:r>
            <a:r>
              <a:rPr kumimoji="0" lang="en-CH" sz="1000" b="1" i="0" u="none" strike="noStrike" kern="0" cap="none" spc="0" normalizeH="0" baseline="0" noProof="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Plan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8" name="TextBox 97">
            <a:extLst>
              <a:ext uri="{FF2B5EF4-FFF2-40B4-BE49-F238E27FC236}">
                <a16:creationId xmlns:a16="http://schemas.microsoft.com/office/drawing/2014/main" id="{03379234-AEA8-4149-AE3A-156B290468A9}"/>
              </a:ext>
            </a:extLst>
          </p:cNvPr>
          <p:cNvSpPr txBox="1"/>
          <p:nvPr/>
        </p:nvSpPr>
        <p:spPr>
          <a:xfrm>
            <a:off x="121667" y="5650505"/>
            <a:ext cx="2710647" cy="1477328"/>
          </a:xfrm>
          <a:prstGeom prst="rect">
            <a:avLst/>
          </a:prstGeom>
          <a:no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a:t>
            </a:r>
            <a:r>
              <a:rPr lang="en-US" sz="800" kern="0" dirty="0">
                <a:solidFill>
                  <a:srgbClr val="00A9E0"/>
                </a:solidFill>
                <a:latin typeface="Arial" panose="020B0604020202020204"/>
              </a:rPr>
              <a:t>defined in </a:t>
            </a:r>
            <a:r>
              <a:rPr lang="en-US" sz="800" kern="0" dirty="0" err="1">
                <a:solidFill>
                  <a:srgbClr val="00A9E0"/>
                </a:solidFill>
                <a:latin typeface="Arial" panose="020B0604020202020204"/>
              </a:rPr>
              <a:t>mCODE</a:t>
            </a:r>
            <a:r>
              <a:rPr lang="en-US" sz="800" kern="0" dirty="0">
                <a:solidFill>
                  <a:srgbClr val="00A9E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defined in </a:t>
            </a:r>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RT &gt;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845505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Treatment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a:ln>
                  <a:noFill/>
                </a:ln>
                <a:solidFill>
                  <a:srgbClr val="000000"/>
                </a:solidFill>
                <a:effectLst/>
                <a:uLnTx/>
                <a:uFillTx/>
                <a:latin typeface="Arial" panose="020B0604020202020204"/>
                <a:ea typeface="+mn-ea"/>
                <a:cs typeface="+mn-cs"/>
              </a:rPr>
              <a:t>in Plan</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Tree>
    <p:extLst>
      <p:ext uri="{BB962C8B-B14F-4D97-AF65-F5344CB8AC3E}">
        <p14:creationId xmlns:p14="http://schemas.microsoft.com/office/powerpoint/2010/main" val="925206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7838300" y="2788352"/>
            <a:ext cx="3119977" cy="1078733"/>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6271640" y="590788"/>
            <a:ext cx="4674527" cy="1872213"/>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1" name="Rectangle 100">
            <a:extLst>
              <a:ext uri="{FF2B5EF4-FFF2-40B4-BE49-F238E27FC236}">
                <a16:creationId xmlns:a16="http://schemas.microsoft.com/office/drawing/2014/main" id="{2A77DAFC-452C-4877-91B2-4A43B492F91C}"/>
              </a:ext>
            </a:extLst>
          </p:cNvPr>
          <p:cNvSpPr/>
          <p:nvPr/>
        </p:nvSpPr>
        <p:spPr>
          <a:xfrm>
            <a:off x="3480579" y="590788"/>
            <a:ext cx="2633252" cy="335536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638750" y="690898"/>
            <a:ext cx="2111486"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2456500" y="5504812"/>
            <a:ext cx="3361631" cy="76944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44655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356685" y="2912340"/>
            <a:ext cx="2243938"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err="1">
                <a:solidFill>
                  <a:srgbClr val="00A9E0"/>
                </a:solidFill>
                <a:latin typeface="Arial" panose="020B0604020202020204"/>
              </a:rPr>
              <a:t>Teleradiotherapy</a:t>
            </a:r>
            <a:r>
              <a:rPr lang="en-US" sz="800" kern="0" dirty="0">
                <a:solidFill>
                  <a:srgbClr val="00A9E0"/>
                </a:solidFill>
                <a:latin typeface="Arial" panose="020B0604020202020204"/>
              </a:rPr>
              <a:t> or Brachytherapy</a:t>
            </a:r>
            <a:br>
              <a:rPr lang="en-US" sz="800" b="1" kern="0" dirty="0">
                <a:solidFill>
                  <a:srgbClr val="00A9E0"/>
                </a:solidFill>
                <a:latin typeface="Arial" panose="020B0604020202020204"/>
              </a:rPr>
            </a:br>
            <a:r>
              <a:rPr lang="en-US" sz="1200" b="1" kern="0" dirty="0">
                <a:solidFill>
                  <a:srgbClr val="00A9E0"/>
                </a:solidFill>
                <a:latin typeface="Arial" panose="020B0604020202020204"/>
              </a:rPr>
              <a:t>Delivered </a:t>
            </a:r>
            <a:r>
              <a:rPr lang="en-CH" sz="1200" b="1" kern="0" dirty="0">
                <a:solidFill>
                  <a:srgbClr val="00A9E0"/>
                </a:solidFill>
                <a:latin typeface="Arial" panose="020B0604020202020204"/>
              </a:rPr>
              <a:t>Phase</a:t>
            </a:r>
            <a:endParaRPr lang="en-US" sz="12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8067426" y="5366312"/>
            <a:ext cx="2780029"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(Plan)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756679" y="997629"/>
            <a:ext cx="3006370"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903462" y="1444951"/>
            <a:ext cx="735288" cy="591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a:off x="5818131" y="5874144"/>
            <a:ext cx="2249295" cy="15389"/>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92815" y="758367"/>
            <a:ext cx="2710647"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e</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nt</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RadiotherapyIntent</a:t>
            </a:r>
            <a:b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intent to treat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with radiotherapy)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638749" y="2656204"/>
            <a:ext cx="2162277"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Teleradiotherapy</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or Brachytherapy </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p:cNvCxnSpPr>
          <p:nvPr/>
        </p:nvCxnSpPr>
        <p:spPr>
          <a:xfrm flipH="1">
            <a:off x="5319818" y="4744882"/>
            <a:ext cx="2770616" cy="7112"/>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p:cNvCxnSpPr>
          <p:nvPr/>
        </p:nvCxnSpPr>
        <p:spPr>
          <a:xfrm>
            <a:off x="4795784" y="2199003"/>
            <a:ext cx="0" cy="438242"/>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p:cNvCxnSpPr>
          <p:nvPr/>
        </p:nvCxnSpPr>
        <p:spPr>
          <a:xfrm>
            <a:off x="3730423" y="3794977"/>
            <a:ext cx="0" cy="444264"/>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10369409" y="3821552"/>
            <a:ext cx="0" cy="1544760"/>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97819" y="2137448"/>
            <a:ext cx="0" cy="3237742"/>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Radiotherapy Volume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414173"/>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1"/>
            <a:endCxn id="64" idx="3"/>
          </p:cNvCxnSpPr>
          <p:nvPr/>
        </p:nvCxnSpPr>
        <p:spPr>
          <a:xfrm flipH="1" flipV="1">
            <a:off x="7807513" y="1804052"/>
            <a:ext cx="549172" cy="1554564"/>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342661"/>
            <a:ext cx="982339" cy="2181027"/>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801026" y="1804052"/>
            <a:ext cx="589949" cy="142153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750236" y="1444951"/>
            <a:ext cx="640739" cy="35910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51">
            <a:extLst>
              <a:ext uri="{FF2B5EF4-FFF2-40B4-BE49-F238E27FC236}">
                <a16:creationId xmlns:a16="http://schemas.microsoft.com/office/drawing/2014/main" id="{86BAD3A2-3DE7-4F73-9CB0-FE2209F53E13}"/>
              </a:ext>
            </a:extLst>
          </p:cNvPr>
          <p:cNvCxnSpPr>
            <a:cxnSpLocks/>
            <a:stCxn id="57" idx="2"/>
            <a:endCxn id="64" idx="1"/>
          </p:cNvCxnSpPr>
          <p:nvPr/>
        </p:nvCxnSpPr>
        <p:spPr>
          <a:xfrm rot="5400000" flipH="1" flipV="1">
            <a:off x="3799902" y="-447711"/>
            <a:ext cx="339310" cy="4842836"/>
          </a:xfrm>
          <a:prstGeom prst="bentConnector4">
            <a:avLst>
              <a:gd name="adj1" fmla="val -67372"/>
              <a:gd name="adj2" fmla="val 63993"/>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081583" y="4077412"/>
            <a:ext cx="1971847"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18264" y="4258963"/>
            <a:ext cx="230155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794977"/>
            <a:ext cx="0" cy="1709835"/>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972962" y="4969964"/>
            <a:ext cx="0" cy="398822"/>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342661"/>
            <a:ext cx="968182" cy="353148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342661"/>
            <a:ext cx="1779426" cy="2362578"/>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2791999" y="4025771"/>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835959" y="101406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134580" y="4357566"/>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683503" y="573701"/>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476313" y="2788352"/>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719566" y="1249469"/>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748560" y="11897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53558" y="268518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6" name="TextBox 85">
            <a:extLst>
              <a:ext uri="{FF2B5EF4-FFF2-40B4-BE49-F238E27FC236}">
                <a16:creationId xmlns:a16="http://schemas.microsoft.com/office/drawing/2014/main" id="{97083A3F-4F13-4FC0-8BD8-5902BAFD557A}"/>
              </a:ext>
            </a:extLst>
          </p:cNvPr>
          <p:cNvSpPr txBox="1"/>
          <p:nvPr/>
        </p:nvSpPr>
        <p:spPr>
          <a:xfrm>
            <a:off x="2223408" y="2421341"/>
            <a:ext cx="109936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defines intended dose to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322906" y="3327718"/>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9012445" y="5017611"/>
            <a:ext cx="854893"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6812431" y="3821552"/>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552574" y="5417797"/>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37448" y="4940153"/>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3747384" y="2421341"/>
            <a:ext cx="947179"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00785" y="4569589"/>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10037646" y="408828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48480" y="3302535"/>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527431" y="242041"/>
            <a:ext cx="372570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mCODE</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STU 2 Scope (Summary of Delivery)</a:t>
            </a:r>
          </a:p>
        </p:txBody>
      </p:sp>
      <p:sp>
        <p:nvSpPr>
          <p:cNvPr id="98" name="Content Placeholder 2">
            <a:extLst>
              <a:ext uri="{FF2B5EF4-FFF2-40B4-BE49-F238E27FC236}">
                <a16:creationId xmlns:a16="http://schemas.microsoft.com/office/drawing/2014/main" id="{5830DCFC-8C06-4072-93FA-D6CE6D03B385}"/>
              </a:ext>
            </a:extLst>
          </p:cNvPr>
          <p:cNvSpPr txBox="1">
            <a:spLocks/>
          </p:cNvSpPr>
          <p:nvPr/>
        </p:nvSpPr>
        <p:spPr>
          <a:xfrm>
            <a:off x="7926229" y="6512915"/>
            <a:ext cx="301993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CH" sz="1200" dirty="0">
                <a:solidFill>
                  <a:srgbClr val="33CC33"/>
                </a:solidFill>
                <a:latin typeface="Arial" panose="020B0604020202020204"/>
              </a:rPr>
              <a:t>Include for Session Summary</a:t>
            </a:r>
            <a:r>
              <a:rPr lang="en-US" sz="1200" dirty="0">
                <a:solidFill>
                  <a:srgbClr val="33CC33"/>
                </a:solidFill>
                <a:latin typeface="Arial" panose="020B0604020202020204"/>
              </a:rPr>
              <a:t> (future)</a:t>
            </a:r>
          </a:p>
        </p:txBody>
      </p:sp>
      <p:sp>
        <p:nvSpPr>
          <p:cNvPr id="99" name="Rectangle 98">
            <a:extLst>
              <a:ext uri="{FF2B5EF4-FFF2-40B4-BE49-F238E27FC236}">
                <a16:creationId xmlns:a16="http://schemas.microsoft.com/office/drawing/2014/main" id="{57C9B76B-3613-435E-8497-0EDCFFAB68B8}"/>
              </a:ext>
            </a:extLst>
          </p:cNvPr>
          <p:cNvSpPr/>
          <p:nvPr/>
        </p:nvSpPr>
        <p:spPr>
          <a:xfrm>
            <a:off x="7950460" y="3990935"/>
            <a:ext cx="2995708" cy="255809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0" name="Content Placeholder 2">
            <a:extLst>
              <a:ext uri="{FF2B5EF4-FFF2-40B4-BE49-F238E27FC236}">
                <a16:creationId xmlns:a16="http://schemas.microsoft.com/office/drawing/2014/main" id="{3CB78359-3547-488A-B07B-630943E355D7}"/>
              </a:ext>
            </a:extLst>
          </p:cNvPr>
          <p:cNvSpPr txBox="1">
            <a:spLocks/>
          </p:cNvSpPr>
          <p:nvPr/>
        </p:nvSpPr>
        <p:spPr>
          <a:xfrm>
            <a:off x="3459742" y="242041"/>
            <a:ext cx="282852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(Plan</a:t>
            </a:r>
            <a:r>
              <a:rPr lang="en-CH" sz="1200" dirty="0">
                <a:solidFill>
                  <a:srgbClr val="33CC33"/>
                </a:solidFill>
                <a:latin typeface="Arial" panose="020B0604020202020204"/>
              </a:rPr>
              <a:t> Summary</a:t>
            </a:r>
            <a:r>
              <a:rPr lang="en-US" sz="1200" dirty="0">
                <a:solidFill>
                  <a:srgbClr val="33CC33"/>
                </a:solidFill>
                <a:latin typeface="Arial" panose="020B0604020202020204"/>
              </a:rPr>
              <a:t>)</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Revisited Naming Jul 27, 2021</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8021935" y="2423652"/>
            <a:ext cx="360660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(Lower Level Delivery Summary)</a:t>
            </a:r>
          </a:p>
        </p:txBody>
      </p:sp>
    </p:spTree>
    <p:extLst>
      <p:ext uri="{BB962C8B-B14F-4D97-AF65-F5344CB8AC3E}">
        <p14:creationId xmlns:p14="http://schemas.microsoft.com/office/powerpoint/2010/main" val="1005861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4429935" y="726136"/>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Plan)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440733" y="1003135"/>
            <a:ext cx="1989202" cy="2089151"/>
          </a:xfrm>
          <a:prstGeom prst="straightConnector1">
            <a:avLst/>
          </a:prstGeom>
          <a:noFill/>
          <a:ln w="6350" cap="flat" cmpd="sng" algn="ctr">
            <a:solidFill>
              <a:srgbClr val="00A9E0"/>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77529" y="2584454"/>
            <a:ext cx="2363204"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Prescription</a:t>
            </a:r>
            <a:endPar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Defines intent, directives, goals for the treatment. </a:t>
            </a:r>
            <a:br>
              <a:rPr lang="en-US" sz="1000" kern="0" dirty="0">
                <a:solidFill>
                  <a:srgbClr val="000000"/>
                </a:solidFill>
                <a:latin typeface="Arial" panose="020B0604020202020204"/>
              </a:rPr>
            </a:br>
            <a:r>
              <a:rPr lang="en-US" sz="1000" kern="0" dirty="0">
                <a:solidFill>
                  <a:srgbClr val="000000"/>
                </a:solidFill>
                <a:latin typeface="Arial" panose="020B0604020202020204"/>
              </a:rPr>
              <a:t>Can be defined for single Plan, cumulative for a Phase, or cumulative for a Course.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5485678" y="1280134"/>
            <a:ext cx="534541" cy="145820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6541421" y="1003135"/>
            <a:ext cx="4434968" cy="3216571"/>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153593" y="4129503"/>
            <a:ext cx="1511223"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536373" y="1761541"/>
            <a:ext cx="918930"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f Course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5316912" y="1964866"/>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57" idx="3"/>
            <a:endCxn id="58" idx="1"/>
          </p:cNvCxnSpPr>
          <p:nvPr/>
        </p:nvCxnSpPr>
        <p:spPr>
          <a:xfrm>
            <a:off x="2440733" y="3092286"/>
            <a:ext cx="2741932"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57" idx="3"/>
            <a:endCxn id="72" idx="1"/>
          </p:cNvCxnSpPr>
          <p:nvPr/>
        </p:nvCxnSpPr>
        <p:spPr>
          <a:xfrm>
            <a:off x="2440733" y="3092286"/>
            <a:ext cx="712860" cy="1237272"/>
          </a:xfrm>
          <a:prstGeom prst="straightConnector1">
            <a:avLst/>
          </a:prstGeom>
          <a:noFill/>
          <a:ln w="6350" cap="flat" cmpd="sng" algn="ctr">
            <a:solidFill>
              <a:srgbClr val="00A9E0"/>
            </a:solidFill>
            <a:prstDash val="solid"/>
            <a:miter lim="800000"/>
            <a:tailEnd type="triangle"/>
          </a:ln>
          <a:effectLst/>
        </p:spPr>
      </p:cxn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Phase)</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09205" y="3092286"/>
            <a:ext cx="1273460" cy="1037217"/>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558584" y="4902238"/>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29613"/>
            <a:ext cx="59104" cy="1176137"/>
          </a:xfrm>
          <a:prstGeom prst="straightConnector1">
            <a:avLst/>
          </a:prstGeom>
          <a:noFill/>
          <a:ln w="6350" cap="flat" cmpd="sng" algn="ctr">
            <a:solidFill>
              <a:srgbClr val="00A9E0"/>
            </a:solidFill>
            <a:prstDash val="solid"/>
            <a:miter lim="800000"/>
            <a:tailEnd type="triangle"/>
          </a:ln>
          <a:effectLst/>
        </p:spPr>
      </p:cxnSp>
      <p:sp>
        <p:nvSpPr>
          <p:cNvPr id="117" name="TextBox 116">
            <a:extLst>
              <a:ext uri="{FF2B5EF4-FFF2-40B4-BE49-F238E27FC236}">
                <a16:creationId xmlns:a16="http://schemas.microsoft.com/office/drawing/2014/main" id="{7126D02C-2AEB-4566-8877-78EDA9ACA438}"/>
              </a:ext>
            </a:extLst>
          </p:cNvPr>
          <p:cNvSpPr txBox="1"/>
          <p:nvPr/>
        </p:nvSpPr>
        <p:spPr>
          <a:xfrm>
            <a:off x="2888080" y="2795857"/>
            <a:ext cx="102112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Phase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8" name="TextBox 117">
            <a:extLst>
              <a:ext uri="{FF2B5EF4-FFF2-40B4-BE49-F238E27FC236}">
                <a16:creationId xmlns:a16="http://schemas.microsoft.com/office/drawing/2014/main" id="{4EFC2CE6-8AF2-4850-8DD7-40EA782097D0}"/>
              </a:ext>
            </a:extLst>
          </p:cNvPr>
          <p:cNvSpPr txBox="1"/>
          <p:nvPr/>
        </p:nvSpPr>
        <p:spPr>
          <a:xfrm>
            <a:off x="2148670" y="3575505"/>
            <a:ext cx="1232806"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single Plan Prescription,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09205" y="1280134"/>
            <a:ext cx="1576473" cy="2849369"/>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16337" y="2639216"/>
            <a:ext cx="1701492"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abstracts from Plans to allow for continuous fraction and dose tracking across multiple Plans.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1:1 to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4401630" y="1978124"/>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with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8" y="1761541"/>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372732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3609073" y="620432"/>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64816" y="1174430"/>
            <a:ext cx="1355403" cy="1563913"/>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5720559" y="897431"/>
            <a:ext cx="5255830" cy="3322275"/>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89746" y="4259690"/>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856364" y="1926673"/>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41132" y="3092286"/>
            <a:ext cx="1241533" cy="1167404"/>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153593" y="501738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05911"/>
            <a:ext cx="91031" cy="1199839"/>
          </a:xfrm>
          <a:prstGeom prst="straightConnector1">
            <a:avLst/>
          </a:prstGeom>
          <a:noFill/>
          <a:ln w="6350" cap="flat" cmpd="sng" algn="ctr">
            <a:solidFill>
              <a:srgbClr val="00A9E0"/>
            </a:solidFill>
            <a:prstDash val="solid"/>
            <a:miter lim="800000"/>
            <a:tailEnd type="triangle"/>
          </a:ln>
          <a:effectLst/>
        </p:spPr>
      </p:cxn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41132" y="1174430"/>
            <a:ext cx="723684" cy="3085260"/>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34389" y="2660652"/>
            <a:ext cx="1753254" cy="198431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is an abstraction from Plans to allow for continuous Phase fraction counting and dose tracking across multiple Plan fractions.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one-to-one with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3920910" y="1996624"/>
            <a:ext cx="899832"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with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referenced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7" y="1761541"/>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46" name="TextBox 45">
            <a:extLst>
              <a:ext uri="{FF2B5EF4-FFF2-40B4-BE49-F238E27FC236}">
                <a16:creationId xmlns:a16="http://schemas.microsoft.com/office/drawing/2014/main" id="{BEC1B106-98DF-44A2-97E3-7D4F64E35576}"/>
              </a:ext>
            </a:extLst>
          </p:cNvPr>
          <p:cNvSpPr txBox="1"/>
          <p:nvPr/>
        </p:nvSpPr>
        <p:spPr>
          <a:xfrm>
            <a:off x="65686" y="3100471"/>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Enough space here to bring back the prescription ;)</a:t>
            </a:r>
          </a:p>
          <a:p>
            <a:pPr marR="0" lvl="0" defTabSz="914400" eaLnBrk="1" fontAlgn="auto" latinLnBrk="0" hangingPunct="1">
              <a:lnSpc>
                <a:spcPct val="100000"/>
              </a:lnSpc>
              <a:spcBef>
                <a:spcPts val="0"/>
              </a:spcBef>
              <a:spcAft>
                <a:spcPts val="0"/>
              </a:spcAft>
              <a:buClrTx/>
              <a:buSzTx/>
              <a:tabLst/>
              <a:defRPr/>
            </a:pPr>
            <a:endParaRPr lang="en-US" sz="1000" kern="0" dirty="0">
              <a:solidFill>
                <a:srgbClr val="0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1000" kern="0" dirty="0">
                <a:solidFill>
                  <a:srgbClr val="000000"/>
                </a:solidFill>
                <a:latin typeface="Arial" panose="020B0604020202020204"/>
              </a:rPr>
              <a:t>B</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ut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let’s first stabilize this.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609527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C0F51420-631A-49CD-9189-6CC9C512347F}"/>
              </a:ext>
            </a:extLst>
          </p:cNvPr>
          <p:cNvGraphicFramePr>
            <a:graphicFrameLocks noGrp="1"/>
          </p:cNvGraphicFramePr>
          <p:nvPr/>
        </p:nvGraphicFramePr>
        <p:xfrm>
          <a:off x="678402" y="78883"/>
          <a:ext cx="10515597" cy="2234133"/>
        </p:xfrm>
        <a:graphic>
          <a:graphicData uri="http://schemas.openxmlformats.org/drawingml/2006/table">
            <a:tbl>
              <a:tblPr/>
              <a:tblGrid>
                <a:gridCol w="1632335">
                  <a:extLst>
                    <a:ext uri="{9D8B030D-6E8A-4147-A177-3AD203B41FA5}">
                      <a16:colId xmlns:a16="http://schemas.microsoft.com/office/drawing/2014/main" val="317687514"/>
                    </a:ext>
                  </a:extLst>
                </a:gridCol>
                <a:gridCol w="1422838">
                  <a:extLst>
                    <a:ext uri="{9D8B030D-6E8A-4147-A177-3AD203B41FA5}">
                      <a16:colId xmlns:a16="http://schemas.microsoft.com/office/drawing/2014/main" val="2136230394"/>
                    </a:ext>
                  </a:extLst>
                </a:gridCol>
                <a:gridCol w="209497">
                  <a:extLst>
                    <a:ext uri="{9D8B030D-6E8A-4147-A177-3AD203B41FA5}">
                      <a16:colId xmlns:a16="http://schemas.microsoft.com/office/drawing/2014/main" val="3781239031"/>
                    </a:ext>
                  </a:extLst>
                </a:gridCol>
                <a:gridCol w="209497">
                  <a:extLst>
                    <a:ext uri="{9D8B030D-6E8A-4147-A177-3AD203B41FA5}">
                      <a16:colId xmlns:a16="http://schemas.microsoft.com/office/drawing/2014/main" val="1362188776"/>
                    </a:ext>
                  </a:extLst>
                </a:gridCol>
                <a:gridCol w="209497">
                  <a:extLst>
                    <a:ext uri="{9D8B030D-6E8A-4147-A177-3AD203B41FA5}">
                      <a16:colId xmlns:a16="http://schemas.microsoft.com/office/drawing/2014/main" val="2220267076"/>
                    </a:ext>
                  </a:extLst>
                </a:gridCol>
                <a:gridCol w="209497">
                  <a:extLst>
                    <a:ext uri="{9D8B030D-6E8A-4147-A177-3AD203B41FA5}">
                      <a16:colId xmlns:a16="http://schemas.microsoft.com/office/drawing/2014/main" val="2168391457"/>
                    </a:ext>
                  </a:extLst>
                </a:gridCol>
                <a:gridCol w="209497">
                  <a:extLst>
                    <a:ext uri="{9D8B030D-6E8A-4147-A177-3AD203B41FA5}">
                      <a16:colId xmlns:a16="http://schemas.microsoft.com/office/drawing/2014/main" val="2800150933"/>
                    </a:ext>
                  </a:extLst>
                </a:gridCol>
                <a:gridCol w="209497">
                  <a:extLst>
                    <a:ext uri="{9D8B030D-6E8A-4147-A177-3AD203B41FA5}">
                      <a16:colId xmlns:a16="http://schemas.microsoft.com/office/drawing/2014/main" val="1062342551"/>
                    </a:ext>
                  </a:extLst>
                </a:gridCol>
                <a:gridCol w="209497">
                  <a:extLst>
                    <a:ext uri="{9D8B030D-6E8A-4147-A177-3AD203B41FA5}">
                      <a16:colId xmlns:a16="http://schemas.microsoft.com/office/drawing/2014/main" val="802106448"/>
                    </a:ext>
                  </a:extLst>
                </a:gridCol>
                <a:gridCol w="209497">
                  <a:extLst>
                    <a:ext uri="{9D8B030D-6E8A-4147-A177-3AD203B41FA5}">
                      <a16:colId xmlns:a16="http://schemas.microsoft.com/office/drawing/2014/main" val="3527847321"/>
                    </a:ext>
                  </a:extLst>
                </a:gridCol>
                <a:gridCol w="209497">
                  <a:extLst>
                    <a:ext uri="{9D8B030D-6E8A-4147-A177-3AD203B41FA5}">
                      <a16:colId xmlns:a16="http://schemas.microsoft.com/office/drawing/2014/main" val="1063063421"/>
                    </a:ext>
                  </a:extLst>
                </a:gridCol>
                <a:gridCol w="209497">
                  <a:extLst>
                    <a:ext uri="{9D8B030D-6E8A-4147-A177-3AD203B41FA5}">
                      <a16:colId xmlns:a16="http://schemas.microsoft.com/office/drawing/2014/main" val="2837182375"/>
                    </a:ext>
                  </a:extLst>
                </a:gridCol>
                <a:gridCol w="209497">
                  <a:extLst>
                    <a:ext uri="{9D8B030D-6E8A-4147-A177-3AD203B41FA5}">
                      <a16:colId xmlns:a16="http://schemas.microsoft.com/office/drawing/2014/main" val="3703315092"/>
                    </a:ext>
                  </a:extLst>
                </a:gridCol>
                <a:gridCol w="209497">
                  <a:extLst>
                    <a:ext uri="{9D8B030D-6E8A-4147-A177-3AD203B41FA5}">
                      <a16:colId xmlns:a16="http://schemas.microsoft.com/office/drawing/2014/main" val="3760184423"/>
                    </a:ext>
                  </a:extLst>
                </a:gridCol>
                <a:gridCol w="209497">
                  <a:extLst>
                    <a:ext uri="{9D8B030D-6E8A-4147-A177-3AD203B41FA5}">
                      <a16:colId xmlns:a16="http://schemas.microsoft.com/office/drawing/2014/main" val="1888013112"/>
                    </a:ext>
                  </a:extLst>
                </a:gridCol>
                <a:gridCol w="209497">
                  <a:extLst>
                    <a:ext uri="{9D8B030D-6E8A-4147-A177-3AD203B41FA5}">
                      <a16:colId xmlns:a16="http://schemas.microsoft.com/office/drawing/2014/main" val="722320369"/>
                    </a:ext>
                  </a:extLst>
                </a:gridCol>
                <a:gridCol w="209497">
                  <a:extLst>
                    <a:ext uri="{9D8B030D-6E8A-4147-A177-3AD203B41FA5}">
                      <a16:colId xmlns:a16="http://schemas.microsoft.com/office/drawing/2014/main" val="2161390923"/>
                    </a:ext>
                  </a:extLst>
                </a:gridCol>
                <a:gridCol w="209497">
                  <a:extLst>
                    <a:ext uri="{9D8B030D-6E8A-4147-A177-3AD203B41FA5}">
                      <a16:colId xmlns:a16="http://schemas.microsoft.com/office/drawing/2014/main" val="3800575046"/>
                    </a:ext>
                  </a:extLst>
                </a:gridCol>
                <a:gridCol w="209497">
                  <a:extLst>
                    <a:ext uri="{9D8B030D-6E8A-4147-A177-3AD203B41FA5}">
                      <a16:colId xmlns:a16="http://schemas.microsoft.com/office/drawing/2014/main" val="3518016505"/>
                    </a:ext>
                  </a:extLst>
                </a:gridCol>
                <a:gridCol w="209497">
                  <a:extLst>
                    <a:ext uri="{9D8B030D-6E8A-4147-A177-3AD203B41FA5}">
                      <a16:colId xmlns:a16="http://schemas.microsoft.com/office/drawing/2014/main" val="1578040052"/>
                    </a:ext>
                  </a:extLst>
                </a:gridCol>
                <a:gridCol w="209497">
                  <a:extLst>
                    <a:ext uri="{9D8B030D-6E8A-4147-A177-3AD203B41FA5}">
                      <a16:colId xmlns:a16="http://schemas.microsoft.com/office/drawing/2014/main" val="933969383"/>
                    </a:ext>
                  </a:extLst>
                </a:gridCol>
                <a:gridCol w="209497">
                  <a:extLst>
                    <a:ext uri="{9D8B030D-6E8A-4147-A177-3AD203B41FA5}">
                      <a16:colId xmlns:a16="http://schemas.microsoft.com/office/drawing/2014/main" val="2277808219"/>
                    </a:ext>
                  </a:extLst>
                </a:gridCol>
                <a:gridCol w="209497">
                  <a:extLst>
                    <a:ext uri="{9D8B030D-6E8A-4147-A177-3AD203B41FA5}">
                      <a16:colId xmlns:a16="http://schemas.microsoft.com/office/drawing/2014/main" val="4277646485"/>
                    </a:ext>
                  </a:extLst>
                </a:gridCol>
                <a:gridCol w="209497">
                  <a:extLst>
                    <a:ext uri="{9D8B030D-6E8A-4147-A177-3AD203B41FA5}">
                      <a16:colId xmlns:a16="http://schemas.microsoft.com/office/drawing/2014/main" val="1288956206"/>
                    </a:ext>
                  </a:extLst>
                </a:gridCol>
                <a:gridCol w="209497">
                  <a:extLst>
                    <a:ext uri="{9D8B030D-6E8A-4147-A177-3AD203B41FA5}">
                      <a16:colId xmlns:a16="http://schemas.microsoft.com/office/drawing/2014/main" val="3900565815"/>
                    </a:ext>
                  </a:extLst>
                </a:gridCol>
                <a:gridCol w="209497">
                  <a:extLst>
                    <a:ext uri="{9D8B030D-6E8A-4147-A177-3AD203B41FA5}">
                      <a16:colId xmlns:a16="http://schemas.microsoft.com/office/drawing/2014/main" val="4013107320"/>
                    </a:ext>
                  </a:extLst>
                </a:gridCol>
                <a:gridCol w="209497">
                  <a:extLst>
                    <a:ext uri="{9D8B030D-6E8A-4147-A177-3AD203B41FA5}">
                      <a16:colId xmlns:a16="http://schemas.microsoft.com/office/drawing/2014/main" val="812109469"/>
                    </a:ext>
                  </a:extLst>
                </a:gridCol>
                <a:gridCol w="209497">
                  <a:extLst>
                    <a:ext uri="{9D8B030D-6E8A-4147-A177-3AD203B41FA5}">
                      <a16:colId xmlns:a16="http://schemas.microsoft.com/office/drawing/2014/main" val="1950652310"/>
                    </a:ext>
                  </a:extLst>
                </a:gridCol>
                <a:gridCol w="209497">
                  <a:extLst>
                    <a:ext uri="{9D8B030D-6E8A-4147-A177-3AD203B41FA5}">
                      <a16:colId xmlns:a16="http://schemas.microsoft.com/office/drawing/2014/main" val="3041779238"/>
                    </a:ext>
                  </a:extLst>
                </a:gridCol>
                <a:gridCol w="209497">
                  <a:extLst>
                    <a:ext uri="{9D8B030D-6E8A-4147-A177-3AD203B41FA5}">
                      <a16:colId xmlns:a16="http://schemas.microsoft.com/office/drawing/2014/main" val="1954465258"/>
                    </a:ext>
                  </a:extLst>
                </a:gridCol>
                <a:gridCol w="209497">
                  <a:extLst>
                    <a:ext uri="{9D8B030D-6E8A-4147-A177-3AD203B41FA5}">
                      <a16:colId xmlns:a16="http://schemas.microsoft.com/office/drawing/2014/main" val="2213174313"/>
                    </a:ext>
                  </a:extLst>
                </a:gridCol>
                <a:gridCol w="209497">
                  <a:extLst>
                    <a:ext uri="{9D8B030D-6E8A-4147-A177-3AD203B41FA5}">
                      <a16:colId xmlns:a16="http://schemas.microsoft.com/office/drawing/2014/main" val="3689192898"/>
                    </a:ext>
                  </a:extLst>
                </a:gridCol>
                <a:gridCol w="1175514">
                  <a:extLst>
                    <a:ext uri="{9D8B030D-6E8A-4147-A177-3AD203B41FA5}">
                      <a16:colId xmlns:a16="http://schemas.microsoft.com/office/drawing/2014/main" val="989923118"/>
                    </a:ext>
                  </a:extLst>
                </a:gridCol>
              </a:tblGrid>
              <a:tr h="174678">
                <a:tc>
                  <a:txBody>
                    <a:bodyPr/>
                    <a:lstStyle/>
                    <a:p>
                      <a:pPr algn="ctr" fontAlgn="b"/>
                      <a:r>
                        <a:rPr lang="en-GB" sz="1000" b="0" i="0" u="none" strike="noStrike">
                          <a:solidFill>
                            <a:srgbClr val="000000"/>
                          </a:solidFill>
                          <a:effectLst/>
                          <a:latin typeface="Calibri" panose="020F0502020204030204" pitchFamily="34" charset="0"/>
                        </a:rPr>
                        <a:t>Concept</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Name</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dirty="0">
                          <a:solidFill>
                            <a:srgbClr val="000000"/>
                          </a:solidFill>
                          <a:effectLst/>
                          <a:latin typeface="Calibri" panose="020F0502020204030204" pitchFamily="34" charset="0"/>
                        </a:rPr>
                        <a:t>Subdivisions</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9685816"/>
                  </a:ext>
                </a:extLst>
              </a:tr>
              <a:tr h="174678">
                <a:tc>
                  <a:txBody>
                    <a:bodyPr/>
                    <a:lstStyle/>
                    <a:p>
                      <a:pPr algn="ctr" fontAlgn="b"/>
                      <a:r>
                        <a:rPr lang="en-GB" sz="1000" b="1" i="0" u="none" strike="noStrike">
                          <a:solidFill>
                            <a:srgbClr val="FFFFFF"/>
                          </a:solidFill>
                          <a:effectLst/>
                          <a:latin typeface="Calibri" panose="020F0502020204030204" pitchFamily="34" charset="0"/>
                        </a:rPr>
                        <a:t>Course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l" fontAlgn="b"/>
                      <a:r>
                        <a:rPr lang="en-GB" sz="1000" b="1" i="0" u="none" strike="noStrike" dirty="0">
                          <a:solidFill>
                            <a:srgbClr val="000000"/>
                          </a:solidFill>
                          <a:effectLst/>
                          <a:latin typeface="Calibri" panose="020F0502020204030204" pitchFamily="34" charset="0"/>
                        </a:rPr>
                        <a:t> Bilateral Breast w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1"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dirty="0">
                          <a:solidFill>
                            <a:srgbClr val="FFFFFF"/>
                          </a:solidFill>
                          <a:effectLst/>
                          <a:latin typeface="Calibri" panose="020F0502020204030204" pitchFamily="34" charset="0"/>
                        </a:rPr>
                        <a:t>Sessions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extLst>
                  <a:ext uri="{0D108BD9-81ED-4DB2-BD59-A6C34878D82A}">
                    <a16:rowId xmlns:a16="http://schemas.microsoft.com/office/drawing/2014/main" val="1134217724"/>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1752240"/>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2614708816"/>
                  </a:ext>
                </a:extLst>
              </a:tr>
              <a:tr h="174678">
                <a:tc rowSpan="3">
                  <a:txBody>
                    <a:bodyPr/>
                    <a:lstStyle/>
                    <a:p>
                      <a:pPr algn="ctr" fontAlgn="ctr"/>
                      <a:r>
                        <a:rPr lang="en-GB" sz="1000" b="0" i="0" u="none" strike="noStrike">
                          <a:solidFill>
                            <a:srgbClr val="000000"/>
                          </a:solidFill>
                          <a:effectLst/>
                          <a:latin typeface="Calibri" panose="020F0502020204030204" pitchFamily="34" charset="0"/>
                        </a:rPr>
                        <a:t>Treatment Plans</a:t>
                      </a:r>
                      <a:br>
                        <a:rPr lang="en-GB" sz="1000" b="0" i="0" u="none" strike="noStrike">
                          <a:solidFill>
                            <a:srgbClr val="000000"/>
                          </a:solidFill>
                          <a:effectLst/>
                          <a:latin typeface="Calibri" panose="020F0502020204030204" pitchFamily="34" charset="0"/>
                        </a:rPr>
                      </a:br>
                      <a:r>
                        <a:rPr lang="en-GB" sz="1000" b="0" i="0" u="none" strike="noStrike">
                          <a:solidFill>
                            <a:srgbClr val="000000"/>
                          </a:solidFill>
                          <a:effectLst/>
                          <a:latin typeface="Calibri" panose="020F0502020204030204" pitchFamily="34" charset="0"/>
                        </a:rPr>
                        <a:t>(two adaptations)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GB" sz="1000" b="1"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74972911"/>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75327712"/>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45070522"/>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9165615"/>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333903051"/>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85346340"/>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9736172"/>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Right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1752554757"/>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dirty="0">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73493952"/>
                  </a:ext>
                </a:extLst>
              </a:tr>
            </a:tbl>
          </a:graphicData>
        </a:graphic>
      </p:graphicFrame>
      <p:sp>
        <p:nvSpPr>
          <p:cNvPr id="11" name="TextBox 10">
            <a:extLst>
              <a:ext uri="{FF2B5EF4-FFF2-40B4-BE49-F238E27FC236}">
                <a16:creationId xmlns:a16="http://schemas.microsoft.com/office/drawing/2014/main" id="{171E60EE-D08C-4756-AF35-4D0C3BF3B81F}"/>
              </a:ext>
            </a:extLst>
          </p:cNvPr>
          <p:cNvSpPr txBox="1"/>
          <p:nvPr/>
        </p:nvSpPr>
        <p:spPr>
          <a:xfrm>
            <a:off x="4707252" y="2656740"/>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 name="TextBox 11">
            <a:extLst>
              <a:ext uri="{FF2B5EF4-FFF2-40B4-BE49-F238E27FC236}">
                <a16:creationId xmlns:a16="http://schemas.microsoft.com/office/drawing/2014/main" id="{0AC6DB65-E80B-46BE-9E1E-2D3712037A27}"/>
              </a:ext>
            </a:extLst>
          </p:cNvPr>
          <p:cNvSpPr txBox="1"/>
          <p:nvPr/>
        </p:nvSpPr>
        <p:spPr>
          <a:xfrm>
            <a:off x="4051960" y="6439989"/>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13" name="TextBox 12">
            <a:extLst>
              <a:ext uri="{FF2B5EF4-FFF2-40B4-BE49-F238E27FC236}">
                <a16:creationId xmlns:a16="http://schemas.microsoft.com/office/drawing/2014/main" id="{621D9E0F-B1F9-4BAF-90BC-DA2A417C4D4F}"/>
              </a:ext>
            </a:extLst>
          </p:cNvPr>
          <p:cNvSpPr txBox="1"/>
          <p:nvPr/>
        </p:nvSpPr>
        <p:spPr>
          <a:xfrm>
            <a:off x="331427" y="3989607"/>
            <a:ext cx="2231281"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indent="0">
              <a:lnSpc>
                <a:spcPct val="100000"/>
              </a:lnSpc>
              <a:spcBef>
                <a:spcPts val="0"/>
              </a:spcBef>
              <a:spcAft>
                <a:spcPts val="0"/>
              </a:spcAft>
              <a:buClr>
                <a:srgbClr val="00A9E0"/>
              </a:buClr>
              <a:buFont typeface="Arial"/>
              <a:buNone/>
            </a:pPr>
            <a:r>
              <a:rPr lang="en-US" sz="1000" dirty="0">
                <a:latin typeface="Arial" panose="020B0604020202020204"/>
              </a:rPr>
              <a:t>One conceptual series of equivalent treatments (same nominal dose to the same target volumes with the same modality and technique).</a:t>
            </a:r>
            <a:br>
              <a:rPr lang="en-US" sz="1000" dirty="0">
                <a:latin typeface="Arial" panose="020B0604020202020204"/>
              </a:rPr>
            </a:br>
            <a:r>
              <a:rPr lang="en-US" sz="1000" dirty="0">
                <a:latin typeface="Arial" panose="020B0604020202020204"/>
              </a:rPr>
              <a:t>May use multiple Plans sequentially in case of plan adaptation, or in parallel if splitting plans for technical reasons.</a:t>
            </a:r>
          </a:p>
        </p:txBody>
      </p:sp>
      <p:cxnSp>
        <p:nvCxnSpPr>
          <p:cNvPr id="14" name="Straight Arrow Connector 13">
            <a:extLst>
              <a:ext uri="{FF2B5EF4-FFF2-40B4-BE49-F238E27FC236}">
                <a16:creationId xmlns:a16="http://schemas.microsoft.com/office/drawing/2014/main" id="{0A2A3762-3A85-43E9-BCFD-FC16BE3F5EA4}"/>
              </a:ext>
            </a:extLst>
          </p:cNvPr>
          <p:cNvCxnSpPr>
            <a:cxnSpLocks/>
            <a:stCxn id="17" idx="1"/>
            <a:endCxn id="12" idx="3"/>
          </p:cNvCxnSpPr>
          <p:nvPr/>
        </p:nvCxnSpPr>
        <p:spPr>
          <a:xfrm flipH="1">
            <a:off x="5572670" y="5799171"/>
            <a:ext cx="1600248" cy="763929"/>
          </a:xfrm>
          <a:prstGeom prst="straightConnector1">
            <a:avLst/>
          </a:prstGeom>
          <a:noFill/>
          <a:ln w="6350" cap="flat" cmpd="sng" algn="ctr">
            <a:solidFill>
              <a:srgbClr val="00A9E0"/>
            </a:solidFill>
            <a:prstDash val="solid"/>
            <a:miter lim="800000"/>
            <a:tailEnd type="triangle"/>
          </a:ln>
          <a:effectLst/>
        </p:spPr>
      </p:cxnSp>
      <p:cxnSp>
        <p:nvCxnSpPr>
          <p:cNvPr id="15" name="Straight Arrow Connector 14">
            <a:extLst>
              <a:ext uri="{FF2B5EF4-FFF2-40B4-BE49-F238E27FC236}">
                <a16:creationId xmlns:a16="http://schemas.microsoft.com/office/drawing/2014/main" id="{F08A5345-1E69-4A7D-AFF6-150E2133B24A}"/>
              </a:ext>
            </a:extLst>
          </p:cNvPr>
          <p:cNvCxnSpPr>
            <a:cxnSpLocks/>
            <a:stCxn id="11" idx="2"/>
            <a:endCxn id="13" idx="0"/>
          </p:cNvCxnSpPr>
          <p:nvPr/>
        </p:nvCxnSpPr>
        <p:spPr>
          <a:xfrm flipH="1">
            <a:off x="1447068" y="3210738"/>
            <a:ext cx="4315927" cy="778869"/>
          </a:xfrm>
          <a:prstGeom prst="straightConnector1">
            <a:avLst/>
          </a:prstGeom>
          <a:noFill/>
          <a:ln w="6350" cap="flat" cmpd="sng" algn="ctr">
            <a:solidFill>
              <a:srgbClr val="00A9E0"/>
            </a:solidFill>
            <a:prstDash val="solid"/>
            <a:miter lim="800000"/>
            <a:tailEnd type="triangle"/>
          </a:ln>
          <a:effectLst/>
        </p:spPr>
      </p:cxnSp>
      <p:cxnSp>
        <p:nvCxnSpPr>
          <p:cNvPr id="16" name="Straight Arrow Connector 15">
            <a:extLst>
              <a:ext uri="{FF2B5EF4-FFF2-40B4-BE49-F238E27FC236}">
                <a16:creationId xmlns:a16="http://schemas.microsoft.com/office/drawing/2014/main" id="{7815E59F-EF71-4F20-BF8E-8B59BEA441FD}"/>
              </a:ext>
            </a:extLst>
          </p:cNvPr>
          <p:cNvCxnSpPr>
            <a:cxnSpLocks/>
            <a:stCxn id="11" idx="2"/>
            <a:endCxn id="17" idx="0"/>
          </p:cNvCxnSpPr>
          <p:nvPr/>
        </p:nvCxnSpPr>
        <p:spPr>
          <a:xfrm>
            <a:off x="5762995" y="3210738"/>
            <a:ext cx="2504296" cy="2311434"/>
          </a:xfrm>
          <a:prstGeom prst="straightConnector1">
            <a:avLst/>
          </a:prstGeom>
          <a:noFill/>
          <a:ln w="6350" cap="flat" cmpd="sng" algn="ctr">
            <a:solidFill>
              <a:srgbClr val="00A9E0"/>
            </a:solidFill>
            <a:prstDash val="solid"/>
            <a:miter lim="800000"/>
            <a:tailEnd type="triangle"/>
          </a:ln>
          <a:effectLst/>
        </p:spPr>
      </p:cxnSp>
      <p:sp>
        <p:nvSpPr>
          <p:cNvPr id="17" name="TextBox 16">
            <a:extLst>
              <a:ext uri="{FF2B5EF4-FFF2-40B4-BE49-F238E27FC236}">
                <a16:creationId xmlns:a16="http://schemas.microsoft.com/office/drawing/2014/main" id="{110AD838-51D8-40A3-B7F1-C7C7FB837E77}"/>
              </a:ext>
            </a:extLst>
          </p:cNvPr>
          <p:cNvSpPr txBox="1"/>
          <p:nvPr/>
        </p:nvSpPr>
        <p:spPr>
          <a:xfrm>
            <a:off x="7172918" y="5522172"/>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18" name="TextBox 17">
            <a:extLst>
              <a:ext uri="{FF2B5EF4-FFF2-40B4-BE49-F238E27FC236}">
                <a16:creationId xmlns:a16="http://schemas.microsoft.com/office/drawing/2014/main" id="{F7C930C7-8B5F-445F-8E2E-585D1955CDE9}"/>
              </a:ext>
            </a:extLst>
          </p:cNvPr>
          <p:cNvSpPr txBox="1"/>
          <p:nvPr/>
        </p:nvSpPr>
        <p:spPr>
          <a:xfrm>
            <a:off x="3960930" y="5326964"/>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sp>
        <p:nvSpPr>
          <p:cNvPr id="19" name="TextBox 18">
            <a:extLst>
              <a:ext uri="{FF2B5EF4-FFF2-40B4-BE49-F238E27FC236}">
                <a16:creationId xmlns:a16="http://schemas.microsoft.com/office/drawing/2014/main" id="{3F65598E-DECB-48D9-BD25-EC07C193BA70}"/>
              </a:ext>
            </a:extLst>
          </p:cNvPr>
          <p:cNvSpPr txBox="1"/>
          <p:nvPr/>
        </p:nvSpPr>
        <p:spPr>
          <a:xfrm>
            <a:off x="3341540" y="3215854"/>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0" name="TextBox 19">
            <a:extLst>
              <a:ext uri="{FF2B5EF4-FFF2-40B4-BE49-F238E27FC236}">
                <a16:creationId xmlns:a16="http://schemas.microsoft.com/office/drawing/2014/main" id="{B014E1B4-80C2-45DB-BDE7-3736E6BBB329}"/>
              </a:ext>
            </a:extLst>
          </p:cNvPr>
          <p:cNvSpPr txBox="1"/>
          <p:nvPr/>
        </p:nvSpPr>
        <p:spPr>
          <a:xfrm>
            <a:off x="4720240" y="3925781"/>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1" name="Straight Arrow Connector 20">
            <a:extLst>
              <a:ext uri="{FF2B5EF4-FFF2-40B4-BE49-F238E27FC236}">
                <a16:creationId xmlns:a16="http://schemas.microsoft.com/office/drawing/2014/main" id="{4F7D7C8B-0494-4B7D-979D-4C1A29E3DB39}"/>
              </a:ext>
            </a:extLst>
          </p:cNvPr>
          <p:cNvCxnSpPr>
            <a:cxnSpLocks/>
            <a:stCxn id="13" idx="3"/>
            <a:endCxn id="18" idx="1"/>
          </p:cNvCxnSpPr>
          <p:nvPr/>
        </p:nvCxnSpPr>
        <p:spPr>
          <a:xfrm>
            <a:off x="2562708" y="4728271"/>
            <a:ext cx="1398222" cy="721804"/>
          </a:xfrm>
          <a:prstGeom prst="straightConnector1">
            <a:avLst/>
          </a:prstGeom>
          <a:noFill/>
          <a:ln w="6350" cap="flat" cmpd="sng" algn="ctr">
            <a:solidFill>
              <a:srgbClr val="00A9E0"/>
            </a:solidFill>
            <a:prstDash val="solid"/>
            <a:miter lim="800000"/>
            <a:tailEnd type="triangle"/>
          </a:ln>
          <a:effectLst/>
        </p:spPr>
      </p:cxnSp>
      <p:sp>
        <p:nvSpPr>
          <p:cNvPr id="22" name="TextBox 21">
            <a:extLst>
              <a:ext uri="{FF2B5EF4-FFF2-40B4-BE49-F238E27FC236}">
                <a16:creationId xmlns:a16="http://schemas.microsoft.com/office/drawing/2014/main" id="{76CFE7BB-BB08-409A-9A0E-6430CDDF9D9B}"/>
              </a:ext>
            </a:extLst>
          </p:cNvPr>
          <p:cNvSpPr txBox="1"/>
          <p:nvPr/>
        </p:nvSpPr>
        <p:spPr>
          <a:xfrm>
            <a:off x="2169829" y="6265114"/>
            <a:ext cx="1753573"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implemented by 1..* </a:t>
            </a:r>
          </a:p>
        </p:txBody>
      </p:sp>
      <p:cxnSp>
        <p:nvCxnSpPr>
          <p:cNvPr id="23" name="Straight Arrow Connector 22">
            <a:extLst>
              <a:ext uri="{FF2B5EF4-FFF2-40B4-BE49-F238E27FC236}">
                <a16:creationId xmlns:a16="http://schemas.microsoft.com/office/drawing/2014/main" id="{68C2B3AB-1FB3-41F0-B356-F8C742591C83}"/>
              </a:ext>
            </a:extLst>
          </p:cNvPr>
          <p:cNvCxnSpPr>
            <a:cxnSpLocks/>
            <a:stCxn id="18" idx="2"/>
            <a:endCxn id="12" idx="0"/>
          </p:cNvCxnSpPr>
          <p:nvPr/>
        </p:nvCxnSpPr>
        <p:spPr>
          <a:xfrm flipH="1">
            <a:off x="4812315" y="5573185"/>
            <a:ext cx="1" cy="866804"/>
          </a:xfrm>
          <a:prstGeom prst="straightConnector1">
            <a:avLst/>
          </a:prstGeom>
          <a:noFill/>
          <a:ln w="6350" cap="flat" cmpd="sng" algn="ctr">
            <a:solidFill>
              <a:srgbClr val="00A9E0"/>
            </a:solidFill>
            <a:prstDash val="solid"/>
            <a:miter lim="800000"/>
            <a:tailEnd type="triangle"/>
          </a:ln>
          <a:effectLst/>
        </p:spPr>
      </p:cxnSp>
      <p:cxnSp>
        <p:nvCxnSpPr>
          <p:cNvPr id="24" name="Straight Arrow Connector 23">
            <a:extLst>
              <a:ext uri="{FF2B5EF4-FFF2-40B4-BE49-F238E27FC236}">
                <a16:creationId xmlns:a16="http://schemas.microsoft.com/office/drawing/2014/main" id="{04CB12FD-274B-48EE-900E-97EB8D2554E3}"/>
              </a:ext>
            </a:extLst>
          </p:cNvPr>
          <p:cNvCxnSpPr>
            <a:cxnSpLocks/>
            <a:stCxn id="11" idx="2"/>
            <a:endCxn id="18" idx="0"/>
          </p:cNvCxnSpPr>
          <p:nvPr/>
        </p:nvCxnSpPr>
        <p:spPr>
          <a:xfrm flipH="1">
            <a:off x="4812316" y="3210738"/>
            <a:ext cx="950679" cy="2116226"/>
          </a:xfrm>
          <a:prstGeom prst="straightConnector1">
            <a:avLst/>
          </a:prstGeom>
          <a:noFill/>
          <a:ln w="6350" cap="flat" cmpd="sng" algn="ctr">
            <a:solidFill>
              <a:srgbClr val="00A9E0"/>
            </a:solidFill>
            <a:prstDash val="solid"/>
            <a:miter lim="800000"/>
            <a:tailEnd type="triangle"/>
          </a:ln>
          <a:effectLst/>
        </p:spPr>
      </p:cxnSp>
      <p:sp>
        <p:nvSpPr>
          <p:cNvPr id="27" name="TextBox 26">
            <a:extLst>
              <a:ext uri="{FF2B5EF4-FFF2-40B4-BE49-F238E27FC236}">
                <a16:creationId xmlns:a16="http://schemas.microsoft.com/office/drawing/2014/main" id="{BBC71D30-E826-46E8-B9F6-6DF025731043}"/>
              </a:ext>
            </a:extLst>
          </p:cNvPr>
          <p:cNvSpPr txBox="1"/>
          <p:nvPr/>
        </p:nvSpPr>
        <p:spPr>
          <a:xfrm>
            <a:off x="2681771" y="4779472"/>
            <a:ext cx="1290689"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implemented by parallel or sequential use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 Plans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8" name="TextBox 27">
            <a:extLst>
              <a:ext uri="{FF2B5EF4-FFF2-40B4-BE49-F238E27FC236}">
                <a16:creationId xmlns:a16="http://schemas.microsoft.com/office/drawing/2014/main" id="{3B58CD53-2D8D-4DB4-83DC-3CBE0F855CD0}"/>
              </a:ext>
            </a:extLst>
          </p:cNvPr>
          <p:cNvSpPr txBox="1"/>
          <p:nvPr/>
        </p:nvSpPr>
        <p:spPr>
          <a:xfrm>
            <a:off x="8785538" y="4010099"/>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29" name="Straight Arrow Connector 28">
            <a:extLst>
              <a:ext uri="{FF2B5EF4-FFF2-40B4-BE49-F238E27FC236}">
                <a16:creationId xmlns:a16="http://schemas.microsoft.com/office/drawing/2014/main" id="{33CDE905-2A28-4F81-B67A-3A675CB005C8}"/>
              </a:ext>
            </a:extLst>
          </p:cNvPr>
          <p:cNvCxnSpPr>
            <a:cxnSpLocks/>
            <a:stCxn id="28" idx="2"/>
            <a:endCxn id="17" idx="0"/>
          </p:cNvCxnSpPr>
          <p:nvPr/>
        </p:nvCxnSpPr>
        <p:spPr>
          <a:xfrm flipH="1">
            <a:off x="8267291" y="4717985"/>
            <a:ext cx="1612620" cy="804187"/>
          </a:xfrm>
          <a:prstGeom prst="straightConnector1">
            <a:avLst/>
          </a:prstGeom>
          <a:noFill/>
          <a:ln w="6350" cap="flat" cmpd="sng" algn="ctr">
            <a:solidFill>
              <a:srgbClr val="00A9E0"/>
            </a:solidFill>
            <a:prstDash val="solid"/>
            <a:miter lim="800000"/>
            <a:tailEnd type="triangle"/>
          </a:ln>
          <a:effectLst/>
        </p:spPr>
      </p:cxnSp>
      <p:sp>
        <p:nvSpPr>
          <p:cNvPr id="30" name="TextBox 29">
            <a:extLst>
              <a:ext uri="{FF2B5EF4-FFF2-40B4-BE49-F238E27FC236}">
                <a16:creationId xmlns:a16="http://schemas.microsoft.com/office/drawing/2014/main" id="{0180ADE5-FA80-4528-84C3-CC5C62C7C4C0}"/>
              </a:ext>
            </a:extLst>
          </p:cNvPr>
          <p:cNvSpPr txBox="1"/>
          <p:nvPr/>
        </p:nvSpPr>
        <p:spPr>
          <a:xfrm>
            <a:off x="8832455" y="4901208"/>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2" name="TextBox 31">
            <a:extLst>
              <a:ext uri="{FF2B5EF4-FFF2-40B4-BE49-F238E27FC236}">
                <a16:creationId xmlns:a16="http://schemas.microsoft.com/office/drawing/2014/main" id="{F9010FF9-E24A-4BDB-997A-1A6C6325982C}"/>
              </a:ext>
            </a:extLst>
          </p:cNvPr>
          <p:cNvSpPr txBox="1"/>
          <p:nvPr/>
        </p:nvSpPr>
        <p:spPr>
          <a:xfrm>
            <a:off x="5762995" y="6076170"/>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4" name="TextBox 33">
            <a:extLst>
              <a:ext uri="{FF2B5EF4-FFF2-40B4-BE49-F238E27FC236}">
                <a16:creationId xmlns:a16="http://schemas.microsoft.com/office/drawing/2014/main" id="{ED8D9D08-1742-4D98-9858-9FD083932AEC}"/>
              </a:ext>
            </a:extLst>
          </p:cNvPr>
          <p:cNvSpPr txBox="1"/>
          <p:nvPr/>
        </p:nvSpPr>
        <p:spPr>
          <a:xfrm>
            <a:off x="6926437" y="4186805"/>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36" name="Straight Arrow Connector 35">
            <a:extLst>
              <a:ext uri="{FF2B5EF4-FFF2-40B4-BE49-F238E27FC236}">
                <a16:creationId xmlns:a16="http://schemas.microsoft.com/office/drawing/2014/main" id="{C5890677-1D85-41CD-8FF3-9C4B4889232C}"/>
              </a:ext>
            </a:extLst>
          </p:cNvPr>
          <p:cNvCxnSpPr>
            <a:cxnSpLocks/>
            <a:stCxn id="13" idx="2"/>
            <a:endCxn id="38" idx="0"/>
          </p:cNvCxnSpPr>
          <p:nvPr/>
        </p:nvCxnSpPr>
        <p:spPr>
          <a:xfrm flipH="1">
            <a:off x="1447067" y="5466935"/>
            <a:ext cx="1" cy="963483"/>
          </a:xfrm>
          <a:prstGeom prst="straightConnector1">
            <a:avLst/>
          </a:prstGeom>
          <a:noFill/>
          <a:ln w="6350" cap="flat" cmpd="sng" algn="ctr">
            <a:solidFill>
              <a:srgbClr val="00A9E0"/>
            </a:solidFill>
            <a:prstDash val="solid"/>
            <a:miter lim="800000"/>
            <a:tailEnd type="triangle"/>
          </a:ln>
          <a:effectLst/>
        </p:spPr>
      </p:cxnSp>
      <p:sp>
        <p:nvSpPr>
          <p:cNvPr id="37" name="TextBox 36">
            <a:extLst>
              <a:ext uri="{FF2B5EF4-FFF2-40B4-BE49-F238E27FC236}">
                <a16:creationId xmlns:a16="http://schemas.microsoft.com/office/drawing/2014/main" id="{6427CA3C-6BC4-45FA-BF18-0F9E795D296B}"/>
              </a:ext>
            </a:extLst>
          </p:cNvPr>
          <p:cNvSpPr txBox="1"/>
          <p:nvPr/>
        </p:nvSpPr>
        <p:spPr>
          <a:xfrm>
            <a:off x="4333492" y="5633840"/>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treated as series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8" name="TextBox 37">
            <a:extLst>
              <a:ext uri="{FF2B5EF4-FFF2-40B4-BE49-F238E27FC236}">
                <a16:creationId xmlns:a16="http://schemas.microsoft.com/office/drawing/2014/main" id="{DB6AC4DA-F80F-46B2-BCBA-5AA984E63930}"/>
              </a:ext>
            </a:extLst>
          </p:cNvPr>
          <p:cNvSpPr txBox="1"/>
          <p:nvPr/>
        </p:nvSpPr>
        <p:spPr>
          <a:xfrm>
            <a:off x="686712" y="6430418"/>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39" name="Straight Arrow Connector 38">
            <a:extLst>
              <a:ext uri="{FF2B5EF4-FFF2-40B4-BE49-F238E27FC236}">
                <a16:creationId xmlns:a16="http://schemas.microsoft.com/office/drawing/2014/main" id="{6FEADD22-E980-4BDA-9A55-6420850B6FC1}"/>
              </a:ext>
            </a:extLst>
          </p:cNvPr>
          <p:cNvCxnSpPr>
            <a:cxnSpLocks/>
            <a:stCxn id="38" idx="3"/>
            <a:endCxn id="12" idx="1"/>
          </p:cNvCxnSpPr>
          <p:nvPr/>
        </p:nvCxnSpPr>
        <p:spPr>
          <a:xfrm>
            <a:off x="2207422" y="6553529"/>
            <a:ext cx="1844538" cy="9571"/>
          </a:xfrm>
          <a:prstGeom prst="straightConnector1">
            <a:avLst/>
          </a:prstGeom>
          <a:noFill/>
          <a:ln w="6350" cap="flat" cmpd="sng" algn="ctr">
            <a:solidFill>
              <a:srgbClr val="00A9E0"/>
            </a:solidFill>
            <a:prstDash val="solid"/>
            <a:miter lim="800000"/>
            <a:tailEnd type="triangle"/>
          </a:ln>
          <a:effectLst/>
        </p:spPr>
      </p:cxnSp>
      <p:sp>
        <p:nvSpPr>
          <p:cNvPr id="40" name="TextBox 39">
            <a:extLst>
              <a:ext uri="{FF2B5EF4-FFF2-40B4-BE49-F238E27FC236}">
                <a16:creationId xmlns:a16="http://schemas.microsoft.com/office/drawing/2014/main" id="{23F4A21A-F2E5-428F-A4D4-050CB18A8AEB}"/>
              </a:ext>
            </a:extLst>
          </p:cNvPr>
          <p:cNvSpPr txBox="1"/>
          <p:nvPr/>
        </p:nvSpPr>
        <p:spPr>
          <a:xfrm>
            <a:off x="887844" y="5669836"/>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is treated as a series of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40892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182880" y="346958"/>
            <a:ext cx="12374880" cy="8106929"/>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619103" y="416420"/>
            <a:ext cx="5457878" cy="281240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15112" y="508894"/>
            <a:ext cx="2931459" cy="256993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Radiotherapy</a:t>
            </a:r>
            <a:r>
              <a:rPr kumimoji="0" lang="en-US" sz="10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Planned Course</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b="1" kern="0" dirty="0">
              <a:solidFill>
                <a:schemeClr val="accent5">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filler-order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endParaRPr lang="en-GB" sz="800" kern="0" dirty="0">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b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b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rgbClr val="C00000"/>
                </a:solidFill>
                <a:latin typeface="Verdana" panose="020B0604030504040204" pitchFamily="34" charset="0"/>
                <a:ea typeface="Verdana" panose="020B0604030504040204" pitchFamily="34" charset="0"/>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Dose Per Fraction &gt;&gt;</a:t>
            </a:r>
            <a:endParaRPr lang="en-US" sz="800" b="1" kern="0" dirty="0">
              <a:solidFill>
                <a:schemeClr val="accent5">
                  <a:lumMod val="75000"/>
                </a:schemeClr>
              </a:solidFill>
              <a:latin typeface="Verdana" panose="020B0604030504040204" pitchFamily="34" charset="0"/>
              <a:ea typeface="Verdana" panose="020B0604030504040204" pitchFamily="34" charset="0"/>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9065595" y="3327633"/>
            <a:ext cx="2927713" cy="220060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Verdana" panose="020B0604030504040204" pitchFamily="34" charset="0"/>
                <a:ea typeface="Verdana" panose="020B0604030504040204" pitchFamily="34" charset="0"/>
              </a:rPr>
              <a:t>Radiotherapy</a:t>
            </a:r>
            <a:r>
              <a:rPr lang="en-US" sz="1000" b="1" kern="0" dirty="0">
                <a:solidFill>
                  <a:schemeClr val="accent5">
                    <a:lumMod val="75000"/>
                  </a:schemeClr>
                </a:solidFill>
                <a:latin typeface="Verdana" panose="020B0604030504040204" pitchFamily="34" charset="0"/>
                <a:ea typeface="Verdana" panose="020B0604030504040204" pitchFamily="34" charset="0"/>
              </a:rPr>
              <a:t> </a:t>
            </a:r>
            <a:br>
              <a:rPr lang="en-US" sz="1000" b="1" kern="0" dirty="0">
                <a:solidFill>
                  <a:schemeClr val="accent5">
                    <a:lumMod val="75000"/>
                  </a:schemeClr>
                </a:solidFill>
                <a:latin typeface="Verdana" panose="020B0604030504040204" pitchFamily="34" charset="0"/>
                <a:ea typeface="Verdana" panose="020B0604030504040204" pitchFamily="34" charset="0"/>
              </a:rPr>
            </a:br>
            <a:r>
              <a:rPr lang="en-US" sz="1000" b="1" kern="0" dirty="0">
                <a:solidFill>
                  <a:schemeClr val="accent5">
                    <a:lumMod val="75000"/>
                  </a:schemeClr>
                </a:solidFill>
                <a:latin typeface="Verdana" panose="020B0604030504040204" pitchFamily="34" charset="0"/>
                <a:ea typeface="Verdana" panose="020B0604030504040204" pitchFamily="34" charset="0"/>
              </a:rPr>
              <a:t>Treated </a:t>
            </a:r>
            <a:r>
              <a:rPr lang="en-CH" sz="1000" b="1" kern="0" dirty="0">
                <a:solidFill>
                  <a:schemeClr val="accent5">
                    <a:lumMod val="75000"/>
                  </a:schemeClr>
                </a:solidFill>
                <a:latin typeface="Verdana" panose="020B0604030504040204" pitchFamily="34" charset="0"/>
                <a:ea typeface="Verdana" panose="020B0604030504040204" pitchFamily="34" charset="0"/>
              </a:rPr>
              <a:t>Phase</a:t>
            </a:r>
            <a:r>
              <a:rPr lang="en-US" sz="800" b="1"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(US Core Procedure)</a:t>
            </a:r>
            <a:endPar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endParaRPr>
          </a:p>
          <a:p>
            <a:pPr lvl="0">
              <a:spcBef>
                <a:spcPts val="600"/>
              </a:spcBef>
              <a:defRPr/>
            </a:pPr>
            <a:r>
              <a:rPr lang="en-GB" sz="800" kern="0" dirty="0">
                <a:latin typeface="Verdana" panose="020B0604030504040204" pitchFamily="34" charset="0"/>
                <a:ea typeface="Verdana" panose="020B0604030504040204" pitchFamily="34" charset="0"/>
              </a:rPr>
              <a:t>Procedure Code = Radiotherapy Treatment Phase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ite</a:t>
            </a:r>
            <a:endPar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endParaRPr lang="en-GB" sz="800" kern="0" dirty="0">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Energy</a:t>
            </a:r>
            <a:r>
              <a:rPr lang="en-US" sz="800" kern="0" dirty="0">
                <a:solidFill>
                  <a:schemeClr val="accent5">
                    <a:lumMod val="75000"/>
                  </a:schemeClr>
                </a:solidFill>
                <a:latin typeface="Verdana" panose="020B0604030504040204" pitchFamily="34" charset="0"/>
                <a:ea typeface="Verdana" panose="020B0604030504040204" pitchFamily="34" charset="0"/>
              </a:rPr>
              <a:t> or Isotope</a:t>
            </a: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Dose Delivered to Volume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6346320" y="724654"/>
            <a:ext cx="3031978"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809814" y="1732838"/>
            <a:ext cx="588503"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6356757" y="7076847"/>
            <a:ext cx="2742970" cy="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845888" y="103969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Radiotherapy</a:t>
            </a:r>
            <a:r>
              <a:rPr kumimoji="0" lang="en-GB"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Volume</a:t>
            </a:r>
            <a:r>
              <a:rPr kumimoji="0" lang="en-GB" sz="8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a:t>
            </a:r>
            <a:r>
              <a:rPr kumimoji="0" lang="en-US" sz="800" b="0" i="0" u="none" strike="noStrike" kern="0" cap="none" spc="0" normalizeH="0" baseline="0" noProof="0" dirty="0" err="1">
                <a:ln>
                  <a:noFill/>
                </a:ln>
                <a:solidFill>
                  <a:schemeClr val="tx1"/>
                </a:solidFill>
                <a:effectLst/>
                <a:uLnTx/>
                <a:uFillTx/>
                <a:latin typeface="Verdana" panose="020B0604030504040204" pitchFamily="34" charset="0"/>
                <a:ea typeface="Verdana" panose="020B0604030504040204" pitchFamily="34" charset="0"/>
              </a:rPr>
              <a:t>BodyStructure</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a:t>
            </a:r>
            <a:endParaRPr kumimoji="0" lang="en-CH" sz="8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Verdana" panose="020B0604030504040204" pitchFamily="34" charset="0"/>
                <a:ea typeface="Verdana" panose="020B0604030504040204" pitchFamily="34" charset="0"/>
              </a:rPr>
              <a:t>Location Qualifier</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p:cNvCxnSpPr>
          <p:nvPr/>
        </p:nvCxnSpPr>
        <p:spPr>
          <a:xfrm flipH="1" flipV="1">
            <a:off x="8345983" y="1535790"/>
            <a:ext cx="748953" cy="38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8347213" y="1609080"/>
            <a:ext cx="717522" cy="175468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596551" y="2178466"/>
            <a:ext cx="1524703" cy="325096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endCxn id="64" idx="1"/>
          </p:cNvCxnSpPr>
          <p:nvPr/>
        </p:nvCxnSpPr>
        <p:spPr>
          <a:xfrm flipV="1">
            <a:off x="6316793" y="1609080"/>
            <a:ext cx="529095" cy="250291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6346571" y="1609080"/>
            <a:ext cx="499317" cy="18478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099727" y="5910602"/>
            <a:ext cx="2893582" cy="233249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a:t>
            </a:r>
            <a:r>
              <a:rPr kumimoji="0" lang="en-US" sz="12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Treated Plan</a:t>
            </a:r>
            <a:r>
              <a:rPr kumimoji="0" lang="en-US"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(US Core Procedure)</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Plan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ite</a:t>
            </a:r>
            <a:endPar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endParaRPr lang="en-GB" sz="800" kern="0" dirty="0">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Energy</a:t>
            </a:r>
            <a:r>
              <a:rPr lang="en-US" sz="800" kern="0" dirty="0">
                <a:solidFill>
                  <a:schemeClr val="accent5">
                    <a:lumMod val="75000"/>
                  </a:schemeClr>
                </a:solidFill>
                <a:latin typeface="Verdana" panose="020B0604030504040204" pitchFamily="34" charset="0"/>
                <a:ea typeface="Verdana" panose="020B0604030504040204" pitchFamily="34" charset="0"/>
              </a:rPr>
              <a:t> or Isotope</a:t>
            </a: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Dose Delivered to Volume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Delivered Total Dose &gt; </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lang="en-CH" sz="800" kern="0" dirty="0">
                <a:solidFill>
                  <a:schemeClr val="accent5">
                    <a:lumMod val="75000"/>
                  </a:schemeClr>
                </a:solidFill>
                <a:latin typeface="Verdana" panose="020B0604030504040204" pitchFamily="34" charset="0"/>
                <a:ea typeface="Verdana" panose="020B0604030504040204" pitchFamily="34" charset="0"/>
              </a:rPr>
              <a:t>DICOM</a:t>
            </a:r>
            <a:r>
              <a:rPr lang="en-US" sz="800" kern="0" dirty="0">
                <a:solidFill>
                  <a:schemeClr val="accent5">
                    <a:lumMod val="75000"/>
                  </a:schemeClr>
                </a:solidFill>
                <a:latin typeface="Verdana" panose="020B0604030504040204" pitchFamily="34" charset="0"/>
                <a:ea typeface="Verdana" panose="020B0604030504040204" pitchFamily="34" charset="0"/>
              </a:rPr>
              <a:t> Treatment Record</a:t>
            </a:r>
            <a:r>
              <a:rPr lang="en-CH" sz="800" kern="0" dirty="0">
                <a:solidFill>
                  <a:schemeClr val="accent5">
                    <a:lumMod val="75000"/>
                  </a:schemeClr>
                </a:solidFill>
                <a:latin typeface="Verdana" panose="020B0604030504040204" pitchFamily="34" charset="0"/>
                <a:ea typeface="Verdana" panose="020B0604030504040204" pitchFamily="34" charset="0"/>
              </a:rPr>
              <a:t> Refer</a:t>
            </a:r>
            <a:r>
              <a:rPr lang="en-GB" sz="800" kern="0" dirty="0">
                <a:solidFill>
                  <a:schemeClr val="accent5">
                    <a:lumMod val="75000"/>
                  </a:schemeClr>
                </a:solidFill>
                <a:latin typeface="Verdana" panose="020B0604030504040204" pitchFamily="34" charset="0"/>
                <a:ea typeface="Verdana" panose="020B0604030504040204" pitchFamily="34" charset="0"/>
              </a:rPr>
              <a:t>e</a:t>
            </a:r>
            <a:r>
              <a:rPr lang="en-CH" sz="800" kern="0" dirty="0">
                <a:solidFill>
                  <a:schemeClr val="accent5">
                    <a:lumMod val="75000"/>
                  </a:schemeClr>
                </a:solidFill>
                <a:latin typeface="Verdana" panose="020B0604030504040204" pitchFamily="34" charset="0"/>
                <a:ea typeface="Verdana" panose="020B0604030504040204" pitchFamily="34" charset="0"/>
              </a:rPr>
              <a:t>n</a:t>
            </a:r>
            <a:r>
              <a:rPr lang="en-GB" sz="800" kern="0" dirty="0">
                <a:solidFill>
                  <a:schemeClr val="accent5">
                    <a:lumMod val="75000"/>
                  </a:schemeClr>
                </a:solidFill>
                <a:latin typeface="Verdana" panose="020B0604030504040204" pitchFamily="34" charset="0"/>
                <a:ea typeface="Verdana" panose="020B0604030504040204" pitchFamily="34" charset="0"/>
              </a:rPr>
              <a:t>c</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s &gt;&gt;</a:t>
            </a:r>
            <a:endParaRPr lang="en-CH" sz="800" kern="0" dirty="0">
              <a:solidFill>
                <a:schemeClr val="accent5">
                  <a:lumMod val="75000"/>
                </a:schemeClr>
              </a:solidFill>
              <a:latin typeface="Verdana" panose="020B0604030504040204" pitchFamily="34" charset="0"/>
              <a:ea typeface="Verdana" panose="020B0604030504040204" pitchFamily="34" charset="0"/>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p:cNvCxnSpPr>
          <p:nvPr/>
        </p:nvCxnSpPr>
        <p:spPr>
          <a:xfrm flipV="1">
            <a:off x="6349042" y="2195954"/>
            <a:ext cx="534110" cy="453265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565414" y="1163052"/>
            <a:ext cx="868593" cy="584775"/>
          </a:xfrm>
          <a:prstGeom prst="rect">
            <a:avLst/>
          </a:prstGeom>
          <a:noFill/>
          <a:ln w="12700" cap="flat" cmpd="sng" algn="ctr">
            <a:noFill/>
            <a:prstDash val="solid"/>
            <a:miter lim="800000"/>
          </a:ln>
          <a:effectLst/>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378222" y="6738462"/>
            <a:ext cx="103493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 </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ful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fi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ment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7014382" y="735669"/>
            <a:ext cx="1663577"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 </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ful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fi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ment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8251105" y="1679367"/>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summarizes dose delivered to 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8251105" y="946699"/>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summarizes dose delivered to 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719244" y="421548"/>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862309" y="2385765"/>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101265" y="5791880"/>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000" b="1" i="0" u="none" strike="noStrike" kern="1200" cap="none" spc="0" normalizeH="0" baseline="0" noProof="0" dirty="0" err="1">
                <a:ln>
                  <a:noFill/>
                </a:ln>
                <a:solidFill>
                  <a:schemeClr val="accent5">
                    <a:lumMod val="75000"/>
                  </a:schemeClr>
                </a:solidFill>
                <a:effectLst/>
                <a:uLnTx/>
                <a:uFillTx/>
                <a:latin typeface="Verdana" panose="020B0604030504040204" pitchFamily="34" charset="0"/>
                <a:ea typeface="Verdana" panose="020B0604030504040204" pitchFamily="34" charset="0"/>
              </a:rPr>
              <a:t>CodeX</a:t>
            </a:r>
            <a:r>
              <a:rPr kumimoji="0" lang="en-US" sz="1000" b="1" i="0" u="none" strike="noStrike" kern="120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RTResourcesOverview.svg</a:t>
            </a:r>
            <a:r>
              <a:rPr lang="en-US" sz="1000" b="0" dirty="0">
                <a:solidFill>
                  <a:srgbClr val="000000"/>
                </a:solidFill>
                <a:latin typeface="Verdana" panose="020B0604030504040204" pitchFamily="34" charset="0"/>
                <a:ea typeface="Verdana" panose="020B0604030504040204" pitchFamily="34" charset="0"/>
              </a:rPr>
              <a:t>	Updated: Nov 10, 2022</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632799" y="394311"/>
            <a:ext cx="2147959" cy="371178"/>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000" b="1" dirty="0">
                <a:solidFill>
                  <a:srgbClr val="C00000"/>
                </a:solidFill>
                <a:latin typeface="Verdana" panose="020B0604030504040204" pitchFamily="34" charset="0"/>
                <a:ea typeface="Verdana" panose="020B0604030504040204" pitchFamily="34" charset="0"/>
              </a:rPr>
              <a:t>Derived from </a:t>
            </a:r>
            <a:r>
              <a:rPr lang="en-US" sz="1000" b="1" dirty="0" err="1">
                <a:solidFill>
                  <a:srgbClr val="C00000"/>
                </a:solidFill>
                <a:latin typeface="Verdana" panose="020B0604030504040204" pitchFamily="34" charset="0"/>
                <a:ea typeface="Verdana" panose="020B0604030504040204" pitchFamily="34" charset="0"/>
              </a:rPr>
              <a:t>mCODE</a:t>
            </a:r>
            <a:r>
              <a:rPr lang="en-US" sz="1000" b="1" dirty="0">
                <a:solidFill>
                  <a:srgbClr val="C00000"/>
                </a:solidFill>
                <a:latin typeface="Verdana" panose="020B0604030504040204" pitchFamily="34" charset="0"/>
                <a:ea typeface="Verdana" panose="020B0604030504040204" pitchFamily="34" charset="0"/>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12313" y="5564348"/>
            <a:ext cx="2940594" cy="25101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Plan Prescription</a:t>
            </a:r>
            <a:r>
              <a:rPr kumimoji="0" lang="en-US" sz="8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original-order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No. Fractions &gt;&gt;</a:t>
            </a:r>
            <a:endParaRPr lang="en-US" sz="80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Dose Per Fraction &gt;&gt;</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12313" y="2894258"/>
            <a:ext cx="2931459" cy="255633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Radiotherapy </a:t>
            </a:r>
            <a:r>
              <a:rPr kumimoji="0" lang="en-US"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Phase Prescription</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5">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original-order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No. Fractions &gt;&gt;</a:t>
            </a:r>
            <a:endParaRPr lang="en-US" sz="80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Dose Per Fraction &gt;&gt;</a:t>
            </a:r>
          </a:p>
          <a:p>
            <a:pPr lvl="1" indent="-171450">
              <a:buFontTx/>
              <a:buChar char="-"/>
              <a:defRPr/>
            </a:pPr>
            <a:endParaRPr lang="en-US" sz="800" kern="0" dirty="0">
              <a:solidFill>
                <a:schemeClr val="accent5">
                  <a:lumMod val="75000"/>
                </a:schemeClr>
              </a:solidFill>
              <a:latin typeface="Verdana" panose="020B0604030504040204" pitchFamily="34" charset="0"/>
              <a:ea typeface="Verdana" panose="020B0604030504040204" pitchFamily="34" charset="0"/>
            </a:endParaRPr>
          </a:p>
        </p:txBody>
      </p: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6346571" y="4427934"/>
            <a:ext cx="2719024"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7376292" y="4085486"/>
            <a:ext cx="1107799"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 </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ful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fi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lment 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6626823" y="7797907"/>
            <a:ext cx="2202613" cy="52893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Extension </a:t>
            </a:r>
            <a:r>
              <a:rPr lang="en-US" sz="800" kern="0" dirty="0">
                <a:solidFill>
                  <a:srgbClr val="C00000"/>
                </a:solidFill>
                <a:latin typeface="Verdana" panose="020B0604030504040204" pitchFamily="34" charset="0"/>
                <a:ea typeface="Verdana" panose="020B0604030504040204" pitchFamily="34" charset="0"/>
              </a:rPr>
              <a:t>defined in </a:t>
            </a:r>
            <a:r>
              <a:rPr lang="en-US" sz="800" kern="0" dirty="0" err="1">
                <a:solidFill>
                  <a:srgbClr val="C00000"/>
                </a:solidFill>
                <a:latin typeface="Verdana" panose="020B0604030504040204" pitchFamily="34" charset="0"/>
                <a:ea typeface="Verdana" panose="020B0604030504040204" pitchFamily="34" charset="0"/>
              </a:rPr>
              <a:t>mCODE</a:t>
            </a:r>
            <a:r>
              <a:rPr lang="en-US" sz="800" kern="0" dirty="0">
                <a:solidFill>
                  <a:srgbClr val="C00000"/>
                </a:solidFill>
                <a:latin typeface="Verdana" panose="020B0604030504040204" pitchFamily="34" charset="0"/>
                <a:ea typeface="Verdana" panose="020B0604030504040204" pitchFamily="34" charset="0"/>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Verdana" panose="020B0604030504040204" pitchFamily="34" charset="0"/>
                <a:ea typeface="Verdana" panose="020B0604030504040204" pitchFamily="34" charset="0"/>
              </a:rPr>
              <a:t>CodeX</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RT &gt;&gt;</a:t>
            </a:r>
          </a:p>
        </p:txBody>
      </p:sp>
      <p:cxnSp>
        <p:nvCxnSpPr>
          <p:cNvPr id="233" name="Connector: Elbow 232">
            <a:extLst>
              <a:ext uri="{FF2B5EF4-FFF2-40B4-BE49-F238E27FC236}">
                <a16:creationId xmlns:a16="http://schemas.microsoft.com/office/drawing/2014/main" id="{DFA384CE-4759-4B77-8DCB-6D7203324539}"/>
              </a:ext>
            </a:extLst>
          </p:cNvPr>
          <p:cNvCxnSpPr>
            <a:cxnSpLocks/>
          </p:cNvCxnSpPr>
          <p:nvPr/>
        </p:nvCxnSpPr>
        <p:spPr>
          <a:xfrm>
            <a:off x="2735153" y="429979"/>
            <a:ext cx="4110735" cy="677254"/>
          </a:xfrm>
          <a:prstGeom prst="bentConnector3">
            <a:avLst>
              <a:gd name="adj1" fmla="val 92727"/>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789297" y="1539034"/>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to</a:t>
            </a:r>
            <a:r>
              <a:rPr lang="en-US" sz="800" kern="0" dirty="0">
                <a:solidFill>
                  <a:srgbClr val="000000"/>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719244" y="5254856"/>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719244" y="314117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810437" y="2209546"/>
            <a:ext cx="4301218" cy="935963"/>
          </a:xfrm>
          <a:prstGeom prst="bentConnector3">
            <a:avLst>
              <a:gd name="adj1" fmla="val 99738"/>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flipV="1">
            <a:off x="2847973" y="2175067"/>
            <a:ext cx="4536214" cy="3554728"/>
          </a:xfrm>
          <a:prstGeom prst="bentConnector3">
            <a:avLst>
              <a:gd name="adj1" fmla="val 100204"/>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18CD33D3-1E48-461C-B7B9-4B44DD0494B3}"/>
              </a:ext>
            </a:extLst>
          </p:cNvPr>
          <p:cNvSpPr txBox="1"/>
          <p:nvPr/>
        </p:nvSpPr>
        <p:spPr>
          <a:xfrm>
            <a:off x="9065595" y="489248"/>
            <a:ext cx="2927713" cy="256993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Course</a:t>
            </a:r>
            <a:r>
              <a:rPr kumimoji="0" lang="en-US"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Summary</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 (US Core Procedure)</a:t>
            </a:r>
            <a:endPar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b="0" kern="0" dirty="0">
                <a:solidFill>
                  <a:schemeClr val="tx1"/>
                </a:solidFill>
                <a:latin typeface="Verdana" panose="020B0604030504040204" pitchFamily="34" charset="0"/>
                <a:ea typeface="Verdana" panose="020B0604030504040204" pitchFamily="34" charset="0"/>
              </a:rPr>
              <a:t>Procedure Code </a:t>
            </a:r>
            <a:r>
              <a:rPr lang="en-GB" sz="800" kern="0" dirty="0">
                <a:latin typeface="Verdana" panose="020B0604030504040204" pitchFamily="34" charset="0"/>
                <a:ea typeface="Verdana" panose="020B0604030504040204" pitchFamily="34" charset="0"/>
              </a:rPr>
              <a:t>= </a:t>
            </a:r>
            <a:r>
              <a:rPr lang="en-GB" sz="800" b="0" kern="0" dirty="0">
                <a:solidFill>
                  <a:schemeClr val="tx1"/>
                </a:solidFill>
                <a:latin typeface="Verdana" panose="020B0604030504040204" pitchFamily="34" charset="0"/>
                <a:ea typeface="Verdana" panose="020B0604030504040204" pitchFamily="34" charset="0"/>
              </a:rPr>
              <a:t>Radiotherapy Course of Treatment</a:t>
            </a:r>
          </a:p>
          <a:p>
            <a:pPr>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ite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a:defRPr/>
            </a:pPr>
            <a:r>
              <a:rPr lang="en-US" sz="800" b="0" kern="0" dirty="0">
                <a:solidFill>
                  <a:srgbClr val="C00000"/>
                </a:solidFill>
                <a:latin typeface="Verdana" panose="020B0604030504040204" pitchFamily="34" charset="0"/>
                <a:ea typeface="Verdana" panose="020B0604030504040204" pitchFamily="34" charset="0"/>
              </a:rPr>
              <a:t>&lt; Termination Reason</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 and 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Energy or Isotope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b="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Delivered Total Dose &gt;</a:t>
            </a:r>
          </a:p>
          <a:p>
            <a:pPr>
              <a:defRPr/>
            </a:pPr>
            <a:r>
              <a:rPr lang="en-US" sz="800" b="0" kern="0" dirty="0">
                <a:solidFill>
                  <a:srgbClr val="C00000"/>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Uniform Fractionation &gt;&gt;</a:t>
            </a:r>
          </a:p>
        </p:txBody>
      </p:sp>
      <p:cxnSp>
        <p:nvCxnSpPr>
          <p:cNvPr id="74" name="Straight Arrow Connector 73">
            <a:extLst>
              <a:ext uri="{FF2B5EF4-FFF2-40B4-BE49-F238E27FC236}">
                <a16:creationId xmlns:a16="http://schemas.microsoft.com/office/drawing/2014/main" id="{C4CE0596-1383-45DA-87AA-9A1CD497375C}"/>
              </a:ext>
            </a:extLst>
          </p:cNvPr>
          <p:cNvCxnSpPr>
            <a:cxnSpLocks/>
          </p:cNvCxnSpPr>
          <p:nvPr/>
        </p:nvCxnSpPr>
        <p:spPr>
          <a:xfrm>
            <a:off x="2827232" y="4338044"/>
            <a:ext cx="588503"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85" name="Straight Arrow Connector 84">
            <a:extLst>
              <a:ext uri="{FF2B5EF4-FFF2-40B4-BE49-F238E27FC236}">
                <a16:creationId xmlns:a16="http://schemas.microsoft.com/office/drawing/2014/main" id="{23A0BAE0-3BFA-4367-95B3-F73221740403}"/>
              </a:ext>
            </a:extLst>
          </p:cNvPr>
          <p:cNvCxnSpPr>
            <a:cxnSpLocks/>
          </p:cNvCxnSpPr>
          <p:nvPr/>
        </p:nvCxnSpPr>
        <p:spPr>
          <a:xfrm>
            <a:off x="2835835" y="6638861"/>
            <a:ext cx="588503"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8" name="TextBox 87">
            <a:extLst>
              <a:ext uri="{FF2B5EF4-FFF2-40B4-BE49-F238E27FC236}">
                <a16:creationId xmlns:a16="http://schemas.microsoft.com/office/drawing/2014/main" id="{DE9C34FE-5D15-413B-A1BA-E6642261D29E}"/>
              </a:ext>
            </a:extLst>
          </p:cNvPr>
          <p:cNvSpPr txBox="1"/>
          <p:nvPr/>
        </p:nvSpPr>
        <p:spPr>
          <a:xfrm>
            <a:off x="2580484" y="3740534"/>
            <a:ext cx="868593" cy="584775"/>
          </a:xfrm>
          <a:prstGeom prst="rect">
            <a:avLst/>
          </a:prstGeom>
          <a:noFill/>
          <a:ln w="12700" cap="flat" cmpd="sng" algn="ctr">
            <a:noFill/>
            <a:prstDash val="solid"/>
            <a:miter lim="800000"/>
          </a:ln>
          <a:effectLst/>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a:t>
            </a:r>
          </a:p>
        </p:txBody>
      </p:sp>
      <p:sp>
        <p:nvSpPr>
          <p:cNvPr id="89" name="TextBox 88">
            <a:extLst>
              <a:ext uri="{FF2B5EF4-FFF2-40B4-BE49-F238E27FC236}">
                <a16:creationId xmlns:a16="http://schemas.microsoft.com/office/drawing/2014/main" id="{D7194F95-1568-477C-8ABC-0F3EBF006342}"/>
              </a:ext>
            </a:extLst>
          </p:cNvPr>
          <p:cNvSpPr txBox="1"/>
          <p:nvPr/>
        </p:nvSpPr>
        <p:spPr>
          <a:xfrm>
            <a:off x="2835835" y="6019250"/>
            <a:ext cx="613242" cy="584775"/>
          </a:xfrm>
          <a:prstGeom prst="rect">
            <a:avLst/>
          </a:prstGeom>
          <a:noFill/>
          <a:ln w="12700" cap="flat" cmpd="sng" algn="ctr">
            <a:noFill/>
            <a:prstDash val="solid"/>
            <a:miter lim="800000"/>
          </a:ln>
          <a:effectLst/>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a:t>
            </a:r>
          </a:p>
        </p:txBody>
      </p:sp>
      <p:sp>
        <p:nvSpPr>
          <p:cNvPr id="57" name="TextBox 56">
            <a:extLst>
              <a:ext uri="{FF2B5EF4-FFF2-40B4-BE49-F238E27FC236}">
                <a16:creationId xmlns:a16="http://schemas.microsoft.com/office/drawing/2014/main" id="{D30C8AF1-E4FC-4DB1-A1AE-6BC054EACD44}"/>
              </a:ext>
            </a:extLst>
          </p:cNvPr>
          <p:cNvSpPr txBox="1"/>
          <p:nvPr/>
        </p:nvSpPr>
        <p:spPr>
          <a:xfrm>
            <a:off x="-112313" y="401181"/>
            <a:ext cx="2931459" cy="239248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Radiotherapy</a:t>
            </a:r>
            <a:endPar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Course Prescription</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5">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original-order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&lt;&lt; Applicator Type &gt;&gt;</a:t>
            </a:r>
            <a:endParaRPr lang="en-US" sz="80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Dose Per Fraction &gt;&gt;</a:t>
            </a:r>
          </a:p>
        </p:txBody>
      </p:sp>
      <p:sp>
        <p:nvSpPr>
          <p:cNvPr id="72" name="TextBox 71">
            <a:extLst>
              <a:ext uri="{FF2B5EF4-FFF2-40B4-BE49-F238E27FC236}">
                <a16:creationId xmlns:a16="http://schemas.microsoft.com/office/drawing/2014/main" id="{84CF12A4-2223-4CE7-B3E0-FE45C0545214}"/>
              </a:ext>
            </a:extLst>
          </p:cNvPr>
          <p:cNvSpPr txBox="1"/>
          <p:nvPr/>
        </p:nvSpPr>
        <p:spPr>
          <a:xfrm>
            <a:off x="3425298" y="5791880"/>
            <a:ext cx="2931459" cy="2569934"/>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a:t>
            </a: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Treatment Plan</a:t>
            </a:r>
            <a:r>
              <a:rPr kumimoji="0" lang="en-US" sz="8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filler-order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ite</a:t>
            </a:r>
            <a:endPar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endParaRPr lang="en-GB" sz="800" kern="0" dirty="0">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Energy</a:t>
            </a:r>
            <a:r>
              <a:rPr lang="en-US" sz="800" kern="0" dirty="0">
                <a:solidFill>
                  <a:schemeClr val="accent5">
                    <a:lumMod val="75000"/>
                  </a:schemeClr>
                </a:solidFill>
                <a:latin typeface="Verdana" panose="020B0604030504040204" pitchFamily="34" charset="0"/>
                <a:ea typeface="Verdana" panose="020B0604030504040204" pitchFamily="34" charset="0"/>
              </a:rPr>
              <a:t> or Isotope</a:t>
            </a: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Dose Per Fraction &gt;&gt;</a:t>
            </a:r>
          </a:p>
          <a:p>
            <a:pPr marR="0" lvl="0" defTabSz="914400" eaLnBrk="1" fontAlgn="auto" latinLnBrk="0" hangingPunct="1">
              <a:lnSpc>
                <a:spcPct val="100000"/>
              </a:lnSpc>
              <a:spcBef>
                <a:spcPts val="0"/>
              </a:spcBef>
              <a:spcAft>
                <a:spcPts val="0"/>
              </a:spcAft>
              <a:buClrTx/>
              <a:buSzTx/>
              <a:tabLst/>
              <a:defRPr/>
            </a:pPr>
            <a:r>
              <a:rPr lang="en-GB" sz="800" kern="0" dirty="0">
                <a:solidFill>
                  <a:schemeClr val="accent5">
                    <a:lumMod val="75000"/>
                  </a:schemeClr>
                </a:solidFill>
                <a:latin typeface="Verdana" panose="020B0604030504040204" pitchFamily="34" charset="0"/>
                <a:ea typeface="Verdana" panose="020B0604030504040204" pitchFamily="34" charset="0"/>
              </a:rPr>
              <a:t>&lt;&lt; D</a:t>
            </a:r>
            <a:r>
              <a:rPr lang="en-CH" sz="800" kern="0" dirty="0">
                <a:solidFill>
                  <a:schemeClr val="accent5">
                    <a:lumMod val="75000"/>
                  </a:schemeClr>
                </a:solidFill>
                <a:latin typeface="Verdana" panose="020B0604030504040204" pitchFamily="34" charset="0"/>
                <a:ea typeface="Verdana" panose="020B0604030504040204" pitchFamily="34" charset="0"/>
              </a:rPr>
              <a:t>I</a:t>
            </a:r>
            <a:r>
              <a:rPr lang="en-GB" sz="800" kern="0" dirty="0">
                <a:solidFill>
                  <a:schemeClr val="accent5">
                    <a:lumMod val="75000"/>
                  </a:schemeClr>
                </a:solidFill>
                <a:latin typeface="Verdana" panose="020B0604030504040204" pitchFamily="34" charset="0"/>
                <a:ea typeface="Verdana" panose="020B0604030504040204" pitchFamily="34" charset="0"/>
              </a:rPr>
              <a:t>C</a:t>
            </a:r>
            <a:r>
              <a:rPr lang="en-CH" sz="800" kern="0" dirty="0">
                <a:solidFill>
                  <a:schemeClr val="accent5">
                    <a:lumMod val="75000"/>
                  </a:schemeClr>
                </a:solidFill>
                <a:latin typeface="Verdana" panose="020B0604030504040204" pitchFamily="34" charset="0"/>
                <a:ea typeface="Verdana" panose="020B0604030504040204" pitchFamily="34" charset="0"/>
              </a:rPr>
              <a:t>O</a:t>
            </a:r>
            <a:r>
              <a:rPr lang="en-GB" sz="800" kern="0" dirty="0">
                <a:solidFill>
                  <a:schemeClr val="accent5">
                    <a:lumMod val="75000"/>
                  </a:schemeClr>
                </a:solidFill>
                <a:latin typeface="Verdana" panose="020B0604030504040204" pitchFamily="34" charset="0"/>
                <a:ea typeface="Verdana" panose="020B0604030504040204" pitchFamily="34" charset="0"/>
              </a:rPr>
              <a:t>M</a:t>
            </a:r>
            <a:r>
              <a:rPr lang="en-CH" sz="800" kern="0" dirty="0">
                <a:solidFill>
                  <a:schemeClr val="accent5">
                    <a:lumMod val="75000"/>
                  </a:schemeClr>
                </a:solidFill>
                <a:latin typeface="Verdana" panose="020B0604030504040204" pitchFamily="34" charset="0"/>
                <a:ea typeface="Verdana" panose="020B0604030504040204" pitchFamily="34" charset="0"/>
              </a:rPr>
              <a:t> </a:t>
            </a:r>
            <a:r>
              <a:rPr lang="en-US" sz="800" kern="0" dirty="0">
                <a:solidFill>
                  <a:schemeClr val="accent5">
                    <a:lumMod val="75000"/>
                  </a:schemeClr>
                </a:solidFill>
                <a:latin typeface="Verdana" panose="020B0604030504040204" pitchFamily="34" charset="0"/>
                <a:ea typeface="Verdana" panose="020B0604030504040204" pitchFamily="34" charset="0"/>
              </a:rPr>
              <a:t>Plan </a:t>
            </a:r>
            <a:r>
              <a:rPr lang="en-GB" sz="800" kern="0" dirty="0">
                <a:solidFill>
                  <a:schemeClr val="accent5">
                    <a:lumMod val="75000"/>
                  </a:schemeClr>
                </a:solidFill>
                <a:latin typeface="Verdana" panose="020B0604030504040204" pitchFamily="34" charset="0"/>
                <a:ea typeface="Verdana" panose="020B0604030504040204" pitchFamily="34" charset="0"/>
              </a:rPr>
              <a:t>R</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f</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r</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n</a:t>
            </a:r>
            <a:r>
              <a:rPr lang="en-CH" sz="800" kern="0" dirty="0">
                <a:solidFill>
                  <a:schemeClr val="accent5">
                    <a:lumMod val="75000"/>
                  </a:schemeClr>
                </a:solidFill>
                <a:latin typeface="Verdana" panose="020B0604030504040204" pitchFamily="34" charset="0"/>
                <a:ea typeface="Verdana" panose="020B0604030504040204" pitchFamily="34" charset="0"/>
              </a:rPr>
              <a:t>c</a:t>
            </a:r>
            <a:r>
              <a:rPr lang="en-GB" sz="800" kern="0" dirty="0">
                <a:solidFill>
                  <a:schemeClr val="accent5">
                    <a:lumMod val="75000"/>
                  </a:schemeClr>
                </a:solidFill>
                <a:latin typeface="Verdana" panose="020B0604030504040204" pitchFamily="34" charset="0"/>
                <a:ea typeface="Verdana" panose="020B0604030504040204" pitchFamily="34" charset="0"/>
              </a:rPr>
              <a:t>e &gt;&gt;</a:t>
            </a:r>
            <a:endParaRPr lang="en-CH" sz="800" kern="0" dirty="0">
              <a:solidFill>
                <a:schemeClr val="accent5">
                  <a:lumMod val="75000"/>
                </a:schemeClr>
              </a:solidFill>
              <a:latin typeface="Verdana" panose="020B0604030504040204" pitchFamily="34" charset="0"/>
              <a:ea typeface="Verdana" panose="020B0604030504040204" pitchFamily="34" charset="0"/>
            </a:endParaRPr>
          </a:p>
        </p:txBody>
      </p:sp>
      <p:sp>
        <p:nvSpPr>
          <p:cNvPr id="111" name="TextBox 110">
            <a:extLst>
              <a:ext uri="{FF2B5EF4-FFF2-40B4-BE49-F238E27FC236}">
                <a16:creationId xmlns:a16="http://schemas.microsoft.com/office/drawing/2014/main" id="{ECFC1674-5AEF-41C3-BAEC-070F327E8DBF}"/>
              </a:ext>
            </a:extLst>
          </p:cNvPr>
          <p:cNvSpPr txBox="1"/>
          <p:nvPr/>
        </p:nvSpPr>
        <p:spPr>
          <a:xfrm>
            <a:off x="5784363" y="6384891"/>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to</a:t>
            </a:r>
            <a:r>
              <a:rPr lang="en-US" sz="800" kern="0" dirty="0">
                <a:solidFill>
                  <a:srgbClr val="000000"/>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415112" y="3208355"/>
            <a:ext cx="2931459" cy="24391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Verdana" panose="020B0604030504040204" pitchFamily="34" charset="0"/>
                <a:ea typeface="Verdana" panose="020B0604030504040204" pitchFamily="34" charset="0"/>
              </a:rPr>
              <a:t>R</a:t>
            </a:r>
            <a:r>
              <a:rPr kumimoji="0" lang="en-GB" sz="800" i="0" u="none" strike="noStrike" kern="0" cap="none" spc="0" normalizeH="0" baseline="0" noProof="0" dirty="0" err="1">
                <a:ln>
                  <a:noFill/>
                </a:ln>
                <a:solidFill>
                  <a:schemeClr val="accent5">
                    <a:lumMod val="75000"/>
                  </a:schemeClr>
                </a:solidFill>
                <a:effectLst/>
                <a:uLnTx/>
                <a:uFillTx/>
                <a:latin typeface="Verdana" panose="020B0604030504040204" pitchFamily="34" charset="0"/>
                <a:ea typeface="Verdana" panose="020B0604030504040204" pitchFamily="34" charset="0"/>
              </a:rPr>
              <a:t>adiotherapy</a:t>
            </a:r>
            <a:r>
              <a:rPr kumimoji="0" lang="en-GB" sz="10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p>
          <a:p>
            <a:pPr lvl="0">
              <a:spcAft>
                <a:spcPts val="600"/>
              </a:spcAft>
            </a:pPr>
            <a:r>
              <a:rPr kumimoji="0" lang="en-GB"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Planned Phase</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b="1" kern="0" dirty="0">
              <a:solidFill>
                <a:schemeClr val="accent5">
                  <a:lumMod val="75000"/>
                </a:schemeClr>
              </a:solidFill>
              <a:latin typeface="Verdana" panose="020B0604030504040204" pitchFamily="34" charset="0"/>
              <a:ea typeface="Verdana" panose="020B0604030504040204" pitchFamily="34" charset="0"/>
            </a:endParaRPr>
          </a:p>
          <a:p>
            <a:pPr lvl="0"/>
            <a:r>
              <a:rPr lang="en-GB" sz="800" kern="0" dirty="0">
                <a:latin typeface="Verdana" panose="020B0604030504040204" pitchFamily="34" charset="0"/>
                <a:ea typeface="Verdana" panose="020B0604030504040204" pitchFamily="34" charset="0"/>
              </a:rPr>
              <a:t>Procedure Code = 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filler-order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ite</a:t>
            </a:r>
            <a:endPar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endParaRPr lang="en-GB" sz="800" kern="0" dirty="0">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Dose Per Fraction &gt;&gt;</a:t>
            </a:r>
          </a:p>
        </p:txBody>
      </p:sp>
      <p:sp>
        <p:nvSpPr>
          <p:cNvPr id="110" name="TextBox 109">
            <a:extLst>
              <a:ext uri="{FF2B5EF4-FFF2-40B4-BE49-F238E27FC236}">
                <a16:creationId xmlns:a16="http://schemas.microsoft.com/office/drawing/2014/main" id="{9A8CE246-3D2B-4888-BDFC-FDEC170DAB16}"/>
              </a:ext>
            </a:extLst>
          </p:cNvPr>
          <p:cNvSpPr txBox="1"/>
          <p:nvPr/>
        </p:nvSpPr>
        <p:spPr>
          <a:xfrm>
            <a:off x="5787832" y="3843446"/>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to</a:t>
            </a:r>
            <a:r>
              <a:rPr lang="en-US" sz="800" kern="0" dirty="0">
                <a:solidFill>
                  <a:srgbClr val="000000"/>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125096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3F379D0-03BA-487F-9D96-FD238A27CD07}"/>
              </a:ext>
            </a:extLst>
          </p:cNvPr>
          <p:cNvPicPr>
            <a:picLocks noChangeAspect="1"/>
          </p:cNvPicPr>
          <p:nvPr/>
        </p:nvPicPr>
        <p:blipFill rotWithShape="1">
          <a:blip r:embed="rId2"/>
          <a:srcRect l="16534"/>
          <a:stretch/>
        </p:blipFill>
        <p:spPr>
          <a:xfrm>
            <a:off x="4389884" y="2969283"/>
            <a:ext cx="3459722" cy="1698329"/>
          </a:xfrm>
          <a:prstGeom prst="rect">
            <a:avLst/>
          </a:prstGeom>
        </p:spPr>
      </p:pic>
      <p:pic>
        <p:nvPicPr>
          <p:cNvPr id="20" name="Picture 19">
            <a:extLst>
              <a:ext uri="{FF2B5EF4-FFF2-40B4-BE49-F238E27FC236}">
                <a16:creationId xmlns:a16="http://schemas.microsoft.com/office/drawing/2014/main" id="{D0BDC636-0700-48AE-8DA5-CB1C1C5851D1}"/>
              </a:ext>
            </a:extLst>
          </p:cNvPr>
          <p:cNvPicPr>
            <a:picLocks noChangeAspect="1"/>
          </p:cNvPicPr>
          <p:nvPr/>
        </p:nvPicPr>
        <p:blipFill rotWithShape="1">
          <a:blip r:embed="rId2"/>
          <a:srcRect l="16534"/>
          <a:stretch/>
        </p:blipFill>
        <p:spPr>
          <a:xfrm>
            <a:off x="7982954" y="2969283"/>
            <a:ext cx="3459722" cy="1698329"/>
          </a:xfrm>
          <a:prstGeom prst="rect">
            <a:avLst/>
          </a:prstGeom>
        </p:spPr>
      </p:pic>
      <p:pic>
        <p:nvPicPr>
          <p:cNvPr id="21" name="Picture 20">
            <a:extLst>
              <a:ext uri="{FF2B5EF4-FFF2-40B4-BE49-F238E27FC236}">
                <a16:creationId xmlns:a16="http://schemas.microsoft.com/office/drawing/2014/main" id="{782C548F-E2C6-41C5-890A-C4BF7246247B}"/>
              </a:ext>
            </a:extLst>
          </p:cNvPr>
          <p:cNvPicPr>
            <a:picLocks noChangeAspect="1"/>
          </p:cNvPicPr>
          <p:nvPr/>
        </p:nvPicPr>
        <p:blipFill rotWithShape="1">
          <a:blip r:embed="rId2"/>
          <a:srcRect l="16534"/>
          <a:stretch/>
        </p:blipFill>
        <p:spPr>
          <a:xfrm>
            <a:off x="711090" y="2969283"/>
            <a:ext cx="3459722" cy="1698329"/>
          </a:xfrm>
          <a:prstGeom prst="rect">
            <a:avLst/>
          </a:prstGeom>
        </p:spPr>
      </p:pic>
      <p:sp>
        <p:nvSpPr>
          <p:cNvPr id="25" name="TextBox 21">
            <a:extLst>
              <a:ext uri="{FF2B5EF4-FFF2-40B4-BE49-F238E27FC236}">
                <a16:creationId xmlns:a16="http://schemas.microsoft.com/office/drawing/2014/main" id="{B42A2CED-0EF3-4DC4-9B5C-776D317DF67A}"/>
              </a:ext>
            </a:extLst>
          </p:cNvPr>
          <p:cNvSpPr txBox="1"/>
          <p:nvPr/>
        </p:nvSpPr>
        <p:spPr>
          <a:xfrm>
            <a:off x="8743371" y="2931399"/>
            <a:ext cx="2151052"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Verdana" panose="020B0604030504040204" pitchFamily="34" charset="0"/>
                <a:ea typeface="Verdana" panose="020B0604030504040204" pitchFamily="34" charset="0"/>
              </a:rPr>
              <a:t>Radiotherapy</a:t>
            </a:r>
            <a:r>
              <a:rPr lang="en-US" sz="1000" kern="0" dirty="0">
                <a:solidFill>
                  <a:srgbClr val="5B9BD5">
                    <a:lumMod val="75000"/>
                  </a:srgbClr>
                </a:solidFill>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Verdana" panose="020B0604030504040204" pitchFamily="34" charset="0"/>
                <a:ea typeface="Verdana" panose="020B0604030504040204" pitchFamily="34" charset="0"/>
              </a:rPr>
              <a:t>Course</a:t>
            </a:r>
            <a:r>
              <a:rPr lang="en-US" sz="1000" b="1" kern="0" dirty="0">
                <a:solidFill>
                  <a:srgbClr val="5B9BD5">
                    <a:lumMod val="75000"/>
                  </a:srgbClr>
                </a:solidFill>
                <a:latin typeface="Verdana" panose="020B0604030504040204" pitchFamily="34" charset="0"/>
                <a:ea typeface="Verdana" panose="020B0604030504040204" pitchFamily="34" charset="0"/>
              </a:rPr>
              <a:t> Summary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743372" y="3723839"/>
            <a:ext cx="2151052"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b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b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a:t>
            </a:r>
            <a:r>
              <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35743" y="3723839"/>
            <a:ext cx="2287844" cy="40011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Phase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5159457" y="2941462"/>
            <a:ext cx="227524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Course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082743" y="3719538"/>
            <a:ext cx="3088068"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1081859" y="2987691"/>
            <a:ext cx="308806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Course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1081859" y="4464465"/>
            <a:ext cx="306941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5153996" y="4474421"/>
            <a:ext cx="2287844"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Treatment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748353" y="4474421"/>
            <a:ext cx="21457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0"/>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RTResourcesHighLevel.svg</a:t>
            </a:r>
            <a:r>
              <a:rPr lang="en-US" sz="1000" b="0" dirty="0">
                <a:solidFill>
                  <a:srgbClr val="000000"/>
                </a:solidFill>
                <a:latin typeface="Verdana" panose="020B0604030504040204" pitchFamily="34" charset="0"/>
                <a:ea typeface="Verdana" panose="020B0604030504040204" pitchFamily="34" charset="0"/>
              </a:rPr>
              <a:t>	Updated: Sep 30, 2022</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8" name="Content Placeholder 2">
            <a:extLst>
              <a:ext uri="{FF2B5EF4-FFF2-40B4-BE49-F238E27FC236}">
                <a16:creationId xmlns:a16="http://schemas.microsoft.com/office/drawing/2014/main" id="{032B7D2C-9800-4646-8CB0-77417698A733}"/>
              </a:ext>
            </a:extLst>
          </p:cNvPr>
          <p:cNvSpPr>
            <a:spLocks noGrp="1"/>
          </p:cNvSpPr>
          <p:nvPr/>
        </p:nvSpPr>
        <p:spPr>
          <a:xfrm>
            <a:off x="8122908" y="2213741"/>
            <a:ext cx="3261648" cy="230832"/>
          </a:xfrm>
          <a:prstGeom prst="rect">
            <a:avLst/>
          </a:prstGeom>
        </p:spPr>
        <p:txBody>
          <a:bodyPr vert="horz"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treatment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delivered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p:txBody>
      </p:sp>
      <p:sp>
        <p:nvSpPr>
          <p:cNvPr id="34" name="Content Placeholder 2">
            <a:extLst>
              <a:ext uri="{FF2B5EF4-FFF2-40B4-BE49-F238E27FC236}">
                <a16:creationId xmlns:a16="http://schemas.microsoft.com/office/drawing/2014/main" id="{1F2A91FE-39D7-4FBF-8EE4-1C826B2FE742}"/>
              </a:ext>
            </a:extLst>
          </p:cNvPr>
          <p:cNvSpPr txBox="1">
            <a:spLocks/>
          </p:cNvSpPr>
          <p:nvPr/>
        </p:nvSpPr>
        <p:spPr>
          <a:xfrm>
            <a:off x="4366843" y="2129102"/>
            <a:ext cx="3900093"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plans</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(prepared by physicist/planner)</a:t>
            </a:r>
          </a:p>
        </p:txBody>
      </p:sp>
      <p:sp>
        <p:nvSpPr>
          <p:cNvPr id="35" name="Content Placeholder 2">
            <a:extLst>
              <a:ext uri="{FF2B5EF4-FFF2-40B4-BE49-F238E27FC236}">
                <a16:creationId xmlns:a16="http://schemas.microsoft.com/office/drawing/2014/main" id="{98E15674-4F11-46E1-B6D6-25CFA0C41430}"/>
              </a:ext>
            </a:extLst>
          </p:cNvPr>
          <p:cNvSpPr txBox="1">
            <a:spLocks/>
          </p:cNvSpPr>
          <p:nvPr/>
        </p:nvSpPr>
        <p:spPr>
          <a:xfrm>
            <a:off x="1250996" y="2129102"/>
            <a:ext cx="2778747"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What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prescribed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(ordered by a physician)</a:t>
            </a:r>
          </a:p>
        </p:txBody>
      </p:sp>
      <p:sp>
        <p:nvSpPr>
          <p:cNvPr id="36" name="Content Placeholder 2">
            <a:extLst>
              <a:ext uri="{FF2B5EF4-FFF2-40B4-BE49-F238E27FC236}">
                <a16:creationId xmlns:a16="http://schemas.microsoft.com/office/drawing/2014/main" id="{7E0D7D95-D974-429A-B9D0-E7532916CE2E}"/>
              </a:ext>
            </a:extLst>
          </p:cNvPr>
          <p:cNvSpPr>
            <a:spLocks noGrp="1"/>
          </p:cNvSpPr>
          <p:nvPr/>
        </p:nvSpPr>
        <p:spPr>
          <a:xfrm>
            <a:off x="8525402" y="2684205"/>
            <a:ext cx="2456660" cy="230832"/>
          </a:xfrm>
          <a:prstGeom prst="rect">
            <a:avLst/>
          </a:prstGeom>
        </p:spPr>
        <p:txBody>
          <a:bodyPr vert="horz" wrap="square"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Procedures</a:t>
            </a:r>
          </a:p>
        </p:txBody>
      </p:sp>
      <p:sp>
        <p:nvSpPr>
          <p:cNvPr id="37" name="Content Placeholder 2">
            <a:extLst>
              <a:ext uri="{FF2B5EF4-FFF2-40B4-BE49-F238E27FC236}">
                <a16:creationId xmlns:a16="http://schemas.microsoft.com/office/drawing/2014/main" id="{8068A188-0947-4740-BA6B-FEE9F9DC4951}"/>
              </a:ext>
            </a:extLst>
          </p:cNvPr>
          <p:cNvSpPr txBox="1">
            <a:spLocks/>
          </p:cNvSpPr>
          <p:nvPr/>
        </p:nvSpPr>
        <p:spPr>
          <a:xfrm>
            <a:off x="4757471" y="2676511"/>
            <a:ext cx="3118836" cy="246221"/>
          </a:xfrm>
          <a:prstGeom prst="rect">
            <a:avLst/>
          </a:prstGeom>
        </p:spPr>
        <p:txBody>
          <a:bodyPr vert="horz" wrap="square"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filler-order</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38" name="Content Placeholder 2">
            <a:extLst>
              <a:ext uri="{FF2B5EF4-FFF2-40B4-BE49-F238E27FC236}">
                <a16:creationId xmlns:a16="http://schemas.microsoft.com/office/drawing/2014/main" id="{DBC0F055-18C0-40D0-971C-46566B602283}"/>
              </a:ext>
            </a:extLst>
          </p:cNvPr>
          <p:cNvSpPr txBox="1">
            <a:spLocks/>
          </p:cNvSpPr>
          <p:nvPr/>
        </p:nvSpPr>
        <p:spPr>
          <a:xfrm>
            <a:off x="1250996" y="2676511"/>
            <a:ext cx="2778747" cy="246221"/>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original-order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4090537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a:extLst>
              <a:ext uri="{FF2B5EF4-FFF2-40B4-BE49-F238E27FC236}">
                <a16:creationId xmlns:a16="http://schemas.microsoft.com/office/drawing/2014/main" id="{48E94AD1-D4D5-4630-AFE6-EC4E66F64145}"/>
              </a:ext>
            </a:extLst>
          </p:cNvPr>
          <p:cNvCxnSpPr>
            <a:cxnSpLocks/>
          </p:cNvCxnSpPr>
          <p:nvPr/>
        </p:nvCxnSpPr>
        <p:spPr>
          <a:xfrm flipV="1">
            <a:off x="8772639" y="2063531"/>
            <a:ext cx="0" cy="1525775"/>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8018403" y="871805"/>
            <a:ext cx="3261648" cy="230832"/>
          </a:xfrm>
          <a:prstGeom prst="rect">
            <a:avLst/>
          </a:prstGeom>
        </p:spPr>
        <p:txBody>
          <a:bodyPr vert="horz"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treatment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delivered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3922701" y="787166"/>
            <a:ext cx="3900093"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plans</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(prepared by physicist/planner)</a:t>
            </a: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98141" y="787166"/>
            <a:ext cx="2778747"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What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prescribed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(ordered by a physician)</a:t>
            </a:r>
          </a:p>
        </p:txBody>
      </p:sp>
      <p:sp>
        <p:nvSpPr>
          <p:cNvPr id="25" name="TextBox 21">
            <a:extLst>
              <a:ext uri="{FF2B5EF4-FFF2-40B4-BE49-F238E27FC236}">
                <a16:creationId xmlns:a16="http://schemas.microsoft.com/office/drawing/2014/main" id="{B42A2CED-0EF3-4DC4-9B5C-776D317DF67A}"/>
              </a:ext>
            </a:extLst>
          </p:cNvPr>
          <p:cNvSpPr txBox="1"/>
          <p:nvPr/>
        </p:nvSpPr>
        <p:spPr>
          <a:xfrm>
            <a:off x="8540055" y="1641761"/>
            <a:ext cx="2182779"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Verdana" panose="020B0604030504040204" pitchFamily="34" charset="0"/>
                <a:ea typeface="Verdana" panose="020B0604030504040204" pitchFamily="34" charset="0"/>
              </a:rPr>
              <a:t>Radiotherapy</a:t>
            </a:r>
            <a:r>
              <a:rPr lang="en-US" sz="1000" kern="0" dirty="0">
                <a:solidFill>
                  <a:srgbClr val="5B9BD5">
                    <a:lumMod val="75000"/>
                  </a:srgbClr>
                </a:solidFill>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Verdana" panose="020B0604030504040204" pitchFamily="34" charset="0"/>
                <a:ea typeface="Verdana" panose="020B0604030504040204" pitchFamily="34" charset="0"/>
              </a:rPr>
              <a:t>Course</a:t>
            </a:r>
            <a:r>
              <a:rPr lang="en-US" sz="1000" b="1" kern="0" dirty="0">
                <a:solidFill>
                  <a:srgbClr val="5B9BD5">
                    <a:lumMod val="75000"/>
                  </a:srgbClr>
                </a:solidFill>
                <a:latin typeface="Verdana" panose="020B0604030504040204" pitchFamily="34" charset="0"/>
                <a:ea typeface="Verdana" panose="020B0604030504040204" pitchFamily="34" charset="0"/>
              </a:rPr>
              <a:t> Summary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964594" y="2605123"/>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b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b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a:t>
            </a:r>
            <a:r>
              <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67749" y="2952078"/>
            <a:ext cx="2224219"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Phase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4743211" y="2067363"/>
            <a:ext cx="222421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Course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358142" y="2600822"/>
            <a:ext cx="2506205"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933604" y="1641761"/>
            <a:ext cx="250620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Course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933604" y="3502860"/>
            <a:ext cx="2506205"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4743211" y="3870256"/>
            <a:ext cx="2224218"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Treatment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542547" y="3502860"/>
            <a:ext cx="2177400"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relationshipsBetweenProfiles.svg</a:t>
            </a:r>
            <a:r>
              <a:rPr lang="en-US" sz="1400" b="0" dirty="0">
                <a:solidFill>
                  <a:srgbClr val="000000"/>
                </a:solidFill>
                <a:latin typeface="Verdana" panose="020B0604030504040204" pitchFamily="34" charset="0"/>
                <a:ea typeface="Verdana" panose="020B0604030504040204" pitchFamily="34" charset="0"/>
              </a:rPr>
              <a:t>	</a:t>
            </a:r>
            <a:r>
              <a:rPr lang="en-US" sz="800" b="0" dirty="0">
                <a:solidFill>
                  <a:srgbClr val="000000"/>
                </a:solidFill>
                <a:latin typeface="Verdana" panose="020B0604030504040204" pitchFamily="34" charset="0"/>
                <a:ea typeface="Verdana" panose="020B0604030504040204" pitchFamily="34" charset="0"/>
              </a:rPr>
              <a:t>Updated: Sep 30, 2022</a:t>
            </a:r>
            <a:endParaRPr kumimoji="0" lang="en-GB" sz="8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3" name="Straight Arrow Connector 2">
            <a:extLst>
              <a:ext uri="{FF2B5EF4-FFF2-40B4-BE49-F238E27FC236}">
                <a16:creationId xmlns:a16="http://schemas.microsoft.com/office/drawing/2014/main" id="{00175933-0FB2-45F0-81E3-AFEC61D30150}"/>
              </a:ext>
            </a:extLst>
          </p:cNvPr>
          <p:cNvCxnSpPr>
            <a:cxnSpLocks/>
            <a:stCxn id="25" idx="1"/>
            <a:endCxn id="28" idx="3"/>
          </p:cNvCxnSpPr>
          <p:nvPr/>
        </p:nvCxnSpPr>
        <p:spPr>
          <a:xfrm flipH="1">
            <a:off x="6967429" y="1841816"/>
            <a:ext cx="1572626" cy="425602"/>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D2B602B-BE9E-4739-ACC1-32F68EDCFEA0}"/>
              </a:ext>
            </a:extLst>
          </p:cNvPr>
          <p:cNvCxnSpPr>
            <a:cxnSpLocks/>
            <a:stCxn id="26" idx="1"/>
            <a:endCxn id="27" idx="3"/>
          </p:cNvCxnSpPr>
          <p:nvPr/>
        </p:nvCxnSpPr>
        <p:spPr>
          <a:xfrm flipH="1">
            <a:off x="7391968" y="2805178"/>
            <a:ext cx="1572626" cy="367397"/>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CD984E-0125-416E-9318-DA0CDFCFA1A3}"/>
              </a:ext>
            </a:extLst>
          </p:cNvPr>
          <p:cNvCxnSpPr>
            <a:cxnSpLocks/>
            <a:stCxn id="33" idx="1"/>
            <a:endCxn id="32" idx="3"/>
          </p:cNvCxnSpPr>
          <p:nvPr/>
        </p:nvCxnSpPr>
        <p:spPr>
          <a:xfrm flipH="1">
            <a:off x="6967429" y="3723357"/>
            <a:ext cx="1575118" cy="367396"/>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BEB76AA-4A7C-4D0B-887E-B5D10965CABD}"/>
              </a:ext>
            </a:extLst>
          </p:cNvPr>
          <p:cNvCxnSpPr>
            <a:cxnSpLocks/>
            <a:stCxn id="28" idx="1"/>
            <a:endCxn id="30" idx="3"/>
          </p:cNvCxnSpPr>
          <p:nvPr/>
        </p:nvCxnSpPr>
        <p:spPr>
          <a:xfrm flipH="1" flipV="1">
            <a:off x="3439808" y="1841816"/>
            <a:ext cx="1303403" cy="425602"/>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07A2DAB-A8DF-46DF-83F5-3AEC1DA830BD}"/>
              </a:ext>
            </a:extLst>
          </p:cNvPr>
          <p:cNvCxnSpPr>
            <a:cxnSpLocks/>
            <a:stCxn id="27" idx="1"/>
            <a:endCxn id="29" idx="3"/>
          </p:cNvCxnSpPr>
          <p:nvPr/>
        </p:nvCxnSpPr>
        <p:spPr>
          <a:xfrm flipH="1" flipV="1">
            <a:off x="3864347" y="2805178"/>
            <a:ext cx="1303402" cy="367397"/>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07E6717-9ED2-43FE-972C-95BB0A846F7F}"/>
              </a:ext>
            </a:extLst>
          </p:cNvPr>
          <p:cNvCxnSpPr>
            <a:cxnSpLocks/>
            <a:stCxn id="32" idx="1"/>
            <a:endCxn id="31" idx="3"/>
          </p:cNvCxnSpPr>
          <p:nvPr/>
        </p:nvCxnSpPr>
        <p:spPr>
          <a:xfrm flipH="1" flipV="1">
            <a:off x="3439809" y="3723357"/>
            <a:ext cx="1303402" cy="36739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98BE8EA-5564-40F8-B6B8-8FE5A4B544FA}"/>
              </a:ext>
            </a:extLst>
          </p:cNvPr>
          <p:cNvCxnSpPr>
            <a:cxnSpLocks/>
            <a:stCxn id="25" idx="1"/>
            <a:endCxn id="30" idx="3"/>
          </p:cNvCxnSpPr>
          <p:nvPr/>
        </p:nvCxnSpPr>
        <p:spPr>
          <a:xfrm flipH="1">
            <a:off x="3439808" y="1841816"/>
            <a:ext cx="5100247"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223ED43-6857-4419-A881-252FEC363970}"/>
              </a:ext>
            </a:extLst>
          </p:cNvPr>
          <p:cNvCxnSpPr>
            <a:cxnSpLocks/>
            <a:stCxn id="26" idx="1"/>
            <a:endCxn id="29" idx="3"/>
          </p:cNvCxnSpPr>
          <p:nvPr/>
        </p:nvCxnSpPr>
        <p:spPr>
          <a:xfrm flipH="1">
            <a:off x="3864347" y="2805178"/>
            <a:ext cx="5100247"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4896263-0E47-44EF-8404-8ADDA3224382}"/>
              </a:ext>
            </a:extLst>
          </p:cNvPr>
          <p:cNvCxnSpPr>
            <a:cxnSpLocks/>
            <a:stCxn id="33" idx="1"/>
            <a:endCxn id="31" idx="3"/>
          </p:cNvCxnSpPr>
          <p:nvPr/>
        </p:nvCxnSpPr>
        <p:spPr>
          <a:xfrm flipH="1">
            <a:off x="3439809" y="3723357"/>
            <a:ext cx="5102738"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FC207A2D-556C-40EC-B480-B86CD953B9E5}"/>
              </a:ext>
            </a:extLst>
          </p:cNvPr>
          <p:cNvSpPr>
            <a:spLocks noGrp="1"/>
          </p:cNvSpPr>
          <p:nvPr/>
        </p:nvSpPr>
        <p:spPr>
          <a:xfrm>
            <a:off x="7125458" y="1956512"/>
            <a:ext cx="942761"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48" name="Content Placeholder 2">
            <a:extLst>
              <a:ext uri="{FF2B5EF4-FFF2-40B4-BE49-F238E27FC236}">
                <a16:creationId xmlns:a16="http://schemas.microsoft.com/office/drawing/2014/main" id="{59F99D64-D472-45EE-B812-188AD7455A5D}"/>
              </a:ext>
            </a:extLst>
          </p:cNvPr>
          <p:cNvSpPr>
            <a:spLocks noGrp="1"/>
          </p:cNvSpPr>
          <p:nvPr/>
        </p:nvSpPr>
        <p:spPr>
          <a:xfrm>
            <a:off x="7118483" y="1570153"/>
            <a:ext cx="11437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49" name="Content Placeholder 2">
            <a:extLst>
              <a:ext uri="{FF2B5EF4-FFF2-40B4-BE49-F238E27FC236}">
                <a16:creationId xmlns:a16="http://schemas.microsoft.com/office/drawing/2014/main" id="{26B1CAE9-B2D9-4660-A61C-17BF0B4ADA1D}"/>
              </a:ext>
            </a:extLst>
          </p:cNvPr>
          <p:cNvSpPr>
            <a:spLocks noGrp="1"/>
          </p:cNvSpPr>
          <p:nvPr/>
        </p:nvSpPr>
        <p:spPr>
          <a:xfrm>
            <a:off x="7543021" y="2528666"/>
            <a:ext cx="1124419"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0" name="Content Placeholder 2">
            <a:extLst>
              <a:ext uri="{FF2B5EF4-FFF2-40B4-BE49-F238E27FC236}">
                <a16:creationId xmlns:a16="http://schemas.microsoft.com/office/drawing/2014/main" id="{8EEA0D7F-FC35-4472-A035-2FBB75213EB4}"/>
              </a:ext>
            </a:extLst>
          </p:cNvPr>
          <p:cNvSpPr>
            <a:spLocks noGrp="1"/>
          </p:cNvSpPr>
          <p:nvPr/>
        </p:nvSpPr>
        <p:spPr>
          <a:xfrm>
            <a:off x="7549997" y="2900535"/>
            <a:ext cx="922158"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1" name="Content Placeholder 2">
            <a:extLst>
              <a:ext uri="{FF2B5EF4-FFF2-40B4-BE49-F238E27FC236}">
                <a16:creationId xmlns:a16="http://schemas.microsoft.com/office/drawing/2014/main" id="{A1DF7066-232C-4062-8EA1-1425876F8D01}"/>
              </a:ext>
            </a:extLst>
          </p:cNvPr>
          <p:cNvSpPr>
            <a:spLocks noGrp="1"/>
          </p:cNvSpPr>
          <p:nvPr/>
        </p:nvSpPr>
        <p:spPr>
          <a:xfrm>
            <a:off x="7118483" y="3466822"/>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2" name="Content Placeholder 2">
            <a:extLst>
              <a:ext uri="{FF2B5EF4-FFF2-40B4-BE49-F238E27FC236}">
                <a16:creationId xmlns:a16="http://schemas.microsoft.com/office/drawing/2014/main" id="{36981AAB-308C-46C3-891D-783BB2175516}"/>
              </a:ext>
            </a:extLst>
          </p:cNvPr>
          <p:cNvSpPr>
            <a:spLocks noGrp="1"/>
          </p:cNvSpPr>
          <p:nvPr/>
        </p:nvSpPr>
        <p:spPr>
          <a:xfrm>
            <a:off x="7125459" y="3820067"/>
            <a:ext cx="922158"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3" name="Content Placeholder 2">
            <a:extLst>
              <a:ext uri="{FF2B5EF4-FFF2-40B4-BE49-F238E27FC236}">
                <a16:creationId xmlns:a16="http://schemas.microsoft.com/office/drawing/2014/main" id="{86BBC463-8B64-4503-B9E0-E643A2075C3D}"/>
              </a:ext>
            </a:extLst>
          </p:cNvPr>
          <p:cNvSpPr>
            <a:spLocks noGrp="1"/>
          </p:cNvSpPr>
          <p:nvPr/>
        </p:nvSpPr>
        <p:spPr>
          <a:xfrm>
            <a:off x="893806" y="4472084"/>
            <a:ext cx="8926486" cy="934827"/>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Procedure.basedOn</a:t>
            </a:r>
            <a:r>
              <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Arial" panose="020B0604020202020204" pitchFamily="34" charset="0"/>
              </a:rPr>
              <a:t>	A request for this procedure</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6">
                    <a:lumMod val="75000"/>
                  </a:schemeClr>
                </a:solidFill>
                <a:latin typeface="Verdana" panose="020B0604030504040204" pitchFamily="34" charset="0"/>
                <a:ea typeface="Verdana" panose="020B0604030504040204" pitchFamily="34" charset="0"/>
                <a:cs typeface="Arial" panose="020B0604020202020204" pitchFamily="34" charset="0"/>
              </a:rPr>
              <a:t>Procedure.partOf</a:t>
            </a:r>
            <a:r>
              <a:rPr lang="en-US" sz="1000" dirty="0">
                <a:solidFill>
                  <a:schemeClr val="accent6">
                    <a:lumMod val="75000"/>
                  </a:schemeClr>
                </a:solidFill>
                <a:latin typeface="Verdana" panose="020B0604030504040204" pitchFamily="34" charset="0"/>
                <a:ea typeface="Verdana" panose="020B0604030504040204" pitchFamily="34" charset="0"/>
                <a:cs typeface="Arial" panose="020B0604020202020204" pitchFamily="34" charset="0"/>
              </a:rPr>
              <a:t>: </a:t>
            </a:r>
            <a:r>
              <a:rPr lang="en-US" sz="1000" dirty="0">
                <a:solidFill>
                  <a:sysClr val="windowText" lastClr="000000"/>
                </a:solidFill>
                <a:latin typeface="Verdana" panose="020B0604030504040204" pitchFamily="34" charset="0"/>
                <a:ea typeface="Verdana" panose="020B0604030504040204" pitchFamily="34" charset="0"/>
                <a:cs typeface="Arial" panose="020B0604020202020204" pitchFamily="34" charset="0"/>
              </a:rPr>
              <a:t>		A larger event of which this particular procedure is a component or step.</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ServiceRequest.basedOn</a:t>
            </a:r>
            <a:r>
              <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rPr>
              <a:t>: </a:t>
            </a:r>
            <a:r>
              <a:rPr lang="en-US" sz="1000" dirty="0">
                <a:solidFill>
                  <a:sysClr val="windowText" lastClr="000000"/>
                </a:solidFill>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Arial" panose="020B0604020202020204" pitchFamily="34" charset="0"/>
              </a:rPr>
              <a:t>Plan/proposal/order fulfilled by this request.</a:t>
            </a:r>
          </a:p>
        </p:txBody>
      </p:sp>
      <p:cxnSp>
        <p:nvCxnSpPr>
          <p:cNvPr id="55" name="Straight Arrow Connector 54">
            <a:extLst>
              <a:ext uri="{FF2B5EF4-FFF2-40B4-BE49-F238E27FC236}">
                <a16:creationId xmlns:a16="http://schemas.microsoft.com/office/drawing/2014/main" id="{0712F745-EF50-4332-ABC3-ED3D6FC354BF}"/>
              </a:ext>
            </a:extLst>
          </p:cNvPr>
          <p:cNvCxnSpPr>
            <a:cxnSpLocks/>
            <a:endCxn id="26" idx="2"/>
          </p:cNvCxnSpPr>
          <p:nvPr/>
        </p:nvCxnSpPr>
        <p:spPr>
          <a:xfrm flipV="1">
            <a:off x="9975511" y="3005233"/>
            <a:ext cx="0" cy="497627"/>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9548A70B-BA0A-4E6B-8F1E-CBE91B28E84A}"/>
              </a:ext>
            </a:extLst>
          </p:cNvPr>
          <p:cNvSpPr>
            <a:spLocks noGrp="1"/>
          </p:cNvSpPr>
          <p:nvPr/>
        </p:nvSpPr>
        <p:spPr>
          <a:xfrm>
            <a:off x="9852827" y="3132634"/>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59" name="Content Placeholder 2">
            <a:extLst>
              <a:ext uri="{FF2B5EF4-FFF2-40B4-BE49-F238E27FC236}">
                <a16:creationId xmlns:a16="http://schemas.microsoft.com/office/drawing/2014/main" id="{8DCBDFFF-3DCA-4D35-AFDB-B4D5B37B806B}"/>
              </a:ext>
            </a:extLst>
          </p:cNvPr>
          <p:cNvSpPr>
            <a:spLocks noGrp="1"/>
          </p:cNvSpPr>
          <p:nvPr/>
        </p:nvSpPr>
        <p:spPr>
          <a:xfrm>
            <a:off x="8592546" y="2188804"/>
            <a:ext cx="960439"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cxnSp>
        <p:nvCxnSpPr>
          <p:cNvPr id="60" name="Straight Arrow Connector 59">
            <a:extLst>
              <a:ext uri="{FF2B5EF4-FFF2-40B4-BE49-F238E27FC236}">
                <a16:creationId xmlns:a16="http://schemas.microsoft.com/office/drawing/2014/main" id="{5531EBD9-6697-4CF2-AE06-A2432232A980}"/>
              </a:ext>
            </a:extLst>
          </p:cNvPr>
          <p:cNvCxnSpPr>
            <a:cxnSpLocks/>
          </p:cNvCxnSpPr>
          <p:nvPr/>
        </p:nvCxnSpPr>
        <p:spPr>
          <a:xfrm flipV="1">
            <a:off x="9975511" y="2057733"/>
            <a:ext cx="0" cy="555551"/>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Content Placeholder 2">
            <a:extLst>
              <a:ext uri="{FF2B5EF4-FFF2-40B4-BE49-F238E27FC236}">
                <a16:creationId xmlns:a16="http://schemas.microsoft.com/office/drawing/2014/main" id="{8DE37F82-E3E6-499A-95BF-C02240377545}"/>
              </a:ext>
            </a:extLst>
          </p:cNvPr>
          <p:cNvSpPr>
            <a:spLocks noGrp="1"/>
          </p:cNvSpPr>
          <p:nvPr/>
        </p:nvSpPr>
        <p:spPr>
          <a:xfrm>
            <a:off x="3625814" y="1987468"/>
            <a:ext cx="9160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25" name="Content Placeholder 2">
            <a:extLst>
              <a:ext uri="{FF2B5EF4-FFF2-40B4-BE49-F238E27FC236}">
                <a16:creationId xmlns:a16="http://schemas.microsoft.com/office/drawing/2014/main" id="{7F8519D1-646D-4C06-88B7-864FC958F774}"/>
              </a:ext>
            </a:extLst>
          </p:cNvPr>
          <p:cNvSpPr>
            <a:spLocks noGrp="1"/>
          </p:cNvSpPr>
          <p:nvPr/>
        </p:nvSpPr>
        <p:spPr>
          <a:xfrm>
            <a:off x="4007746" y="2897072"/>
            <a:ext cx="9160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26" name="Content Placeholder 2">
            <a:extLst>
              <a:ext uri="{FF2B5EF4-FFF2-40B4-BE49-F238E27FC236}">
                <a16:creationId xmlns:a16="http://schemas.microsoft.com/office/drawing/2014/main" id="{1BE156AA-0986-4A45-B543-A61AD5AF2B3F}"/>
              </a:ext>
            </a:extLst>
          </p:cNvPr>
          <p:cNvSpPr>
            <a:spLocks noGrp="1"/>
          </p:cNvSpPr>
          <p:nvPr/>
        </p:nvSpPr>
        <p:spPr>
          <a:xfrm>
            <a:off x="3625814" y="3833203"/>
            <a:ext cx="9160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127" name="Straight Arrow Connector 126">
            <a:extLst>
              <a:ext uri="{FF2B5EF4-FFF2-40B4-BE49-F238E27FC236}">
                <a16:creationId xmlns:a16="http://schemas.microsoft.com/office/drawing/2014/main" id="{4337F4AE-EBC8-4BB3-AA77-1F9CD347E07E}"/>
              </a:ext>
            </a:extLst>
          </p:cNvPr>
          <p:cNvCxnSpPr>
            <a:cxnSpLocks/>
            <a:endCxn id="27" idx="2"/>
          </p:cNvCxnSpPr>
          <p:nvPr/>
        </p:nvCxnSpPr>
        <p:spPr>
          <a:xfrm flipV="1">
            <a:off x="6279858" y="3393071"/>
            <a:ext cx="1" cy="47718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0" name="Content Placeholder 2">
            <a:extLst>
              <a:ext uri="{FF2B5EF4-FFF2-40B4-BE49-F238E27FC236}">
                <a16:creationId xmlns:a16="http://schemas.microsoft.com/office/drawing/2014/main" id="{10E910E8-81FE-48F8-A793-97423BF8E36C}"/>
              </a:ext>
            </a:extLst>
          </p:cNvPr>
          <p:cNvSpPr>
            <a:spLocks noGrp="1"/>
          </p:cNvSpPr>
          <p:nvPr/>
        </p:nvSpPr>
        <p:spPr>
          <a:xfrm>
            <a:off x="6221824" y="3433549"/>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35" name="Content Placeholder 2">
            <a:extLst>
              <a:ext uri="{FF2B5EF4-FFF2-40B4-BE49-F238E27FC236}">
                <a16:creationId xmlns:a16="http://schemas.microsoft.com/office/drawing/2014/main" id="{14868C31-7BA1-42CB-9BE8-2EE699C1A387}"/>
              </a:ext>
            </a:extLst>
          </p:cNvPr>
          <p:cNvSpPr>
            <a:spLocks noGrp="1"/>
          </p:cNvSpPr>
          <p:nvPr/>
        </p:nvSpPr>
        <p:spPr>
          <a:xfrm>
            <a:off x="6221824" y="2505993"/>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36" name="Content Placeholder 2">
            <a:extLst>
              <a:ext uri="{FF2B5EF4-FFF2-40B4-BE49-F238E27FC236}">
                <a16:creationId xmlns:a16="http://schemas.microsoft.com/office/drawing/2014/main" id="{D52B11A1-8161-482C-8E67-8EF3ED94720B}"/>
              </a:ext>
            </a:extLst>
          </p:cNvPr>
          <p:cNvSpPr>
            <a:spLocks noGrp="1"/>
          </p:cNvSpPr>
          <p:nvPr/>
        </p:nvSpPr>
        <p:spPr>
          <a:xfrm>
            <a:off x="2476718" y="2229287"/>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37" name="Content Placeholder 2">
            <a:extLst>
              <a:ext uri="{FF2B5EF4-FFF2-40B4-BE49-F238E27FC236}">
                <a16:creationId xmlns:a16="http://schemas.microsoft.com/office/drawing/2014/main" id="{A45B2454-7BFB-4CA9-90EF-452B1BFEAB22}"/>
              </a:ext>
            </a:extLst>
          </p:cNvPr>
          <p:cNvSpPr>
            <a:spLocks noGrp="1"/>
          </p:cNvSpPr>
          <p:nvPr/>
        </p:nvSpPr>
        <p:spPr>
          <a:xfrm>
            <a:off x="2476718" y="3140686"/>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138" name="Straight Arrow Connector 137">
            <a:extLst>
              <a:ext uri="{FF2B5EF4-FFF2-40B4-BE49-F238E27FC236}">
                <a16:creationId xmlns:a16="http://schemas.microsoft.com/office/drawing/2014/main" id="{155E638B-63EE-40AD-8256-7EA093395AF2}"/>
              </a:ext>
            </a:extLst>
          </p:cNvPr>
          <p:cNvCxnSpPr>
            <a:cxnSpLocks/>
            <a:stCxn id="27" idx="0"/>
          </p:cNvCxnSpPr>
          <p:nvPr/>
        </p:nvCxnSpPr>
        <p:spPr>
          <a:xfrm flipH="1" flipV="1">
            <a:off x="6279858" y="2467473"/>
            <a:ext cx="1" cy="48460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FC51C9B4-55F5-4069-A05C-69A785F1A49E}"/>
              </a:ext>
            </a:extLst>
          </p:cNvPr>
          <p:cNvCxnSpPr>
            <a:cxnSpLocks/>
          </p:cNvCxnSpPr>
          <p:nvPr/>
        </p:nvCxnSpPr>
        <p:spPr>
          <a:xfrm>
            <a:off x="2828788" y="4832686"/>
            <a:ext cx="466606"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DB8E25E6-5C1E-4C6F-9233-0DA1B4EDD688}"/>
              </a:ext>
            </a:extLst>
          </p:cNvPr>
          <p:cNvCxnSpPr>
            <a:cxnSpLocks/>
          </p:cNvCxnSpPr>
          <p:nvPr/>
        </p:nvCxnSpPr>
        <p:spPr>
          <a:xfrm>
            <a:off x="2828788" y="5080502"/>
            <a:ext cx="466606" cy="0"/>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7FDB6065-F20A-4CFA-B58C-602287750029}"/>
              </a:ext>
            </a:extLst>
          </p:cNvPr>
          <p:cNvCxnSpPr>
            <a:cxnSpLocks/>
          </p:cNvCxnSpPr>
          <p:nvPr/>
        </p:nvCxnSpPr>
        <p:spPr>
          <a:xfrm>
            <a:off x="2828788" y="4597065"/>
            <a:ext cx="466606"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1" name="Content Placeholder 2">
            <a:extLst>
              <a:ext uri="{FF2B5EF4-FFF2-40B4-BE49-F238E27FC236}">
                <a16:creationId xmlns:a16="http://schemas.microsoft.com/office/drawing/2014/main" id="{5921E145-A829-462A-85DE-CDD3FEFF59E7}"/>
              </a:ext>
            </a:extLst>
          </p:cNvPr>
          <p:cNvSpPr>
            <a:spLocks noGrp="1"/>
          </p:cNvSpPr>
          <p:nvPr/>
        </p:nvSpPr>
        <p:spPr>
          <a:xfrm>
            <a:off x="9873431" y="2245051"/>
            <a:ext cx="846516"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217" name="Content Placeholder 2">
            <a:extLst>
              <a:ext uri="{FF2B5EF4-FFF2-40B4-BE49-F238E27FC236}">
                <a16:creationId xmlns:a16="http://schemas.microsoft.com/office/drawing/2014/main" id="{44BE41DA-BD43-4543-830A-001F9F2EBB21}"/>
              </a:ext>
            </a:extLst>
          </p:cNvPr>
          <p:cNvSpPr>
            <a:spLocks noGrp="1"/>
          </p:cNvSpPr>
          <p:nvPr/>
        </p:nvSpPr>
        <p:spPr>
          <a:xfrm>
            <a:off x="4964581" y="2520872"/>
            <a:ext cx="1161647"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218" name="Straight Arrow Connector 217">
            <a:extLst>
              <a:ext uri="{FF2B5EF4-FFF2-40B4-BE49-F238E27FC236}">
                <a16:creationId xmlns:a16="http://schemas.microsoft.com/office/drawing/2014/main" id="{F736FB0F-ECB1-4BD5-84F1-6386D2153A66}"/>
              </a:ext>
            </a:extLst>
          </p:cNvPr>
          <p:cNvCxnSpPr>
            <a:cxnSpLocks/>
          </p:cNvCxnSpPr>
          <p:nvPr/>
        </p:nvCxnSpPr>
        <p:spPr>
          <a:xfrm flipV="1">
            <a:off x="4944534" y="2482352"/>
            <a:ext cx="0" cy="1350851"/>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0" name="Content Placeholder 2">
            <a:extLst>
              <a:ext uri="{FF2B5EF4-FFF2-40B4-BE49-F238E27FC236}">
                <a16:creationId xmlns:a16="http://schemas.microsoft.com/office/drawing/2014/main" id="{FFB7E5E1-00A8-4348-8848-B82330502579}"/>
              </a:ext>
            </a:extLst>
          </p:cNvPr>
          <p:cNvSpPr>
            <a:spLocks noGrp="1"/>
          </p:cNvSpPr>
          <p:nvPr/>
        </p:nvSpPr>
        <p:spPr>
          <a:xfrm>
            <a:off x="1125401" y="2192275"/>
            <a:ext cx="1129070"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221" name="Straight Arrow Connector 220">
            <a:extLst>
              <a:ext uri="{FF2B5EF4-FFF2-40B4-BE49-F238E27FC236}">
                <a16:creationId xmlns:a16="http://schemas.microsoft.com/office/drawing/2014/main" id="{979F834F-7EE4-4993-B846-075576774E1A}"/>
              </a:ext>
            </a:extLst>
          </p:cNvPr>
          <p:cNvCxnSpPr>
            <a:cxnSpLocks/>
          </p:cNvCxnSpPr>
          <p:nvPr/>
        </p:nvCxnSpPr>
        <p:spPr>
          <a:xfrm flipV="1">
            <a:off x="1116565" y="2063065"/>
            <a:ext cx="0" cy="1413668"/>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6" name="Content Placeholder 2">
            <a:extLst>
              <a:ext uri="{FF2B5EF4-FFF2-40B4-BE49-F238E27FC236}">
                <a16:creationId xmlns:a16="http://schemas.microsoft.com/office/drawing/2014/main" id="{66F2339A-3452-47DC-A71C-D92C60BCCF01}"/>
              </a:ext>
            </a:extLst>
          </p:cNvPr>
          <p:cNvSpPr>
            <a:spLocks noGrp="1"/>
          </p:cNvSpPr>
          <p:nvPr/>
        </p:nvSpPr>
        <p:spPr>
          <a:xfrm>
            <a:off x="8420897" y="1359361"/>
            <a:ext cx="2456660" cy="230832"/>
          </a:xfrm>
          <a:prstGeom prst="rect">
            <a:avLst/>
          </a:prstGeom>
        </p:spPr>
        <p:txBody>
          <a:bodyPr vert="horz" wrap="square"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Procedures</a:t>
            </a:r>
          </a:p>
        </p:txBody>
      </p:sp>
      <p:sp>
        <p:nvSpPr>
          <p:cNvPr id="57" name="Content Placeholder 2">
            <a:extLst>
              <a:ext uri="{FF2B5EF4-FFF2-40B4-BE49-F238E27FC236}">
                <a16:creationId xmlns:a16="http://schemas.microsoft.com/office/drawing/2014/main" id="{6152015B-532F-4875-8941-9A38A89B919A}"/>
              </a:ext>
            </a:extLst>
          </p:cNvPr>
          <p:cNvSpPr txBox="1">
            <a:spLocks/>
          </p:cNvSpPr>
          <p:nvPr/>
        </p:nvSpPr>
        <p:spPr>
          <a:xfrm>
            <a:off x="4313329" y="1351667"/>
            <a:ext cx="3118836" cy="246221"/>
          </a:xfrm>
          <a:prstGeom prst="rect">
            <a:avLst/>
          </a:prstGeom>
        </p:spPr>
        <p:txBody>
          <a:bodyPr vert="horz" wrap="square"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filler-order</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61" name="Content Placeholder 2">
            <a:extLst>
              <a:ext uri="{FF2B5EF4-FFF2-40B4-BE49-F238E27FC236}">
                <a16:creationId xmlns:a16="http://schemas.microsoft.com/office/drawing/2014/main" id="{97063D7C-D4DD-4F22-8060-7AAF73259482}"/>
              </a:ext>
            </a:extLst>
          </p:cNvPr>
          <p:cNvSpPr txBox="1">
            <a:spLocks/>
          </p:cNvSpPr>
          <p:nvPr/>
        </p:nvSpPr>
        <p:spPr>
          <a:xfrm>
            <a:off x="798141" y="1351667"/>
            <a:ext cx="2778747" cy="246221"/>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original-order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cxnSp>
        <p:nvCxnSpPr>
          <p:cNvPr id="62" name="Straight Arrow Connector 61">
            <a:extLst>
              <a:ext uri="{FF2B5EF4-FFF2-40B4-BE49-F238E27FC236}">
                <a16:creationId xmlns:a16="http://schemas.microsoft.com/office/drawing/2014/main" id="{5AF1D920-E0F4-4C84-947A-44395BC64D4D}"/>
              </a:ext>
            </a:extLst>
          </p:cNvPr>
          <p:cNvCxnSpPr>
            <a:cxnSpLocks/>
          </p:cNvCxnSpPr>
          <p:nvPr/>
        </p:nvCxnSpPr>
        <p:spPr>
          <a:xfrm flipV="1">
            <a:off x="2539595" y="3018476"/>
            <a:ext cx="1" cy="47718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1CC9585-972B-4C0B-90A2-A0AAFBE53755}"/>
              </a:ext>
            </a:extLst>
          </p:cNvPr>
          <p:cNvCxnSpPr>
            <a:cxnSpLocks/>
          </p:cNvCxnSpPr>
          <p:nvPr/>
        </p:nvCxnSpPr>
        <p:spPr>
          <a:xfrm flipH="1" flipV="1">
            <a:off x="2539600" y="2051897"/>
            <a:ext cx="1" cy="53306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19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AEE22E-ABBF-4BCA-AF07-AEB4836BE0B8}"/>
              </a:ext>
            </a:extLst>
          </p:cNvPr>
          <p:cNvSpPr txBox="1"/>
          <p:nvPr/>
        </p:nvSpPr>
        <p:spPr>
          <a:xfrm>
            <a:off x="3047260" y="2969554"/>
            <a:ext cx="6094520" cy="369332"/>
          </a:xfrm>
          <a:prstGeom prst="rect">
            <a:avLst/>
          </a:prstGeom>
          <a:noFill/>
        </p:spPr>
        <p:txBody>
          <a:bodyPr wrap="square">
            <a:spAutoFit/>
          </a:bodyPr>
          <a:lstStyle/>
          <a:p>
            <a:pPr>
              <a:defRPr/>
            </a:pP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Previous </a:t>
            </a:r>
            <a:r>
              <a:rPr lang="en-GB" kern="0" dirty="0">
                <a:solidFill>
                  <a:srgbClr val="000000"/>
                </a:solidFill>
                <a:latin typeface="Arial" panose="020B0604020202020204"/>
              </a:rPr>
              <a:t>v</a:t>
            </a:r>
            <a:r>
              <a:rPr kumimoji="0" lang="en-GB" sz="1800" b="0" i="0" u="none" strike="noStrike" kern="0" cap="none" spc="0" normalizeH="0" baseline="0" noProof="0" dirty="0" err="1">
                <a:ln>
                  <a:noFill/>
                </a:ln>
                <a:solidFill>
                  <a:srgbClr val="000000"/>
                </a:solidFill>
                <a:effectLst/>
                <a:uLnTx/>
                <a:uFillTx/>
                <a:latin typeface="Arial" panose="020B0604020202020204"/>
                <a:ea typeface="+mn-ea"/>
                <a:cs typeface="+mn-cs"/>
              </a:rPr>
              <a:t>ersions</a:t>
            </a: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 and figures that were not used (yet):</a:t>
            </a:r>
            <a:endParaRPr kumimoji="0" lang="en-CH"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36021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7922161" y="744436"/>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treatment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delivered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Procedures</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3853029" y="744436"/>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plans</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(prepared by physicist/planner)</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filler-order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00625" y="744436"/>
            <a:ext cx="2778747"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What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prescribed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(ordered by a physician)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original-order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5" name="TextBox 21">
            <a:extLst>
              <a:ext uri="{FF2B5EF4-FFF2-40B4-BE49-F238E27FC236}">
                <a16:creationId xmlns:a16="http://schemas.microsoft.com/office/drawing/2014/main" id="{B42A2CED-0EF3-4DC4-9B5C-776D317DF67A}"/>
              </a:ext>
            </a:extLst>
          </p:cNvPr>
          <p:cNvSpPr txBox="1"/>
          <p:nvPr/>
        </p:nvSpPr>
        <p:spPr>
          <a:xfrm>
            <a:off x="8540056" y="1699967"/>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Arial" panose="020B0604020202020204"/>
              </a:rPr>
              <a:t>Radiotherapy</a:t>
            </a:r>
            <a:r>
              <a:rPr lang="en-US" sz="1000" kern="0" dirty="0">
                <a:solidFill>
                  <a:srgbClr val="5B9BD5">
                    <a:lumMod val="75000"/>
                  </a:srgbClr>
                </a:solidFill>
                <a:latin typeface="Arial" panose="020B060402020202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Arial" panose="020B0604020202020204"/>
              </a:rPr>
              <a:t>Course</a:t>
            </a:r>
            <a:r>
              <a:rPr lang="en-US" sz="1000" b="1" kern="0" dirty="0">
                <a:solidFill>
                  <a:srgbClr val="5B9BD5">
                    <a:lumMod val="75000"/>
                  </a:srgbClr>
                </a:solidFill>
                <a:latin typeface="Arial" panose="020B0604020202020204"/>
              </a:rPr>
              <a:t> Summary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964594" y="2605123"/>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b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a:t>
            </a:r>
            <a:r>
              <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67749" y="2952078"/>
            <a:ext cx="2224219"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4743211" y="2067363"/>
            <a:ext cx="222421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358142" y="2600822"/>
            <a:ext cx="2281827"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933604" y="1699967"/>
            <a:ext cx="2281826"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933604" y="3502860"/>
            <a:ext cx="2281827"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4743211" y="3870256"/>
            <a:ext cx="2224218"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Treatment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542547" y="3502860"/>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RTResourceReferences.svg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Aug 22, 2022</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cxnSp>
        <p:nvCxnSpPr>
          <p:cNvPr id="3" name="Straight Arrow Connector 2">
            <a:extLst>
              <a:ext uri="{FF2B5EF4-FFF2-40B4-BE49-F238E27FC236}">
                <a16:creationId xmlns:a16="http://schemas.microsoft.com/office/drawing/2014/main" id="{00175933-0FB2-45F0-81E3-AFEC61D30150}"/>
              </a:ext>
            </a:extLst>
          </p:cNvPr>
          <p:cNvCxnSpPr>
            <a:cxnSpLocks/>
            <a:endCxn id="28" idx="3"/>
          </p:cNvCxnSpPr>
          <p:nvPr/>
        </p:nvCxnSpPr>
        <p:spPr>
          <a:xfrm flipH="1">
            <a:off x="6967429" y="1884776"/>
            <a:ext cx="1541729" cy="382642"/>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D2B602B-BE9E-4739-ACC1-32F68EDCFEA0}"/>
              </a:ext>
            </a:extLst>
          </p:cNvPr>
          <p:cNvCxnSpPr>
            <a:cxnSpLocks/>
            <a:stCxn id="26" idx="1"/>
            <a:endCxn id="27" idx="3"/>
          </p:cNvCxnSpPr>
          <p:nvPr/>
        </p:nvCxnSpPr>
        <p:spPr>
          <a:xfrm flipH="1">
            <a:off x="7391968" y="2805178"/>
            <a:ext cx="1572626" cy="367397"/>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CD984E-0125-416E-9318-DA0CDFCFA1A3}"/>
              </a:ext>
            </a:extLst>
          </p:cNvPr>
          <p:cNvCxnSpPr>
            <a:cxnSpLocks/>
            <a:stCxn id="33" idx="1"/>
            <a:endCxn id="32" idx="3"/>
          </p:cNvCxnSpPr>
          <p:nvPr/>
        </p:nvCxnSpPr>
        <p:spPr>
          <a:xfrm flipH="1">
            <a:off x="6967429" y="3723357"/>
            <a:ext cx="1575118" cy="367396"/>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BEB76AA-4A7C-4D0B-887E-B5D10965CABD}"/>
              </a:ext>
            </a:extLst>
          </p:cNvPr>
          <p:cNvCxnSpPr>
            <a:cxnSpLocks/>
            <a:stCxn id="28" idx="1"/>
          </p:cNvCxnSpPr>
          <p:nvPr/>
        </p:nvCxnSpPr>
        <p:spPr>
          <a:xfrm flipH="1" flipV="1">
            <a:off x="3215430" y="1897264"/>
            <a:ext cx="1527781" cy="370154"/>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07A2DAB-A8DF-46DF-83F5-3AEC1DA830BD}"/>
              </a:ext>
            </a:extLst>
          </p:cNvPr>
          <p:cNvCxnSpPr>
            <a:cxnSpLocks/>
            <a:stCxn id="27" idx="1"/>
            <a:endCxn id="29" idx="3"/>
          </p:cNvCxnSpPr>
          <p:nvPr/>
        </p:nvCxnSpPr>
        <p:spPr>
          <a:xfrm flipH="1" flipV="1">
            <a:off x="3639969" y="2805178"/>
            <a:ext cx="1527780" cy="367397"/>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07E6717-9ED2-43FE-972C-95BB0A846F7F}"/>
              </a:ext>
            </a:extLst>
          </p:cNvPr>
          <p:cNvCxnSpPr>
            <a:cxnSpLocks/>
            <a:stCxn id="32" idx="1"/>
            <a:endCxn id="31" idx="3"/>
          </p:cNvCxnSpPr>
          <p:nvPr/>
        </p:nvCxnSpPr>
        <p:spPr>
          <a:xfrm flipH="1" flipV="1">
            <a:off x="3215431" y="3723357"/>
            <a:ext cx="1527780" cy="36739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98BE8EA-5564-40F8-B6B8-8FE5A4B544FA}"/>
              </a:ext>
            </a:extLst>
          </p:cNvPr>
          <p:cNvCxnSpPr>
            <a:cxnSpLocks/>
          </p:cNvCxnSpPr>
          <p:nvPr/>
        </p:nvCxnSpPr>
        <p:spPr>
          <a:xfrm flipH="1">
            <a:off x="3215430" y="1900022"/>
            <a:ext cx="5293728"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223ED43-6857-4419-A881-252FEC363970}"/>
              </a:ext>
            </a:extLst>
          </p:cNvPr>
          <p:cNvCxnSpPr>
            <a:cxnSpLocks/>
            <a:stCxn id="26" idx="1"/>
            <a:endCxn id="29" idx="3"/>
          </p:cNvCxnSpPr>
          <p:nvPr/>
        </p:nvCxnSpPr>
        <p:spPr>
          <a:xfrm flipH="1">
            <a:off x="3639969" y="2805178"/>
            <a:ext cx="5324625"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4896263-0E47-44EF-8404-8ADDA3224382}"/>
              </a:ext>
            </a:extLst>
          </p:cNvPr>
          <p:cNvCxnSpPr>
            <a:cxnSpLocks/>
            <a:stCxn id="33" idx="1"/>
            <a:endCxn id="31" idx="3"/>
          </p:cNvCxnSpPr>
          <p:nvPr/>
        </p:nvCxnSpPr>
        <p:spPr>
          <a:xfrm flipH="1">
            <a:off x="3215431" y="3723357"/>
            <a:ext cx="5327116"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FC207A2D-556C-40EC-B480-B86CD953B9E5}"/>
              </a:ext>
            </a:extLst>
          </p:cNvPr>
          <p:cNvSpPr>
            <a:spLocks noGrp="1"/>
          </p:cNvSpPr>
          <p:nvPr/>
        </p:nvSpPr>
        <p:spPr>
          <a:xfrm>
            <a:off x="7125459" y="1956512"/>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48" name="Content Placeholder 2">
            <a:extLst>
              <a:ext uri="{FF2B5EF4-FFF2-40B4-BE49-F238E27FC236}">
                <a16:creationId xmlns:a16="http://schemas.microsoft.com/office/drawing/2014/main" id="{59F99D64-D472-45EE-B812-188AD7455A5D}"/>
              </a:ext>
            </a:extLst>
          </p:cNvPr>
          <p:cNvSpPr>
            <a:spLocks noGrp="1"/>
          </p:cNvSpPr>
          <p:nvPr/>
        </p:nvSpPr>
        <p:spPr>
          <a:xfrm>
            <a:off x="7118483" y="1648533"/>
            <a:ext cx="11437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49" name="Content Placeholder 2">
            <a:extLst>
              <a:ext uri="{FF2B5EF4-FFF2-40B4-BE49-F238E27FC236}">
                <a16:creationId xmlns:a16="http://schemas.microsoft.com/office/drawing/2014/main" id="{26B1CAE9-B2D9-4660-A61C-17BF0B4ADA1D}"/>
              </a:ext>
            </a:extLst>
          </p:cNvPr>
          <p:cNvSpPr>
            <a:spLocks noGrp="1"/>
          </p:cNvSpPr>
          <p:nvPr/>
        </p:nvSpPr>
        <p:spPr>
          <a:xfrm>
            <a:off x="7543021" y="2554792"/>
            <a:ext cx="1124419"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0" name="Content Placeholder 2">
            <a:extLst>
              <a:ext uri="{FF2B5EF4-FFF2-40B4-BE49-F238E27FC236}">
                <a16:creationId xmlns:a16="http://schemas.microsoft.com/office/drawing/2014/main" id="{8EEA0D7F-FC35-4472-A035-2FBB75213EB4}"/>
              </a:ext>
            </a:extLst>
          </p:cNvPr>
          <p:cNvSpPr>
            <a:spLocks noGrp="1"/>
          </p:cNvSpPr>
          <p:nvPr/>
        </p:nvSpPr>
        <p:spPr>
          <a:xfrm>
            <a:off x="7549997" y="2874408"/>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1" name="Content Placeholder 2">
            <a:extLst>
              <a:ext uri="{FF2B5EF4-FFF2-40B4-BE49-F238E27FC236}">
                <a16:creationId xmlns:a16="http://schemas.microsoft.com/office/drawing/2014/main" id="{A1DF7066-232C-4062-8EA1-1425876F8D01}"/>
              </a:ext>
            </a:extLst>
          </p:cNvPr>
          <p:cNvSpPr>
            <a:spLocks noGrp="1"/>
          </p:cNvSpPr>
          <p:nvPr/>
        </p:nvSpPr>
        <p:spPr>
          <a:xfrm>
            <a:off x="7118483" y="3475530"/>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2" name="Content Placeholder 2">
            <a:extLst>
              <a:ext uri="{FF2B5EF4-FFF2-40B4-BE49-F238E27FC236}">
                <a16:creationId xmlns:a16="http://schemas.microsoft.com/office/drawing/2014/main" id="{36981AAB-308C-46C3-891D-783BB2175516}"/>
              </a:ext>
            </a:extLst>
          </p:cNvPr>
          <p:cNvSpPr>
            <a:spLocks noGrp="1"/>
          </p:cNvSpPr>
          <p:nvPr/>
        </p:nvSpPr>
        <p:spPr>
          <a:xfrm>
            <a:off x="7125459" y="3776522"/>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3" name="Content Placeholder 2">
            <a:extLst>
              <a:ext uri="{FF2B5EF4-FFF2-40B4-BE49-F238E27FC236}">
                <a16:creationId xmlns:a16="http://schemas.microsoft.com/office/drawing/2014/main" id="{86BBC463-8B64-4503-B9E0-E643A2075C3D}"/>
              </a:ext>
            </a:extLst>
          </p:cNvPr>
          <p:cNvSpPr>
            <a:spLocks noGrp="1"/>
          </p:cNvSpPr>
          <p:nvPr/>
        </p:nvSpPr>
        <p:spPr>
          <a:xfrm>
            <a:off x="1466377" y="4376720"/>
            <a:ext cx="8926486" cy="934827"/>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FHIR descriptions and definitions</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Procedure.basedOn</a:t>
            </a:r>
            <a:r>
              <a:rPr lang="en-US" sz="1200" dirty="0">
                <a:solidFill>
                  <a:schemeClr val="accent5">
                    <a:lumMod val="75000"/>
                  </a:schemeClr>
                </a:solidFill>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 request for this procedure</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6">
                    <a:lumMod val="75000"/>
                  </a:schemeClr>
                </a:solidFill>
                <a:latin typeface="Arial" panose="020B0604020202020204" pitchFamily="34" charset="0"/>
                <a:cs typeface="Arial" panose="020B0604020202020204" pitchFamily="34" charset="0"/>
              </a:rPr>
              <a:t>Procedure.partOf</a:t>
            </a:r>
            <a:r>
              <a:rPr lang="en-US" sz="1200" dirty="0">
                <a:solidFill>
                  <a:schemeClr val="accent6">
                    <a:lumMod val="75000"/>
                  </a:schemeClr>
                </a:solidFill>
                <a:latin typeface="Arial" panose="020B0604020202020204" pitchFamily="34" charset="0"/>
                <a:cs typeface="Arial" panose="020B0604020202020204" pitchFamily="34" charset="0"/>
              </a:rPr>
              <a:t>: </a:t>
            </a:r>
            <a:r>
              <a:rPr lang="en-US" sz="1200" dirty="0">
                <a:solidFill>
                  <a:sysClr val="windowText" lastClr="000000"/>
                </a:solidFill>
                <a:latin typeface="Arial" panose="020B0604020202020204" pitchFamily="34" charset="0"/>
                <a:cs typeface="Arial" panose="020B0604020202020204" pitchFamily="34" charset="0"/>
              </a:rPr>
              <a:t>	A larger event of which this particular procedure is a component or step.</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ServiceRequest.basedOn</a:t>
            </a:r>
            <a:r>
              <a:rPr lang="en-US" sz="1200" dirty="0">
                <a:solidFill>
                  <a:srgbClr val="A5300F"/>
                </a:solidFill>
                <a:latin typeface="Arial" panose="020B0604020202020204" pitchFamily="34" charset="0"/>
                <a:ea typeface="+mn-ea"/>
                <a:cs typeface="Arial" panose="020B0604020202020204" pitchFamily="34" charset="0"/>
              </a:rPr>
              <a:t>: </a:t>
            </a:r>
            <a:r>
              <a:rPr lang="en-US" sz="1200" dirty="0">
                <a:solidFill>
                  <a:sysClr val="windowText" lastClr="000000"/>
                </a:solidFill>
                <a:latin typeface="Arial" panose="020B0604020202020204" pitchFamily="34" charset="0"/>
                <a:cs typeface="Arial" panose="020B0604020202020204" pitchFamily="34" charset="0"/>
              </a:rPr>
              <a:t>	</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Plan/proposal/order fulfilled by this request.</a:t>
            </a:r>
          </a:p>
        </p:txBody>
      </p:sp>
      <p:cxnSp>
        <p:nvCxnSpPr>
          <p:cNvPr id="55" name="Straight Arrow Connector 54">
            <a:extLst>
              <a:ext uri="{FF2B5EF4-FFF2-40B4-BE49-F238E27FC236}">
                <a16:creationId xmlns:a16="http://schemas.microsoft.com/office/drawing/2014/main" id="{0712F745-EF50-4332-ABC3-ED3D6FC354BF}"/>
              </a:ext>
            </a:extLst>
          </p:cNvPr>
          <p:cNvCxnSpPr>
            <a:cxnSpLocks/>
            <a:endCxn id="26" idx="2"/>
          </p:cNvCxnSpPr>
          <p:nvPr/>
        </p:nvCxnSpPr>
        <p:spPr>
          <a:xfrm flipV="1">
            <a:off x="9975511" y="3005233"/>
            <a:ext cx="0" cy="497627"/>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9548A70B-BA0A-4E6B-8F1E-CBE91B28E84A}"/>
              </a:ext>
            </a:extLst>
          </p:cNvPr>
          <p:cNvSpPr>
            <a:spLocks noGrp="1"/>
          </p:cNvSpPr>
          <p:nvPr/>
        </p:nvSpPr>
        <p:spPr>
          <a:xfrm>
            <a:off x="9852827" y="3132634"/>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sp>
        <p:nvSpPr>
          <p:cNvPr id="59" name="Content Placeholder 2">
            <a:extLst>
              <a:ext uri="{FF2B5EF4-FFF2-40B4-BE49-F238E27FC236}">
                <a16:creationId xmlns:a16="http://schemas.microsoft.com/office/drawing/2014/main" id="{8DCBDFFF-3DCA-4D35-AFDB-B4D5B37B806B}"/>
              </a:ext>
            </a:extLst>
          </p:cNvPr>
          <p:cNvSpPr>
            <a:spLocks noGrp="1"/>
          </p:cNvSpPr>
          <p:nvPr/>
        </p:nvSpPr>
        <p:spPr>
          <a:xfrm>
            <a:off x="8592546" y="2188804"/>
            <a:ext cx="960439"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cxnSp>
        <p:nvCxnSpPr>
          <p:cNvPr id="60" name="Straight Arrow Connector 59">
            <a:extLst>
              <a:ext uri="{FF2B5EF4-FFF2-40B4-BE49-F238E27FC236}">
                <a16:creationId xmlns:a16="http://schemas.microsoft.com/office/drawing/2014/main" id="{5531EBD9-6697-4CF2-AE06-A2432232A980}"/>
              </a:ext>
            </a:extLst>
          </p:cNvPr>
          <p:cNvCxnSpPr>
            <a:cxnSpLocks/>
            <a:stCxn id="26" idx="0"/>
          </p:cNvCxnSpPr>
          <p:nvPr/>
        </p:nvCxnSpPr>
        <p:spPr>
          <a:xfrm flipV="1">
            <a:off x="9975511" y="2100077"/>
            <a:ext cx="0" cy="505046"/>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Content Placeholder 2">
            <a:extLst>
              <a:ext uri="{FF2B5EF4-FFF2-40B4-BE49-F238E27FC236}">
                <a16:creationId xmlns:a16="http://schemas.microsoft.com/office/drawing/2014/main" id="{8DE37F82-E3E6-499A-95BF-C02240377545}"/>
              </a:ext>
            </a:extLst>
          </p:cNvPr>
          <p:cNvSpPr>
            <a:spLocks noGrp="1"/>
          </p:cNvSpPr>
          <p:nvPr/>
        </p:nvSpPr>
        <p:spPr>
          <a:xfrm>
            <a:off x="3625815" y="2022303"/>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25" name="Content Placeholder 2">
            <a:extLst>
              <a:ext uri="{FF2B5EF4-FFF2-40B4-BE49-F238E27FC236}">
                <a16:creationId xmlns:a16="http://schemas.microsoft.com/office/drawing/2014/main" id="{7F8519D1-646D-4C06-88B7-864FC958F774}"/>
              </a:ext>
            </a:extLst>
          </p:cNvPr>
          <p:cNvSpPr>
            <a:spLocks noGrp="1"/>
          </p:cNvSpPr>
          <p:nvPr/>
        </p:nvSpPr>
        <p:spPr>
          <a:xfrm>
            <a:off x="4050353" y="2934076"/>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26" name="Content Placeholder 2">
            <a:extLst>
              <a:ext uri="{FF2B5EF4-FFF2-40B4-BE49-F238E27FC236}">
                <a16:creationId xmlns:a16="http://schemas.microsoft.com/office/drawing/2014/main" id="{1BE156AA-0986-4A45-B543-A61AD5AF2B3F}"/>
              </a:ext>
            </a:extLst>
          </p:cNvPr>
          <p:cNvSpPr>
            <a:spLocks noGrp="1"/>
          </p:cNvSpPr>
          <p:nvPr/>
        </p:nvSpPr>
        <p:spPr>
          <a:xfrm>
            <a:off x="3625815" y="3833203"/>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127" name="Straight Arrow Connector 126">
            <a:extLst>
              <a:ext uri="{FF2B5EF4-FFF2-40B4-BE49-F238E27FC236}">
                <a16:creationId xmlns:a16="http://schemas.microsoft.com/office/drawing/2014/main" id="{4337F4AE-EBC8-4BB3-AA77-1F9CD347E07E}"/>
              </a:ext>
            </a:extLst>
          </p:cNvPr>
          <p:cNvCxnSpPr>
            <a:cxnSpLocks/>
            <a:endCxn id="27" idx="2"/>
          </p:cNvCxnSpPr>
          <p:nvPr/>
        </p:nvCxnSpPr>
        <p:spPr>
          <a:xfrm flipV="1">
            <a:off x="6279858" y="3393071"/>
            <a:ext cx="1" cy="47718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0" name="Content Placeholder 2">
            <a:extLst>
              <a:ext uri="{FF2B5EF4-FFF2-40B4-BE49-F238E27FC236}">
                <a16:creationId xmlns:a16="http://schemas.microsoft.com/office/drawing/2014/main" id="{10E910E8-81FE-48F8-A793-97423BF8E36C}"/>
              </a:ext>
            </a:extLst>
          </p:cNvPr>
          <p:cNvSpPr>
            <a:spLocks noGrp="1"/>
          </p:cNvSpPr>
          <p:nvPr/>
        </p:nvSpPr>
        <p:spPr>
          <a:xfrm>
            <a:off x="6221824" y="3433549"/>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5" name="Content Placeholder 2">
            <a:extLst>
              <a:ext uri="{FF2B5EF4-FFF2-40B4-BE49-F238E27FC236}">
                <a16:creationId xmlns:a16="http://schemas.microsoft.com/office/drawing/2014/main" id="{14868C31-7BA1-42CB-9BE8-2EE699C1A387}"/>
              </a:ext>
            </a:extLst>
          </p:cNvPr>
          <p:cNvSpPr>
            <a:spLocks noGrp="1"/>
          </p:cNvSpPr>
          <p:nvPr/>
        </p:nvSpPr>
        <p:spPr>
          <a:xfrm>
            <a:off x="6221824" y="2505993"/>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6" name="Content Placeholder 2">
            <a:extLst>
              <a:ext uri="{FF2B5EF4-FFF2-40B4-BE49-F238E27FC236}">
                <a16:creationId xmlns:a16="http://schemas.microsoft.com/office/drawing/2014/main" id="{D52B11A1-8161-482C-8E67-8EF3ED94720B}"/>
              </a:ext>
            </a:extLst>
          </p:cNvPr>
          <p:cNvSpPr>
            <a:spLocks noGrp="1"/>
          </p:cNvSpPr>
          <p:nvPr/>
        </p:nvSpPr>
        <p:spPr>
          <a:xfrm>
            <a:off x="2476718" y="2203160"/>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7" name="Content Placeholder 2">
            <a:extLst>
              <a:ext uri="{FF2B5EF4-FFF2-40B4-BE49-F238E27FC236}">
                <a16:creationId xmlns:a16="http://schemas.microsoft.com/office/drawing/2014/main" id="{A45B2454-7BFB-4CA9-90EF-452B1BFEAB22}"/>
              </a:ext>
            </a:extLst>
          </p:cNvPr>
          <p:cNvSpPr>
            <a:spLocks noGrp="1"/>
          </p:cNvSpPr>
          <p:nvPr/>
        </p:nvSpPr>
        <p:spPr>
          <a:xfrm>
            <a:off x="2476718" y="3140686"/>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138" name="Straight Arrow Connector 137">
            <a:extLst>
              <a:ext uri="{FF2B5EF4-FFF2-40B4-BE49-F238E27FC236}">
                <a16:creationId xmlns:a16="http://schemas.microsoft.com/office/drawing/2014/main" id="{155E638B-63EE-40AD-8256-7EA093395AF2}"/>
              </a:ext>
            </a:extLst>
          </p:cNvPr>
          <p:cNvCxnSpPr>
            <a:cxnSpLocks/>
            <a:stCxn id="27" idx="0"/>
          </p:cNvCxnSpPr>
          <p:nvPr/>
        </p:nvCxnSpPr>
        <p:spPr>
          <a:xfrm flipH="1" flipV="1">
            <a:off x="6279858" y="2467473"/>
            <a:ext cx="1" cy="48460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568B093B-533C-49A1-AEFE-117D595C3CF3}"/>
              </a:ext>
            </a:extLst>
          </p:cNvPr>
          <p:cNvCxnSpPr>
            <a:cxnSpLocks/>
            <a:stCxn id="29" idx="0"/>
          </p:cNvCxnSpPr>
          <p:nvPr/>
        </p:nvCxnSpPr>
        <p:spPr>
          <a:xfrm flipH="1" flipV="1">
            <a:off x="2499055" y="2100077"/>
            <a:ext cx="1" cy="50074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621F44FD-A34B-4C8C-9D01-E5026D41E148}"/>
              </a:ext>
            </a:extLst>
          </p:cNvPr>
          <p:cNvCxnSpPr>
            <a:cxnSpLocks/>
            <a:endCxn id="29" idx="2"/>
          </p:cNvCxnSpPr>
          <p:nvPr/>
        </p:nvCxnSpPr>
        <p:spPr>
          <a:xfrm flipV="1">
            <a:off x="2499056" y="3009534"/>
            <a:ext cx="0" cy="49332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FC51C9B4-55F5-4069-A05C-69A785F1A49E}"/>
              </a:ext>
            </a:extLst>
          </p:cNvPr>
          <p:cNvCxnSpPr>
            <a:cxnSpLocks/>
          </p:cNvCxnSpPr>
          <p:nvPr/>
        </p:nvCxnSpPr>
        <p:spPr>
          <a:xfrm>
            <a:off x="3444087" y="5045524"/>
            <a:ext cx="466606"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DB8E25E6-5C1E-4C6F-9233-0DA1B4EDD688}"/>
              </a:ext>
            </a:extLst>
          </p:cNvPr>
          <p:cNvCxnSpPr>
            <a:cxnSpLocks/>
          </p:cNvCxnSpPr>
          <p:nvPr/>
        </p:nvCxnSpPr>
        <p:spPr>
          <a:xfrm>
            <a:off x="3444087" y="5318978"/>
            <a:ext cx="466606" cy="0"/>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7FDB6065-F20A-4CFA-B58C-602287750029}"/>
              </a:ext>
            </a:extLst>
          </p:cNvPr>
          <p:cNvCxnSpPr>
            <a:cxnSpLocks/>
          </p:cNvCxnSpPr>
          <p:nvPr/>
        </p:nvCxnSpPr>
        <p:spPr>
          <a:xfrm>
            <a:off x="3444087" y="4784265"/>
            <a:ext cx="466606"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1" name="Content Placeholder 2">
            <a:extLst>
              <a:ext uri="{FF2B5EF4-FFF2-40B4-BE49-F238E27FC236}">
                <a16:creationId xmlns:a16="http://schemas.microsoft.com/office/drawing/2014/main" id="{5921E145-A829-462A-85DE-CDD3FEFF59E7}"/>
              </a:ext>
            </a:extLst>
          </p:cNvPr>
          <p:cNvSpPr>
            <a:spLocks noGrp="1"/>
          </p:cNvSpPr>
          <p:nvPr/>
        </p:nvSpPr>
        <p:spPr>
          <a:xfrm>
            <a:off x="9873431" y="2245051"/>
            <a:ext cx="846516"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cxnSp>
        <p:nvCxnSpPr>
          <p:cNvPr id="212" name="Straight Arrow Connector 211">
            <a:extLst>
              <a:ext uri="{FF2B5EF4-FFF2-40B4-BE49-F238E27FC236}">
                <a16:creationId xmlns:a16="http://schemas.microsoft.com/office/drawing/2014/main" id="{48E94AD1-D4D5-4630-AFE6-EC4E66F64145}"/>
              </a:ext>
            </a:extLst>
          </p:cNvPr>
          <p:cNvCxnSpPr>
            <a:cxnSpLocks/>
          </p:cNvCxnSpPr>
          <p:nvPr/>
        </p:nvCxnSpPr>
        <p:spPr>
          <a:xfrm flipV="1">
            <a:off x="8772639" y="2115792"/>
            <a:ext cx="0" cy="1387068"/>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7" name="Content Placeholder 2">
            <a:extLst>
              <a:ext uri="{FF2B5EF4-FFF2-40B4-BE49-F238E27FC236}">
                <a16:creationId xmlns:a16="http://schemas.microsoft.com/office/drawing/2014/main" id="{44BE41DA-BD43-4543-830A-001F9F2EBB21}"/>
              </a:ext>
            </a:extLst>
          </p:cNvPr>
          <p:cNvSpPr>
            <a:spLocks noGrp="1"/>
          </p:cNvSpPr>
          <p:nvPr/>
        </p:nvSpPr>
        <p:spPr>
          <a:xfrm>
            <a:off x="4938454" y="2520872"/>
            <a:ext cx="1161647"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218" name="Straight Arrow Connector 217">
            <a:extLst>
              <a:ext uri="{FF2B5EF4-FFF2-40B4-BE49-F238E27FC236}">
                <a16:creationId xmlns:a16="http://schemas.microsoft.com/office/drawing/2014/main" id="{F736FB0F-ECB1-4BD5-84F1-6386D2153A66}"/>
              </a:ext>
            </a:extLst>
          </p:cNvPr>
          <p:cNvCxnSpPr>
            <a:cxnSpLocks/>
          </p:cNvCxnSpPr>
          <p:nvPr/>
        </p:nvCxnSpPr>
        <p:spPr>
          <a:xfrm flipV="1">
            <a:off x="4944534" y="2482352"/>
            <a:ext cx="0" cy="1350851"/>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0" name="Content Placeholder 2">
            <a:extLst>
              <a:ext uri="{FF2B5EF4-FFF2-40B4-BE49-F238E27FC236}">
                <a16:creationId xmlns:a16="http://schemas.microsoft.com/office/drawing/2014/main" id="{FFB7E5E1-00A8-4348-8848-B82330502579}"/>
              </a:ext>
            </a:extLst>
          </p:cNvPr>
          <p:cNvSpPr>
            <a:spLocks noGrp="1"/>
          </p:cNvSpPr>
          <p:nvPr/>
        </p:nvSpPr>
        <p:spPr>
          <a:xfrm>
            <a:off x="1125401" y="2192275"/>
            <a:ext cx="1129070"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221" name="Straight Arrow Connector 220">
            <a:extLst>
              <a:ext uri="{FF2B5EF4-FFF2-40B4-BE49-F238E27FC236}">
                <a16:creationId xmlns:a16="http://schemas.microsoft.com/office/drawing/2014/main" id="{979F834F-7EE4-4993-B846-075576774E1A}"/>
              </a:ext>
            </a:extLst>
          </p:cNvPr>
          <p:cNvCxnSpPr>
            <a:cxnSpLocks/>
          </p:cNvCxnSpPr>
          <p:nvPr/>
        </p:nvCxnSpPr>
        <p:spPr>
          <a:xfrm flipV="1">
            <a:off x="1116565" y="2089192"/>
            <a:ext cx="0" cy="1413668"/>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07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3F379D0-03BA-487F-9D96-FD238A27CD07}"/>
              </a:ext>
            </a:extLst>
          </p:cNvPr>
          <p:cNvPicPr>
            <a:picLocks noChangeAspect="1"/>
          </p:cNvPicPr>
          <p:nvPr/>
        </p:nvPicPr>
        <p:blipFill rotWithShape="1">
          <a:blip r:embed="rId2"/>
          <a:srcRect l="16534"/>
          <a:stretch/>
        </p:blipFill>
        <p:spPr>
          <a:xfrm>
            <a:off x="4389884" y="2969283"/>
            <a:ext cx="3459722" cy="1698329"/>
          </a:xfrm>
          <a:prstGeom prst="rect">
            <a:avLst/>
          </a:prstGeom>
        </p:spPr>
      </p:pic>
      <p:pic>
        <p:nvPicPr>
          <p:cNvPr id="20" name="Picture 19">
            <a:extLst>
              <a:ext uri="{FF2B5EF4-FFF2-40B4-BE49-F238E27FC236}">
                <a16:creationId xmlns:a16="http://schemas.microsoft.com/office/drawing/2014/main" id="{D0BDC636-0700-48AE-8DA5-CB1C1C5851D1}"/>
              </a:ext>
            </a:extLst>
          </p:cNvPr>
          <p:cNvPicPr>
            <a:picLocks noChangeAspect="1"/>
          </p:cNvPicPr>
          <p:nvPr/>
        </p:nvPicPr>
        <p:blipFill rotWithShape="1">
          <a:blip r:embed="rId2"/>
          <a:srcRect l="16534"/>
          <a:stretch/>
        </p:blipFill>
        <p:spPr>
          <a:xfrm>
            <a:off x="7982954" y="2969283"/>
            <a:ext cx="3459722" cy="1698329"/>
          </a:xfrm>
          <a:prstGeom prst="rect">
            <a:avLst/>
          </a:prstGeom>
        </p:spPr>
      </p:pic>
      <p:pic>
        <p:nvPicPr>
          <p:cNvPr id="21" name="Picture 20">
            <a:extLst>
              <a:ext uri="{FF2B5EF4-FFF2-40B4-BE49-F238E27FC236}">
                <a16:creationId xmlns:a16="http://schemas.microsoft.com/office/drawing/2014/main" id="{782C548F-E2C6-41C5-890A-C4BF7246247B}"/>
              </a:ext>
            </a:extLst>
          </p:cNvPr>
          <p:cNvPicPr>
            <a:picLocks noChangeAspect="1"/>
          </p:cNvPicPr>
          <p:nvPr/>
        </p:nvPicPr>
        <p:blipFill rotWithShape="1">
          <a:blip r:embed="rId2"/>
          <a:srcRect l="16534"/>
          <a:stretch/>
        </p:blipFill>
        <p:spPr>
          <a:xfrm>
            <a:off x="711090" y="2969283"/>
            <a:ext cx="3459722" cy="1698329"/>
          </a:xfrm>
          <a:prstGeom prst="rect">
            <a:avLst/>
          </a:prstGeom>
        </p:spPr>
      </p:pic>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8145084" y="1894582"/>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treatment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delivered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Procedures</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4209047" y="189458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plans</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(prepared by physicist/planner)</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filler-order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11090" y="189458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What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prescribed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(ordered by a physician)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original-order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5" name="TextBox 21">
            <a:extLst>
              <a:ext uri="{FF2B5EF4-FFF2-40B4-BE49-F238E27FC236}">
                <a16:creationId xmlns:a16="http://schemas.microsoft.com/office/drawing/2014/main" id="{B42A2CED-0EF3-4DC4-9B5C-776D317DF67A}"/>
              </a:ext>
            </a:extLst>
          </p:cNvPr>
          <p:cNvSpPr txBox="1"/>
          <p:nvPr/>
        </p:nvSpPr>
        <p:spPr>
          <a:xfrm>
            <a:off x="8743371" y="2931399"/>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Arial" panose="020B0604020202020204"/>
              </a:rPr>
              <a:t>Radiotherapy</a:t>
            </a:r>
            <a:r>
              <a:rPr lang="en-US" sz="1000" kern="0" dirty="0">
                <a:solidFill>
                  <a:srgbClr val="5B9BD5">
                    <a:lumMod val="75000"/>
                  </a:srgbClr>
                </a:solidFill>
                <a:latin typeface="Arial" panose="020B060402020202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Arial" panose="020B0604020202020204"/>
              </a:rPr>
              <a:t>Course</a:t>
            </a:r>
            <a:r>
              <a:rPr lang="en-US" sz="1000" b="1" kern="0" dirty="0">
                <a:solidFill>
                  <a:srgbClr val="5B9BD5">
                    <a:lumMod val="75000"/>
                  </a:srgbClr>
                </a:solidFill>
                <a:latin typeface="Arial" panose="020B0604020202020204"/>
              </a:rPr>
              <a:t> Summary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743372" y="3676822"/>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b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a:t>
            </a:r>
            <a:r>
              <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35743" y="3731013"/>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5159457" y="2941462"/>
            <a:ext cx="1972031"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082743" y="3779673"/>
            <a:ext cx="3088068"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1081859" y="2987691"/>
            <a:ext cx="308806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1081859" y="4464465"/>
            <a:ext cx="306941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5153996" y="4474421"/>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Treatment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748353" y="4474421"/>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0"/>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RTResourcesHighLevel.svg</a:t>
            </a:r>
            <a:r>
              <a:rPr lang="en-US" sz="1000" b="0" dirty="0">
                <a:solidFill>
                  <a:srgbClr val="000000"/>
                </a:solidFill>
                <a:latin typeface="Verdana" panose="020B0604030504040204" pitchFamily="34" charset="0"/>
                <a:ea typeface="Verdana" panose="020B0604030504040204" pitchFamily="34" charset="0"/>
              </a:rPr>
              <a:t>	Updated: Sep 30, 2022</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20956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120770" y="312123"/>
            <a:ext cx="12199217" cy="6961242"/>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693421" y="416421"/>
            <a:ext cx="5279902" cy="240179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15112" y="508894"/>
            <a:ext cx="2736064" cy="236988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endParaRPr lang="en-US" sz="800" b="1" kern="0" dirty="0">
              <a:solidFill>
                <a:schemeClr val="accent5">
                  <a:lumMod val="75000"/>
                </a:schemeClr>
              </a:solidFill>
              <a:latin typeface="Arial" panose="020B0604020202020204"/>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9091740" y="3144501"/>
            <a:ext cx="281582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8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(US Core Procedure)</a:t>
            </a:r>
            <a:endParaRPr lang="en-US" sz="800" b="1" kern="0" dirty="0">
              <a:solidFill>
                <a:schemeClr val="accent5">
                  <a:lumMod val="75000"/>
                </a:schemeClr>
              </a:solidFill>
              <a:latin typeface="Arial" panose="020B0604020202020204"/>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6151176" y="696079"/>
            <a:ext cx="3335176"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p:cNvCxnSpPr>
          <p:nvPr/>
        </p:nvCxnSpPr>
        <p:spPr>
          <a:xfrm>
            <a:off x="2726497" y="1495396"/>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51350" y="401182"/>
            <a:ext cx="2777847" cy="2188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415112" y="2965914"/>
            <a:ext cx="2736064" cy="1989287"/>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6161362" y="6082014"/>
            <a:ext cx="2930378" cy="433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845888" y="103969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r>
              <a:rPr kumimoji="0" lang="en-GB" sz="800" b="1" i="0" u="none" strike="noStrike" kern="0" cap="none" spc="0" normalizeH="0" baseline="0" noProof="0" dirty="0">
                <a:ln>
                  <a:noFill/>
                </a:ln>
                <a:solidFill>
                  <a:srgbClr val="C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Location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p:cNvCxnSpPr>
          <p:nvPr/>
        </p:nvCxnSpPr>
        <p:spPr>
          <a:xfrm flipH="1" flipV="1">
            <a:off x="8345983" y="1457409"/>
            <a:ext cx="748953" cy="38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8347213" y="1547525"/>
            <a:ext cx="774041" cy="160340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596551" y="2055356"/>
            <a:ext cx="1524703" cy="311882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6151176" y="1547525"/>
            <a:ext cx="694712" cy="241303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6151176" y="1547525"/>
            <a:ext cx="694712" cy="14630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091740" y="5189462"/>
            <a:ext cx="2815827" cy="17851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1"/>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Treated Plan</a:t>
            </a:r>
            <a:r>
              <a:rPr kumimoji="0" lang="en-US" sz="800" b="0"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 </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&lt;&lt; </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DICOM</a:t>
            </a: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 Tx Record</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 Refer</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n</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s &gt;&gt;</a:t>
            </a:r>
            <a:endPar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425298" y="5024522"/>
            <a:ext cx="2736064" cy="2123658"/>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Treatment Plan</a:t>
            </a:r>
            <a:r>
              <a:rPr kumimoji="0" lang="en-US" sz="800" b="1"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&lt;&lt; D</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accent1"/>
                </a:solidFill>
                <a:effectLst/>
                <a:uLnTx/>
                <a:uFillTx/>
                <a:latin typeface="Arial" panose="020B0604020202020204"/>
                <a:ea typeface="+mn-ea"/>
                <a:cs typeface="+mn-cs"/>
              </a:rPr>
              <a:t>RT Plan </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e &gt;&gt;</a:t>
            </a:r>
            <a:endPar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6161362" y="2035581"/>
            <a:ext cx="696076" cy="405077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27138" y="996125"/>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311053" y="5914764"/>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ment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7014383" y="672258"/>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8275946" y="167936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8251105" y="99024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6524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8082644" y="2958285"/>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218241" y="4856541"/>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RTResourcesOverview.svg</a:t>
            </a:r>
            <a:r>
              <a:rPr lang="en-US" sz="1000" b="0" dirty="0">
                <a:solidFill>
                  <a:srgbClr val="000000"/>
                </a:solidFill>
                <a:latin typeface="Verdana" panose="020B0604030504040204" pitchFamily="34" charset="0"/>
                <a:ea typeface="Verdana" panose="020B0604030504040204" pitchFamily="34" charset="0"/>
              </a:rPr>
              <a:t>	Updated: Sep 30, 2022</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761795" y="35784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51350" y="4961177"/>
            <a:ext cx="2786503" cy="22129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Plan Prescription</a:t>
            </a:r>
            <a:r>
              <a:rPr kumimoji="0" lang="en-US" sz="800" b="1"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51350" y="2663890"/>
            <a:ext cx="2777847" cy="22129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52008" y="31173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174180"/>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6151176" y="3960109"/>
            <a:ext cx="2940564" cy="44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7103085" y="3795363"/>
            <a:ext cx="1107799"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56185" y="7355505"/>
            <a:ext cx="2202613" cy="52893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cxnSp>
        <p:nvCxnSpPr>
          <p:cNvPr id="233" name="Connector: Elbow 232">
            <a:extLst>
              <a:ext uri="{FF2B5EF4-FFF2-40B4-BE49-F238E27FC236}">
                <a16:creationId xmlns:a16="http://schemas.microsoft.com/office/drawing/2014/main" id="{DFA384CE-4759-4B77-8DCB-6D7203324539}"/>
              </a:ext>
            </a:extLst>
          </p:cNvPr>
          <p:cNvCxnSpPr>
            <a:cxnSpLocks/>
          </p:cNvCxnSpPr>
          <p:nvPr/>
        </p:nvCxnSpPr>
        <p:spPr>
          <a:xfrm>
            <a:off x="2735153" y="429979"/>
            <a:ext cx="4110735" cy="677254"/>
          </a:xfrm>
          <a:prstGeom prst="bentConnector3">
            <a:avLst>
              <a:gd name="adj1" fmla="val 8721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992155" y="1434704"/>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75699" y="4541329"/>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87635" y="2489354"/>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731860" y="2063619"/>
            <a:ext cx="4449467" cy="859289"/>
          </a:xfrm>
          <a:prstGeom prst="bentConnector3">
            <a:avLst>
              <a:gd name="adj1" fmla="val 1002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flipV="1">
            <a:off x="2743469" y="2055358"/>
            <a:ext cx="4189424" cy="2939375"/>
          </a:xfrm>
          <a:prstGeom prst="bentConnector3">
            <a:avLst>
              <a:gd name="adj1" fmla="val 99930"/>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0ADF270-4C9B-4796-85A2-3B0EEDF29D7A}"/>
              </a:ext>
            </a:extLst>
          </p:cNvPr>
          <p:cNvCxnSpPr>
            <a:cxnSpLocks/>
          </p:cNvCxnSpPr>
          <p:nvPr/>
        </p:nvCxnSpPr>
        <p:spPr>
          <a:xfrm>
            <a:off x="2735153" y="3610980"/>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3" name="Straight Arrow Connector 72">
            <a:extLst>
              <a:ext uri="{FF2B5EF4-FFF2-40B4-BE49-F238E27FC236}">
                <a16:creationId xmlns:a16="http://schemas.microsoft.com/office/drawing/2014/main" id="{2795BDFE-48C4-4A90-A142-BA099825B197}"/>
              </a:ext>
            </a:extLst>
          </p:cNvPr>
          <p:cNvCxnSpPr>
            <a:cxnSpLocks/>
          </p:cNvCxnSpPr>
          <p:nvPr/>
        </p:nvCxnSpPr>
        <p:spPr>
          <a:xfrm>
            <a:off x="2743809" y="5842807"/>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1" name="TextBox 50">
            <a:extLst>
              <a:ext uri="{FF2B5EF4-FFF2-40B4-BE49-F238E27FC236}">
                <a16:creationId xmlns:a16="http://schemas.microsoft.com/office/drawing/2014/main" id="{18CD33D3-1E48-461C-B7B9-4B44DD0494B3}"/>
              </a:ext>
            </a:extLst>
          </p:cNvPr>
          <p:cNvSpPr txBox="1"/>
          <p:nvPr/>
        </p:nvSpPr>
        <p:spPr>
          <a:xfrm>
            <a:off x="9091741" y="489248"/>
            <a:ext cx="2815827"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a:defRPr/>
            </a:pPr>
            <a:r>
              <a:rPr lang="en-GB" sz="800" b="0" kern="0" dirty="0">
                <a:solidFill>
                  <a:schemeClr val="tx1"/>
                </a:solidFill>
                <a:latin typeface="Arial" panose="020B0604020202020204"/>
              </a:rPr>
              <a:t>Procedure Code </a:t>
            </a:r>
            <a:r>
              <a:rPr lang="en-GB" sz="800" kern="0" dirty="0">
                <a:latin typeface="Arial" panose="020B0604020202020204"/>
              </a:rPr>
              <a:t>= </a:t>
            </a:r>
            <a:r>
              <a:rPr lang="en-GB" sz="800" b="1" kern="0" dirty="0">
                <a:solidFill>
                  <a:schemeClr val="accent6">
                    <a:lumMod val="75000"/>
                  </a:schemeClr>
                </a:solidFill>
                <a:latin typeface="Arial" panose="020B0604020202020204"/>
              </a:rPr>
              <a:t>Radiotherapy Course of Treatment</a:t>
            </a:r>
          </a:p>
          <a:p>
            <a:pPr>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a:t>
            </a:r>
            <a:r>
              <a:rPr lang="en-US" sz="800" b="0" kern="0" dirty="0">
                <a:solidFill>
                  <a:schemeClr val="accent5">
                    <a:lumMod val="75000"/>
                  </a:schemeClr>
                </a:solidFill>
                <a:latin typeface="Arial" panose="020B0604020202020204"/>
              </a:rPr>
              <a:t>&lt;&lt;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110" name="TextBox 109">
            <a:extLst>
              <a:ext uri="{FF2B5EF4-FFF2-40B4-BE49-F238E27FC236}">
                <a16:creationId xmlns:a16="http://schemas.microsoft.com/office/drawing/2014/main" id="{9A8CE246-3D2B-4888-BDFC-FDEC170DAB16}"/>
              </a:ext>
            </a:extLst>
          </p:cNvPr>
          <p:cNvSpPr txBox="1"/>
          <p:nvPr/>
        </p:nvSpPr>
        <p:spPr>
          <a:xfrm>
            <a:off x="6029744" y="2967335"/>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1" name="TextBox 110">
            <a:extLst>
              <a:ext uri="{FF2B5EF4-FFF2-40B4-BE49-F238E27FC236}">
                <a16:creationId xmlns:a16="http://schemas.microsoft.com/office/drawing/2014/main" id="{ECFC1674-5AEF-41C3-BAEC-070F327E8DBF}"/>
              </a:ext>
            </a:extLst>
          </p:cNvPr>
          <p:cNvSpPr txBox="1"/>
          <p:nvPr/>
        </p:nvSpPr>
        <p:spPr>
          <a:xfrm>
            <a:off x="6084225" y="5011152"/>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937650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3175000" y="287034"/>
            <a:ext cx="7823448" cy="4705495"/>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3"/>
            <a:ext cx="4635876" cy="240847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59018" y="489844"/>
            <a:ext cx="1972031"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(Procedure)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0" i="0" u="none" strike="noStrike" kern="0" cap="none" spc="0" normalizeH="0" baseline="0" noProof="0" dirty="0">
              <a:ln>
                <a:noFill/>
              </a:ln>
              <a:solidFill>
                <a:schemeClr val="tx1"/>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902571"/>
            <a:ext cx="213869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Techniques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59018" y="2856703"/>
            <a:ext cx="1982952" cy="201163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&lt;Modality&gt;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&lt;Techniques&gt;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err="1">
                <a:solidFill>
                  <a:srgbClr val="000000"/>
                </a:solidFill>
                <a:latin typeface="Arial" panose="020B0604020202020204"/>
              </a:rPr>
              <a:t>Locatoin</a:t>
            </a:r>
            <a:r>
              <a:rPr lang="en-GB" sz="800" kern="0" dirty="0">
                <a:solidFill>
                  <a:srgbClr val="000000"/>
                </a:solidFill>
                <a:latin typeface="Arial" panose="020B0604020202020204"/>
              </a:rPr>
              <a:t>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90030"/>
            <a:ext cx="873452" cy="355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90030"/>
            <a:ext cx="1050762" cy="147060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90030"/>
            <a:ext cx="967640" cy="22724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90030"/>
            <a:ext cx="978561" cy="2319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71310" y="4593356"/>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RTResourcesOverviewSubset.svg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680085"/>
            <a:ext cx="3158210" cy="18243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506080" y="329964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784387" y="5173472"/>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5" name="TextBox 24">
            <a:extLst>
              <a:ext uri="{FF2B5EF4-FFF2-40B4-BE49-F238E27FC236}">
                <a16:creationId xmlns:a16="http://schemas.microsoft.com/office/drawing/2014/main" id="{21D343AC-1547-41B4-9590-7D4F486623EE}"/>
              </a:ext>
            </a:extLst>
          </p:cNvPr>
          <p:cNvSpPr txBox="1"/>
          <p:nvPr/>
        </p:nvSpPr>
        <p:spPr>
          <a:xfrm>
            <a:off x="332860" y="5063570"/>
            <a:ext cx="6149507" cy="165549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Discussed: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Include Energy and Type of Device in nested extension together with Modality and Technique. Will need a more general name than the current modality-and-technique.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for SBRT, SRS etc. Should be derived with objective criteria from other data such as number of </a:t>
            </a:r>
            <a:r>
              <a:rPr lang="en-US" sz="800" kern="0" dirty="0" err="1">
                <a:solidFill>
                  <a:schemeClr val="accent6">
                    <a:lumMod val="75000"/>
                  </a:schemeClr>
                </a:solidFill>
                <a:latin typeface="Arial" panose="020B0604020202020204"/>
              </a:rPr>
              <a:t>fractins</a:t>
            </a:r>
            <a:r>
              <a:rPr lang="en-US" sz="800" kern="0" dirty="0">
                <a:solidFill>
                  <a:schemeClr val="accent6">
                    <a:lumMod val="75000"/>
                  </a:schemeClr>
                </a:solidFill>
                <a:latin typeface="Arial" panose="020B0604020202020204"/>
              </a:rPr>
              <a:t> and dose </a:t>
            </a:r>
            <a:r>
              <a:rPr lang="en-US" sz="800" kern="0">
                <a:solidFill>
                  <a:schemeClr val="accent6">
                    <a:lumMod val="75000"/>
                  </a:schemeClr>
                </a:solidFill>
                <a:latin typeface="Arial" panose="020B0604020202020204"/>
              </a:rPr>
              <a:t>per fraction instead </a:t>
            </a:r>
            <a:r>
              <a:rPr lang="en-US" sz="800" kern="0" dirty="0">
                <a:solidFill>
                  <a:schemeClr val="accent6">
                    <a:lumMod val="75000"/>
                  </a:schemeClr>
                </a:solidFill>
                <a:latin typeface="Arial" panose="020B0604020202020204"/>
              </a:rPr>
              <a:t>of manually annotated.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about performed image guidance for now. Also here manual annotation would be subjective and not straight forward to derive from available image.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err="1">
                <a:ln>
                  <a:noFill/>
                </a:ln>
                <a:solidFill>
                  <a:schemeClr val="accent6">
                    <a:lumMod val="75000"/>
                  </a:schemeClr>
                </a:solidFill>
                <a:effectLst/>
                <a:uLnTx/>
                <a:uFillTx/>
                <a:latin typeface="Arial" panose="020B0604020202020204"/>
                <a:ea typeface="+mn-ea"/>
                <a:cs typeface="+mn-cs"/>
              </a:rPr>
              <a:t>Confi</a:t>
            </a:r>
            <a:r>
              <a:rPr lang="en-US" sz="800" kern="0" dirty="0" err="1">
                <a:solidFill>
                  <a:schemeClr val="accent6">
                    <a:lumMod val="75000"/>
                  </a:schemeClr>
                </a:solidFill>
                <a:latin typeface="Arial" panose="020B0604020202020204"/>
              </a:rPr>
              <a:t>rmed</a:t>
            </a:r>
            <a:r>
              <a:rPr lang="en-US" sz="800" kern="0" dirty="0">
                <a:solidFill>
                  <a:schemeClr val="accent6">
                    <a:lumMod val="75000"/>
                  </a:schemeClr>
                </a:solidFill>
                <a:latin typeface="Arial" panose="020B0604020202020204"/>
              </a:rPr>
              <a:t> Profile names</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Confirmed that Prescription is supported for single Plans, for a complete Phase, or for a complete Course. The profile will support all three but clinics may only support one of them depending on their practice.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Discussed request from XRTS works</a:t>
            </a:r>
            <a:r>
              <a:rPr lang="en-US" sz="800" kern="0" dirty="0">
                <a:solidFill>
                  <a:schemeClr val="accent6">
                    <a:lumMod val="75000"/>
                  </a:schemeClr>
                </a:solidFill>
                <a:latin typeface="Arial" panose="020B0604020202020204"/>
              </a:rPr>
              <a:t>hop to have Number of Sessions also on Phase. But considered as not needed. Only deviates from Number of Fractions in case of partials which is not that interesting in a summary.</a:t>
            </a:r>
          </a:p>
          <a:p>
            <a:pPr marL="171450" marR="0" lvl="0" indent="-171450" defTabSz="914400" eaLnBrk="1" fontAlgn="auto" latinLnBrk="0" hangingPunct="1">
              <a:lnSpc>
                <a:spcPct val="100000"/>
              </a:lnSpc>
              <a:spcBef>
                <a:spcPts val="0"/>
              </a:spcBef>
              <a:spcAft>
                <a:spcPts val="0"/>
              </a:spcAft>
              <a:buClrTx/>
              <a:buSzTx/>
              <a:buFontTx/>
              <a:buChar char="-"/>
              <a:tabLst/>
              <a:defRPr/>
            </a:pPr>
            <a:endParaRPr lang="en-US" sz="800" b="1" kern="0" dirty="0">
              <a:solidFill>
                <a:schemeClr val="accent6">
                  <a:lumMod val="75000"/>
                </a:schemeClr>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107656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71D60C04600CC4AB44B0D05E95A0B67" ma:contentTypeVersion="7" ma:contentTypeDescription="Create a new document." ma:contentTypeScope="" ma:versionID="214844b9915982947cc0bc9a1074ec09">
  <xsd:schema xmlns:xsd="http://www.w3.org/2001/XMLSchema" xmlns:xs="http://www.w3.org/2001/XMLSchema" xmlns:p="http://schemas.microsoft.com/office/2006/metadata/properties" xmlns:ns2="7bd09f01-6c5b-473c-8acf-f03cd7fefe89" targetNamespace="http://schemas.microsoft.com/office/2006/metadata/properties" ma:root="true" ma:fieldsID="2a81bf623bf102028f31a810089b7bb1" ns2:_="">
    <xsd:import namespace="7bd09f01-6c5b-473c-8acf-f03cd7fefe8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d09f01-6c5b-473c-8acf-f03cd7fefe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F3A49B-A907-411E-8393-9E417ABD0154}">
  <ds:schemaRefs>
    <ds:schemaRef ds:uri="http://schemas.microsoft.com/sharepoint/v3/contenttype/forms"/>
  </ds:schemaRefs>
</ds:datastoreItem>
</file>

<file path=customXml/itemProps2.xml><?xml version="1.0" encoding="utf-8"?>
<ds:datastoreItem xmlns:ds="http://schemas.openxmlformats.org/officeDocument/2006/customXml" ds:itemID="{FB272422-9338-47E4-BE25-F8432A2FB40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E194B4E-6AF5-4D71-ADC9-3001B206AF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d09f01-6c5b-473c-8acf-f03cd7fefe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13994</TotalTime>
  <Words>6309</Words>
  <Application>Microsoft Office PowerPoint</Application>
  <PresentationFormat>Widescreen</PresentationFormat>
  <Paragraphs>1402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 Option  with a Photo</dc:title>
  <dc:creator>Christine Chung</dc:creator>
  <cp:lastModifiedBy>von Siebenthal, Martin</cp:lastModifiedBy>
  <cp:revision>194</cp:revision>
  <cp:lastPrinted>2017-12-27T18:27:04Z</cp:lastPrinted>
  <dcterms:created xsi:type="dcterms:W3CDTF">2021-01-25T17:16:13Z</dcterms:created>
  <dcterms:modified xsi:type="dcterms:W3CDTF">2022-11-10T19:09:44Z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Theme:4</vt:lpwstr>
  </property>
  <property fmtid="{D5CDD505-2E9C-101B-9397-08002B2CF9AE}" pid="3" name="ClassificationContentMarkingFooterText">
    <vt:lpwstr>Varian Confidential</vt:lpwstr>
  </property>
  <property fmtid="{D5CDD505-2E9C-101B-9397-08002B2CF9AE}" pid="4" name="MSIP_Label_05fb6f85-364c-432f-a1e0-22ee4b6e966c_Enabled">
    <vt:lpwstr>true</vt:lpwstr>
  </property>
  <property fmtid="{D5CDD505-2E9C-101B-9397-08002B2CF9AE}" pid="5" name="MSIP_Label_05fb6f85-364c-432f-a1e0-22ee4b6e966c_SetDate">
    <vt:lpwstr>2021-02-02T21:05:47Z</vt:lpwstr>
  </property>
  <property fmtid="{D5CDD505-2E9C-101B-9397-08002B2CF9AE}" pid="6" name="MSIP_Label_05fb6f85-364c-432f-a1e0-22ee4b6e966c_Method">
    <vt:lpwstr>Privileged</vt:lpwstr>
  </property>
  <property fmtid="{D5CDD505-2E9C-101B-9397-08002B2CF9AE}" pid="7" name="MSIP_Label_05fb6f85-364c-432f-a1e0-22ee4b6e966c_Name">
    <vt:lpwstr>05fb6f85-364c-432f-a1e0-22ee4b6e966c</vt:lpwstr>
  </property>
  <property fmtid="{D5CDD505-2E9C-101B-9397-08002B2CF9AE}" pid="8" name="MSIP_Label_05fb6f85-364c-432f-a1e0-22ee4b6e966c_SiteId">
    <vt:lpwstr>c49d9c49-4b11-4ccd-b137-72f88c68a252</vt:lpwstr>
  </property>
  <property fmtid="{D5CDD505-2E9C-101B-9397-08002B2CF9AE}" pid="9" name="MSIP_Label_05fb6f85-364c-432f-a1e0-22ee4b6e966c_ActionId">
    <vt:lpwstr>33ce1ffc-fe70-47a5-a005-2541d3c6d645</vt:lpwstr>
  </property>
  <property fmtid="{D5CDD505-2E9C-101B-9397-08002B2CF9AE}" pid="10" name="MSIP_Label_05fb6f85-364c-432f-a1e0-22ee4b6e966c_ContentBits">
    <vt:lpwstr>0</vt:lpwstr>
  </property>
  <property fmtid="{D5CDD505-2E9C-101B-9397-08002B2CF9AE}" pid="11" name="ContentTypeId">
    <vt:lpwstr>0x010100271D60C04600CC4AB44B0D05E95A0B67</vt:lpwstr>
  </property>
  <property fmtid="{D5CDD505-2E9C-101B-9397-08002B2CF9AE}" pid="12" name="MSIP_Label_a3d8c6b1-d8ce-4831-b4d5-1e84a25cc0cb_Enabled">
    <vt:lpwstr>true</vt:lpwstr>
  </property>
  <property fmtid="{D5CDD505-2E9C-101B-9397-08002B2CF9AE}" pid="13" name="MSIP_Label_a3d8c6b1-d8ce-4831-b4d5-1e84a25cc0cb_SetDate">
    <vt:lpwstr>2022-07-28T13:17:17Z</vt:lpwstr>
  </property>
  <property fmtid="{D5CDD505-2E9C-101B-9397-08002B2CF9AE}" pid="14" name="MSIP_Label_a3d8c6b1-d8ce-4831-b4d5-1e84a25cc0cb_Method">
    <vt:lpwstr>Standard</vt:lpwstr>
  </property>
  <property fmtid="{D5CDD505-2E9C-101B-9397-08002B2CF9AE}" pid="15" name="MSIP_Label_a3d8c6b1-d8ce-4831-b4d5-1e84a25cc0cb_Name">
    <vt:lpwstr>Unrestricted</vt:lpwstr>
  </property>
  <property fmtid="{D5CDD505-2E9C-101B-9397-08002B2CF9AE}" pid="16" name="MSIP_Label_a3d8c6b1-d8ce-4831-b4d5-1e84a25cc0cb_SiteId">
    <vt:lpwstr>5dbf1add-202a-4b8d-815b-bf0fb024e033</vt:lpwstr>
  </property>
  <property fmtid="{D5CDD505-2E9C-101B-9397-08002B2CF9AE}" pid="17" name="MSIP_Label_a3d8c6b1-d8ce-4831-b4d5-1e84a25cc0cb_ActionId">
    <vt:lpwstr>e3d87974-0ecd-4b4e-9ede-fa6175621039</vt:lpwstr>
  </property>
  <property fmtid="{D5CDD505-2E9C-101B-9397-08002B2CF9AE}" pid="18" name="MSIP_Label_a3d8c6b1-d8ce-4831-b4d5-1e84a25cc0cb_ContentBits">
    <vt:lpwstr>0</vt:lpwstr>
  </property>
</Properties>
</file>