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580" r:id="rId5"/>
    <p:sldId id="584" r:id="rId6"/>
    <p:sldId id="581" r:id="rId7"/>
    <p:sldId id="583" r:id="rId8"/>
    <p:sldId id="582" r:id="rId9"/>
    <p:sldId id="578" r:id="rId10"/>
    <p:sldId id="575" r:id="rId11"/>
    <p:sldId id="579" r:id="rId12"/>
    <p:sldId id="576" r:id="rId13"/>
    <p:sldId id="577" r:id="rId14"/>
    <p:sldId id="566" r:id="rId15"/>
    <p:sldId id="572" r:id="rId16"/>
    <p:sldId id="547" r:id="rId17"/>
    <p:sldId id="567" r:id="rId18"/>
    <p:sldId id="570" r:id="rId19"/>
    <p:sldId id="571" r:id="rId2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0"/>
            <p14:sldId id="584"/>
            <p14:sldId id="581"/>
            <p14:sldId id="583"/>
            <p14:sldId id="582"/>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1" d="100"/>
          <a:sy n="111" d="100"/>
        </p:scale>
        <p:origin x="894" y="11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7/28/2022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7/28/2022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28/07/2022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28/07/2022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a:t>
            </a:r>
            <a:r>
              <a:rPr lang="en-US" sz="800" b="0">
                <a:solidFill>
                  <a:srgbClr val="000000"/>
                </a:solidFill>
                <a:latin typeface="Arial" panose="020B0604020202020204"/>
              </a:rPr>
              <a:t>: Jul 21, </a:t>
            </a:r>
            <a:r>
              <a:rPr lang="en-US" sz="800" b="0" dirty="0">
                <a:solidFill>
                  <a:srgbClr val="000000"/>
                </a:solidFill>
                <a:latin typeface="Arial" panose="020B0604020202020204"/>
              </a:rPr>
              <a:t>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25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Jul 28,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409053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60038"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Mar 07,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8" name="Content Placeholder 2">
            <a:extLst>
              <a:ext uri="{FF2B5EF4-FFF2-40B4-BE49-F238E27FC236}">
                <a16:creationId xmlns:a16="http://schemas.microsoft.com/office/drawing/2014/main" id="{3293DD5D-8858-4F2A-916C-327B9AAFFF11}"/>
              </a:ext>
            </a:extLst>
          </p:cNvPr>
          <p:cNvSpPr txBox="1">
            <a:spLocks/>
          </p:cNvSpPr>
          <p:nvPr/>
        </p:nvSpPr>
        <p:spPr>
          <a:xfrm>
            <a:off x="-3306833" y="3552398"/>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#USCRS-33527  </a:t>
            </a:r>
            <a:r>
              <a:rPr lang="en-US" sz="1200" b="0" dirty="0">
                <a:solidFill>
                  <a:schemeClr val="accent2"/>
                </a:solidFill>
                <a:effectLst/>
                <a:latin typeface="Arial" panose="020B0604020202020204" pitchFamily="34" charset="0"/>
                <a:cs typeface="Arial" panose="020B0604020202020204" pitchFamily="34" charset="0"/>
              </a:rPr>
              <a:t>"Radiotherapy Treatment Phase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4" name="Content Placeholder 2">
            <a:extLst>
              <a:ext uri="{FF2B5EF4-FFF2-40B4-BE49-F238E27FC236}">
                <a16:creationId xmlns:a16="http://schemas.microsoft.com/office/drawing/2014/main" id="{7DC14D90-F5EB-4A67-B5EF-5EC5FD595A65}"/>
              </a:ext>
            </a:extLst>
          </p:cNvPr>
          <p:cNvSpPr txBox="1">
            <a:spLocks/>
          </p:cNvSpPr>
          <p:nvPr/>
        </p:nvSpPr>
        <p:spPr>
          <a:xfrm>
            <a:off x="-3304898" y="2828903"/>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mCode</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#USCRS-33529  </a:t>
            </a:r>
            <a:r>
              <a:rPr lang="en-US" sz="1200" b="0" dirty="0">
                <a:solidFill>
                  <a:schemeClr val="accent2"/>
                </a:solidFill>
                <a:effectLst/>
                <a:latin typeface="Arial" panose="020B0604020202020204" pitchFamily="34" charset="0"/>
                <a:cs typeface="Arial" panose="020B0604020202020204" pitchFamily="34" charset="0"/>
              </a:rPr>
              <a:t>"Radiotherapy Course of Treatment (regime/therapy)"</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5" name="Content Placeholder 2">
            <a:extLst>
              <a:ext uri="{FF2B5EF4-FFF2-40B4-BE49-F238E27FC236}">
                <a16:creationId xmlns:a16="http://schemas.microsoft.com/office/drawing/2014/main" id="{91BF94E6-8AB8-4AB5-8BC2-3F86FE68FF4A}"/>
              </a:ext>
            </a:extLst>
          </p:cNvPr>
          <p:cNvSpPr txBox="1">
            <a:spLocks/>
          </p:cNvSpPr>
          <p:nvPr/>
        </p:nvSpPr>
        <p:spPr>
          <a:xfrm>
            <a:off x="-3207796" y="4365832"/>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#USCRS-xxxxx  </a:t>
            </a:r>
            <a:r>
              <a:rPr lang="en-US" sz="1200" b="0" dirty="0">
                <a:solidFill>
                  <a:schemeClr val="accent2"/>
                </a:solidFill>
                <a:effectLst/>
                <a:latin typeface="Arial" panose="020B0604020202020204" pitchFamily="34" charset="0"/>
                <a:cs typeface="Arial" panose="020B0604020202020204" pitchFamily="34" charset="0"/>
              </a:rPr>
              <a:t>"Radiotherapy Treatment Plan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6" name="Content Placeholder 2">
            <a:extLst>
              <a:ext uri="{FF2B5EF4-FFF2-40B4-BE49-F238E27FC236}">
                <a16:creationId xmlns:a16="http://schemas.microsoft.com/office/drawing/2014/main" id="{60A04595-82C7-45C6-AEFB-EBBD6FA370D0}"/>
              </a:ext>
            </a:extLst>
          </p:cNvPr>
          <p:cNvSpPr>
            <a:spLocks noGrp="1"/>
          </p:cNvSpPr>
          <p:nvPr/>
        </p:nvSpPr>
        <p:spPr>
          <a:xfrm>
            <a:off x="8134644" y="76433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(no intent element)</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7" name="Content Placeholder 2">
            <a:extLst>
              <a:ext uri="{FF2B5EF4-FFF2-40B4-BE49-F238E27FC236}">
                <a16:creationId xmlns:a16="http://schemas.microsoft.com/office/drawing/2014/main" id="{22105C06-688C-4C2A-A244-E421C569BD79}"/>
              </a:ext>
            </a:extLst>
          </p:cNvPr>
          <p:cNvSpPr>
            <a:spLocks noGrp="1"/>
          </p:cNvSpPr>
          <p:nvPr/>
        </p:nvSpPr>
        <p:spPr>
          <a:xfrm>
            <a:off x="3955875" y="581187"/>
            <a:ext cx="4155049"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#filler-order</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filler-order: “The request represents the view of an authorization instantiated by a fulfilling system representing the details of the fulfiller's intention to act upon a submitted order.” </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We use this for planning.</a:t>
            </a:r>
          </a:p>
        </p:txBody>
      </p:sp>
      <p:sp>
        <p:nvSpPr>
          <p:cNvPr id="38" name="Content Placeholder 2">
            <a:extLst>
              <a:ext uri="{FF2B5EF4-FFF2-40B4-BE49-F238E27FC236}">
                <a16:creationId xmlns:a16="http://schemas.microsoft.com/office/drawing/2014/main" id="{B4DA5C0F-26E1-48B6-BB68-B6BA3A3F78C2}"/>
              </a:ext>
            </a:extLst>
          </p:cNvPr>
          <p:cNvSpPr>
            <a:spLocks noGrp="1"/>
          </p:cNvSpPr>
          <p:nvPr/>
        </p:nvSpPr>
        <p:spPr>
          <a:xfrm>
            <a:off x="632448" y="640705"/>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#original-order</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original-order: “The request represents an original authorization for action.” </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We use this for prescription</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7564C6A8-1C5C-4388-9C37-A44B941F2F8C}"/>
              </a:ext>
            </a:extLst>
          </p:cNvPr>
          <p:cNvSpPr>
            <a:spLocks noGrp="1"/>
          </p:cNvSpPr>
          <p:nvPr/>
        </p:nvSpPr>
        <p:spPr>
          <a:xfrm>
            <a:off x="8237018" y="84244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45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29981" y="417561"/>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a:defRPr/>
            </a:pPr>
            <a:r>
              <a:rPr lang="en-GB" sz="800" kern="0" dirty="0">
                <a:latin typeface="Arial" panose="020B0604020202020204"/>
              </a:rPr>
              <a:t>Procedure Code = Radiotherapy Course of Treatment,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original-order</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2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3.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13858</TotalTime>
  <Words>7162</Words>
  <Application>Microsoft Office PowerPoint</Application>
  <PresentationFormat>Widescreen</PresentationFormat>
  <Paragraphs>1578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174</cp:revision>
  <cp:lastPrinted>2017-12-27T18:27:04Z</cp:lastPrinted>
  <dcterms:created xsi:type="dcterms:W3CDTF">2021-01-25T17:16:13Z</dcterms:created>
  <dcterms:modified xsi:type="dcterms:W3CDTF">2022-07-28T13:34:58Z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