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83" r:id="rId4"/>
    <p:sldId id="260" r:id="rId5"/>
    <p:sldId id="28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6ADD-3680-4834-9FB4-463E04E5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150BD-030F-4FF2-8A6A-226F9A178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CF01-6A4F-4A73-B696-E255716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F28F-F8C9-47A4-86F6-D291BADA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2A37-49FC-4862-AC2E-14257245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6089-6E7E-49A7-BB1C-57076CD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E5D2-7941-47B6-BEC5-CB90D710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F9D0-28D8-403E-B473-04F7A3AC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E81E-B72C-4011-8B38-C5A37414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AE04-8328-460F-95C4-68B5744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AD635-F852-4DD5-AE26-874C2E37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66756-F8B2-454D-8D68-E9AA0873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4F18-CCD6-4AB5-A250-357DCE53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C4AD-822C-4F74-8DA2-AE3455A6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C382-E440-4D7A-8D1C-F24F8A34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7A8-3915-4185-BD87-4DFF7A81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BC10-5CA7-4D91-B3B4-5B1181F0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4777-FE55-416A-AF01-5ADF7D1E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883F-AE23-4B6A-9963-265061D6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A3C0-910B-49CE-9527-C96440D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4FE8-6EDC-4AF7-AF68-DEC3DF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E385-1AC2-4B5F-96AE-0353633C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C157-A5D6-41E1-BB76-16715DA4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BCDE-F5C9-45D7-8A87-D0CEA0B1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7F1A-841A-4A7E-8313-6EAF33A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4558-8E4C-4D3A-BD3C-83B5F83E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3A68-9AC6-4AFC-B2C1-4B5A549CC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76236-23CD-4E5C-B96B-84233995D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9EB7-3BF7-4A9B-A143-28C88026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0356-4033-4A55-B34D-85888A7A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9667-C735-4556-8093-5C189FBC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0055-FF66-45FD-A397-D95DA70C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0D39-3736-4FF7-AA45-5874AD9B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6DA8-EF5E-431D-AE3B-4FBFC65D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D7831-00BA-4CA9-AB9B-F422D005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14E9A-A5CF-4D0A-A851-750BC7DC5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5E6B-AE5A-4F36-9A8C-9CEE5F84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64AA0-DB81-439F-BE13-F386C284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89574-4CD8-4C09-A4DF-ECD062F7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7662-2457-4A29-B13B-AF6ABF0A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64579-99C3-454C-943A-BCB6E39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E87B-75FF-414A-82C8-09CAB405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A560-4250-43B8-8A59-C99657D8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5BF63-D2A0-4C23-9DDE-22D3C49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9431D-E919-4B02-BEA6-572C52F5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6428-66A1-4662-A7BF-1E5283F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761-5700-4EC3-A765-63A30355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D6C6-1390-4277-B825-753B1F01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878A2-991C-4FA8-866F-F0A78761E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436D-0D33-4331-BE20-6C351DD9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7DD3-2524-4FC9-8B0B-FA4A5A51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F395-CFD0-4E28-B25A-85BE0E3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7D46-D301-40BA-B98E-7247FC31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9E303-7967-4AED-A1CE-6BA66671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BAA8-F9EA-4E8D-AB02-3442FF78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E5007-64DC-49B0-972F-3A2793F7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5B962-D03D-4C46-A98A-435917F2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E103-7290-4171-ACB3-1DD9C37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055DA-4D54-4A77-A4F0-69E4FE9D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C1DF1-C0C2-4FAD-B05E-43EEE324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36B1-5D89-422A-81D6-4AC9B4835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EB7C-0D9D-4AA3-9C88-196B1A05394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BE04-1351-4A82-BCEC-1E8B1A85B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B2A7-D361-4996-B0C9-2E0D614D2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9CBA-46F7-4AD1-8560-A616F3C6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67650-1937-4D28-B536-BB21091340CD}"/>
              </a:ext>
            </a:extLst>
          </p:cNvPr>
          <p:cNvSpPr txBox="1"/>
          <p:nvPr/>
        </p:nvSpPr>
        <p:spPr>
          <a:xfrm>
            <a:off x="1606609" y="1153682"/>
            <a:ext cx="4481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the figures for </a:t>
            </a:r>
            <a:r>
              <a:rPr lang="en-US" dirty="0" err="1"/>
              <a:t>CodeX</a:t>
            </a:r>
            <a:r>
              <a:rPr lang="en-US" dirty="0"/>
              <a:t> RT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contents to be included in the figure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right-click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 select “Save as Picture …”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 as *.</a:t>
            </a:r>
            <a:r>
              <a:rPr lang="en-US" dirty="0" err="1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0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298361" y="1655081"/>
            <a:ext cx="10723801" cy="3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298361" y="3940067"/>
            <a:ext cx="10723801" cy="12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4193416"/>
            <a:ext cx="199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Treated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972712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Treated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413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Course Summary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5980" y="4186456"/>
            <a:ext cx="2220695" cy="8267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Breast_L_Tang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(3 delivered</a:t>
            </a:r>
          </a:p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of 16 planned)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43918" y="4193924"/>
            <a:ext cx="2525494" cy="8166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Breast_L_Tang:1</a:t>
            </a:r>
          </a:p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Adaptation</a:t>
            </a:r>
          </a:p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(13 fractions delivered </a:t>
            </a:r>
            <a:b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of 13 planned)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09517" y="4188074"/>
            <a:ext cx="2220695" cy="826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Breast_L_Boost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(4 fractions delivered </a:t>
            </a:r>
            <a:b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of 4 planned)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70317" y="4175091"/>
            <a:ext cx="2426581" cy="8369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Breast_R_Tang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(16 fractions delivered 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of 16 planned)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36875" y="1967619"/>
            <a:ext cx="3864629" cy="17826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Phase Name: Left Breast Tangents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Target Volumes</a:t>
            </a:r>
          </a:p>
          <a:p>
            <a:pPr marL="285750" indent="-115888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Left Breast : 4256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115888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Left Breast Surgical Bed : 4256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115888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Left Axillary Nodes, SC and IMN: 4256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Treated in 16 phase fractions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Using Photons 3D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2792634" y="3831873"/>
            <a:ext cx="339170" cy="3310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 flipV="1">
            <a:off x="4644756" y="3821408"/>
            <a:ext cx="339170" cy="3415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79143" y="1967619"/>
            <a:ext cx="3213135" cy="13805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Phase Name: Left Breast Boost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Target Volumes</a:t>
            </a:r>
          </a:p>
          <a:p>
            <a:pPr marL="285750" indent="-115888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Left Breast Surgical Bed: 1000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Treated in 4 phase fractions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Using Electrons 3D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769914" y="1967619"/>
            <a:ext cx="3422085" cy="13847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Phase Name: Right Breast Tangents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Target Volumes </a:t>
            </a:r>
          </a:p>
          <a:p>
            <a:pPr marL="285750" indent="-115888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Right Breast : 4256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Treated in 16 phase fractions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Using Photons 3D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V="1">
            <a:off x="7684515" y="3441684"/>
            <a:ext cx="0" cy="68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V="1">
            <a:off x="10385105" y="3442480"/>
            <a:ext cx="0" cy="7005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732375" y="68413"/>
            <a:ext cx="5497837" cy="1322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Left Breast : 4256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in 16 sessions</a:t>
            </a:r>
          </a:p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Left Axillary Nodes, SC and IMN:  4256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in 16 sessions</a:t>
            </a:r>
          </a:p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Left Breast Surgical Bed: 5256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in 20 sessions</a:t>
            </a:r>
          </a:p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Right Breast: 4256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cGy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in 16 sessions</a:t>
            </a:r>
          </a:p>
          <a:p>
            <a:pPr>
              <a:spcAft>
                <a:spcPts val="200"/>
              </a:spcAft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All treated in 20 sessions over 26 days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4087906" y="1457338"/>
            <a:ext cx="229076" cy="4286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6490463" y="1453813"/>
            <a:ext cx="0" cy="4409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 flipV="1">
            <a:off x="8893021" y="1454015"/>
            <a:ext cx="312520" cy="4441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F4CFFE-EA91-4B1C-8E80-20516EE9FFCA}"/>
              </a:ext>
            </a:extLst>
          </p:cNvPr>
          <p:cNvSpPr txBox="1"/>
          <p:nvPr/>
        </p:nvSpPr>
        <p:spPr>
          <a:xfrm>
            <a:off x="9477185" y="404763"/>
            <a:ext cx="2130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Bilateral Breast with Plan Adaptation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F0BB7-EC6B-4373-846F-C383825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80" y="5032024"/>
            <a:ext cx="7948349" cy="18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67650-1937-4D28-B536-BB21091340CD}"/>
              </a:ext>
            </a:extLst>
          </p:cNvPr>
          <p:cNvSpPr txBox="1"/>
          <p:nvPr/>
        </p:nvSpPr>
        <p:spPr>
          <a:xfrm>
            <a:off x="1606609" y="1153682"/>
            <a:ext cx="1717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version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unused figures</a:t>
            </a:r>
          </a:p>
        </p:txBody>
      </p:sp>
    </p:spTree>
    <p:extLst>
      <p:ext uri="{BB962C8B-B14F-4D97-AF65-F5344CB8AC3E}">
        <p14:creationId xmlns:p14="http://schemas.microsoft.com/office/powerpoint/2010/main" val="139195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39574" y="1533435"/>
            <a:ext cx="10723801" cy="3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61353" y="3712760"/>
            <a:ext cx="10723801" cy="12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90" y="4087209"/>
            <a:ext cx="19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 Treatment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77511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413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Summary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282" y="3922154"/>
            <a:ext cx="2220695" cy="7386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Whole Brain</a:t>
            </a:r>
          </a:p>
          <a:p>
            <a:pPr algn="ctr"/>
            <a:r>
              <a:rPr lang="en-US" sz="1100" i="1" dirty="0"/>
              <a:t>(10 fractions Delivered out of 10 planned 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63302" y="3912241"/>
            <a:ext cx="2525494" cy="7585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SBRT Spine T12-T10</a:t>
            </a:r>
          </a:p>
          <a:p>
            <a:pPr algn="ctr"/>
            <a:r>
              <a:rPr lang="en-US" sz="1600" dirty="0"/>
              <a:t> </a:t>
            </a:r>
            <a:r>
              <a:rPr lang="en-US" sz="1100" dirty="0"/>
              <a:t>(5 fractions delivered of 5 planned treated every other day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0535" y="3930976"/>
            <a:ext cx="3020247" cy="7210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SBRT Liver </a:t>
            </a:r>
          </a:p>
          <a:p>
            <a:pPr algn="ctr"/>
            <a:r>
              <a:rPr lang="en-US" sz="1100" dirty="0"/>
              <a:t>(Split Course- treat 3 fractions then wait a month and treat 2 more after evaluating response</a:t>
            </a:r>
            <a:r>
              <a:rPr lang="en-US" sz="1100" i="1" dirty="0"/>
              <a:t>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73822" y="1946843"/>
            <a:ext cx="2573842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Whole Brain</a:t>
            </a:r>
          </a:p>
          <a:p>
            <a:r>
              <a:rPr lang="en-US" sz="1400" dirty="0"/>
              <a:t>Target Volumes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Whole Brain: 3000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10 fractions</a:t>
            </a:r>
          </a:p>
          <a:p>
            <a:r>
              <a:rPr lang="en-US" sz="1400" dirty="0"/>
              <a:t>Using Photons 3D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3929630" y="3364073"/>
            <a:ext cx="0" cy="5127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 flipV="1">
            <a:off x="6909421" y="3353623"/>
            <a:ext cx="0" cy="5231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33695" y="1913545"/>
            <a:ext cx="2260493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SBRT Liver</a:t>
            </a:r>
          </a:p>
          <a:p>
            <a:r>
              <a:rPr lang="en-US" sz="1400" dirty="0"/>
              <a:t>Target Volumes:</a:t>
            </a:r>
          </a:p>
          <a:p>
            <a:pPr marL="285750" indent="-3175">
              <a:buFont typeface="Arial" panose="020B0604020202020204" pitchFamily="34" charset="0"/>
              <a:buChar char="•"/>
            </a:pPr>
            <a:r>
              <a:rPr lang="en-US" sz="1400" dirty="0"/>
              <a:t> Liver Metastasis:5000</a:t>
            </a:r>
          </a:p>
          <a:p>
            <a:r>
              <a:rPr lang="en-US" sz="1400" dirty="0"/>
              <a:t>Treated in 5 fractions</a:t>
            </a:r>
          </a:p>
          <a:p>
            <a:r>
              <a:rPr lang="en-US" sz="1400" dirty="0"/>
              <a:t>Using Photons VMAT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V="1">
            <a:off x="9651503" y="3353623"/>
            <a:ext cx="0" cy="5231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56290" y="45748"/>
            <a:ext cx="4733925" cy="1322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Whole Brain: 3000 </a:t>
            </a:r>
            <a:r>
              <a:rPr lang="en-US" sz="1400" dirty="0" err="1"/>
              <a:t>cGy</a:t>
            </a:r>
            <a:r>
              <a:rPr lang="en-US" sz="1400" dirty="0"/>
              <a:t> in 10 fractions</a:t>
            </a:r>
          </a:p>
          <a:p>
            <a:pPr algn="ctr"/>
            <a:r>
              <a:rPr lang="en-US" sz="1400" dirty="0"/>
              <a:t>Spine T12-T10</a:t>
            </a:r>
            <a:r>
              <a:rPr lang="en-US" sz="1400"/>
              <a:t>:  4000 </a:t>
            </a:r>
            <a:r>
              <a:rPr lang="en-US" sz="1400" dirty="0" err="1"/>
              <a:t>cGy</a:t>
            </a:r>
            <a:r>
              <a:rPr lang="en-US" sz="1400" dirty="0"/>
              <a:t> in 5 fractions</a:t>
            </a:r>
          </a:p>
          <a:p>
            <a:pPr algn="ctr"/>
            <a:r>
              <a:rPr lang="en-US" sz="1400" dirty="0"/>
              <a:t>Liver Metastasis: 5000 </a:t>
            </a:r>
            <a:r>
              <a:rPr lang="en-US" sz="1400" dirty="0" err="1"/>
              <a:t>cGy</a:t>
            </a:r>
            <a:r>
              <a:rPr lang="en-US" sz="1400" dirty="0"/>
              <a:t> treated in 5 fractions</a:t>
            </a:r>
          </a:p>
          <a:p>
            <a:pPr algn="ctr"/>
            <a:r>
              <a:rPr lang="en-US" sz="1400" dirty="0"/>
              <a:t>All treated in 13 sessions</a:t>
            </a:r>
          </a:p>
          <a:p>
            <a:pPr algn="ctr"/>
            <a:r>
              <a:rPr lang="en-US" sz="1400" dirty="0"/>
              <a:t>Over 49  days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4312693" y="1423837"/>
            <a:ext cx="226939" cy="4200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 flipV="1">
            <a:off x="8582658" y="1422295"/>
            <a:ext cx="465808" cy="4338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58844" y="1955723"/>
            <a:ext cx="3010387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SBRT Spine T12-T10</a:t>
            </a:r>
          </a:p>
          <a:p>
            <a:r>
              <a:rPr lang="en-US" sz="1400" dirty="0"/>
              <a:t>Target Volumes</a:t>
            </a:r>
          </a:p>
          <a:p>
            <a:pPr marL="339725" indent="-57150">
              <a:buFont typeface="Arial" panose="020B0604020202020204" pitchFamily="34" charset="0"/>
              <a:buChar char="•"/>
            </a:pPr>
            <a:r>
              <a:rPr lang="en-US" sz="1400" dirty="0"/>
              <a:t>  Spine T12-T12: 4000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5 fractions </a:t>
            </a:r>
          </a:p>
          <a:p>
            <a:r>
              <a:rPr lang="en-US" sz="1400" dirty="0"/>
              <a:t>Using Photons IMRT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6869367" y="1403362"/>
            <a:ext cx="0" cy="4527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199103" y="132113"/>
            <a:ext cx="2359558" cy="130253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Oligometastatic Sites with Asynchronous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Starts and Timing Gaps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9243" y="2094034"/>
            <a:ext cx="21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Test this definition of Phase – Prescription differing from others to same set of Target Volumes by use of modality, technique, or  dose/per fraction to target (PTV) volumes. </a:t>
            </a:r>
          </a:p>
          <a:p>
            <a:endParaRPr lang="en-US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AF8C36-7AB8-42E1-9D00-A7199603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69" y="4768487"/>
            <a:ext cx="6093834" cy="20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39572" y="1626508"/>
            <a:ext cx="10723801" cy="3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39573" y="3817488"/>
            <a:ext cx="10723801" cy="12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90" y="4087209"/>
            <a:ext cx="199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Treated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4" y="1763493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Treated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413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Summary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1255" y="4063877"/>
            <a:ext cx="2220695" cy="7659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Breast_L_Tang</a:t>
            </a:r>
            <a:endParaRPr lang="en-US" sz="1600" dirty="0"/>
          </a:p>
          <a:p>
            <a:pPr algn="ctr"/>
            <a:r>
              <a:rPr lang="en-US" sz="1100" i="1" dirty="0"/>
              <a:t>(3 delivered of 16 planned)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9193" y="4071345"/>
            <a:ext cx="2525494" cy="756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Breast_L_Tang:1</a:t>
            </a:r>
          </a:p>
          <a:p>
            <a:pPr algn="ctr"/>
            <a:r>
              <a:rPr lang="en-US" sz="1100" dirty="0"/>
              <a:t>Adaptation</a:t>
            </a:r>
          </a:p>
          <a:p>
            <a:pPr algn="ctr"/>
            <a:r>
              <a:rPr lang="en-US" sz="1100" dirty="0"/>
              <a:t>(13 fractions delivered of 13 planned)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4792" y="4065495"/>
            <a:ext cx="2220695" cy="7659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Breast_L_Boost</a:t>
            </a:r>
            <a:endParaRPr lang="en-US" sz="1600" dirty="0"/>
          </a:p>
          <a:p>
            <a:pPr algn="ctr"/>
            <a:r>
              <a:rPr lang="en-US" sz="1100" i="1" dirty="0"/>
              <a:t>(4 fractions delivered of 4 planned)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72625" y="4052512"/>
            <a:ext cx="2413727" cy="7754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Breast_R_Tang</a:t>
            </a:r>
            <a:endParaRPr lang="en-US" sz="1600" dirty="0"/>
          </a:p>
          <a:p>
            <a:pPr algn="ctr"/>
            <a:r>
              <a:rPr lang="en-US" sz="1100" i="1" dirty="0"/>
              <a:t>(16 fractions delivered of 16 planned 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56716" y="1879849"/>
            <a:ext cx="3545458" cy="1582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Left Breast Tangents</a:t>
            </a:r>
          </a:p>
          <a:p>
            <a:r>
              <a:rPr lang="en-US" sz="1400" dirty="0"/>
              <a:t>Target Volumes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Breast : 4256 </a:t>
            </a:r>
            <a:r>
              <a:rPr lang="en-US" sz="1400" dirty="0" err="1"/>
              <a:t>cGy</a:t>
            </a:r>
            <a:endParaRPr lang="en-US" sz="1400" dirty="0"/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Breast Surgical Bed : 4256 </a:t>
            </a:r>
            <a:r>
              <a:rPr lang="en-US" sz="1400" dirty="0" err="1"/>
              <a:t>cGy</a:t>
            </a:r>
            <a:endParaRPr lang="en-US" sz="1400" dirty="0"/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Axillary Nodes, SC and IMN: 4256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16 phase fractions</a:t>
            </a:r>
          </a:p>
          <a:p>
            <a:r>
              <a:rPr lang="en-US" sz="1400" dirty="0"/>
              <a:t>Using Photons 3D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2689887" y="3490740"/>
            <a:ext cx="339170" cy="5215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 flipV="1">
            <a:off x="4794524" y="3516008"/>
            <a:ext cx="383088" cy="5067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12053" y="1878868"/>
            <a:ext cx="3006270" cy="13271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Left Breast Boost</a:t>
            </a:r>
          </a:p>
          <a:p>
            <a:r>
              <a:rPr lang="en-US" sz="1400" dirty="0"/>
              <a:t>Target Volumes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Left Breast Surgical Bed: 1000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4 phase fractions</a:t>
            </a:r>
          </a:p>
          <a:p>
            <a:r>
              <a:rPr lang="en-US" sz="1400" dirty="0"/>
              <a:t>Using Electrons 3D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8202" y="1878868"/>
            <a:ext cx="3006270" cy="134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Right Breast Tangents</a:t>
            </a:r>
          </a:p>
          <a:p>
            <a:r>
              <a:rPr lang="en-US" sz="1400" dirty="0"/>
              <a:t>Target Volumes </a:t>
            </a:r>
          </a:p>
          <a:p>
            <a:pPr marL="285750" indent="-115888">
              <a:buFont typeface="Arial" panose="020B0604020202020204" pitchFamily="34" charset="0"/>
              <a:buChar char="•"/>
            </a:pPr>
            <a:r>
              <a:rPr lang="en-US" sz="1400" dirty="0"/>
              <a:t>Right Breast : 4256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16 phase fractions</a:t>
            </a:r>
          </a:p>
          <a:p>
            <a:r>
              <a:rPr lang="en-US" sz="1400" dirty="0"/>
              <a:t>Using Photons 3D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V="1">
            <a:off x="7839790" y="3259237"/>
            <a:ext cx="0" cy="7530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V="1">
            <a:off x="10540380" y="3259237"/>
            <a:ext cx="0" cy="7705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87650" y="39840"/>
            <a:ext cx="5497837" cy="1322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Left Breast : 4256 </a:t>
            </a:r>
            <a:r>
              <a:rPr lang="en-US" sz="1600" dirty="0" err="1"/>
              <a:t>cGy</a:t>
            </a:r>
            <a:r>
              <a:rPr lang="en-US" sz="1600" dirty="0"/>
              <a:t> in 16 sessions</a:t>
            </a:r>
          </a:p>
          <a:p>
            <a:r>
              <a:rPr lang="en-US" sz="1600" dirty="0"/>
              <a:t>Left Axillary Nodes, SC and IMN:  4256 </a:t>
            </a:r>
            <a:r>
              <a:rPr lang="en-US" sz="1600" dirty="0" err="1"/>
              <a:t>cGy</a:t>
            </a:r>
            <a:r>
              <a:rPr lang="en-US" sz="1600" dirty="0"/>
              <a:t> in 16 sessions</a:t>
            </a:r>
          </a:p>
          <a:p>
            <a:r>
              <a:rPr lang="en-US" sz="1600" dirty="0"/>
              <a:t>Left Breast Surgical Bed: 5256 </a:t>
            </a:r>
            <a:r>
              <a:rPr lang="en-US" sz="1600" dirty="0" err="1"/>
              <a:t>cGy</a:t>
            </a:r>
            <a:r>
              <a:rPr lang="en-US" sz="1600" dirty="0"/>
              <a:t> in 20 sessions</a:t>
            </a:r>
          </a:p>
          <a:p>
            <a:r>
              <a:rPr lang="en-US" sz="1600" dirty="0"/>
              <a:t>Right Breast: 4256  </a:t>
            </a:r>
            <a:r>
              <a:rPr lang="en-US" sz="1600" dirty="0" err="1"/>
              <a:t>cGy</a:t>
            </a:r>
            <a:r>
              <a:rPr lang="en-US" sz="1600" dirty="0"/>
              <a:t> in 16 sessions</a:t>
            </a:r>
          </a:p>
          <a:p>
            <a:r>
              <a:rPr lang="en-US" sz="1600" dirty="0"/>
              <a:t>All treated in 20 sessions over 26 days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71950" y="1428765"/>
            <a:ext cx="300307" cy="3648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6645738" y="1410779"/>
            <a:ext cx="0" cy="4008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 flipV="1">
            <a:off x="9048296" y="1454790"/>
            <a:ext cx="312520" cy="3336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F4CFFE-EA91-4B1C-8E80-20516EE9FFCA}"/>
              </a:ext>
            </a:extLst>
          </p:cNvPr>
          <p:cNvSpPr txBox="1"/>
          <p:nvPr/>
        </p:nvSpPr>
        <p:spPr>
          <a:xfrm>
            <a:off x="9714031" y="223285"/>
            <a:ext cx="213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Bilateral Breast with Plan Adaptation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F0BB7-EC6B-4373-846F-C383825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25" y="4968947"/>
            <a:ext cx="7948349" cy="18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58379" y="1624197"/>
            <a:ext cx="10723801" cy="30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61353" y="3823784"/>
            <a:ext cx="10723801" cy="12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90" y="4087209"/>
            <a:ext cx="19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 Treatment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03796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413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Summary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97940" y="4128242"/>
            <a:ext cx="2525494" cy="6146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Prostate + SV</a:t>
            </a:r>
          </a:p>
          <a:p>
            <a:pPr algn="ctr"/>
            <a:r>
              <a:rPr lang="en-US" sz="1100" dirty="0"/>
              <a:t>(5 fractions delivered out of 5 planned)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87009" y="4128241"/>
            <a:ext cx="2220694" cy="648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dirty="0"/>
              <a:t>Prostate</a:t>
            </a:r>
          </a:p>
          <a:p>
            <a:pPr algn="ctr"/>
            <a:r>
              <a:rPr lang="en-US" sz="1100" i="1" dirty="0"/>
              <a:t>(5 fractions delivered  of 5 planned)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96239" y="1762177"/>
            <a:ext cx="2908501" cy="17639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Phase Name: 1</a:t>
            </a:r>
            <a:r>
              <a:rPr lang="en-US" sz="1600" baseline="30000" dirty="0"/>
              <a:t>st</a:t>
            </a:r>
            <a:r>
              <a:rPr lang="en-US" sz="1600" dirty="0"/>
              <a:t> course</a:t>
            </a:r>
          </a:p>
          <a:p>
            <a:r>
              <a:rPr lang="en-US" sz="1400" dirty="0"/>
              <a:t>Target Volumes</a:t>
            </a:r>
          </a:p>
          <a:p>
            <a:pPr marL="461963" lvl="1" indent="-4763">
              <a:buFont typeface="Arial" panose="020B0604020202020204" pitchFamily="34" charset="0"/>
              <a:buChar char="•"/>
            </a:pPr>
            <a:r>
              <a:rPr lang="en-US" sz="1400" dirty="0"/>
              <a:t>    Prostate: 5000cGy</a:t>
            </a:r>
          </a:p>
          <a:p>
            <a:pPr marL="461963" lvl="1" indent="-4763">
              <a:buFont typeface="Arial" panose="020B0604020202020204" pitchFamily="34" charset="0"/>
              <a:buChar char="•"/>
            </a:pPr>
            <a:r>
              <a:rPr lang="en-US" sz="1400" dirty="0"/>
              <a:t>    SV: 5000 </a:t>
            </a:r>
            <a:r>
              <a:rPr lang="en-US" sz="1400" dirty="0" err="1"/>
              <a:t>cGy</a:t>
            </a:r>
            <a:endParaRPr lang="en-US" sz="1400" dirty="0"/>
          </a:p>
          <a:p>
            <a:pPr marL="461963" lvl="1" indent="-4763">
              <a:buFont typeface="Arial" panose="020B0604020202020204" pitchFamily="34" charset="0"/>
              <a:buChar char="•"/>
            </a:pPr>
            <a:r>
              <a:rPr lang="en-US" sz="1400" dirty="0"/>
              <a:t>    Pelvic Nodes: 4500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25 phase fractions </a:t>
            </a:r>
          </a:p>
          <a:p>
            <a:r>
              <a:rPr lang="en-US" sz="1400" dirty="0"/>
              <a:t>using Photons VMAT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643745" y="3560358"/>
            <a:ext cx="268594" cy="5268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6923314" y="3610835"/>
            <a:ext cx="184068" cy="433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915069" y="3610835"/>
            <a:ext cx="46901" cy="433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924229" y="75577"/>
            <a:ext cx="5344244" cy="135649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Prostate: 7000 </a:t>
            </a:r>
            <a:r>
              <a:rPr lang="en-US" sz="1600" dirty="0" err="1"/>
              <a:t>cGy</a:t>
            </a:r>
            <a:r>
              <a:rPr lang="en-US" sz="1600" dirty="0"/>
              <a:t> in 35 fractions</a:t>
            </a:r>
          </a:p>
          <a:p>
            <a:r>
              <a:rPr lang="en-US" sz="1600" dirty="0"/>
              <a:t>SV:  6000 </a:t>
            </a:r>
            <a:r>
              <a:rPr lang="en-US" sz="1600" dirty="0" err="1"/>
              <a:t>cGy</a:t>
            </a:r>
            <a:r>
              <a:rPr lang="en-US" sz="1600" dirty="0"/>
              <a:t> in 30 fractions</a:t>
            </a:r>
          </a:p>
          <a:p>
            <a:r>
              <a:rPr lang="en-US" sz="1600" dirty="0"/>
              <a:t>Pelvic Nodes: 4500 </a:t>
            </a:r>
            <a:r>
              <a:rPr lang="en-US" sz="1600" dirty="0" err="1"/>
              <a:t>cGy</a:t>
            </a:r>
            <a:r>
              <a:rPr lang="en-US" sz="1600" dirty="0"/>
              <a:t>  in 25 fractions</a:t>
            </a:r>
          </a:p>
          <a:p>
            <a:r>
              <a:rPr lang="en-US" sz="1600" dirty="0"/>
              <a:t>All treated in 35 sessions</a:t>
            </a:r>
          </a:p>
          <a:p>
            <a:r>
              <a:rPr lang="en-US" sz="1600" dirty="0"/>
              <a:t>Over 49  days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4823545" y="1495398"/>
            <a:ext cx="177837" cy="2367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34469" y="1762177"/>
            <a:ext cx="2296913" cy="17981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Phase Name: Boost 1</a:t>
            </a:r>
          </a:p>
          <a:p>
            <a:r>
              <a:rPr lang="en-US" sz="1400" dirty="0"/>
              <a:t>Target Volumes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  Prostate: 1000 </a:t>
            </a:r>
            <a:r>
              <a:rPr lang="en-US" sz="1400" dirty="0" err="1"/>
              <a:t>cGy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  SV: 1000 </a:t>
            </a:r>
            <a:r>
              <a:rPr lang="en-US" sz="1400" dirty="0" err="1"/>
              <a:t>cGy</a:t>
            </a:r>
            <a:endParaRPr lang="en-US" sz="1400" dirty="0"/>
          </a:p>
          <a:p>
            <a:r>
              <a:rPr lang="en-US" sz="1400" dirty="0"/>
              <a:t>Treated in 5  phase fractions </a:t>
            </a:r>
          </a:p>
          <a:p>
            <a:r>
              <a:rPr lang="en-US" sz="1400" dirty="0"/>
              <a:t>using Photons VMAT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95362" y="1762177"/>
            <a:ext cx="2583680" cy="17981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Rx Phase Name: Boost 2</a:t>
            </a:r>
          </a:p>
          <a:p>
            <a:r>
              <a:rPr lang="en-US" sz="1400" dirty="0"/>
              <a:t>Target Volumes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  Prostate: 1000</a:t>
            </a:r>
          </a:p>
          <a:p>
            <a:r>
              <a:rPr lang="en-US" sz="1400" dirty="0"/>
              <a:t>Treated in 5 phase  fractions</a:t>
            </a:r>
          </a:p>
          <a:p>
            <a:r>
              <a:rPr lang="en-US" sz="1400" dirty="0"/>
              <a:t>using Photons VMAT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7406670" y="1433683"/>
            <a:ext cx="0" cy="298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98982" y="1475463"/>
            <a:ext cx="138982" cy="2702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602A46-24FF-4997-9693-7872F0AA456D}"/>
              </a:ext>
            </a:extLst>
          </p:cNvPr>
          <p:cNvSpPr/>
          <p:nvPr/>
        </p:nvSpPr>
        <p:spPr>
          <a:xfrm>
            <a:off x="2533397" y="4118939"/>
            <a:ext cx="2220695" cy="6146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Pelvis</a:t>
            </a:r>
          </a:p>
          <a:p>
            <a:pPr algn="ctr"/>
            <a:r>
              <a:rPr lang="en-US" sz="1100" i="1" dirty="0"/>
              <a:t>(25 delivered of 25 planned)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47ABC-FFCB-4AC1-BA12-57964C6A57FA}"/>
              </a:ext>
            </a:extLst>
          </p:cNvPr>
          <p:cNvSpPr txBox="1"/>
          <p:nvPr/>
        </p:nvSpPr>
        <p:spPr>
          <a:xfrm>
            <a:off x="9915069" y="437745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Prostate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13169A-28BD-4647-938D-7E528CD3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4" y="5034811"/>
            <a:ext cx="9915069" cy="16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754</Words>
  <Application>Microsoft Office PowerPoint</Application>
  <PresentationFormat>Widescreen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Mayo, Chuck</dc:creator>
  <cp:lastModifiedBy>von Siebenthal, Martin</cp:lastModifiedBy>
  <cp:revision>16</cp:revision>
  <dcterms:created xsi:type="dcterms:W3CDTF">2021-11-01T15:51:14Z</dcterms:created>
  <dcterms:modified xsi:type="dcterms:W3CDTF">2022-10-03T18:12:03Z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2022-10-03T14:38:31Z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6a40f98f-6b42-4cbc-8c72-2e5b99cb9a32</vt:lpwstr>
  </property>
  <property fmtid="{D5CDD505-2E9C-101B-9397-08002B2CF9AE}" pid="8" name="MSIP_Label_ff6dbec8-95a8-4638-9f5f-bd076536645c_ContentBits">
    <vt:lpwstr>0</vt:lpwstr>
  </property>
</Properties>
</file>