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85" r:id="rId5"/>
    <p:sldId id="58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6CC601CD-66AF-2B41-ADDA-040BC003DE58}">
          <p14:sldIdLst>
            <p14:sldId id="585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Chung" initials="CC" lastIdx="2" clrIdx="0">
    <p:extLst>
      <p:ext uri="{19B8F6BF-5375-455C-9EA6-DF929625EA0E}">
        <p15:presenceInfo xmlns:p15="http://schemas.microsoft.com/office/powerpoint/2012/main" userId="S::cchung@varian.com::60f2dca2-02de-4425-9c5a-bc8ddd7090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A4AE"/>
    <a:srgbClr val="FCC600"/>
    <a:srgbClr val="D8DFE1"/>
    <a:srgbClr val="54565A"/>
    <a:srgbClr val="00A9E0"/>
    <a:srgbClr val="FFCE00"/>
    <a:srgbClr val="F8CE00"/>
    <a:srgbClr val="F5CA00"/>
    <a:srgbClr val="FBCE05"/>
    <a:srgbClr val="FBC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1565"/>
  </p:normalViewPr>
  <p:slideViewPr>
    <p:cSldViewPr snapToGrid="0" snapToObjects="1" showGuides="1">
      <p:cViewPr varScale="1">
        <p:scale>
          <a:sx n="94" d="100"/>
          <a:sy n="94" d="100"/>
        </p:scale>
        <p:origin x="96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napToGrid="0" snapToObjects="1" showGuides="1">
      <p:cViewPr varScale="1">
        <p:scale>
          <a:sx n="200" d="100"/>
          <a:sy n="200" d="100"/>
        </p:scale>
        <p:origin x="45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2B8E-D8CA-6848-8ACB-3641BD905C1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EB5D-42F3-3B47-9379-192CE9207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D2E63-B305-E245-BC8C-C9DD1D491199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339B-923D-284B-9EED-C41E3B3C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44AC4-6A54-4E6B-B8C9-209E4286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68B-94DB-4C1C-9BDA-54C6791B159C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50C35-6AEB-4445-971B-0655DF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8585A-93F2-48E1-B7FC-F2194B68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5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6A5BF-38FE-40D0-8D4B-DD195C59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52E09-A99E-48BD-8265-D30480CB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0001-E5E8-4E66-BA45-39182F58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3368B-94DB-4C1C-9BDA-54C6791B159C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6BC3-60E3-4411-AD58-6D722A7F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801F-16E8-4E6C-83E7-C47E12B66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CD5AF-24A8-404D-874B-DF25B0D88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9020A8-5E47-4757-9498-ED04642506CA}"/>
              </a:ext>
            </a:extLst>
          </p:cNvPr>
          <p:cNvCxnSpPr>
            <a:cxnSpLocks/>
          </p:cNvCxnSpPr>
          <p:nvPr/>
        </p:nvCxnSpPr>
        <p:spPr>
          <a:xfrm>
            <a:off x="3139440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0B56FC-4F6E-400B-88A0-882DB2244C8D}"/>
              </a:ext>
            </a:extLst>
          </p:cNvPr>
          <p:cNvCxnSpPr>
            <a:cxnSpLocks/>
          </p:cNvCxnSpPr>
          <p:nvPr/>
        </p:nvCxnSpPr>
        <p:spPr>
          <a:xfrm>
            <a:off x="494437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89753-CB56-442B-A503-121523390DEE}"/>
              </a:ext>
            </a:extLst>
          </p:cNvPr>
          <p:cNvCxnSpPr>
            <a:cxnSpLocks/>
          </p:cNvCxnSpPr>
          <p:nvPr/>
        </p:nvCxnSpPr>
        <p:spPr>
          <a:xfrm>
            <a:off x="6803651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C54CF-83A8-45FF-BC8B-36646FFFC1DB}"/>
              </a:ext>
            </a:extLst>
          </p:cNvPr>
          <p:cNvCxnSpPr>
            <a:cxnSpLocks/>
          </p:cNvCxnSpPr>
          <p:nvPr/>
        </p:nvCxnSpPr>
        <p:spPr>
          <a:xfrm>
            <a:off x="876044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776103"/>
            <a:ext cx="0" cy="55834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EEC6-BF3F-4F73-8FBF-5DF82780CBD3}"/>
              </a:ext>
            </a:extLst>
          </p:cNvPr>
          <p:cNvSpPr txBox="1"/>
          <p:nvPr/>
        </p:nvSpPr>
        <p:spPr>
          <a:xfrm>
            <a:off x="276526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2021-09-03</a:t>
            </a:r>
            <a:endParaRPr lang="en-GB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/>
          <p:nvPr/>
        </p:nvCxnSpPr>
        <p:spPr>
          <a:xfrm>
            <a:off x="2169669" y="926053"/>
            <a:ext cx="97073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F6A1E1-EFDE-4CA2-B970-DCFC145F8078}"/>
              </a:ext>
            </a:extLst>
          </p:cNvPr>
          <p:cNvSpPr txBox="1"/>
          <p:nvPr/>
        </p:nvSpPr>
        <p:spPr>
          <a:xfrm>
            <a:off x="4559560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2021-09-09</a:t>
            </a:r>
            <a:endParaRPr lang="en-GB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E5899-5D6C-4329-99BC-AAF16B45BEC2}"/>
              </a:ext>
            </a:extLst>
          </p:cNvPr>
          <p:cNvSpPr txBox="1"/>
          <p:nvPr/>
        </p:nvSpPr>
        <p:spPr>
          <a:xfrm>
            <a:off x="6422868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2021-09-10</a:t>
            </a:r>
            <a:endParaRPr lang="en-GB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4CA5C-6374-47E9-8CE0-025C346322C6}"/>
              </a:ext>
            </a:extLst>
          </p:cNvPr>
          <p:cNvSpPr txBox="1"/>
          <p:nvPr/>
        </p:nvSpPr>
        <p:spPr>
          <a:xfrm>
            <a:off x="837966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2021-09-14</a:t>
            </a:r>
            <a:endParaRPr lang="en-GB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21443" y="565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2021-09-17</a:t>
            </a:r>
            <a:endParaRPr lang="en-GB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BF2E75-6E51-48B6-AF7A-77D9C0A49BCB}"/>
              </a:ext>
            </a:extLst>
          </p:cNvPr>
          <p:cNvSpPr txBox="1"/>
          <p:nvPr/>
        </p:nvSpPr>
        <p:spPr>
          <a:xfrm>
            <a:off x="2260834" y="266883"/>
            <a:ext cx="17572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Planned to deliver 7 x 180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5F53C5-7D6C-4A5B-8997-9C5678B56472}"/>
              </a:ext>
            </a:extLst>
          </p:cNvPr>
          <p:cNvSpPr txBox="1"/>
          <p:nvPr/>
        </p:nvSpPr>
        <p:spPr>
          <a:xfrm>
            <a:off x="4327887" y="179556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3 fractions </a:t>
            </a:r>
          </a:p>
          <a:p>
            <a:pPr algn="ctr"/>
            <a:r>
              <a:rPr lang="en-US" sz="1000" dirty="0"/>
              <a:t>in 4 sessions</a:t>
            </a:r>
            <a:endParaRPr lang="en-GB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3A279E-2D61-47A3-A979-D0BA9B313B25}"/>
              </a:ext>
            </a:extLst>
          </p:cNvPr>
          <p:cNvSpPr txBox="1"/>
          <p:nvPr/>
        </p:nvSpPr>
        <p:spPr>
          <a:xfrm>
            <a:off x="5869292" y="179556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Revision to deliver remaining </a:t>
            </a:r>
          </a:p>
          <a:p>
            <a:pPr algn="ctr"/>
            <a:r>
              <a:rPr lang="en-US" sz="1000" dirty="0"/>
              <a:t>4 fractions with IMRT, 200cGy/</a:t>
            </a:r>
            <a:r>
              <a:rPr lang="en-US" sz="1000" dirty="0" err="1"/>
              <a:t>fx</a:t>
            </a:r>
            <a:endParaRPr lang="en-GB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51A74C-1495-4425-AF4F-41A6A30B0A9C}"/>
              </a:ext>
            </a:extLst>
          </p:cNvPr>
          <p:cNvSpPr txBox="1"/>
          <p:nvPr/>
        </p:nvSpPr>
        <p:spPr>
          <a:xfrm>
            <a:off x="8125849" y="179556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2 fractions </a:t>
            </a:r>
          </a:p>
          <a:p>
            <a:pPr algn="ctr"/>
            <a:r>
              <a:rPr lang="en-US" sz="1000" dirty="0"/>
              <a:t>of the revised Phase</a:t>
            </a:r>
            <a:endParaRPr lang="en-GB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0850A1-2237-4DB0-B443-B4677A4DFD3E}"/>
              </a:ext>
            </a:extLst>
          </p:cNvPr>
          <p:cNvSpPr txBox="1"/>
          <p:nvPr/>
        </p:nvSpPr>
        <p:spPr>
          <a:xfrm>
            <a:off x="10278808" y="17955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Delivered the </a:t>
            </a:r>
          </a:p>
          <a:p>
            <a:pPr algn="ctr"/>
            <a:r>
              <a:rPr lang="en-US" sz="1000" dirty="0"/>
              <a:t>complete Course</a:t>
            </a:r>
            <a:endParaRPr lang="en-GB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6880B-A995-486D-BEF9-85465A0A554C}"/>
              </a:ext>
            </a:extLst>
          </p:cNvPr>
          <p:cNvSpPr txBox="1"/>
          <p:nvPr/>
        </p:nvSpPr>
        <p:spPr>
          <a:xfrm>
            <a:off x="475216" y="6301400"/>
            <a:ext cx="807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Progress</a:t>
            </a:r>
            <a:endParaRPr lang="en-GB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0FCC1A-D22F-4675-9EAB-51981EFD0ACD}"/>
              </a:ext>
            </a:extLst>
          </p:cNvPr>
          <p:cNvSpPr txBox="1"/>
          <p:nvPr/>
        </p:nvSpPr>
        <p:spPr>
          <a:xfrm>
            <a:off x="2683957" y="6272541"/>
            <a:ext cx="9076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 / 7 fractions</a:t>
            </a:r>
          </a:p>
          <a:p>
            <a:pPr algn="ctr"/>
            <a:r>
              <a:rPr lang="en-US" sz="1000" dirty="0"/>
              <a:t>0 / 1260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4E829E-2AD4-4EDC-90C0-F73198043705}"/>
              </a:ext>
            </a:extLst>
          </p:cNvPr>
          <p:cNvSpPr txBox="1"/>
          <p:nvPr/>
        </p:nvSpPr>
        <p:spPr>
          <a:xfrm>
            <a:off x="4461782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 / 7 fractions</a:t>
            </a:r>
          </a:p>
          <a:p>
            <a:pPr algn="ctr"/>
            <a:r>
              <a:rPr lang="en-US" sz="1000" dirty="0"/>
              <a:t>540 / 1260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62203E-5CC8-4586-8C0A-7F257902F66B}"/>
              </a:ext>
            </a:extLst>
          </p:cNvPr>
          <p:cNvSpPr txBox="1"/>
          <p:nvPr/>
        </p:nvSpPr>
        <p:spPr>
          <a:xfrm>
            <a:off x="6317547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 / 7 fractions</a:t>
            </a:r>
          </a:p>
          <a:p>
            <a:pPr algn="ctr"/>
            <a:r>
              <a:rPr lang="en-US" sz="1000" dirty="0"/>
              <a:t>540 / </a:t>
            </a:r>
            <a:r>
              <a:rPr lang="en-US" sz="1000" dirty="0">
                <a:solidFill>
                  <a:srgbClr val="FF0000"/>
                </a:solidFill>
              </a:rPr>
              <a:t>1340</a:t>
            </a:r>
            <a:r>
              <a:rPr lang="en-US" sz="1000" dirty="0"/>
              <a:t>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7C46CD-519D-4897-A060-D2A2B763B8C3}"/>
              </a:ext>
            </a:extLst>
          </p:cNvPr>
          <p:cNvSpPr txBox="1"/>
          <p:nvPr/>
        </p:nvSpPr>
        <p:spPr>
          <a:xfrm>
            <a:off x="8288832" y="6272541"/>
            <a:ext cx="9733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5 / 7 fractions</a:t>
            </a:r>
          </a:p>
          <a:p>
            <a:pPr algn="ctr"/>
            <a:r>
              <a:rPr lang="en-US" sz="1000" dirty="0"/>
              <a:t>940 / 1340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7B245F7-1809-44FD-931F-BBB3587C364F}"/>
              </a:ext>
            </a:extLst>
          </p:cNvPr>
          <p:cNvSpPr txBox="1"/>
          <p:nvPr/>
        </p:nvSpPr>
        <p:spPr>
          <a:xfrm>
            <a:off x="10297185" y="6272541"/>
            <a:ext cx="10390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7 / 7 fractions</a:t>
            </a:r>
          </a:p>
          <a:p>
            <a:pPr algn="ctr"/>
            <a:r>
              <a:rPr lang="en-US" sz="1000" dirty="0"/>
              <a:t>1340 / 1340 </a:t>
            </a:r>
            <a:r>
              <a:rPr lang="en-US" sz="1000" dirty="0" err="1"/>
              <a:t>cGy</a:t>
            </a:r>
            <a:endParaRPr lang="en-GB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D0919C-1A6D-44F6-9FDA-6739A4F67530}"/>
              </a:ext>
            </a:extLst>
          </p:cNvPr>
          <p:cNvSpPr txBox="1"/>
          <p:nvPr/>
        </p:nvSpPr>
        <p:spPr>
          <a:xfrm>
            <a:off x="458954" y="1206954"/>
            <a:ext cx="16200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  <a:br>
              <a:rPr lang="en-US" dirty="0"/>
            </a:br>
            <a:r>
              <a:rPr lang="en-US" sz="1400" dirty="0"/>
              <a:t>Planned Phase 1</a:t>
            </a:r>
            <a:endParaRPr lang="en-GB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4B29B7-8779-4EAB-A8FB-A436065B6041}"/>
              </a:ext>
            </a:extLst>
          </p:cNvPr>
          <p:cNvSpPr txBox="1"/>
          <p:nvPr/>
        </p:nvSpPr>
        <p:spPr>
          <a:xfrm>
            <a:off x="458954" y="2140698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1</a:t>
            </a:r>
            <a:endParaRPr lang="en-GB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9B470F-8E2E-40D3-A47B-A74F3877682F}"/>
              </a:ext>
            </a:extLst>
          </p:cNvPr>
          <p:cNvSpPr txBox="1"/>
          <p:nvPr/>
        </p:nvSpPr>
        <p:spPr>
          <a:xfrm>
            <a:off x="458954" y="2912493"/>
            <a:ext cx="1620011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Phase 2</a:t>
            </a:r>
            <a:r>
              <a:rPr lang="en-US" dirty="0"/>
              <a:t> </a:t>
            </a:r>
          </a:p>
          <a:p>
            <a:r>
              <a:rPr lang="en-US" sz="1000" dirty="0"/>
              <a:t>(revision of Phase 1)</a:t>
            </a:r>
            <a:endParaRPr lang="en-GB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2610E-EA99-497A-961B-89799D7A61A8}"/>
              </a:ext>
            </a:extLst>
          </p:cNvPr>
          <p:cNvSpPr txBox="1"/>
          <p:nvPr/>
        </p:nvSpPr>
        <p:spPr>
          <a:xfrm>
            <a:off x="458954" y="3900511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2</a:t>
            </a:r>
            <a:endParaRPr lang="en-GB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06EF79-E075-4628-B271-F0891A1AC438}"/>
              </a:ext>
            </a:extLst>
          </p:cNvPr>
          <p:cNvSpPr txBox="1"/>
          <p:nvPr/>
        </p:nvSpPr>
        <p:spPr>
          <a:xfrm>
            <a:off x="458953" y="4634777"/>
            <a:ext cx="162001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Course</a:t>
            </a:r>
          </a:p>
          <a:p>
            <a:r>
              <a:rPr lang="en-US" sz="1000" dirty="0"/>
              <a:t>(Sum of all Planned Phases)</a:t>
            </a:r>
            <a:endParaRPr lang="en-GB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C7B194-8BFF-4398-8AFE-7D70E88EA1AD}"/>
              </a:ext>
            </a:extLst>
          </p:cNvPr>
          <p:cNvSpPr txBox="1"/>
          <p:nvPr/>
        </p:nvSpPr>
        <p:spPr>
          <a:xfrm>
            <a:off x="458954" y="5483957"/>
            <a:ext cx="1620011" cy="615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Course Summary</a:t>
            </a:r>
          </a:p>
          <a:p>
            <a:r>
              <a:rPr lang="en-US" sz="1000" dirty="0"/>
              <a:t>(Sum of all Treated Phases)</a:t>
            </a:r>
            <a:endParaRPr lang="en-GB" sz="1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6AA640-E4B3-4405-893B-FB0D3CD2D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9079"/>
              </p:ext>
            </p:extLst>
          </p:nvPr>
        </p:nvGraphicFramePr>
        <p:xfrm>
          <a:off x="2333983" y="899433"/>
          <a:ext cx="9421138" cy="5259168"/>
        </p:xfrm>
        <a:graphic>
          <a:graphicData uri="http://schemas.openxmlformats.org/drawingml/2006/table">
            <a:tbl>
              <a:tblPr/>
              <a:tblGrid>
                <a:gridCol w="1200116">
                  <a:extLst>
                    <a:ext uri="{9D8B030D-6E8A-4147-A177-3AD203B41FA5}">
                      <a16:colId xmlns:a16="http://schemas.microsoft.com/office/drawing/2014/main" val="45083345"/>
                    </a:ext>
                  </a:extLst>
                </a:gridCol>
                <a:gridCol w="337112">
                  <a:extLst>
                    <a:ext uri="{9D8B030D-6E8A-4147-A177-3AD203B41FA5}">
                      <a16:colId xmlns:a16="http://schemas.microsoft.com/office/drawing/2014/main" val="2628746388"/>
                    </a:ext>
                  </a:extLst>
                </a:gridCol>
                <a:gridCol w="119862">
                  <a:extLst>
                    <a:ext uri="{9D8B030D-6E8A-4147-A177-3AD203B41FA5}">
                      <a16:colId xmlns:a16="http://schemas.microsoft.com/office/drawing/2014/main" val="1022390018"/>
                    </a:ext>
                  </a:extLst>
                </a:gridCol>
                <a:gridCol w="1276528">
                  <a:extLst>
                    <a:ext uri="{9D8B030D-6E8A-4147-A177-3AD203B41FA5}">
                      <a16:colId xmlns:a16="http://schemas.microsoft.com/office/drawing/2014/main" val="3329574704"/>
                    </a:ext>
                  </a:extLst>
                </a:gridCol>
                <a:gridCol w="467461">
                  <a:extLst>
                    <a:ext uri="{9D8B030D-6E8A-4147-A177-3AD203B41FA5}">
                      <a16:colId xmlns:a16="http://schemas.microsoft.com/office/drawing/2014/main" val="2908266400"/>
                    </a:ext>
                  </a:extLst>
                </a:gridCol>
                <a:gridCol w="125856">
                  <a:extLst>
                    <a:ext uri="{9D8B030D-6E8A-4147-A177-3AD203B41FA5}">
                      <a16:colId xmlns:a16="http://schemas.microsoft.com/office/drawing/2014/main" val="245766407"/>
                    </a:ext>
                  </a:extLst>
                </a:gridCol>
                <a:gridCol w="1307990">
                  <a:extLst>
                    <a:ext uri="{9D8B030D-6E8A-4147-A177-3AD203B41FA5}">
                      <a16:colId xmlns:a16="http://schemas.microsoft.com/office/drawing/2014/main" val="2222122222"/>
                    </a:ext>
                  </a:extLst>
                </a:gridCol>
                <a:gridCol w="587323">
                  <a:extLst>
                    <a:ext uri="{9D8B030D-6E8A-4147-A177-3AD203B41FA5}">
                      <a16:colId xmlns:a16="http://schemas.microsoft.com/office/drawing/2014/main" val="3066075728"/>
                    </a:ext>
                  </a:extLst>
                </a:gridCol>
                <a:gridCol w="121359">
                  <a:extLst>
                    <a:ext uri="{9D8B030D-6E8A-4147-A177-3AD203B41FA5}">
                      <a16:colId xmlns:a16="http://schemas.microsoft.com/office/drawing/2014/main" val="3273899830"/>
                    </a:ext>
                  </a:extLst>
                </a:gridCol>
                <a:gridCol w="1312488">
                  <a:extLst>
                    <a:ext uri="{9D8B030D-6E8A-4147-A177-3AD203B41FA5}">
                      <a16:colId xmlns:a16="http://schemas.microsoft.com/office/drawing/2014/main" val="1837094440"/>
                    </a:ext>
                  </a:extLst>
                </a:gridCol>
                <a:gridCol w="593315">
                  <a:extLst>
                    <a:ext uri="{9D8B030D-6E8A-4147-A177-3AD203B41FA5}">
                      <a16:colId xmlns:a16="http://schemas.microsoft.com/office/drawing/2014/main" val="2746714993"/>
                    </a:ext>
                  </a:extLst>
                </a:gridCol>
                <a:gridCol w="119862">
                  <a:extLst>
                    <a:ext uri="{9D8B030D-6E8A-4147-A177-3AD203B41FA5}">
                      <a16:colId xmlns:a16="http://schemas.microsoft.com/office/drawing/2014/main" val="3630212825"/>
                    </a:ext>
                  </a:extLst>
                </a:gridCol>
                <a:gridCol w="1252557">
                  <a:extLst>
                    <a:ext uri="{9D8B030D-6E8A-4147-A177-3AD203B41FA5}">
                      <a16:colId xmlns:a16="http://schemas.microsoft.com/office/drawing/2014/main" val="3676693715"/>
                    </a:ext>
                  </a:extLst>
                </a:gridCol>
                <a:gridCol w="599309">
                  <a:extLst>
                    <a:ext uri="{9D8B030D-6E8A-4147-A177-3AD203B41FA5}">
                      <a16:colId xmlns:a16="http://schemas.microsoft.com/office/drawing/2014/main" val="2765898269"/>
                    </a:ext>
                  </a:extLst>
                </a:gridCol>
              </a:tblGrid>
              <a:tr h="182066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changed to revoked and reason added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11920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98311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15687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3781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74165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5363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63794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6780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979450"/>
                  </a:ext>
                </a:extLst>
              </a:tr>
              <a:tr h="182066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changed to stopped and reason added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71393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74166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72223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7322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69457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183148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6585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51561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389665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084037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New, adapted ServiceRequest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changed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85764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7809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2787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54146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095120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32535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01472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296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80077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Procedure to record delivery of new ServiceRequest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696376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10995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59108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83213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3164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334255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9760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053766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81719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version, same resource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Changed status to completed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732743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50190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68199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52528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25080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758280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76196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955576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4th version (it took 4 sessions to deliver 3 fractions)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change from previous step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treatments taken into account</a:t>
                      </a: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446092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47614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in-progress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56471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0286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59188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</a:t>
                      </a:r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4773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24629"/>
                  </a:ext>
                </a:extLst>
              </a:tr>
              <a:tr h="93353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6491"/>
                  </a:ext>
                </a:extLst>
              </a:tr>
              <a:tr h="97421"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35863" marR="3985" marT="3985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5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35863" marR="3985" marT="398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5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7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AAD97D-C2AE-4500-B262-2C9D6E196B1A}"/>
              </a:ext>
            </a:extLst>
          </p:cNvPr>
          <p:cNvCxnSpPr>
            <a:cxnSpLocks/>
          </p:cNvCxnSpPr>
          <p:nvPr/>
        </p:nvCxnSpPr>
        <p:spPr>
          <a:xfrm>
            <a:off x="4428347" y="1463318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11C0BA-7C8D-4958-8E6B-41A15474F2E3}"/>
              </a:ext>
            </a:extLst>
          </p:cNvPr>
          <p:cNvCxnSpPr>
            <a:cxnSpLocks/>
          </p:cNvCxnSpPr>
          <p:nvPr/>
        </p:nvCxnSpPr>
        <p:spPr>
          <a:xfrm>
            <a:off x="4428347" y="2406410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0C560B-4098-4F8A-8F5D-7690BEBCBFAB}"/>
              </a:ext>
            </a:extLst>
          </p:cNvPr>
          <p:cNvCxnSpPr>
            <a:cxnSpLocks/>
          </p:cNvCxnSpPr>
          <p:nvPr/>
        </p:nvCxnSpPr>
        <p:spPr>
          <a:xfrm>
            <a:off x="4428347" y="3364900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810C86-5760-4F8E-BB38-066F31ED753A}"/>
              </a:ext>
            </a:extLst>
          </p:cNvPr>
          <p:cNvCxnSpPr>
            <a:cxnSpLocks/>
          </p:cNvCxnSpPr>
          <p:nvPr/>
        </p:nvCxnSpPr>
        <p:spPr>
          <a:xfrm>
            <a:off x="4428347" y="4269886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C24D0B-4783-4E16-A394-3C52ACB2DE53}"/>
              </a:ext>
            </a:extLst>
          </p:cNvPr>
          <p:cNvCxnSpPr>
            <a:cxnSpLocks/>
          </p:cNvCxnSpPr>
          <p:nvPr/>
        </p:nvCxnSpPr>
        <p:spPr>
          <a:xfrm>
            <a:off x="4428347" y="513169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726FAD-746C-48A4-BF0F-ED05ECFD6591}"/>
              </a:ext>
            </a:extLst>
          </p:cNvPr>
          <p:cNvCxnSpPr>
            <a:cxnSpLocks/>
          </p:cNvCxnSpPr>
          <p:nvPr/>
        </p:nvCxnSpPr>
        <p:spPr>
          <a:xfrm>
            <a:off x="4428347" y="5964819"/>
            <a:ext cx="5479557" cy="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5D78A0-7A63-46B5-99F8-49591F8A2D17}"/>
              </a:ext>
            </a:extLst>
          </p:cNvPr>
          <p:cNvCxnSpPr>
            <a:cxnSpLocks/>
          </p:cNvCxnSpPr>
          <p:nvPr/>
        </p:nvCxnSpPr>
        <p:spPr>
          <a:xfrm>
            <a:off x="10812769" y="952500"/>
            <a:ext cx="0" cy="54243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055D12-6F31-4E36-BA43-65414DD2894F}"/>
              </a:ext>
            </a:extLst>
          </p:cNvPr>
          <p:cNvSpPr txBox="1"/>
          <p:nvPr/>
        </p:nvSpPr>
        <p:spPr>
          <a:xfrm>
            <a:off x="10419071" y="73960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2021-09-17</a:t>
            </a:r>
            <a:endParaRPr lang="en-GB"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C3B928-2930-4AD4-8107-C5F9BD74D8E9}"/>
              </a:ext>
            </a:extLst>
          </p:cNvPr>
          <p:cNvGrpSpPr/>
          <p:nvPr/>
        </p:nvGrpSpPr>
        <p:grpSpPr>
          <a:xfrm>
            <a:off x="4739777" y="1463317"/>
            <a:ext cx="646331" cy="951101"/>
            <a:chOff x="4516631" y="1552972"/>
            <a:chExt cx="646331" cy="10596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3167FA-6C60-4C3D-9A81-EFE128AAE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AF48B5-9A52-452B-AD0B-0547D15EC2DE}"/>
                </a:ext>
              </a:extLst>
            </p:cNvPr>
            <p:cNvSpPr txBox="1"/>
            <p:nvPr/>
          </p:nvSpPr>
          <p:spPr>
            <a:xfrm>
              <a:off x="4516631" y="1877211"/>
              <a:ext cx="646331" cy="274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F02798-5591-4E65-991E-0E6512C48045}"/>
              </a:ext>
            </a:extLst>
          </p:cNvPr>
          <p:cNvGrpSpPr/>
          <p:nvPr/>
        </p:nvGrpSpPr>
        <p:grpSpPr>
          <a:xfrm>
            <a:off x="4699934" y="3408073"/>
            <a:ext cx="646331" cy="830199"/>
            <a:chOff x="4516631" y="1552972"/>
            <a:chExt cx="646331" cy="105962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1F2374-73CF-4428-ABF5-D9F4BBAFD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C51D7E-A78D-472F-A75E-0BEE8ABAFB81}"/>
                </a:ext>
              </a:extLst>
            </p:cNvPr>
            <p:cNvSpPr txBox="1"/>
            <p:nvPr/>
          </p:nvSpPr>
          <p:spPr>
            <a:xfrm>
              <a:off x="4516631" y="1877212"/>
              <a:ext cx="646331" cy="314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1075E5-F303-4DA6-B277-82F2A83457F0}"/>
              </a:ext>
            </a:extLst>
          </p:cNvPr>
          <p:cNvGrpSpPr/>
          <p:nvPr/>
        </p:nvGrpSpPr>
        <p:grpSpPr>
          <a:xfrm>
            <a:off x="4723701" y="5153600"/>
            <a:ext cx="646331" cy="776340"/>
            <a:chOff x="4516631" y="1552972"/>
            <a:chExt cx="646331" cy="105962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14BE222-0ABB-4D79-AB3E-04A8E5819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68D6E8-8106-4E24-9FF7-EC8BE8865ED3}"/>
                </a:ext>
              </a:extLst>
            </p:cNvPr>
            <p:cNvSpPr txBox="1"/>
            <p:nvPr/>
          </p:nvSpPr>
          <p:spPr>
            <a:xfrm>
              <a:off x="4516631" y="1877211"/>
              <a:ext cx="646331" cy="336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A011CCC-0CBB-4691-8C76-211D0F403735}"/>
              </a:ext>
            </a:extLst>
          </p:cNvPr>
          <p:cNvGrpSpPr/>
          <p:nvPr/>
        </p:nvGrpSpPr>
        <p:grpSpPr>
          <a:xfrm>
            <a:off x="7428279" y="4295565"/>
            <a:ext cx="524503" cy="1634374"/>
            <a:chOff x="4516631" y="1552972"/>
            <a:chExt cx="524503" cy="1059627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C9495E9-3B4F-4A76-9401-81A38270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882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233097-71B5-4C57-812C-A5885E7AD35C}"/>
                </a:ext>
              </a:extLst>
            </p:cNvPr>
            <p:cNvSpPr txBox="1"/>
            <p:nvPr/>
          </p:nvSpPr>
          <p:spPr>
            <a:xfrm>
              <a:off x="4516631" y="1877211"/>
              <a:ext cx="524503" cy="159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partOf</a:t>
              </a:r>
              <a:endParaRPr lang="en-GB" sz="1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7687FA-FFA4-4050-A7A7-54EF2DF8C976}"/>
              </a:ext>
            </a:extLst>
          </p:cNvPr>
          <p:cNvGrpSpPr/>
          <p:nvPr/>
        </p:nvGrpSpPr>
        <p:grpSpPr>
          <a:xfrm>
            <a:off x="6907982" y="2430782"/>
            <a:ext cx="524503" cy="3508360"/>
            <a:chOff x="4516631" y="1529104"/>
            <a:chExt cx="524503" cy="105962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A9D6F7-8AFD-4AAA-9162-41C8088D9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882" y="1529104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ED3834-2FE4-4EDA-861D-3E39F9BC3404}"/>
                </a:ext>
              </a:extLst>
            </p:cNvPr>
            <p:cNvSpPr txBox="1"/>
            <p:nvPr/>
          </p:nvSpPr>
          <p:spPr>
            <a:xfrm>
              <a:off x="4516631" y="1877211"/>
              <a:ext cx="524503" cy="74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partOf</a:t>
              </a:r>
              <a:endParaRPr lang="en-GB" sz="10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F88F6B6-773F-45B2-A47B-F4642488FBAF}"/>
              </a:ext>
            </a:extLst>
          </p:cNvPr>
          <p:cNvSpPr txBox="1"/>
          <p:nvPr/>
        </p:nvSpPr>
        <p:spPr>
          <a:xfrm>
            <a:off x="4495422" y="840242"/>
            <a:ext cx="1286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Procedures are</a:t>
            </a:r>
          </a:p>
          <a:p>
            <a:pPr algn="ctr"/>
            <a:r>
              <a:rPr lang="en-US" sz="1000" dirty="0" err="1"/>
              <a:t>basedOn</a:t>
            </a:r>
            <a:endParaRPr lang="en-US" sz="1000" dirty="0"/>
          </a:p>
          <a:p>
            <a:pPr algn="ctr"/>
            <a:r>
              <a:rPr lang="en-US" sz="1000" dirty="0" err="1"/>
              <a:t>ServiceRequests</a:t>
            </a:r>
            <a:endParaRPr lang="en-GB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3552B-7529-4337-800E-39CFCA6723B0}"/>
              </a:ext>
            </a:extLst>
          </p:cNvPr>
          <p:cNvSpPr txBox="1"/>
          <p:nvPr/>
        </p:nvSpPr>
        <p:spPr>
          <a:xfrm>
            <a:off x="5629155" y="848142"/>
            <a:ext cx="131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New Planned Phase</a:t>
            </a:r>
          </a:p>
          <a:p>
            <a:pPr algn="ctr"/>
            <a:r>
              <a:rPr lang="en-US" sz="1000" dirty="0"/>
              <a:t>replaces retired</a:t>
            </a:r>
          </a:p>
          <a:p>
            <a:pPr algn="ctr"/>
            <a:r>
              <a:rPr lang="en-US" sz="1000" dirty="0"/>
              <a:t>Planned Phase</a:t>
            </a:r>
            <a:endParaRPr lang="en-GB" sz="10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BAB084-2877-48E6-B96F-C05B68646563}"/>
              </a:ext>
            </a:extLst>
          </p:cNvPr>
          <p:cNvGrpSpPr/>
          <p:nvPr/>
        </p:nvGrpSpPr>
        <p:grpSpPr>
          <a:xfrm>
            <a:off x="5966392" y="1471326"/>
            <a:ext cx="619080" cy="1849242"/>
            <a:chOff x="5253669" y="1552972"/>
            <a:chExt cx="619080" cy="10596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4DFC4-DB06-4FEC-A1E4-0B7B972EB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09" y="1552972"/>
              <a:ext cx="0" cy="10596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643484-5C64-4DC1-BC2F-A5B43798B4C7}"/>
                </a:ext>
              </a:extLst>
            </p:cNvPr>
            <p:cNvSpPr txBox="1"/>
            <p:nvPr/>
          </p:nvSpPr>
          <p:spPr>
            <a:xfrm>
              <a:off x="5253669" y="1877211"/>
              <a:ext cx="619080" cy="141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replaces</a:t>
              </a:r>
              <a:endParaRPr lang="en-GB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2A926D-0592-4374-BD89-3C3C0BC4587C}"/>
              </a:ext>
            </a:extLst>
          </p:cNvPr>
          <p:cNvGrpSpPr/>
          <p:nvPr/>
        </p:nvGrpSpPr>
        <p:grpSpPr>
          <a:xfrm>
            <a:off x="8666376" y="3356893"/>
            <a:ext cx="646331" cy="1738830"/>
            <a:chOff x="4445403" y="1552972"/>
            <a:chExt cx="646331" cy="105962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0E17C9F-13EB-4EED-A8CA-AA6146F83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568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FDE436-DF09-4E34-B88D-A28F5F0A650F}"/>
                </a:ext>
              </a:extLst>
            </p:cNvPr>
            <p:cNvSpPr txBox="1"/>
            <p:nvPr/>
          </p:nvSpPr>
          <p:spPr>
            <a:xfrm>
              <a:off x="4445403" y="1752973"/>
              <a:ext cx="646331" cy="150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4C92A8-E9D7-482A-B385-C4A09646696D}"/>
              </a:ext>
            </a:extLst>
          </p:cNvPr>
          <p:cNvGrpSpPr/>
          <p:nvPr/>
        </p:nvGrpSpPr>
        <p:grpSpPr>
          <a:xfrm>
            <a:off x="8207704" y="1488579"/>
            <a:ext cx="646331" cy="3586273"/>
            <a:chOff x="4516631" y="1552972"/>
            <a:chExt cx="646331" cy="105962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3945CD-7425-43E8-A21B-F0EBC9B58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796" y="1552972"/>
              <a:ext cx="0" cy="105962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22F8AC-7B6A-4DD9-ACC4-5822B8E10359}"/>
                </a:ext>
              </a:extLst>
            </p:cNvPr>
            <p:cNvSpPr txBox="1"/>
            <p:nvPr/>
          </p:nvSpPr>
          <p:spPr>
            <a:xfrm>
              <a:off x="4516631" y="1892559"/>
              <a:ext cx="646331" cy="7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basedOn</a:t>
              </a:r>
              <a:endParaRPr lang="en-GB" sz="10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5D0F1C6-34FD-4644-99CB-A45446F959C1}"/>
              </a:ext>
            </a:extLst>
          </p:cNvPr>
          <p:cNvSpPr txBox="1"/>
          <p:nvPr/>
        </p:nvSpPr>
        <p:spPr>
          <a:xfrm>
            <a:off x="7413113" y="715879"/>
            <a:ext cx="234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Technically, the smaller scope request is </a:t>
            </a:r>
            <a:r>
              <a:rPr lang="en-US" sz="1000" dirty="0" err="1"/>
              <a:t>basedOn</a:t>
            </a:r>
            <a:r>
              <a:rPr lang="en-US" sz="1000" dirty="0"/>
              <a:t> larger scope request.</a:t>
            </a:r>
          </a:p>
          <a:p>
            <a:pPr algn="ctr"/>
            <a:r>
              <a:rPr lang="en-US" sz="1000" dirty="0"/>
              <a:t>Practically, the Planned Course can be considered a sum of the Planned Phases.</a:t>
            </a:r>
            <a:endParaRPr lang="en-GB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3E1ABB-6FA2-4185-BE13-11F23466E04A}"/>
              </a:ext>
            </a:extLst>
          </p:cNvPr>
          <p:cNvSpPr txBox="1"/>
          <p:nvPr/>
        </p:nvSpPr>
        <p:spPr>
          <a:xfrm>
            <a:off x="6705247" y="1762058"/>
            <a:ext cx="1117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Treated Phases are </a:t>
            </a:r>
            <a:r>
              <a:rPr lang="en-US" sz="1000" dirty="0" err="1"/>
              <a:t>partOf</a:t>
            </a:r>
            <a:r>
              <a:rPr lang="en-US" sz="1000" dirty="0"/>
              <a:t>  the</a:t>
            </a:r>
          </a:p>
          <a:p>
            <a:pPr algn="ctr"/>
            <a:r>
              <a:rPr lang="en-US" sz="1000" dirty="0" err="1"/>
              <a:t>CourseSummary</a:t>
            </a:r>
            <a:endParaRPr lang="en-GB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4C07C2E-0C0C-44C2-9344-807043762EBD}"/>
              </a:ext>
            </a:extLst>
          </p:cNvPr>
          <p:cNvSpPr txBox="1"/>
          <p:nvPr/>
        </p:nvSpPr>
        <p:spPr>
          <a:xfrm>
            <a:off x="2874714" y="1210464"/>
            <a:ext cx="162001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  <a:br>
              <a:rPr lang="en-US" dirty="0"/>
            </a:br>
            <a:r>
              <a:rPr lang="en-US" sz="1400" dirty="0"/>
              <a:t>Planned Phase 1</a:t>
            </a:r>
            <a:endParaRPr lang="en-GB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D5DE73-88E6-4ADB-84A0-9BD4ED20A8D0}"/>
              </a:ext>
            </a:extLst>
          </p:cNvPr>
          <p:cNvSpPr txBox="1"/>
          <p:nvPr/>
        </p:nvSpPr>
        <p:spPr>
          <a:xfrm>
            <a:off x="2874714" y="2164528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1</a:t>
            </a:r>
            <a:endParaRPr lang="en-GB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D04B7D-4723-4089-9A42-E3F7AB148DD1}"/>
              </a:ext>
            </a:extLst>
          </p:cNvPr>
          <p:cNvSpPr txBox="1"/>
          <p:nvPr/>
        </p:nvSpPr>
        <p:spPr>
          <a:xfrm>
            <a:off x="2874714" y="3032843"/>
            <a:ext cx="1620011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Phase 2</a:t>
            </a:r>
            <a:r>
              <a:rPr lang="en-US" dirty="0"/>
              <a:t> </a:t>
            </a:r>
          </a:p>
          <a:p>
            <a:r>
              <a:rPr lang="en-US" sz="1000" dirty="0"/>
              <a:t>(revision of Phase 1)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DD9665-C132-4885-B8E2-453A27E66599}"/>
              </a:ext>
            </a:extLst>
          </p:cNvPr>
          <p:cNvSpPr txBox="1"/>
          <p:nvPr/>
        </p:nvSpPr>
        <p:spPr>
          <a:xfrm>
            <a:off x="2874714" y="4046261"/>
            <a:ext cx="162001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Treated Phase 2</a:t>
            </a:r>
            <a:endParaRPr lang="en-GB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B0C767-CD40-45E2-A500-121374F03B62}"/>
              </a:ext>
            </a:extLst>
          </p:cNvPr>
          <p:cNvSpPr txBox="1"/>
          <p:nvPr/>
        </p:nvSpPr>
        <p:spPr>
          <a:xfrm>
            <a:off x="2874713" y="4813547"/>
            <a:ext cx="1620011" cy="615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ServiceRequest</a:t>
            </a:r>
          </a:p>
          <a:p>
            <a:r>
              <a:rPr lang="en-US" sz="1400" dirty="0"/>
              <a:t>Planned Course</a:t>
            </a:r>
          </a:p>
          <a:p>
            <a:r>
              <a:rPr lang="en-US" sz="1000" dirty="0"/>
              <a:t>(Sum of all Planned Phases)</a:t>
            </a:r>
            <a:endParaRPr lang="en-GB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C64C2E-4D27-494E-A11E-7FBBC385B3D4}"/>
              </a:ext>
            </a:extLst>
          </p:cNvPr>
          <p:cNvSpPr txBox="1"/>
          <p:nvPr/>
        </p:nvSpPr>
        <p:spPr>
          <a:xfrm>
            <a:off x="2874714" y="5655107"/>
            <a:ext cx="1620011" cy="615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98A4AE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Procedure</a:t>
            </a:r>
          </a:p>
          <a:p>
            <a:r>
              <a:rPr lang="en-US" sz="1400" dirty="0"/>
              <a:t>Course Summary</a:t>
            </a:r>
          </a:p>
          <a:p>
            <a:r>
              <a:rPr lang="en-US" sz="1000" dirty="0"/>
              <a:t>(Sum of all Treated Phases)</a:t>
            </a:r>
            <a:endParaRPr lang="en-GB" sz="1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E53AB1-C7C0-4B58-B9A4-4780F8A92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56899"/>
              </p:ext>
            </p:extLst>
          </p:nvPr>
        </p:nvGraphicFramePr>
        <p:xfrm>
          <a:off x="9798432" y="1106057"/>
          <a:ext cx="1935134" cy="5110421"/>
        </p:xfrm>
        <a:graphic>
          <a:graphicData uri="http://schemas.openxmlformats.org/drawingml/2006/table">
            <a:tbl>
              <a:tblPr/>
              <a:tblGrid>
                <a:gridCol w="1314898">
                  <a:extLst>
                    <a:ext uri="{9D8B030D-6E8A-4147-A177-3AD203B41FA5}">
                      <a16:colId xmlns:a16="http://schemas.microsoft.com/office/drawing/2014/main" val="962549191"/>
                    </a:ext>
                  </a:extLst>
                </a:gridCol>
                <a:gridCol w="620236">
                  <a:extLst>
                    <a:ext uri="{9D8B030D-6E8A-4147-A177-3AD203B41FA5}">
                      <a16:colId xmlns:a16="http://schemas.microsoft.com/office/drawing/2014/main" val="58996450"/>
                    </a:ext>
                  </a:extLst>
                </a:gridCol>
              </a:tblGrid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22214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revoked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6945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37902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3476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9006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73738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2604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163570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459787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82357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stopped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142968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revision or adaptation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change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447801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89333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2021-09-09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87819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281949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43871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6366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34210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66471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32058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426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Phase 1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66774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47518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825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Dose per Fraction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97528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Phase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32359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813139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973059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Treated Phase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2509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341321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2021-09-13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52000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78803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IMRT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47134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38703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Phase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6769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276245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99961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Course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692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813380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857457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Sessions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61874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Planned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837774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Planned Dose from Course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8335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82890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0499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Summary </a:t>
                      </a:r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(id.version)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711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35562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2021-09-06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45707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2021-09-17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594286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Techniques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3D, IMRT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06263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Sessions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379395"/>
                  </a:ext>
                </a:extLst>
              </a:tr>
              <a:tr h="93035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Delivered Fractions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138786"/>
                  </a:ext>
                </a:extLst>
              </a:tr>
              <a:tr h="9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Delivered Dose from Course [cGy]</a:t>
                      </a:r>
                    </a:p>
                  </a:txBody>
                  <a:tcPr marL="41866" marR="4652" marT="4652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41866" marR="4652" marT="4652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9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3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D60C04600CC4AB44B0D05E95A0B67" ma:contentTypeVersion="7" ma:contentTypeDescription="Create a new document." ma:contentTypeScope="" ma:versionID="214844b9915982947cc0bc9a1074ec09">
  <xsd:schema xmlns:xsd="http://www.w3.org/2001/XMLSchema" xmlns:xs="http://www.w3.org/2001/XMLSchema" xmlns:p="http://schemas.microsoft.com/office/2006/metadata/properties" xmlns:ns2="7bd09f01-6c5b-473c-8acf-f03cd7fefe89" targetNamespace="http://schemas.microsoft.com/office/2006/metadata/properties" ma:root="true" ma:fieldsID="2a81bf623bf102028f31a810089b7bb1" ns2:_="">
    <xsd:import namespace="7bd09f01-6c5b-473c-8acf-f03cd7fefe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09f01-6c5b-473c-8acf-f03cd7fefe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272422-9338-47E4-BE25-F8432A2FB4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F3A49B-A907-411E-8393-9E417ABD0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194B4E-6AF5-4D71-ADC9-3001B206A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09f01-6c5b-473c-8acf-f03cd7fefe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14376</TotalTime>
  <Words>1409</Words>
  <Application>Microsoft Office PowerPoint</Application>
  <PresentationFormat>Widescreen</PresentationFormat>
  <Paragraphs>510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Option  with a Photo</dc:title>
  <dc:creator>Christine Chung</dc:creator>
  <cp:lastModifiedBy>von Siebenthal, Martin</cp:lastModifiedBy>
  <cp:revision>187</cp:revision>
  <cp:lastPrinted>2017-12-27T18:27:04Z</cp:lastPrinted>
  <dcterms:created xsi:type="dcterms:W3CDTF">2021-01-25T17:16:13Z</dcterms:created>
  <dcterms:modified xsi:type="dcterms:W3CDTF">2022-09-29T17:09:38Z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Theme:4</vt:lpwstr>
  </property>
  <property fmtid="{D5CDD505-2E9C-101B-9397-08002B2CF9AE}" pid="3" name="ClassificationContentMarkingFooterText">
    <vt:lpwstr>Varian Confidential</vt:lpwstr>
  </property>
  <property fmtid="{D5CDD505-2E9C-101B-9397-08002B2CF9AE}" pid="4" name="MSIP_Label_05fb6f85-364c-432f-a1e0-22ee4b6e966c_Enabled">
    <vt:lpwstr>true</vt:lpwstr>
  </property>
  <property fmtid="{D5CDD505-2E9C-101B-9397-08002B2CF9AE}" pid="5" name="MSIP_Label_05fb6f85-364c-432f-a1e0-22ee4b6e966c_SetDate">
    <vt:lpwstr>2021-02-02T21:05:47Z</vt:lpwstr>
  </property>
  <property fmtid="{D5CDD505-2E9C-101B-9397-08002B2CF9AE}" pid="6" name="MSIP_Label_05fb6f85-364c-432f-a1e0-22ee4b6e966c_Method">
    <vt:lpwstr>Privileged</vt:lpwstr>
  </property>
  <property fmtid="{D5CDD505-2E9C-101B-9397-08002B2CF9AE}" pid="7" name="MSIP_Label_05fb6f85-364c-432f-a1e0-22ee4b6e966c_Name">
    <vt:lpwstr>05fb6f85-364c-432f-a1e0-22ee4b6e966c</vt:lpwstr>
  </property>
  <property fmtid="{D5CDD505-2E9C-101B-9397-08002B2CF9AE}" pid="8" name="MSIP_Label_05fb6f85-364c-432f-a1e0-22ee4b6e966c_SiteId">
    <vt:lpwstr>c49d9c49-4b11-4ccd-b137-72f88c68a252</vt:lpwstr>
  </property>
  <property fmtid="{D5CDD505-2E9C-101B-9397-08002B2CF9AE}" pid="9" name="MSIP_Label_05fb6f85-364c-432f-a1e0-22ee4b6e966c_ActionId">
    <vt:lpwstr>33ce1ffc-fe70-47a5-a005-2541d3c6d645</vt:lpwstr>
  </property>
  <property fmtid="{D5CDD505-2E9C-101B-9397-08002B2CF9AE}" pid="10" name="MSIP_Label_05fb6f85-364c-432f-a1e0-22ee4b6e966c_ContentBits">
    <vt:lpwstr>0</vt:lpwstr>
  </property>
  <property fmtid="{D5CDD505-2E9C-101B-9397-08002B2CF9AE}" pid="11" name="ContentTypeId">
    <vt:lpwstr>0x010100271D60C04600CC4AB44B0D05E95A0B67</vt:lpwstr>
  </property>
  <property fmtid="{D5CDD505-2E9C-101B-9397-08002B2CF9AE}" pid="12" name="MSIP_Label_a3d8c6b1-d8ce-4831-b4d5-1e84a25cc0cb_Enabled">
    <vt:lpwstr>true</vt:lpwstr>
  </property>
  <property fmtid="{D5CDD505-2E9C-101B-9397-08002B2CF9AE}" pid="13" name="MSIP_Label_a3d8c6b1-d8ce-4831-b4d5-1e84a25cc0cb_SetDate">
    <vt:lpwstr>2022-07-28T13:17:17Z</vt:lpwstr>
  </property>
  <property fmtid="{D5CDD505-2E9C-101B-9397-08002B2CF9AE}" pid="14" name="MSIP_Label_a3d8c6b1-d8ce-4831-b4d5-1e84a25cc0cb_Method">
    <vt:lpwstr>Standard</vt:lpwstr>
  </property>
  <property fmtid="{D5CDD505-2E9C-101B-9397-08002B2CF9AE}" pid="15" name="MSIP_Label_a3d8c6b1-d8ce-4831-b4d5-1e84a25cc0cb_Name">
    <vt:lpwstr>Unrestricted</vt:lpwstr>
  </property>
  <property fmtid="{D5CDD505-2E9C-101B-9397-08002B2CF9AE}" pid="16" name="MSIP_Label_a3d8c6b1-d8ce-4831-b4d5-1e84a25cc0cb_SiteId">
    <vt:lpwstr>5dbf1add-202a-4b8d-815b-bf0fb024e033</vt:lpwstr>
  </property>
  <property fmtid="{D5CDD505-2E9C-101B-9397-08002B2CF9AE}" pid="17" name="MSIP_Label_a3d8c6b1-d8ce-4831-b4d5-1e84a25cc0cb_ActionId">
    <vt:lpwstr>e3d87974-0ecd-4b4e-9ede-fa6175621039</vt:lpwstr>
  </property>
  <property fmtid="{D5CDD505-2E9C-101B-9397-08002B2CF9AE}" pid="18" name="MSIP_Label_a3d8c6b1-d8ce-4831-b4d5-1e84a25cc0cb_ContentBits">
    <vt:lpwstr>0</vt:lpwstr>
  </property>
</Properties>
</file>