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9"/>
  </p:notesMasterIdLst>
  <p:handoutMasterIdLst>
    <p:handoutMasterId r:id="rId20"/>
  </p:handoutMasterIdLst>
  <p:sldIdLst>
    <p:sldId id="580" r:id="rId5"/>
    <p:sldId id="568" r:id="rId6"/>
    <p:sldId id="581" r:id="rId7"/>
    <p:sldId id="578" r:id="rId8"/>
    <p:sldId id="575" r:id="rId9"/>
    <p:sldId id="579" r:id="rId10"/>
    <p:sldId id="576" r:id="rId11"/>
    <p:sldId id="577" r:id="rId12"/>
    <p:sldId id="566" r:id="rId13"/>
    <p:sldId id="572" r:id="rId14"/>
    <p:sldId id="547" r:id="rId15"/>
    <p:sldId id="567" r:id="rId16"/>
    <p:sldId id="570" r:id="rId17"/>
    <p:sldId id="571" r:id="rId18"/>
  </p:sldIdLst>
  <p:sldSz cx="12192000" cy="6858000"/>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Main Slides" id="{6CC601CD-66AF-2B41-ADDA-040BC003DE58}">
          <p14:sldIdLst>
            <p14:sldId id="580"/>
            <p14:sldId id="568"/>
            <p14:sldId id="581"/>
            <p14:sldId id="578"/>
            <p14:sldId id="575"/>
            <p14:sldId id="579"/>
            <p14:sldId id="576"/>
            <p14:sldId id="577"/>
            <p14:sldId id="566"/>
            <p14:sldId id="572"/>
            <p14:sldId id="547"/>
            <p14:sldId id="567"/>
            <p14:sldId id="570"/>
            <p14:sldId id="571"/>
          </p14:sldIdLst>
        </p14:section>
      </p14:sectionLst>
    </p:ext>
    <p:ext uri="{EFAFB233-063F-42B5-8137-9DF3F51BA10A}">
      <p15:sldGuideLst xmlns:p15="http://schemas.microsoft.com/office/powerpoint/2012/main">
        <p15:guide id="2" pos="3840" userDrawn="1">
          <p15:clr>
            <a:srgbClr val="A4A3A4"/>
          </p15:clr>
        </p15:guide>
        <p15:guide id="3" orient="horz" pos="216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ristine Chung" initials="CC" lastIdx="2" clrIdx="0">
    <p:extLst>
      <p:ext uri="{19B8F6BF-5375-455C-9EA6-DF929625EA0E}">
        <p15:presenceInfo xmlns:p15="http://schemas.microsoft.com/office/powerpoint/2012/main" userId="S::cchung@varian.com::60f2dca2-02de-4425-9c5a-bc8ddd7090b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CC600"/>
    <a:srgbClr val="D8DFE1"/>
    <a:srgbClr val="98A4AE"/>
    <a:srgbClr val="54565A"/>
    <a:srgbClr val="00A9E0"/>
    <a:srgbClr val="FFCE00"/>
    <a:srgbClr val="F8CE00"/>
    <a:srgbClr val="F5CA00"/>
    <a:srgbClr val="FBCE05"/>
    <a:srgbClr val="FBCE0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718" autoAdjust="0"/>
    <p:restoredTop sz="91565"/>
  </p:normalViewPr>
  <p:slideViewPr>
    <p:cSldViewPr snapToGrid="0" snapToObjects="1" showGuides="1">
      <p:cViewPr varScale="1">
        <p:scale>
          <a:sx n="108" d="100"/>
          <a:sy n="108" d="100"/>
        </p:scale>
        <p:origin x="936" y="96"/>
      </p:cViewPr>
      <p:guideLst>
        <p:guide pos="3840"/>
        <p:guide orient="horz" pos="2160"/>
      </p:guideLst>
    </p:cSldViewPr>
  </p:slideViewPr>
  <p:outlineViewPr>
    <p:cViewPr>
      <p:scale>
        <a:sx n="33" d="100"/>
        <a:sy n="33" d="100"/>
      </p:scale>
      <p:origin x="0" y="0"/>
    </p:cViewPr>
  </p:outlineViewPr>
  <p:notesTextViewPr>
    <p:cViewPr>
      <p:scale>
        <a:sx n="1" d="1"/>
        <a:sy n="1" d="1"/>
      </p:scale>
      <p:origin x="0" y="0"/>
    </p:cViewPr>
  </p:notesTextViewPr>
  <p:sorterViewPr>
    <p:cViewPr>
      <p:scale>
        <a:sx n="73" d="100"/>
        <a:sy n="73" d="100"/>
      </p:scale>
      <p:origin x="0" y="0"/>
    </p:cViewPr>
  </p:sorterViewPr>
  <p:notesViewPr>
    <p:cSldViewPr snapToGrid="0" snapToObjects="1" showGuides="1">
      <p:cViewPr varScale="1">
        <p:scale>
          <a:sx n="200" d="100"/>
          <a:sy n="200" d="100"/>
        </p:scale>
        <p:origin x="456" y="1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179484" y="0"/>
            <a:ext cx="3962400" cy="344091"/>
          </a:xfrm>
          <a:prstGeom prst="rect">
            <a:avLst/>
          </a:prstGeom>
        </p:spPr>
        <p:txBody>
          <a:bodyPr vert="horz" lIns="91440" tIns="45720" rIns="91440" bIns="45720" rtlCol="0"/>
          <a:lstStyle>
            <a:lvl1pPr algn="r">
              <a:defRPr sz="1200"/>
            </a:lvl1pPr>
          </a:lstStyle>
          <a:p>
            <a:fld id="{BCCE2B8E-D8CA-6848-8ACB-3641BD905C1A}" type="datetimeFigureOut">
              <a:rPr lang="en-US" smtClean="0"/>
              <a:t>2/6/2022</a:t>
            </a:fld>
            <a:endParaRPr lang="en-US"/>
          </a:p>
        </p:txBody>
      </p:sp>
      <p:sp>
        <p:nvSpPr>
          <p:cNvPr id="4" name="Footer Placeholder 3"/>
          <p:cNvSpPr>
            <a:spLocks noGrp="1"/>
          </p:cNvSpPr>
          <p:nvPr>
            <p:ph type="ftr" sz="quarter" idx="2"/>
          </p:nvPr>
        </p:nvSpPr>
        <p:spPr>
          <a:xfrm>
            <a:off x="0" y="6513910"/>
            <a:ext cx="3962400" cy="34409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179484" y="6513910"/>
            <a:ext cx="3962400" cy="344090"/>
          </a:xfrm>
          <a:prstGeom prst="rect">
            <a:avLst/>
          </a:prstGeom>
        </p:spPr>
        <p:txBody>
          <a:bodyPr vert="horz" lIns="91440" tIns="45720" rIns="91440" bIns="45720" rtlCol="0" anchor="b"/>
          <a:lstStyle>
            <a:lvl1pPr algn="r">
              <a:defRPr sz="1200"/>
            </a:lvl1pPr>
          </a:lstStyle>
          <a:p>
            <a:fld id="{1845EB5D-42F3-3B47-9379-192CE9207D45}" type="slidenum">
              <a:rPr lang="en-US" smtClean="0"/>
              <a:t>‹#›</a:t>
            </a:fld>
            <a:endParaRPr lang="en-US"/>
          </a:p>
        </p:txBody>
      </p:sp>
    </p:spTree>
    <p:extLst>
      <p:ext uri="{BB962C8B-B14F-4D97-AF65-F5344CB8AC3E}">
        <p14:creationId xmlns:p14="http://schemas.microsoft.com/office/powerpoint/2010/main" val="135036706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79484" y="0"/>
            <a:ext cx="3962400" cy="344091"/>
          </a:xfrm>
          <a:prstGeom prst="rect">
            <a:avLst/>
          </a:prstGeom>
        </p:spPr>
        <p:txBody>
          <a:bodyPr vert="horz" lIns="91440" tIns="45720" rIns="91440" bIns="45720" rtlCol="0"/>
          <a:lstStyle>
            <a:lvl1pPr algn="r">
              <a:defRPr sz="1200"/>
            </a:lvl1pPr>
          </a:lstStyle>
          <a:p>
            <a:fld id="{EFBD2E63-B305-E245-BC8C-C9DD1D491199}" type="datetimeFigureOut">
              <a:rPr lang="en-US" smtClean="0"/>
              <a:t>2/6/2022</a:t>
            </a:fld>
            <a:endParaRPr lang="en-US"/>
          </a:p>
        </p:txBody>
      </p:sp>
      <p:sp>
        <p:nvSpPr>
          <p:cNvPr id="4" name="Slide Image Placeholder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300412"/>
            <a:ext cx="7315200" cy="2700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910"/>
            <a:ext cx="3962400" cy="34409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79484" y="6513910"/>
            <a:ext cx="3962400" cy="344090"/>
          </a:xfrm>
          <a:prstGeom prst="rect">
            <a:avLst/>
          </a:prstGeom>
        </p:spPr>
        <p:txBody>
          <a:bodyPr vert="horz" lIns="91440" tIns="45720" rIns="91440" bIns="45720" rtlCol="0" anchor="b"/>
          <a:lstStyle>
            <a:lvl1pPr algn="r">
              <a:defRPr sz="1200"/>
            </a:lvl1pPr>
          </a:lstStyle>
          <a:p>
            <a:fld id="{2BCB339B-923D-284B-9EED-C41E3B3CA760}" type="slidenum">
              <a:rPr lang="en-US" smtClean="0"/>
              <a:t>‹#›</a:t>
            </a:fld>
            <a:endParaRPr lang="en-US"/>
          </a:p>
        </p:txBody>
      </p:sp>
    </p:spTree>
    <p:extLst>
      <p:ext uri="{BB962C8B-B14F-4D97-AF65-F5344CB8AC3E}">
        <p14:creationId xmlns:p14="http://schemas.microsoft.com/office/powerpoint/2010/main" val="17019720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F344AC4-6A54-4E6B-B8C9-209E4286709B}"/>
              </a:ext>
            </a:extLst>
          </p:cNvPr>
          <p:cNvSpPr>
            <a:spLocks noGrp="1"/>
          </p:cNvSpPr>
          <p:nvPr>
            <p:ph type="dt" sz="half" idx="10"/>
          </p:nvPr>
        </p:nvSpPr>
        <p:spPr/>
        <p:txBody>
          <a:bodyPr/>
          <a:lstStyle/>
          <a:p>
            <a:fld id="{38D3368B-94DB-4C1C-9BDA-54C6791B159C}" type="datetimeFigureOut">
              <a:rPr lang="en-GB" smtClean="0"/>
              <a:t>06/02/2022</a:t>
            </a:fld>
            <a:endParaRPr lang="en-GB"/>
          </a:p>
        </p:txBody>
      </p:sp>
      <p:sp>
        <p:nvSpPr>
          <p:cNvPr id="3" name="Footer Placeholder 2">
            <a:extLst>
              <a:ext uri="{FF2B5EF4-FFF2-40B4-BE49-F238E27FC236}">
                <a16:creationId xmlns:a16="http://schemas.microsoft.com/office/drawing/2014/main" id="{63D50C35-6AEB-4445-971B-0655DF522D7A}"/>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E628585A-93F2-48E1-B7FC-F2194B68605E}"/>
              </a:ext>
            </a:extLst>
          </p:cNvPr>
          <p:cNvSpPr>
            <a:spLocks noGrp="1"/>
          </p:cNvSpPr>
          <p:nvPr>
            <p:ph type="sldNum" sz="quarter" idx="12"/>
          </p:nvPr>
        </p:nvSpPr>
        <p:spPr/>
        <p:txBody>
          <a:bodyPr/>
          <a:lstStyle/>
          <a:p>
            <a:fld id="{2F1CD5AF-24A8-404D-874B-DF25B0D88A8E}" type="slidenum">
              <a:rPr lang="en-GB" smtClean="0"/>
              <a:t>‹#›</a:t>
            </a:fld>
            <a:endParaRPr lang="en-GB"/>
          </a:p>
        </p:txBody>
      </p:sp>
    </p:spTree>
    <p:extLst>
      <p:ext uri="{BB962C8B-B14F-4D97-AF65-F5344CB8AC3E}">
        <p14:creationId xmlns:p14="http://schemas.microsoft.com/office/powerpoint/2010/main" val="2169254417"/>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1F6A5BF-38FE-40D0-8D4B-DD195C59EBE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CA52E09-A99E-48BD-8265-D30480CB890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B490001-E5E8-4E66-BA45-39182F58B3C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8D3368B-94DB-4C1C-9BDA-54C6791B159C}" type="datetimeFigureOut">
              <a:rPr lang="en-GB" smtClean="0"/>
              <a:t>06/02/2022</a:t>
            </a:fld>
            <a:endParaRPr lang="en-GB"/>
          </a:p>
        </p:txBody>
      </p:sp>
      <p:sp>
        <p:nvSpPr>
          <p:cNvPr id="5" name="Footer Placeholder 4">
            <a:extLst>
              <a:ext uri="{FF2B5EF4-FFF2-40B4-BE49-F238E27FC236}">
                <a16:creationId xmlns:a16="http://schemas.microsoft.com/office/drawing/2014/main" id="{73A96BC3-60E3-4411-AD58-6D722A7FED1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5A22801F-16E8-4E6C-83E7-C47E12B66D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1CD5AF-24A8-404D-874B-DF25B0D88A8E}" type="slidenum">
              <a:rPr lang="en-GB" smtClean="0"/>
              <a:t>‹#›</a:t>
            </a:fld>
            <a:endParaRPr lang="en-GB"/>
          </a:p>
        </p:txBody>
      </p:sp>
    </p:spTree>
    <p:extLst>
      <p:ext uri="{BB962C8B-B14F-4D97-AF65-F5344CB8AC3E}">
        <p14:creationId xmlns:p14="http://schemas.microsoft.com/office/powerpoint/2010/main" val="2174157134"/>
      </p:ext>
    </p:extLst>
  </p:cSld>
  <p:clrMap bg1="lt1" tx1="dk1" bg2="lt2" tx2="dk2" accent1="accent1" accent2="accent2" accent3="accent3" accent4="accent4" accent5="accent5" accent6="accent6" hlink="hlink" folHlink="folHlink"/>
  <p:sldLayoutIdLst>
    <p:sldLayoutId id="214748365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Rectangle 196">
            <a:extLst>
              <a:ext uri="{FF2B5EF4-FFF2-40B4-BE49-F238E27FC236}">
                <a16:creationId xmlns:a16="http://schemas.microsoft.com/office/drawing/2014/main" id="{65B05EA7-1082-4CDA-8E9D-CF745EDE8E8B}"/>
              </a:ext>
            </a:extLst>
          </p:cNvPr>
          <p:cNvSpPr/>
          <p:nvPr/>
        </p:nvSpPr>
        <p:spPr>
          <a:xfrm>
            <a:off x="57910" y="4823222"/>
            <a:ext cx="11129681" cy="2298813"/>
          </a:xfrm>
          <a:prstGeom prst="rect">
            <a:avLst/>
          </a:prstGeom>
          <a:solidFill>
            <a:schemeClr val="accent6">
              <a:lumMod val="20000"/>
              <a:lumOff val="80000"/>
            </a:schemeClr>
          </a:solidFill>
          <a:ln w="28575" cap="flat" cmpd="sng" algn="ctr">
            <a:solidFill>
              <a:schemeClr val="accent6">
                <a:lumMod val="75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97" name="Rectangle 96">
            <a:extLst>
              <a:ext uri="{FF2B5EF4-FFF2-40B4-BE49-F238E27FC236}">
                <a16:creationId xmlns:a16="http://schemas.microsoft.com/office/drawing/2014/main" id="{FB770477-ED0F-4207-80F7-A508DADB1558}"/>
              </a:ext>
            </a:extLst>
          </p:cNvPr>
          <p:cNvSpPr/>
          <p:nvPr/>
        </p:nvSpPr>
        <p:spPr>
          <a:xfrm>
            <a:off x="56185" y="338792"/>
            <a:ext cx="11131407" cy="4407457"/>
          </a:xfrm>
          <a:prstGeom prst="rect">
            <a:avLst/>
          </a:prstGeom>
          <a:solidFill>
            <a:schemeClr val="accent1">
              <a:lumMod val="20000"/>
              <a:lumOff val="80000"/>
            </a:schemeClr>
          </a:solidFill>
          <a:ln w="28575" cap="flat" cmpd="sng" algn="ctr">
            <a:solidFill>
              <a:schemeClr val="accent1">
                <a:lumMod val="75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77" name="Rectangle 76">
            <a:extLst>
              <a:ext uri="{FF2B5EF4-FFF2-40B4-BE49-F238E27FC236}">
                <a16:creationId xmlns:a16="http://schemas.microsoft.com/office/drawing/2014/main" id="{7ED299A2-93ED-4808-A0C7-86741EE079B1}"/>
              </a:ext>
            </a:extLst>
          </p:cNvPr>
          <p:cNvSpPr/>
          <p:nvPr/>
        </p:nvSpPr>
        <p:spPr>
          <a:xfrm>
            <a:off x="6257143" y="397372"/>
            <a:ext cx="4855667" cy="2297252"/>
          </a:xfrm>
          <a:prstGeom prst="rect">
            <a:avLst/>
          </a:prstGeom>
          <a:solidFill>
            <a:schemeClr val="accent2">
              <a:lumMod val="20000"/>
              <a:lumOff val="80000"/>
            </a:schemeClr>
          </a:solidFill>
          <a:ln w="28575" cap="flat" cmpd="sng" algn="ctr">
            <a:solidFill>
              <a:srgbClr val="C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49" name="TextBox 48">
            <a:extLst>
              <a:ext uri="{FF2B5EF4-FFF2-40B4-BE49-F238E27FC236}">
                <a16:creationId xmlns:a16="http://schemas.microsoft.com/office/drawing/2014/main" id="{BF7A4BF9-BAA1-4BEB-83E0-F361806545FF}"/>
              </a:ext>
            </a:extLst>
          </p:cNvPr>
          <p:cNvSpPr txBox="1"/>
          <p:nvPr/>
        </p:nvSpPr>
        <p:spPr>
          <a:xfrm>
            <a:off x="3493952" y="489844"/>
            <a:ext cx="2057027" cy="212365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Radiotherapy</a:t>
            </a:r>
            <a:r>
              <a:rPr kumimoji="0" lang="en-US" sz="10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Planned Course</a:t>
            </a:r>
            <a:r>
              <a:rPr kumimoji="0" lang="en-US" sz="8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(ServiceRequest)</a:t>
            </a:r>
            <a:endParaRPr kumimoji="0" lang="en-CH" sz="8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ite</a:t>
            </a:r>
          </a:p>
          <a:p>
            <a:pPr marR="0" lvl="0" defTabSz="914400" eaLnBrk="1" fontAlgn="auto" latinLnBrk="0" hangingPunct="1">
              <a:lnSpc>
                <a:spcPct val="100000"/>
              </a:lnSpc>
              <a:spcBef>
                <a:spcPts val="0"/>
              </a:spcBef>
              <a:spcAft>
                <a:spcPts val="0"/>
              </a:spcAft>
              <a:buClrTx/>
              <a:buSzTx/>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Reference / Code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&lt; </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Procedure</a:t>
            </a:r>
            <a:r>
              <a:rPr kumimoji="0" lang="en-CH" sz="800" i="0" u="none" strike="noStrike" kern="0" cap="none" spc="0" normalizeH="0" baseline="0" noProof="0" dirty="0">
                <a:ln>
                  <a:noFill/>
                </a:ln>
                <a:solidFill>
                  <a:srgbClr val="C00000"/>
                </a:solidFill>
                <a:effectLst/>
                <a:uLnTx/>
                <a:uFillTx/>
                <a:latin typeface="Arial" panose="020B0604020202020204"/>
                <a:ea typeface="+mn-ea"/>
                <a:cs typeface="+mn-cs"/>
              </a:rPr>
              <a:t> Intent</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 &gt;</a:t>
            </a: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Technique &gt;</a:t>
            </a:r>
          </a:p>
          <a:p>
            <a:pPr>
              <a:defRPr/>
            </a:pPr>
            <a:r>
              <a:rPr lang="en-US" sz="800" kern="0" dirty="0">
                <a:solidFill>
                  <a:schemeClr val="accent5">
                    <a:lumMod val="75000"/>
                  </a:schemeClr>
                </a:solidFill>
                <a:latin typeface="Arial" panose="020B0604020202020204"/>
              </a:rPr>
              <a:t>    &lt;&lt; Energy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kern="0" dirty="0">
                <a:solidFill>
                  <a:schemeClr val="accent5">
                    <a:lumMod val="75000"/>
                  </a:schemeClr>
                </a:solidFill>
                <a:latin typeface="Arial" panose="020B0604020202020204"/>
              </a:rPr>
              <a:t>    &lt;&lt; Type Of Device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kern="0" dirty="0">
              <a:solidFill>
                <a:srgbClr val="C00000"/>
              </a:solidFill>
              <a:latin typeface="Arial" panose="020B0604020202020204"/>
            </a:endParaRPr>
          </a:p>
          <a:p>
            <a:pPr>
              <a:defRPr/>
            </a:pPr>
            <a:r>
              <a:rPr lang="en-US" sz="800" kern="0" dirty="0">
                <a:solidFill>
                  <a:srgbClr val="C00000"/>
                </a:solidFill>
                <a:latin typeface="Arial" panose="020B0604020202020204"/>
              </a:rPr>
              <a:t>&lt; No. Sessions &gt;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Dose Planned to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Target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Planned No. Fractions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Planned Total Dose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Planned Dose Per Fraction &gt;&gt;</a:t>
            </a:r>
            <a:endParaRPr lang="en-US" sz="800" b="1" kern="0" dirty="0">
              <a:solidFill>
                <a:schemeClr val="accent5">
                  <a:lumMod val="75000"/>
                </a:schemeClr>
              </a:solidFill>
              <a:latin typeface="Arial" panose="020B0604020202020204"/>
            </a:endParaRPr>
          </a:p>
        </p:txBody>
      </p:sp>
      <p:sp>
        <p:nvSpPr>
          <p:cNvPr id="51" name="TextBox 50">
            <a:extLst>
              <a:ext uri="{FF2B5EF4-FFF2-40B4-BE49-F238E27FC236}">
                <a16:creationId xmlns:a16="http://schemas.microsoft.com/office/drawing/2014/main" id="{18CD33D3-1E48-461C-B7B9-4B44DD0494B3}"/>
              </a:ext>
            </a:extLst>
          </p:cNvPr>
          <p:cNvSpPr txBox="1"/>
          <p:nvPr/>
        </p:nvSpPr>
        <p:spPr>
          <a:xfrm>
            <a:off x="8766227" y="470198"/>
            <a:ext cx="2248652" cy="212365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a:defRPr sz="1400" b="1">
                <a:solidFill>
                  <a:schemeClr val="accent1"/>
                </a:solidFill>
              </a:defRPr>
            </a:lvl1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Radiotherapy</a:t>
            </a:r>
            <a:r>
              <a:rPr kumimoji="0" lang="en-US" sz="1000" b="0" i="0" u="none" strike="noStrike" kern="0" cap="none" spc="0" normalizeH="0" baseline="0" noProof="0" dirty="0">
                <a:ln>
                  <a:noFill/>
                </a:ln>
                <a:solidFill>
                  <a:srgbClr val="C0000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CH" sz="1000" b="1" i="0" u="none" strike="noStrike" kern="0" cap="none" spc="0" normalizeH="0" baseline="0" noProof="0" dirty="0">
                <a:ln>
                  <a:noFill/>
                </a:ln>
                <a:solidFill>
                  <a:srgbClr val="C00000"/>
                </a:solidFill>
                <a:effectLst/>
                <a:uLnTx/>
                <a:uFillTx/>
                <a:latin typeface="Arial" panose="020B0604020202020204"/>
                <a:ea typeface="+mn-ea"/>
                <a:cs typeface="+mn-cs"/>
              </a:rPr>
              <a:t>Course</a:t>
            </a:r>
            <a:r>
              <a:rPr kumimoji="0" lang="en-US" sz="1000" b="1" i="0" u="none" strike="noStrike" kern="0" cap="none" spc="0" normalizeH="0" baseline="0" noProof="0" dirty="0">
                <a:ln>
                  <a:noFill/>
                </a:ln>
                <a:solidFill>
                  <a:srgbClr val="C00000"/>
                </a:solidFill>
                <a:effectLst/>
                <a:uLnTx/>
                <a:uFillTx/>
                <a:latin typeface="Arial" panose="020B0604020202020204"/>
                <a:ea typeface="+mn-ea"/>
                <a:cs typeface="+mn-cs"/>
              </a:rPr>
              <a:t> Summary</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 (US Core Procedure)</a:t>
            </a:r>
            <a:endParaRPr kumimoji="0" lang="en-CH" sz="800" b="1" i="0" u="none" strike="noStrike" kern="0" cap="none" spc="0" normalizeH="0" baseline="0" noProof="0" dirty="0">
              <a:ln>
                <a:noFill/>
              </a:ln>
              <a:solidFill>
                <a:srgbClr val="C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Reference / Code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&lt; </a:t>
            </a: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Procedure</a:t>
            </a:r>
            <a:r>
              <a:rPr kumimoji="0" lang="en-CH" sz="800" b="0" i="0" u="none" strike="noStrike" kern="0" cap="none" spc="0" normalizeH="0" baseline="0" noProof="0" dirty="0">
                <a:ln>
                  <a:noFill/>
                </a:ln>
                <a:solidFill>
                  <a:srgbClr val="C00000"/>
                </a:solidFill>
                <a:effectLst/>
                <a:uLnTx/>
                <a:uFillTx/>
                <a:latin typeface="Arial" panose="020B0604020202020204"/>
                <a:ea typeface="+mn-ea"/>
                <a:cs typeface="+mn-cs"/>
              </a:rPr>
              <a:t> Intent</a:t>
            </a: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 &gt;</a:t>
            </a:r>
          </a:p>
          <a:p>
            <a:pPr>
              <a:defRPr/>
            </a:pPr>
            <a:r>
              <a:rPr lang="en-US" sz="800" b="0" kern="0" dirty="0">
                <a:solidFill>
                  <a:srgbClr val="C00000"/>
                </a:solidFill>
                <a:latin typeface="Arial" panose="020B0604020202020204"/>
              </a:rPr>
              <a:t>&lt; Termination Reason</a:t>
            </a: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&gt;</a:t>
            </a: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    &lt; Technique &gt;</a:t>
            </a:r>
          </a:p>
          <a:p>
            <a:pPr>
              <a:defRPr/>
            </a:pPr>
            <a:r>
              <a:rPr lang="en-US" sz="800" kern="0" dirty="0">
                <a:solidFill>
                  <a:schemeClr val="accent5">
                    <a:lumMod val="75000"/>
                  </a:schemeClr>
                </a:solidFill>
                <a:latin typeface="Arial" panose="020B0604020202020204"/>
              </a:rPr>
              <a:t>    </a:t>
            </a:r>
            <a:r>
              <a:rPr lang="en-US" sz="800" b="0" kern="0" dirty="0">
                <a:solidFill>
                  <a:schemeClr val="accent5">
                    <a:lumMod val="75000"/>
                  </a:schemeClr>
                </a:solidFill>
                <a:latin typeface="Arial" panose="020B0604020202020204"/>
              </a:rPr>
              <a:t>&lt;&lt; Energy </a:t>
            </a:r>
            <a:r>
              <a:rPr kumimoji="0" lang="en-US"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b="0" kern="0" dirty="0">
                <a:solidFill>
                  <a:schemeClr val="accent5">
                    <a:lumMod val="75000"/>
                  </a:schemeClr>
                </a:solidFill>
                <a:latin typeface="Arial" panose="020B0604020202020204"/>
              </a:rPr>
              <a:t>    &lt;&lt; Type Of Device </a:t>
            </a:r>
            <a:r>
              <a:rPr kumimoji="0" lang="en-US"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b="0" kern="0" dirty="0">
              <a:solidFill>
                <a:srgbClr val="C00000"/>
              </a:solidFill>
              <a:latin typeface="Arial" panose="020B0604020202020204"/>
            </a:endParaRP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&lt; No. Sessions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&lt; </a:t>
            </a: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Dose Delivered to Volume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    &lt; Target Volume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    &lt; Delivered No. Fractions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    &lt; Delivered Total Dose &gt;</a:t>
            </a:r>
          </a:p>
        </p:txBody>
      </p:sp>
      <p:sp>
        <p:nvSpPr>
          <p:cNvPr id="52" name="TextBox 51">
            <a:extLst>
              <a:ext uri="{FF2B5EF4-FFF2-40B4-BE49-F238E27FC236}">
                <a16:creationId xmlns:a16="http://schemas.microsoft.com/office/drawing/2014/main" id="{848A5E45-7DE6-410A-BD25-B63498F58981}"/>
              </a:ext>
            </a:extLst>
          </p:cNvPr>
          <p:cNvSpPr txBox="1"/>
          <p:nvPr/>
        </p:nvSpPr>
        <p:spPr>
          <a:xfrm>
            <a:off x="8808838" y="2838629"/>
            <a:ext cx="2138697" cy="1508105"/>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lvl="0">
              <a:spcBef>
                <a:spcPts val="600"/>
              </a:spcBef>
              <a:defRPr/>
            </a:pPr>
            <a:r>
              <a:rPr lang="en-US" sz="800" kern="0" dirty="0">
                <a:solidFill>
                  <a:schemeClr val="accent5">
                    <a:lumMod val="75000"/>
                  </a:schemeClr>
                </a:solidFill>
                <a:latin typeface="Arial" panose="020B0604020202020204"/>
              </a:rPr>
              <a:t>Radiotherapy</a:t>
            </a:r>
            <a:r>
              <a:rPr lang="en-US" sz="1000" b="1" kern="0" dirty="0">
                <a:solidFill>
                  <a:schemeClr val="accent5">
                    <a:lumMod val="75000"/>
                  </a:schemeClr>
                </a:solidFill>
                <a:latin typeface="Arial" panose="020B0604020202020204"/>
              </a:rPr>
              <a:t> </a:t>
            </a:r>
            <a:br>
              <a:rPr lang="en-US" sz="1000" b="1" kern="0" dirty="0">
                <a:solidFill>
                  <a:schemeClr val="accent5">
                    <a:lumMod val="75000"/>
                  </a:schemeClr>
                </a:solidFill>
                <a:latin typeface="Arial" panose="020B0604020202020204"/>
              </a:rPr>
            </a:br>
            <a:r>
              <a:rPr lang="en-US" sz="1000" b="1" kern="0" dirty="0">
                <a:solidFill>
                  <a:schemeClr val="accent5">
                    <a:lumMod val="75000"/>
                  </a:schemeClr>
                </a:solidFill>
                <a:latin typeface="Arial" panose="020B0604020202020204"/>
              </a:rPr>
              <a:t>Treated </a:t>
            </a:r>
            <a:r>
              <a:rPr lang="en-CH" sz="1000" b="1" kern="0" dirty="0">
                <a:solidFill>
                  <a:schemeClr val="accent5">
                    <a:lumMod val="75000"/>
                  </a:schemeClr>
                </a:solidFill>
                <a:latin typeface="Arial" panose="020B0604020202020204"/>
              </a:rPr>
              <a:t>Phase</a:t>
            </a:r>
            <a:r>
              <a:rPr lang="en-US" sz="800" b="1" kern="0" dirty="0">
                <a:solidFill>
                  <a:schemeClr val="accent5">
                    <a:lumMod val="75000"/>
                  </a:schemeClr>
                </a:solidFill>
                <a:latin typeface="Arial" panose="020B0604020202020204"/>
              </a:rPr>
              <a:t>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(US Core Procedure)</a:t>
            </a:r>
            <a:endParaRPr lang="en-US" sz="800" b="1" kern="0" dirty="0">
              <a:solidFill>
                <a:schemeClr val="accent5">
                  <a:lumMod val="75000"/>
                </a:schemeClr>
              </a:solidFill>
              <a:latin typeface="Arial" panose="020B0604020202020204"/>
            </a:endParaRP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Technique &gt;</a:t>
            </a:r>
          </a:p>
          <a:p>
            <a:pPr>
              <a:defRPr/>
            </a:pPr>
            <a:r>
              <a:rPr lang="en-US" sz="800" b="0" kern="0" dirty="0">
                <a:solidFill>
                  <a:schemeClr val="accent5">
                    <a:lumMod val="75000"/>
                  </a:schemeClr>
                </a:solidFill>
                <a:latin typeface="Arial" panose="020B0604020202020204"/>
              </a:rPr>
              <a:t>    &lt;&lt; Energy </a:t>
            </a:r>
            <a:r>
              <a:rPr kumimoji="0" lang="en-US"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b="0" kern="0" dirty="0">
                <a:solidFill>
                  <a:schemeClr val="accent5">
                    <a:lumMod val="75000"/>
                  </a:schemeClr>
                </a:solidFill>
                <a:latin typeface="Arial" panose="020B0604020202020204"/>
              </a:rPr>
              <a:t>    &lt;&lt; Type Of Device </a:t>
            </a:r>
            <a:r>
              <a:rPr kumimoji="0" lang="en-US"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kern="0" dirty="0">
              <a:solidFill>
                <a:srgbClr val="C00000"/>
              </a:solidFill>
              <a:latin typeface="Arial" panose="020B0604020202020204"/>
            </a:endParaRPr>
          </a:p>
          <a:p>
            <a:pPr>
              <a:defRPr/>
            </a:pPr>
            <a:r>
              <a:rPr lang="en-US" sz="800" kern="0" dirty="0">
                <a:solidFill>
                  <a:schemeClr val="accent5">
                    <a:lumMod val="75000"/>
                  </a:schemeClr>
                </a:solidFill>
                <a:latin typeface="Arial" panose="020B0604020202020204"/>
              </a:rPr>
              <a:t>&lt;&lt; Delivered No. Fractions &gt;&gt;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&lt; </a:t>
            </a: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Dose Delivered to Volume </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Target Volume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Delivered Total Dose &gt;</a:t>
            </a:r>
          </a:p>
        </p:txBody>
      </p:sp>
      <p:cxnSp>
        <p:nvCxnSpPr>
          <p:cNvPr id="54" name="Straight Arrow Connector 53">
            <a:extLst>
              <a:ext uri="{FF2B5EF4-FFF2-40B4-BE49-F238E27FC236}">
                <a16:creationId xmlns:a16="http://schemas.microsoft.com/office/drawing/2014/main" id="{F2C3C905-B815-4664-8991-653B0CBCCB57}"/>
              </a:ext>
            </a:extLst>
          </p:cNvPr>
          <p:cNvCxnSpPr>
            <a:cxnSpLocks/>
          </p:cNvCxnSpPr>
          <p:nvPr/>
        </p:nvCxnSpPr>
        <p:spPr>
          <a:xfrm flipH="1">
            <a:off x="5431051" y="752829"/>
            <a:ext cx="3335176" cy="0"/>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55" name="Straight Arrow Connector 54">
            <a:extLst>
              <a:ext uri="{FF2B5EF4-FFF2-40B4-BE49-F238E27FC236}">
                <a16:creationId xmlns:a16="http://schemas.microsoft.com/office/drawing/2014/main" id="{05FD7FC3-6564-4491-AB35-E09A3A5A3035}"/>
              </a:ext>
            </a:extLst>
          </p:cNvPr>
          <p:cNvCxnSpPr>
            <a:cxnSpLocks/>
          </p:cNvCxnSpPr>
          <p:nvPr/>
        </p:nvCxnSpPr>
        <p:spPr>
          <a:xfrm>
            <a:off x="2709704" y="1744075"/>
            <a:ext cx="800942" cy="8767"/>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57" name="TextBox 56">
            <a:extLst>
              <a:ext uri="{FF2B5EF4-FFF2-40B4-BE49-F238E27FC236}">
                <a16:creationId xmlns:a16="http://schemas.microsoft.com/office/drawing/2014/main" id="{D30C8AF1-E4FC-4DB1-A1AE-6BC054EACD44}"/>
              </a:ext>
            </a:extLst>
          </p:cNvPr>
          <p:cNvSpPr txBox="1"/>
          <p:nvPr/>
        </p:nvSpPr>
        <p:spPr>
          <a:xfrm>
            <a:off x="146774" y="382132"/>
            <a:ext cx="2579723" cy="2112704"/>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Radiotherapy</a:t>
            </a:r>
            <a:endParaRPr kumimoji="0" lang="en-US" sz="8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Course Prescription</a:t>
            </a:r>
            <a:r>
              <a:rPr kumimoji="0" lang="en-US" sz="8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(ServiceRequest)</a:t>
            </a:r>
            <a:endParaRPr kumimoji="0" lang="en-CH"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lang="en-GB" sz="800" kern="0" dirty="0">
                <a:latin typeface="Arial" panose="020B0604020202020204"/>
              </a:rPr>
              <a:t>Procedure Code = </a:t>
            </a:r>
            <a:r>
              <a:rPr lang="en-GB" sz="800" kern="0" dirty="0">
                <a:solidFill>
                  <a:schemeClr val="accent5">
                    <a:lumMod val="75000"/>
                  </a:schemeClr>
                </a:solidFill>
                <a:latin typeface="Arial" panose="020B0604020202020204"/>
              </a:rPr>
              <a:t>Course Cumulative Prescription</a:t>
            </a: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ite</a:t>
            </a:r>
          </a:p>
          <a:p>
            <a:pPr marR="0" lvl="0" defTabSz="914400" eaLnBrk="1" fontAlgn="auto" latinLnBrk="0" hangingPunct="1">
              <a:lnSpc>
                <a:spcPct val="100000"/>
              </a:lnSpc>
              <a:spcBef>
                <a:spcPts val="0"/>
              </a:spcBef>
              <a:spcAft>
                <a:spcPts val="0"/>
              </a:spcAft>
              <a:buClrTx/>
              <a:buSzTx/>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Reference / Code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&lt; </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Procedure</a:t>
            </a:r>
            <a:r>
              <a:rPr kumimoji="0" lang="en-CH" sz="800" i="0" u="none" strike="noStrike" kern="0" cap="none" spc="0" normalizeH="0" baseline="0" noProof="0" dirty="0">
                <a:ln>
                  <a:noFill/>
                </a:ln>
                <a:solidFill>
                  <a:srgbClr val="C00000"/>
                </a:solidFill>
                <a:effectLst/>
                <a:uLnTx/>
                <a:uFillTx/>
                <a:latin typeface="Arial" panose="020B0604020202020204"/>
                <a:ea typeface="+mn-ea"/>
                <a:cs typeface="+mn-cs"/>
              </a:rPr>
              <a:t> Intent</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 &gt;</a:t>
            </a: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Technique &gt;</a:t>
            </a:r>
          </a:p>
          <a:p>
            <a:pPr>
              <a:defRPr/>
            </a:pPr>
            <a:r>
              <a:rPr lang="en-US" sz="800" kern="0" dirty="0">
                <a:solidFill>
                  <a:schemeClr val="accent5">
                    <a:lumMod val="75000"/>
                  </a:schemeClr>
                </a:solidFill>
                <a:latin typeface="Arial" panose="020B0604020202020204"/>
              </a:rPr>
              <a:t>    &lt;&lt; Energy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kern="0" dirty="0">
                <a:solidFill>
                  <a:schemeClr val="accent5">
                    <a:lumMod val="75000"/>
                  </a:schemeClr>
                </a:solidFill>
                <a:latin typeface="Arial" panose="020B0604020202020204"/>
              </a:rPr>
              <a:t>    &lt;&lt; Type Of Device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kern="0" dirty="0">
              <a:solidFill>
                <a:srgbClr val="C00000"/>
              </a:solidFill>
              <a:latin typeface="Arial" panose="020B0604020202020204"/>
            </a:endParaRP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Dose Prescribed to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Target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Prescribed</a:t>
            </a:r>
            <a:r>
              <a:rPr lang="en-US" sz="800" kern="0" dirty="0">
                <a:solidFill>
                  <a:schemeClr val="accent5">
                    <a:lumMod val="75000"/>
                  </a:schemeClr>
                </a:solidFill>
                <a:latin typeface="Arial" panose="020B0604020202020204"/>
              </a:rPr>
              <a:t> No. Fractions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Prescribed</a:t>
            </a:r>
            <a:r>
              <a:rPr lang="en-US" sz="800" kern="0" dirty="0">
                <a:solidFill>
                  <a:schemeClr val="accent5">
                    <a:lumMod val="75000"/>
                  </a:schemeClr>
                </a:solidFill>
                <a:latin typeface="Arial" panose="020B0604020202020204"/>
              </a:rPr>
              <a:t> Total Dose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Prescribed</a:t>
            </a:r>
            <a:r>
              <a:rPr lang="en-US" sz="800" kern="0" dirty="0">
                <a:solidFill>
                  <a:schemeClr val="accent5">
                    <a:lumMod val="75000"/>
                  </a:schemeClr>
                </a:solidFill>
                <a:latin typeface="Arial" panose="020B0604020202020204"/>
              </a:rPr>
              <a:t> Dose Per Fraction &gt;&gt;</a:t>
            </a:r>
          </a:p>
        </p:txBody>
      </p:sp>
      <p:sp>
        <p:nvSpPr>
          <p:cNvPr id="58" name="TextBox 57">
            <a:extLst>
              <a:ext uri="{FF2B5EF4-FFF2-40B4-BE49-F238E27FC236}">
                <a16:creationId xmlns:a16="http://schemas.microsoft.com/office/drawing/2014/main" id="{1E37A2B9-A74A-43C5-81E3-4D7F6F676546}"/>
              </a:ext>
            </a:extLst>
          </p:cNvPr>
          <p:cNvSpPr txBox="1"/>
          <p:nvPr/>
        </p:nvSpPr>
        <p:spPr>
          <a:xfrm>
            <a:off x="3489960" y="2704598"/>
            <a:ext cx="2057026" cy="1842129"/>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lvl="0"/>
            <a:r>
              <a:rPr lang="en-GB" sz="800" kern="0" dirty="0">
                <a:solidFill>
                  <a:schemeClr val="accent5">
                    <a:lumMod val="75000"/>
                  </a:schemeClr>
                </a:solidFill>
                <a:latin typeface="Arial" panose="020B0604020202020204"/>
              </a:rPr>
              <a:t>R</a:t>
            </a:r>
            <a:r>
              <a:rPr kumimoji="0" lang="en-GB" sz="800" i="0" u="none" strike="noStrike" kern="0" cap="none" spc="0" normalizeH="0" baseline="0" noProof="0" dirty="0" err="1">
                <a:ln>
                  <a:noFill/>
                </a:ln>
                <a:solidFill>
                  <a:schemeClr val="accent5">
                    <a:lumMod val="75000"/>
                  </a:schemeClr>
                </a:solidFill>
                <a:effectLst/>
                <a:uLnTx/>
                <a:uFillTx/>
                <a:latin typeface="Arial" panose="020B0604020202020204"/>
                <a:ea typeface="+mn-ea"/>
                <a:cs typeface="+mn-cs"/>
              </a:rPr>
              <a:t>adiotherapy</a:t>
            </a:r>
            <a:r>
              <a:rPr kumimoji="0" lang="en-GB" sz="10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p>
          <a:p>
            <a:pPr lvl="0"/>
            <a:r>
              <a:rPr kumimoji="0" lang="en-GB"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Planned Phase</a:t>
            </a:r>
            <a:r>
              <a:rPr kumimoji="0" lang="en-US" sz="8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(ServiceRequest)</a:t>
            </a:r>
            <a:endParaRPr kumimoji="0" lang="en-CH" sz="8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ite</a:t>
            </a: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Technique &gt;</a:t>
            </a:r>
          </a:p>
          <a:p>
            <a:pPr>
              <a:defRPr/>
            </a:pPr>
            <a:r>
              <a:rPr lang="en-US" sz="800" kern="0" dirty="0">
                <a:solidFill>
                  <a:schemeClr val="accent5">
                    <a:lumMod val="75000"/>
                  </a:schemeClr>
                </a:solidFill>
                <a:latin typeface="Arial" panose="020B0604020202020204"/>
              </a:rPr>
              <a:t>    &lt;&lt; Energy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kern="0" dirty="0">
                <a:solidFill>
                  <a:schemeClr val="accent5">
                    <a:lumMod val="75000"/>
                  </a:schemeClr>
                </a:solidFill>
                <a:latin typeface="Arial" panose="020B0604020202020204"/>
              </a:rPr>
              <a:t>    &lt;&lt; Type Of Device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kern="0" dirty="0">
              <a:solidFill>
                <a:srgbClr val="C00000"/>
              </a:solidFill>
              <a:latin typeface="Arial" panose="020B0604020202020204"/>
            </a:endParaRPr>
          </a:p>
          <a:p>
            <a:pPr>
              <a:defRPr/>
            </a:pPr>
            <a:r>
              <a:rPr lang="en-US" sz="800" kern="0" dirty="0">
                <a:solidFill>
                  <a:schemeClr val="accent5">
                    <a:lumMod val="75000"/>
                  </a:schemeClr>
                </a:solidFill>
                <a:latin typeface="Arial" panose="020B0604020202020204"/>
              </a:rPr>
              <a:t>&lt;&lt; Planned No. Fractions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Dose Planned to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Target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Planned Total Dose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Planned Dose Per Fraction &gt;&gt;</a:t>
            </a:r>
          </a:p>
        </p:txBody>
      </p:sp>
      <p:cxnSp>
        <p:nvCxnSpPr>
          <p:cNvPr id="59" name="Straight Arrow Connector 58">
            <a:extLst>
              <a:ext uri="{FF2B5EF4-FFF2-40B4-BE49-F238E27FC236}">
                <a16:creationId xmlns:a16="http://schemas.microsoft.com/office/drawing/2014/main" id="{B13FE25C-2A71-45FE-9A16-97CC5F8B5FD2}"/>
              </a:ext>
            </a:extLst>
          </p:cNvPr>
          <p:cNvCxnSpPr>
            <a:cxnSpLocks/>
            <a:stCxn id="71" idx="1"/>
            <a:endCxn id="72" idx="3"/>
          </p:cNvCxnSpPr>
          <p:nvPr/>
        </p:nvCxnSpPr>
        <p:spPr>
          <a:xfrm flipH="1">
            <a:off x="5550979" y="6012384"/>
            <a:ext cx="3284049" cy="7465"/>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64" name="TextBox 63">
            <a:extLst>
              <a:ext uri="{FF2B5EF4-FFF2-40B4-BE49-F238E27FC236}">
                <a16:creationId xmlns:a16="http://schemas.microsoft.com/office/drawing/2014/main" id="{3EECD0F2-B207-40E8-A1A5-473F6F4160AC}"/>
              </a:ext>
            </a:extLst>
          </p:cNvPr>
          <p:cNvSpPr txBox="1"/>
          <p:nvPr/>
        </p:nvSpPr>
        <p:spPr>
          <a:xfrm>
            <a:off x="6409610" y="1020643"/>
            <a:ext cx="1501325" cy="1015663"/>
          </a:xfrm>
          <a:prstGeom prst="rect">
            <a:avLst/>
          </a:prstGeom>
          <a:solidFill>
            <a:srgbClr val="A3BAC3">
              <a:lumMod val="20000"/>
              <a:lumOff val="80000"/>
            </a:srgbClr>
          </a:solidFill>
          <a:ln w="12700" cap="flat" cmpd="sng" algn="ctr">
            <a:solidFill>
              <a:srgbClr val="C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i="0" u="none" strike="noStrike" kern="0" cap="none" spc="0" normalizeH="0" baseline="0" noProof="0" dirty="0">
                <a:ln>
                  <a:noFill/>
                </a:ln>
                <a:solidFill>
                  <a:srgbClr val="C00000"/>
                </a:solidFill>
                <a:effectLst/>
                <a:uLnTx/>
                <a:uFillTx/>
                <a:latin typeface="Arial" panose="020B0604020202020204"/>
                <a:ea typeface="+mn-ea"/>
                <a:cs typeface="+mn-cs"/>
              </a:rPr>
              <a:t>Radiotherapy</a:t>
            </a:r>
            <a:r>
              <a:rPr kumimoji="0" lang="en-GB" sz="1000" b="1" i="0" u="none" strike="noStrike" kern="0" cap="none" spc="0" normalizeH="0" baseline="0" noProof="0" dirty="0">
                <a:ln>
                  <a:noFill/>
                </a:ln>
                <a:solidFill>
                  <a:srgbClr val="C0000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C00000"/>
                </a:solidFill>
                <a:effectLst/>
                <a:uLnTx/>
                <a:uFillTx/>
                <a:latin typeface="Arial" panose="020B0604020202020204"/>
                <a:ea typeface="+mn-ea"/>
                <a:cs typeface="+mn-cs"/>
              </a:rPr>
              <a:t>Volume</a:t>
            </a:r>
            <a:r>
              <a:rPr kumimoji="0" lang="en-GB" sz="800" b="1" i="0" u="none" strike="noStrike" kern="0" cap="none" spc="0" normalizeH="0" baseline="0" noProof="0" dirty="0">
                <a:ln>
                  <a:noFill/>
                </a:ln>
                <a:solidFill>
                  <a:srgbClr val="C00000"/>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a:t>
            </a:r>
            <a:r>
              <a:rPr kumimoji="0" lang="en-US" sz="800" b="0" i="0" u="none" strike="noStrike" kern="0" cap="none" spc="0" normalizeH="0" baseline="0" noProof="0" dirty="0" err="1">
                <a:ln>
                  <a:noFill/>
                </a:ln>
                <a:solidFill>
                  <a:schemeClr val="tx1"/>
                </a:solidFill>
                <a:effectLst/>
                <a:uLnTx/>
                <a:uFillTx/>
                <a:latin typeface="Arial" panose="020B0604020202020204"/>
                <a:ea typeface="+mn-ea"/>
                <a:cs typeface="+mn-cs"/>
              </a:rPr>
              <a:t>BodyStructure</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a:t>
            </a:r>
            <a:endParaRPr kumimoji="0" lang="en-CH" sz="800" b="1" i="0" u="none" strike="noStrike" kern="0" cap="none" spc="0" normalizeH="0" baseline="0" noProof="0" dirty="0">
              <a:ln>
                <a:noFill/>
              </a:ln>
              <a:solidFill>
                <a:srgbClr val="C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Display Name (Identifier)</a:t>
            </a: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Technical Identifier</a:t>
            </a: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Volume Type</a:t>
            </a: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Location</a:t>
            </a:r>
          </a:p>
          <a:p>
            <a:pPr marR="0" lvl="0" defTabSz="914400" eaLnBrk="1" fontAlgn="auto" latinLnBrk="0" hangingPunct="1">
              <a:lnSpc>
                <a:spcPct val="100000"/>
              </a:lnSpc>
              <a:spcBef>
                <a:spcPts val="0"/>
              </a:spcBef>
              <a:spcAft>
                <a:spcPts val="0"/>
              </a:spcAft>
              <a:buClrTx/>
              <a:buSzTx/>
              <a:tabLst/>
              <a:defRPr/>
            </a:pPr>
            <a:r>
              <a:rPr lang="en-GB" sz="800" kern="0" dirty="0">
                <a:solidFill>
                  <a:srgbClr val="000000"/>
                </a:solidFill>
                <a:latin typeface="Arial" panose="020B0604020202020204"/>
              </a:rPr>
              <a:t>Location Qualifier</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65" name="Straight Arrow Connector 64">
            <a:extLst>
              <a:ext uri="{FF2B5EF4-FFF2-40B4-BE49-F238E27FC236}">
                <a16:creationId xmlns:a16="http://schemas.microsoft.com/office/drawing/2014/main" id="{3852BA76-9720-4014-820D-96FCB5635CD8}"/>
              </a:ext>
            </a:extLst>
          </p:cNvPr>
          <p:cNvCxnSpPr>
            <a:cxnSpLocks/>
            <a:stCxn id="51" idx="1"/>
            <a:endCxn id="64" idx="3"/>
          </p:cNvCxnSpPr>
          <p:nvPr/>
        </p:nvCxnSpPr>
        <p:spPr>
          <a:xfrm flipH="1" flipV="1">
            <a:off x="7910935" y="1528475"/>
            <a:ext cx="855292" cy="3552"/>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6" name="Straight Arrow Connector 65">
            <a:extLst>
              <a:ext uri="{FF2B5EF4-FFF2-40B4-BE49-F238E27FC236}">
                <a16:creationId xmlns:a16="http://schemas.microsoft.com/office/drawing/2014/main" id="{AF1DC0A4-D6B7-430F-AB21-289D21FEE26F}"/>
              </a:ext>
            </a:extLst>
          </p:cNvPr>
          <p:cNvCxnSpPr>
            <a:cxnSpLocks/>
            <a:endCxn id="64" idx="3"/>
          </p:cNvCxnSpPr>
          <p:nvPr/>
        </p:nvCxnSpPr>
        <p:spPr>
          <a:xfrm flipH="1" flipV="1">
            <a:off x="7910935" y="1528475"/>
            <a:ext cx="873927" cy="1310154"/>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7" name="Straight Arrow Connector 66">
            <a:extLst>
              <a:ext uri="{FF2B5EF4-FFF2-40B4-BE49-F238E27FC236}">
                <a16:creationId xmlns:a16="http://schemas.microsoft.com/office/drawing/2014/main" id="{54C61DEA-4198-411E-8153-806E7EC3A264}"/>
              </a:ext>
            </a:extLst>
          </p:cNvPr>
          <p:cNvCxnSpPr>
            <a:cxnSpLocks/>
            <a:endCxn id="64" idx="2"/>
          </p:cNvCxnSpPr>
          <p:nvPr/>
        </p:nvCxnSpPr>
        <p:spPr>
          <a:xfrm flipH="1" flipV="1">
            <a:off x="7160273" y="2036306"/>
            <a:ext cx="1705292" cy="3173531"/>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8" name="Straight Arrow Connector 67">
            <a:extLst>
              <a:ext uri="{FF2B5EF4-FFF2-40B4-BE49-F238E27FC236}">
                <a16:creationId xmlns:a16="http://schemas.microsoft.com/office/drawing/2014/main" id="{F07AE743-BCEB-4E48-9431-71105F4085AF}"/>
              </a:ext>
            </a:extLst>
          </p:cNvPr>
          <p:cNvCxnSpPr>
            <a:cxnSpLocks/>
            <a:stCxn id="58" idx="3"/>
            <a:endCxn id="64" idx="1"/>
          </p:cNvCxnSpPr>
          <p:nvPr/>
        </p:nvCxnSpPr>
        <p:spPr>
          <a:xfrm flipV="1">
            <a:off x="5546986" y="1528475"/>
            <a:ext cx="862624" cy="2097188"/>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9" name="Straight Arrow Connector 68">
            <a:extLst>
              <a:ext uri="{FF2B5EF4-FFF2-40B4-BE49-F238E27FC236}">
                <a16:creationId xmlns:a16="http://schemas.microsoft.com/office/drawing/2014/main" id="{5D013524-DFD9-45E9-A18A-01E27D6A09C9}"/>
              </a:ext>
            </a:extLst>
          </p:cNvPr>
          <p:cNvCxnSpPr>
            <a:cxnSpLocks/>
            <a:stCxn id="49" idx="3"/>
            <a:endCxn id="64" idx="1"/>
          </p:cNvCxnSpPr>
          <p:nvPr/>
        </p:nvCxnSpPr>
        <p:spPr>
          <a:xfrm flipV="1">
            <a:off x="5550979" y="1528475"/>
            <a:ext cx="858631" cy="23198"/>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71" name="TextBox 70">
            <a:extLst>
              <a:ext uri="{FF2B5EF4-FFF2-40B4-BE49-F238E27FC236}">
                <a16:creationId xmlns:a16="http://schemas.microsoft.com/office/drawing/2014/main" id="{F388FE23-27B4-4E12-8E64-7769F160A50D}"/>
              </a:ext>
            </a:extLst>
          </p:cNvPr>
          <p:cNvSpPr txBox="1"/>
          <p:nvPr/>
        </p:nvSpPr>
        <p:spPr>
          <a:xfrm>
            <a:off x="8835028" y="5181387"/>
            <a:ext cx="2106833" cy="166199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Radiotherapy</a:t>
            </a:r>
            <a:r>
              <a:rPr kumimoji="0" lang="en-US" sz="120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Treated Plan</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 ( US Core Procedure)</a:t>
            </a:r>
            <a:endParaRPr kumimoji="0" lang="en-CH"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Technique &gt;</a:t>
            </a:r>
          </a:p>
          <a:p>
            <a:pPr>
              <a:defRPr/>
            </a:pPr>
            <a:r>
              <a:rPr lang="en-US" sz="800" b="0" kern="0" dirty="0">
                <a:solidFill>
                  <a:schemeClr val="accent5">
                    <a:lumMod val="75000"/>
                  </a:schemeClr>
                </a:solidFill>
                <a:latin typeface="Arial" panose="020B0604020202020204"/>
              </a:rPr>
              <a:t>    &lt;&lt; Energy </a:t>
            </a:r>
            <a:r>
              <a:rPr kumimoji="0" lang="en-US"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b="0" kern="0" dirty="0">
                <a:solidFill>
                  <a:schemeClr val="accent5">
                    <a:lumMod val="75000"/>
                  </a:schemeClr>
                </a:solidFill>
                <a:latin typeface="Arial" panose="020B0604020202020204"/>
              </a:rPr>
              <a:t>    &lt;&lt; Type Of Device </a:t>
            </a:r>
            <a:r>
              <a:rPr kumimoji="0" lang="en-US"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kern="0" dirty="0">
              <a:solidFill>
                <a:srgbClr val="C00000"/>
              </a:solidFill>
              <a:latin typeface="Arial" panose="020B0604020202020204"/>
            </a:endParaRPr>
          </a:p>
          <a:p>
            <a:pPr>
              <a:defRPr/>
            </a:pPr>
            <a:r>
              <a:rPr lang="en-US" sz="800" kern="0" dirty="0">
                <a:solidFill>
                  <a:srgbClr val="C00000"/>
                </a:solidFill>
                <a:latin typeface="Arial" panose="020B0604020202020204"/>
              </a:rPr>
              <a:t>&lt; Delivered No. Fractions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&lt; </a:t>
            </a: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Dose Delivered to Volume </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Target Volume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Delivered Total Dose &gt; </a:t>
            </a: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&lt;&lt;&lt; </a:t>
            </a:r>
            <a:r>
              <a:rPr kumimoji="0" lang="en-CH" sz="80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DICOM</a:t>
            </a:r>
            <a:r>
              <a:rPr kumimoji="0" lang="en-US" sz="80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 Tx Record</a:t>
            </a:r>
            <a:r>
              <a:rPr kumimoji="0" lang="en-CH" sz="80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 Refer</a:t>
            </a:r>
            <a:r>
              <a:rPr kumimoji="0" lang="en-GB" sz="80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e</a:t>
            </a:r>
            <a:r>
              <a:rPr kumimoji="0" lang="en-CH" sz="80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n</a:t>
            </a:r>
            <a:r>
              <a:rPr kumimoji="0" lang="en-GB" sz="80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c</a:t>
            </a:r>
            <a:r>
              <a:rPr kumimoji="0" lang="en-CH" sz="80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e</a:t>
            </a:r>
            <a:r>
              <a:rPr kumimoji="0" lang="en-GB" sz="80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s &gt;&gt;&gt;</a:t>
            </a:r>
            <a:endParaRPr kumimoji="0" lang="en-CH" sz="80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p:txBody>
      </p:sp>
      <p:sp>
        <p:nvSpPr>
          <p:cNvPr id="72" name="TextBox 71">
            <a:extLst>
              <a:ext uri="{FF2B5EF4-FFF2-40B4-BE49-F238E27FC236}">
                <a16:creationId xmlns:a16="http://schemas.microsoft.com/office/drawing/2014/main" id="{84CF12A4-2223-4CE7-B3E0-FE45C0545214}"/>
              </a:ext>
            </a:extLst>
          </p:cNvPr>
          <p:cNvSpPr txBox="1"/>
          <p:nvPr/>
        </p:nvSpPr>
        <p:spPr>
          <a:xfrm>
            <a:off x="3545209" y="5081130"/>
            <a:ext cx="2005770" cy="1877437"/>
          </a:xfrm>
          <a:prstGeom prst="rect">
            <a:avLst/>
          </a:prstGeom>
          <a:solidFill>
            <a:srgbClr val="A3BAC3">
              <a:lumMod val="20000"/>
              <a:lumOff val="80000"/>
            </a:srgbClr>
          </a:solidFill>
          <a:ln w="12700" cap="flat" cmpd="sng" algn="ctr">
            <a:solidFill>
              <a:schemeClr val="tx1"/>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Radiotherapy</a:t>
            </a:r>
            <a:r>
              <a:rPr kumimoji="0" lang="en-US" sz="1000" b="1"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Treatment Plan</a:t>
            </a:r>
            <a:r>
              <a:rPr kumimoji="0" lang="en-US" sz="8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(ServiceRequest)</a:t>
            </a:r>
            <a:endParaRPr kumimoji="0" lang="en-CH"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ite</a:t>
            </a: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Technique &gt;</a:t>
            </a:r>
          </a:p>
          <a:p>
            <a:pPr>
              <a:defRPr/>
            </a:pPr>
            <a:r>
              <a:rPr lang="en-US" sz="800" b="0" kern="0" dirty="0">
                <a:solidFill>
                  <a:schemeClr val="accent5">
                    <a:lumMod val="75000"/>
                  </a:schemeClr>
                </a:solidFill>
                <a:latin typeface="Arial" panose="020B0604020202020204"/>
              </a:rPr>
              <a:t>    &lt;&lt; Energy </a:t>
            </a:r>
            <a:r>
              <a:rPr kumimoji="0" lang="en-US"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b="0" kern="0" dirty="0">
                <a:solidFill>
                  <a:schemeClr val="accent5">
                    <a:lumMod val="75000"/>
                  </a:schemeClr>
                </a:solidFill>
                <a:latin typeface="Arial" panose="020B0604020202020204"/>
              </a:rPr>
              <a:t>    &lt;&lt; Type Of Device </a:t>
            </a:r>
            <a:r>
              <a:rPr kumimoji="0" lang="en-US"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kern="0" dirty="0">
              <a:solidFill>
                <a:srgbClr val="C00000"/>
              </a:solidFill>
              <a:latin typeface="Arial" panose="020B0604020202020204"/>
            </a:endParaRPr>
          </a:p>
          <a:p>
            <a:pPr>
              <a:defRPr/>
            </a:pPr>
            <a:r>
              <a:rPr lang="en-US" sz="800" kern="0" dirty="0">
                <a:solidFill>
                  <a:schemeClr val="accent5">
                    <a:lumMod val="75000"/>
                  </a:schemeClr>
                </a:solidFill>
                <a:latin typeface="Arial" panose="020B0604020202020204"/>
              </a:rPr>
              <a:t>&lt;&lt; Planned No. Fractions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Dose Planned to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Target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Planned Total Dose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Planned Dose Per Fraction &gt;&gt;</a:t>
            </a: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&lt;&lt;&lt; D</a:t>
            </a:r>
            <a:r>
              <a:rPr kumimoji="0" lang="en-CH"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RT Plan </a:t>
            </a:r>
            <a:r>
              <a:rPr kumimoji="0" lang="en-GB"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e &gt;&gt;&gt;</a:t>
            </a:r>
            <a:endParaRPr kumimoji="0" lang="en-CH"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p:txBody>
      </p:sp>
      <p:cxnSp>
        <p:nvCxnSpPr>
          <p:cNvPr id="76" name="Straight Arrow Connector 75">
            <a:extLst>
              <a:ext uri="{FF2B5EF4-FFF2-40B4-BE49-F238E27FC236}">
                <a16:creationId xmlns:a16="http://schemas.microsoft.com/office/drawing/2014/main" id="{AD643A87-0366-40DF-BF33-79C01C2DFD22}"/>
              </a:ext>
            </a:extLst>
          </p:cNvPr>
          <p:cNvCxnSpPr>
            <a:cxnSpLocks/>
            <a:stCxn id="72" idx="3"/>
          </p:cNvCxnSpPr>
          <p:nvPr/>
        </p:nvCxnSpPr>
        <p:spPr>
          <a:xfrm flipV="1">
            <a:off x="5550979" y="2092187"/>
            <a:ext cx="990091" cy="3862665"/>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79" name="TextBox 78">
            <a:extLst>
              <a:ext uri="{FF2B5EF4-FFF2-40B4-BE49-F238E27FC236}">
                <a16:creationId xmlns:a16="http://schemas.microsoft.com/office/drawing/2014/main" id="{0642CF20-8BB8-4DF8-8D2B-19DDE35DCE96}"/>
              </a:ext>
            </a:extLst>
          </p:cNvPr>
          <p:cNvSpPr txBox="1"/>
          <p:nvPr/>
        </p:nvSpPr>
        <p:spPr>
          <a:xfrm>
            <a:off x="2666472" y="1252528"/>
            <a:ext cx="86859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a:t>
            </a:r>
          </a:p>
        </p:txBody>
      </p:sp>
      <p:sp>
        <p:nvSpPr>
          <p:cNvPr id="80" name="TextBox 79">
            <a:extLst>
              <a:ext uri="{FF2B5EF4-FFF2-40B4-BE49-F238E27FC236}">
                <a16:creationId xmlns:a16="http://schemas.microsoft.com/office/drawing/2014/main" id="{A29ECE01-50C6-4B92-99C1-DF4DC9AB1F58}"/>
              </a:ext>
            </a:extLst>
          </p:cNvPr>
          <p:cNvSpPr txBox="1"/>
          <p:nvPr/>
        </p:nvSpPr>
        <p:spPr>
          <a:xfrm>
            <a:off x="7119807" y="5996658"/>
            <a:ext cx="899832"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a:ln>
                  <a:noFill/>
                </a:ln>
                <a:solidFill>
                  <a:srgbClr val="000000"/>
                </a:solidFill>
                <a:effectLst/>
                <a:uLnTx/>
                <a:uFillTx/>
                <a:latin typeface="Arial" panose="020B0604020202020204"/>
                <a:ea typeface="+mn-ea"/>
                <a:cs typeface="+mn-cs"/>
              </a:rPr>
              <a:t>l</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a:ln>
                  <a:noFill/>
                </a:ln>
                <a:solidFill>
                  <a:srgbClr val="000000"/>
                </a:solidFill>
                <a:effectLst/>
                <a:uLnTx/>
                <a:uFillTx/>
                <a:latin typeface="Arial" panose="020B0604020202020204"/>
                <a:ea typeface="+mn-ea"/>
                <a:cs typeface="+mn-cs"/>
              </a:rPr>
              <a:t>ment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of 1</a:t>
            </a:r>
          </a:p>
        </p:txBody>
      </p:sp>
      <p:sp>
        <p:nvSpPr>
          <p:cNvPr id="81" name="TextBox 80">
            <a:extLst>
              <a:ext uri="{FF2B5EF4-FFF2-40B4-BE49-F238E27FC236}">
                <a16:creationId xmlns:a16="http://schemas.microsoft.com/office/drawing/2014/main" id="{4279E119-9DB2-46C2-B58C-C882600A5822}"/>
              </a:ext>
            </a:extLst>
          </p:cNvPr>
          <p:cNvSpPr txBox="1"/>
          <p:nvPr/>
        </p:nvSpPr>
        <p:spPr>
          <a:xfrm>
            <a:off x="6465205" y="749322"/>
            <a:ext cx="1562482"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a:ln>
                  <a:noFill/>
                </a:ln>
                <a:solidFill>
                  <a:srgbClr val="000000"/>
                </a:solidFill>
                <a:effectLst/>
                <a:uLnTx/>
                <a:uFillTx/>
                <a:latin typeface="Arial" panose="020B0604020202020204"/>
                <a:ea typeface="+mn-ea"/>
                <a:cs typeface="+mn-cs"/>
              </a:rPr>
              <a:t>l</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a:ln>
                  <a:noFill/>
                </a:ln>
                <a:solidFill>
                  <a:srgbClr val="000000"/>
                </a:solidFill>
                <a:effectLst/>
                <a:uLnTx/>
                <a:uFillTx/>
                <a:latin typeface="Arial" panose="020B0604020202020204"/>
                <a:ea typeface="+mn-ea"/>
                <a:cs typeface="+mn-cs"/>
              </a:rPr>
              <a:t>ment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of 1</a:t>
            </a:r>
          </a:p>
        </p:txBody>
      </p:sp>
      <p:sp>
        <p:nvSpPr>
          <p:cNvPr id="82" name="TextBox 81">
            <a:extLst>
              <a:ext uri="{FF2B5EF4-FFF2-40B4-BE49-F238E27FC236}">
                <a16:creationId xmlns:a16="http://schemas.microsoft.com/office/drawing/2014/main" id="{1A2AB6D5-FAFD-47A3-8341-79F61FDDF345}"/>
              </a:ext>
            </a:extLst>
          </p:cNvPr>
          <p:cNvSpPr txBox="1"/>
          <p:nvPr/>
        </p:nvSpPr>
        <p:spPr>
          <a:xfrm>
            <a:off x="7892300" y="1685011"/>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3" name="TextBox 82">
            <a:extLst>
              <a:ext uri="{FF2B5EF4-FFF2-40B4-BE49-F238E27FC236}">
                <a16:creationId xmlns:a16="http://schemas.microsoft.com/office/drawing/2014/main" id="{C26DCD5C-5849-4C67-8AB0-D39FE4EA87DD}"/>
              </a:ext>
            </a:extLst>
          </p:cNvPr>
          <p:cNvSpPr txBox="1"/>
          <p:nvPr/>
        </p:nvSpPr>
        <p:spPr>
          <a:xfrm>
            <a:off x="7845977" y="874886"/>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4" name="TextBox 83">
            <a:extLst>
              <a:ext uri="{FF2B5EF4-FFF2-40B4-BE49-F238E27FC236}">
                <a16:creationId xmlns:a16="http://schemas.microsoft.com/office/drawing/2014/main" id="{99BECC0D-7C15-434E-AE2E-27C94BDFFCC1}"/>
              </a:ext>
            </a:extLst>
          </p:cNvPr>
          <p:cNvSpPr txBox="1"/>
          <p:nvPr/>
        </p:nvSpPr>
        <p:spPr>
          <a:xfrm>
            <a:off x="2662766" y="446197"/>
            <a:ext cx="797338"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prescribes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5" name="TextBox 84">
            <a:extLst>
              <a:ext uri="{FF2B5EF4-FFF2-40B4-BE49-F238E27FC236}">
                <a16:creationId xmlns:a16="http://schemas.microsoft.com/office/drawing/2014/main" id="{7B6C850D-4F9C-4CB1-AE52-3CEDFBD60D4E}"/>
              </a:ext>
            </a:extLst>
          </p:cNvPr>
          <p:cNvSpPr txBox="1"/>
          <p:nvPr/>
        </p:nvSpPr>
        <p:spPr>
          <a:xfrm>
            <a:off x="5495769" y="2505315"/>
            <a:ext cx="766365"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plans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7" name="TextBox 86">
            <a:extLst>
              <a:ext uri="{FF2B5EF4-FFF2-40B4-BE49-F238E27FC236}">
                <a16:creationId xmlns:a16="http://schemas.microsoft.com/office/drawing/2014/main" id="{00793D66-E92C-4B06-995D-4826A3A568C6}"/>
              </a:ext>
            </a:extLst>
          </p:cNvPr>
          <p:cNvSpPr txBox="1"/>
          <p:nvPr/>
        </p:nvSpPr>
        <p:spPr>
          <a:xfrm>
            <a:off x="7514045" y="2745908"/>
            <a:ext cx="81025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records dose delivered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5" name="TextBox 94">
            <a:extLst>
              <a:ext uri="{FF2B5EF4-FFF2-40B4-BE49-F238E27FC236}">
                <a16:creationId xmlns:a16="http://schemas.microsoft.com/office/drawing/2014/main" id="{A8E5DBCF-F223-4A2A-B7C5-E8C15249A5B2}"/>
              </a:ext>
            </a:extLst>
          </p:cNvPr>
          <p:cNvSpPr txBox="1"/>
          <p:nvPr/>
        </p:nvSpPr>
        <p:spPr>
          <a:xfrm>
            <a:off x="5856777" y="3021250"/>
            <a:ext cx="739868"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plans</a:t>
            </a:r>
            <a:b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b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6" name="Content Placeholder 2">
            <a:extLst>
              <a:ext uri="{FF2B5EF4-FFF2-40B4-BE49-F238E27FC236}">
                <a16:creationId xmlns:a16="http://schemas.microsoft.com/office/drawing/2014/main" id="{32B37F1D-56B9-4F99-B7CF-52D70156DA99}"/>
              </a:ext>
            </a:extLst>
          </p:cNvPr>
          <p:cNvSpPr txBox="1">
            <a:spLocks/>
          </p:cNvSpPr>
          <p:nvPr/>
        </p:nvSpPr>
        <p:spPr>
          <a:xfrm>
            <a:off x="9546787" y="4355558"/>
            <a:ext cx="1459719"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50000"/>
              </a:lnSpc>
              <a:spcBef>
                <a:spcPts val="1000"/>
              </a:spcBef>
              <a:spcAft>
                <a:spcPts val="1000"/>
              </a:spcAft>
              <a:buClr>
                <a:srgbClr val="00A9E0"/>
              </a:buClr>
              <a:buSzTx/>
              <a:buFont typeface="Arial"/>
              <a:buNone/>
              <a:tabLst/>
              <a:defRPr/>
            </a:pPr>
            <a:r>
              <a:rPr kumimoji="0" lang="en-US" sz="1200" b="0" i="0" u="none" strike="noStrike" kern="1200" cap="none" spc="0" normalizeH="0" baseline="0" noProof="0" dirty="0" err="1">
                <a:ln>
                  <a:noFill/>
                </a:ln>
                <a:solidFill>
                  <a:schemeClr val="accent5">
                    <a:lumMod val="75000"/>
                  </a:schemeClr>
                </a:solidFill>
                <a:effectLst/>
                <a:uLnTx/>
                <a:uFillTx/>
                <a:latin typeface="Arial" panose="020B0604020202020204"/>
                <a:ea typeface="+mn-ea"/>
                <a:cs typeface="+mn-cs"/>
              </a:rPr>
              <a:t>CodeX</a:t>
            </a:r>
            <a:r>
              <a:rPr kumimoji="0" lang="en-US" sz="1200" b="0" i="0" u="none" strike="noStrike" kern="1200" cap="none" spc="0" normalizeH="0" baseline="0" noProof="0" dirty="0">
                <a:ln>
                  <a:noFill/>
                </a:ln>
                <a:solidFill>
                  <a:schemeClr val="accent5">
                    <a:lumMod val="75000"/>
                  </a:schemeClr>
                </a:solidFill>
                <a:effectLst/>
                <a:uLnTx/>
                <a:uFillTx/>
                <a:latin typeface="Arial" panose="020B0604020202020204"/>
                <a:ea typeface="+mn-ea"/>
                <a:cs typeface="+mn-cs"/>
              </a:rPr>
              <a:t> RT Scope</a:t>
            </a:r>
          </a:p>
        </p:txBody>
      </p:sp>
      <p:sp>
        <p:nvSpPr>
          <p:cNvPr id="103" name="Title 1">
            <a:extLst>
              <a:ext uri="{FF2B5EF4-FFF2-40B4-BE49-F238E27FC236}">
                <a16:creationId xmlns:a16="http://schemas.microsoft.com/office/drawing/2014/main" id="{A024BF84-ECD7-4752-BD7B-4EA8E5D9718A}"/>
              </a:ext>
            </a:extLst>
          </p:cNvPr>
          <p:cNvSpPr txBox="1">
            <a:spLocks/>
          </p:cNvSpPr>
          <p:nvPr/>
        </p:nvSpPr>
        <p:spPr>
          <a:xfrm>
            <a:off x="0" y="-25947"/>
            <a:ext cx="11242646" cy="61753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0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400" b="0" i="0" u="none" strike="noStrike" kern="1200" cap="none" spc="0" normalizeH="0" baseline="0" noProof="0" dirty="0" err="1">
                <a:ln>
                  <a:noFill/>
                </a:ln>
                <a:solidFill>
                  <a:srgbClr val="000000"/>
                </a:solidFill>
                <a:effectLst/>
                <a:uLnTx/>
                <a:uFillTx/>
                <a:latin typeface="Arial" panose="020B0604020202020204"/>
                <a:ea typeface="+mj-ea"/>
                <a:cs typeface="+mj-cs"/>
              </a:rPr>
              <a:t>RTResourcesOverview.svg</a:t>
            </a:r>
            <a:r>
              <a:rPr lang="en-US" sz="1400" b="0" dirty="0">
                <a:solidFill>
                  <a:srgbClr val="000000"/>
                </a:solidFill>
                <a:latin typeface="Arial" panose="020B0604020202020204"/>
              </a:rPr>
              <a:t>	</a:t>
            </a:r>
            <a:r>
              <a:rPr lang="en-US" sz="800" b="0" dirty="0">
                <a:solidFill>
                  <a:srgbClr val="000000"/>
                </a:solidFill>
                <a:latin typeface="Arial" panose="020B0604020202020204"/>
              </a:rPr>
              <a:t>Updated: Jan 27, 2021</a:t>
            </a:r>
            <a:endParaRPr kumimoji="0" lang="en-GB" sz="800" b="1" i="0" u="none" strike="noStrike" kern="1200" cap="none" spc="0" normalizeH="0" baseline="0" noProof="0" dirty="0">
              <a:ln>
                <a:noFill/>
              </a:ln>
              <a:solidFill>
                <a:srgbClr val="000000"/>
              </a:solidFill>
              <a:effectLst/>
              <a:uLnTx/>
              <a:uFillTx/>
              <a:latin typeface="Arial" panose="020B0604020202020204"/>
              <a:ea typeface="+mj-ea"/>
              <a:cs typeface="+mj-cs"/>
            </a:endParaRPr>
          </a:p>
        </p:txBody>
      </p:sp>
      <p:sp>
        <p:nvSpPr>
          <p:cNvPr id="102" name="Content Placeholder 2">
            <a:extLst>
              <a:ext uri="{FF2B5EF4-FFF2-40B4-BE49-F238E27FC236}">
                <a16:creationId xmlns:a16="http://schemas.microsoft.com/office/drawing/2014/main" id="{6DC83C9B-1A44-4EF8-8691-01E95F4CAE4E}"/>
              </a:ext>
            </a:extLst>
          </p:cNvPr>
          <p:cNvSpPr txBox="1">
            <a:spLocks/>
          </p:cNvSpPr>
          <p:nvPr/>
        </p:nvSpPr>
        <p:spPr>
          <a:xfrm>
            <a:off x="6325517" y="338792"/>
            <a:ext cx="2147959"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50000"/>
              </a:lnSpc>
              <a:buClr>
                <a:srgbClr val="00A9E0"/>
              </a:buClr>
              <a:buFont typeface="Arial"/>
              <a:buNone/>
            </a:pPr>
            <a:r>
              <a:rPr lang="en-US" sz="1200" dirty="0">
                <a:solidFill>
                  <a:srgbClr val="C00000"/>
                </a:solidFill>
                <a:latin typeface="Arial" panose="020B0604020202020204"/>
              </a:rPr>
              <a:t>Derived from </a:t>
            </a:r>
            <a:r>
              <a:rPr lang="en-US" sz="1200" dirty="0" err="1">
                <a:solidFill>
                  <a:srgbClr val="C00000"/>
                </a:solidFill>
                <a:latin typeface="Arial" panose="020B0604020202020204"/>
              </a:rPr>
              <a:t>mCODE</a:t>
            </a:r>
            <a:r>
              <a:rPr lang="en-US" sz="1200" dirty="0">
                <a:solidFill>
                  <a:srgbClr val="C00000"/>
                </a:solidFill>
                <a:latin typeface="Arial" panose="020B0604020202020204"/>
              </a:rPr>
              <a:t> STU 2</a:t>
            </a:r>
          </a:p>
        </p:txBody>
      </p:sp>
      <p:sp>
        <p:nvSpPr>
          <p:cNvPr id="104" name="TextBox 103">
            <a:extLst>
              <a:ext uri="{FF2B5EF4-FFF2-40B4-BE49-F238E27FC236}">
                <a16:creationId xmlns:a16="http://schemas.microsoft.com/office/drawing/2014/main" id="{9E969075-DC24-4E9D-98EB-9771B955AF7D}"/>
              </a:ext>
            </a:extLst>
          </p:cNvPr>
          <p:cNvSpPr txBox="1"/>
          <p:nvPr/>
        </p:nvSpPr>
        <p:spPr>
          <a:xfrm>
            <a:off x="143397" y="4914357"/>
            <a:ext cx="2591756" cy="2087872"/>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Radiotherapy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Plan Prescription</a:t>
            </a:r>
            <a:r>
              <a:rPr kumimoji="0" lang="en-US" sz="8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(ServiceRequest)</a:t>
            </a:r>
            <a:endParaRPr kumimoji="0" lang="en-CH"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lang="en-GB" sz="800" kern="0" dirty="0">
                <a:latin typeface="Arial" panose="020B0604020202020204"/>
              </a:rPr>
              <a:t>Procedure Code =</a:t>
            </a:r>
            <a:r>
              <a:rPr lang="en-GB" sz="800" kern="0" dirty="0">
                <a:solidFill>
                  <a:schemeClr val="accent5">
                    <a:lumMod val="75000"/>
                  </a:schemeClr>
                </a:solidFill>
                <a:latin typeface="Arial" panose="020B0604020202020204"/>
              </a:rPr>
              <a:t> </a:t>
            </a:r>
            <a:r>
              <a:rPr lang="en-GB" sz="800" kern="0" dirty="0">
                <a:solidFill>
                  <a:schemeClr val="accent6">
                    <a:lumMod val="75000"/>
                  </a:schemeClr>
                </a:solidFill>
                <a:latin typeface="Arial" panose="020B0604020202020204"/>
              </a:rPr>
              <a:t>Single Plan Prescription</a:t>
            </a: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ite</a:t>
            </a:r>
          </a:p>
          <a:p>
            <a:pPr marR="0" lvl="0" defTabSz="914400" eaLnBrk="1" fontAlgn="auto" latinLnBrk="0" hangingPunct="1">
              <a:lnSpc>
                <a:spcPct val="100000"/>
              </a:lnSpc>
              <a:spcBef>
                <a:spcPts val="0"/>
              </a:spcBef>
              <a:spcAft>
                <a:spcPts val="0"/>
              </a:spcAft>
              <a:buClrTx/>
              <a:buSzTx/>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Reference / Code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&lt; </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Procedure</a:t>
            </a:r>
            <a:r>
              <a:rPr kumimoji="0" lang="en-CH" sz="800" i="0" u="none" strike="noStrike" kern="0" cap="none" spc="0" normalizeH="0" baseline="0" noProof="0" dirty="0">
                <a:ln>
                  <a:noFill/>
                </a:ln>
                <a:solidFill>
                  <a:srgbClr val="C00000"/>
                </a:solidFill>
                <a:effectLst/>
                <a:uLnTx/>
                <a:uFillTx/>
                <a:latin typeface="Arial" panose="020B0604020202020204"/>
                <a:ea typeface="+mn-ea"/>
                <a:cs typeface="+mn-cs"/>
              </a:rPr>
              <a:t> Intent</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 &gt;</a:t>
            </a: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Energy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kern="0" dirty="0">
                <a:solidFill>
                  <a:schemeClr val="accent5">
                    <a:lumMod val="75000"/>
                  </a:schemeClr>
                </a:solidFill>
                <a:latin typeface="Arial" panose="020B0604020202020204"/>
              </a:rPr>
              <a:t>    &lt;&lt; Type Of Device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kern="0" dirty="0">
              <a:solidFill>
                <a:srgbClr val="C00000"/>
              </a:solidFill>
              <a:latin typeface="Arial" panose="020B0604020202020204"/>
            </a:endParaRPr>
          </a:p>
          <a:p>
            <a:pPr>
              <a:defRPr/>
            </a:pPr>
            <a:r>
              <a:rPr lang="en-US" sz="800" kern="0" dirty="0">
                <a:solidFill>
                  <a:schemeClr val="accent5">
                    <a:lumMod val="75000"/>
                  </a:schemeClr>
                </a:solidFill>
                <a:latin typeface="Arial" panose="020B0604020202020204"/>
              </a:rPr>
              <a:t>&lt;&lt;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Prescribed</a:t>
            </a:r>
            <a:r>
              <a:rPr lang="en-US" sz="800" kern="0" dirty="0">
                <a:solidFill>
                  <a:schemeClr val="accent5">
                    <a:lumMod val="75000"/>
                  </a:schemeClr>
                </a:solidFill>
                <a:latin typeface="Arial" panose="020B0604020202020204"/>
              </a:rPr>
              <a:t> No. Fractions &gt;&gt;</a:t>
            </a:r>
            <a:endParaRPr lang="en-US" sz="800" kern="0" dirty="0">
              <a:solidFill>
                <a:srgbClr val="C00000"/>
              </a:solidFill>
              <a:latin typeface="Arial" panose="020B0604020202020204"/>
            </a:endParaRP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Dose Prescribed to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Target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Prescribed</a:t>
            </a:r>
            <a:r>
              <a:rPr lang="en-US" sz="800" kern="0" dirty="0">
                <a:solidFill>
                  <a:schemeClr val="accent5">
                    <a:lumMod val="75000"/>
                  </a:schemeClr>
                </a:solidFill>
                <a:latin typeface="Arial" panose="020B0604020202020204"/>
              </a:rPr>
              <a:t> Total Dose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Prescribed</a:t>
            </a:r>
            <a:r>
              <a:rPr lang="en-US" sz="800" kern="0" dirty="0">
                <a:solidFill>
                  <a:schemeClr val="accent5">
                    <a:lumMod val="75000"/>
                  </a:schemeClr>
                </a:solidFill>
                <a:latin typeface="Arial" panose="020B0604020202020204"/>
              </a:rPr>
              <a:t> Dose Per Fraction &gt;&gt;</a:t>
            </a:r>
          </a:p>
        </p:txBody>
      </p:sp>
      <p:sp>
        <p:nvSpPr>
          <p:cNvPr id="105" name="TextBox 104">
            <a:extLst>
              <a:ext uri="{FF2B5EF4-FFF2-40B4-BE49-F238E27FC236}">
                <a16:creationId xmlns:a16="http://schemas.microsoft.com/office/drawing/2014/main" id="{D5AA52A2-86CC-4F22-AE1C-05DFEE159DCB}"/>
              </a:ext>
            </a:extLst>
          </p:cNvPr>
          <p:cNvSpPr txBox="1"/>
          <p:nvPr/>
        </p:nvSpPr>
        <p:spPr>
          <a:xfrm>
            <a:off x="146774" y="2575832"/>
            <a:ext cx="2579723" cy="2112704"/>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a:defRPr/>
            </a:pP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Radiotherapy </a:t>
            </a:r>
            <a:r>
              <a:rPr kumimoji="0" lang="en-US"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Phase Prescription</a:t>
            </a:r>
            <a:r>
              <a:rPr kumimoji="0" lang="en-US" sz="8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(ServiceRequest)</a:t>
            </a:r>
            <a:endParaRPr kumimoji="0" lang="en-CH"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lang="en-GB" sz="800" kern="0" dirty="0">
                <a:latin typeface="Arial" panose="020B0604020202020204"/>
              </a:rPr>
              <a:t>Procedure Code =</a:t>
            </a:r>
            <a:r>
              <a:rPr lang="en-GB" sz="800" kern="0" dirty="0">
                <a:solidFill>
                  <a:schemeClr val="accent5">
                    <a:lumMod val="75000"/>
                  </a:schemeClr>
                </a:solidFill>
                <a:latin typeface="Arial" panose="020B0604020202020204"/>
              </a:rPr>
              <a:t> Phase Cumulative Prescription</a:t>
            </a: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ite</a:t>
            </a:r>
          </a:p>
          <a:p>
            <a:pPr marR="0" lvl="0" defTabSz="914400" eaLnBrk="1" fontAlgn="auto" latinLnBrk="0" hangingPunct="1">
              <a:lnSpc>
                <a:spcPct val="100000"/>
              </a:lnSpc>
              <a:spcBef>
                <a:spcPts val="0"/>
              </a:spcBef>
              <a:spcAft>
                <a:spcPts val="0"/>
              </a:spcAft>
              <a:buClrTx/>
              <a:buSzTx/>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Reference / Code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&lt; </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Procedure</a:t>
            </a:r>
            <a:r>
              <a:rPr kumimoji="0" lang="en-CH" sz="800" i="0" u="none" strike="noStrike" kern="0" cap="none" spc="0" normalizeH="0" baseline="0" noProof="0" dirty="0">
                <a:ln>
                  <a:noFill/>
                </a:ln>
                <a:solidFill>
                  <a:srgbClr val="C00000"/>
                </a:solidFill>
                <a:effectLst/>
                <a:uLnTx/>
                <a:uFillTx/>
                <a:latin typeface="Arial" panose="020B0604020202020204"/>
                <a:ea typeface="+mn-ea"/>
                <a:cs typeface="+mn-cs"/>
              </a:rPr>
              <a:t> Intent</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 &gt;</a:t>
            </a: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Technique &gt;</a:t>
            </a:r>
          </a:p>
          <a:p>
            <a:pPr>
              <a:defRPr/>
            </a:pPr>
            <a:r>
              <a:rPr lang="en-US" sz="800" kern="0" dirty="0">
                <a:solidFill>
                  <a:schemeClr val="accent5">
                    <a:lumMod val="75000"/>
                  </a:schemeClr>
                </a:solidFill>
                <a:latin typeface="Arial" panose="020B0604020202020204"/>
              </a:rPr>
              <a:t>    &lt;&lt; Energy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kern="0" dirty="0">
                <a:solidFill>
                  <a:schemeClr val="accent5">
                    <a:lumMod val="75000"/>
                  </a:schemeClr>
                </a:solidFill>
                <a:latin typeface="Arial" panose="020B0604020202020204"/>
              </a:rPr>
              <a:t>    &lt;&lt; Type Of Device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kern="0" dirty="0">
              <a:solidFill>
                <a:srgbClr val="C00000"/>
              </a:solidFill>
              <a:latin typeface="Arial" panose="020B0604020202020204"/>
            </a:endParaRPr>
          </a:p>
          <a:p>
            <a:pPr>
              <a:defRPr/>
            </a:pPr>
            <a:r>
              <a:rPr lang="en-US" sz="800" kern="0" dirty="0">
                <a:solidFill>
                  <a:schemeClr val="accent5">
                    <a:lumMod val="75000"/>
                  </a:schemeClr>
                </a:solidFill>
                <a:latin typeface="Arial" panose="020B0604020202020204"/>
              </a:rPr>
              <a:t>&lt;&lt;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Prescribed</a:t>
            </a:r>
            <a:r>
              <a:rPr lang="en-US" sz="800" kern="0" dirty="0">
                <a:solidFill>
                  <a:schemeClr val="accent5">
                    <a:lumMod val="75000"/>
                  </a:schemeClr>
                </a:solidFill>
                <a:latin typeface="Arial" panose="020B0604020202020204"/>
              </a:rPr>
              <a:t> No. Fractions &gt;&gt;</a:t>
            </a:r>
            <a:endParaRPr lang="en-US" sz="800" kern="0" dirty="0">
              <a:solidFill>
                <a:srgbClr val="C00000"/>
              </a:solidFill>
              <a:latin typeface="Arial" panose="020B0604020202020204"/>
            </a:endParaRP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Dose Prescribed to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Target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Prescribed</a:t>
            </a:r>
            <a:r>
              <a:rPr lang="en-US" sz="800" kern="0" dirty="0">
                <a:solidFill>
                  <a:schemeClr val="accent5">
                    <a:lumMod val="75000"/>
                  </a:schemeClr>
                </a:solidFill>
                <a:latin typeface="Arial" panose="020B0604020202020204"/>
              </a:rPr>
              <a:t> Total Dose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Prescribed</a:t>
            </a:r>
            <a:r>
              <a:rPr lang="en-US" sz="800" kern="0" dirty="0">
                <a:solidFill>
                  <a:schemeClr val="accent5">
                    <a:lumMod val="75000"/>
                  </a:schemeClr>
                </a:solidFill>
                <a:latin typeface="Arial" panose="020B0604020202020204"/>
              </a:rPr>
              <a:t> Dose Per Fraction &gt;&gt;</a:t>
            </a:r>
          </a:p>
          <a:p>
            <a:pPr lvl="1" indent="-171450">
              <a:buFontTx/>
              <a:buChar char="-"/>
              <a:defRPr/>
            </a:pPr>
            <a:endParaRPr lang="en-US" sz="800" kern="0" dirty="0">
              <a:solidFill>
                <a:schemeClr val="accent5">
                  <a:lumMod val="75000"/>
                </a:schemeClr>
              </a:solidFill>
              <a:latin typeface="Arial" panose="020B0604020202020204"/>
            </a:endParaRPr>
          </a:p>
        </p:txBody>
      </p:sp>
      <p:sp>
        <p:nvSpPr>
          <p:cNvPr id="86" name="TextBox 85">
            <a:extLst>
              <a:ext uri="{FF2B5EF4-FFF2-40B4-BE49-F238E27FC236}">
                <a16:creationId xmlns:a16="http://schemas.microsoft.com/office/drawing/2014/main" id="{1AFE997A-DF41-4E81-85D6-84EE15116B40}"/>
              </a:ext>
            </a:extLst>
          </p:cNvPr>
          <p:cNvSpPr txBox="1"/>
          <p:nvPr/>
        </p:nvSpPr>
        <p:spPr>
          <a:xfrm>
            <a:off x="2699525" y="3109007"/>
            <a:ext cx="86859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a:t>
            </a:r>
          </a:p>
        </p:txBody>
      </p:sp>
      <p:sp>
        <p:nvSpPr>
          <p:cNvPr id="106" name="TextBox 105">
            <a:extLst>
              <a:ext uri="{FF2B5EF4-FFF2-40B4-BE49-F238E27FC236}">
                <a16:creationId xmlns:a16="http://schemas.microsoft.com/office/drawing/2014/main" id="{EC128519-FA13-45F5-9C8E-F7CF2E5248B9}"/>
              </a:ext>
            </a:extLst>
          </p:cNvPr>
          <p:cNvSpPr txBox="1"/>
          <p:nvPr/>
        </p:nvSpPr>
        <p:spPr>
          <a:xfrm>
            <a:off x="2731860" y="5274002"/>
            <a:ext cx="86859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a:t>
            </a:r>
          </a:p>
        </p:txBody>
      </p:sp>
      <p:cxnSp>
        <p:nvCxnSpPr>
          <p:cNvPr id="107" name="Straight Arrow Connector 106">
            <a:extLst>
              <a:ext uri="{FF2B5EF4-FFF2-40B4-BE49-F238E27FC236}">
                <a16:creationId xmlns:a16="http://schemas.microsoft.com/office/drawing/2014/main" id="{4DB37F00-5984-436E-8678-4012CB0F75C5}"/>
              </a:ext>
            </a:extLst>
          </p:cNvPr>
          <p:cNvCxnSpPr>
            <a:cxnSpLocks/>
          </p:cNvCxnSpPr>
          <p:nvPr/>
        </p:nvCxnSpPr>
        <p:spPr>
          <a:xfrm flipV="1">
            <a:off x="2735153" y="3575944"/>
            <a:ext cx="742007" cy="6645"/>
          </a:xfrm>
          <a:prstGeom prst="straightConnector1">
            <a:avLst/>
          </a:prstGeom>
          <a:ln>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8" name="Straight Arrow Connector 107">
            <a:extLst>
              <a:ext uri="{FF2B5EF4-FFF2-40B4-BE49-F238E27FC236}">
                <a16:creationId xmlns:a16="http://schemas.microsoft.com/office/drawing/2014/main" id="{E9BDF8C3-1993-4875-B6F9-B844828F7F19}"/>
              </a:ext>
            </a:extLst>
          </p:cNvPr>
          <p:cNvCxnSpPr>
            <a:cxnSpLocks/>
            <a:stCxn id="104" idx="3"/>
            <a:endCxn id="72" idx="1"/>
          </p:cNvCxnSpPr>
          <p:nvPr/>
        </p:nvCxnSpPr>
        <p:spPr>
          <a:xfrm flipV="1">
            <a:off x="2735153" y="5954852"/>
            <a:ext cx="810056" cy="3441"/>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70" name="Straight Arrow Connector 69">
            <a:extLst>
              <a:ext uri="{FF2B5EF4-FFF2-40B4-BE49-F238E27FC236}">
                <a16:creationId xmlns:a16="http://schemas.microsoft.com/office/drawing/2014/main" id="{1351689B-486C-490E-A615-F06DAD98BD92}"/>
              </a:ext>
            </a:extLst>
          </p:cNvPr>
          <p:cNvCxnSpPr>
            <a:cxnSpLocks/>
            <a:stCxn id="52" idx="1"/>
            <a:endCxn id="58" idx="3"/>
          </p:cNvCxnSpPr>
          <p:nvPr/>
        </p:nvCxnSpPr>
        <p:spPr>
          <a:xfrm flipH="1">
            <a:off x="5546986" y="3592682"/>
            <a:ext cx="3261852" cy="32981"/>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109" name="TextBox 108">
            <a:extLst>
              <a:ext uri="{FF2B5EF4-FFF2-40B4-BE49-F238E27FC236}">
                <a16:creationId xmlns:a16="http://schemas.microsoft.com/office/drawing/2014/main" id="{E2EEEE41-3EF1-4F32-B219-38445C16AF99}"/>
              </a:ext>
            </a:extLst>
          </p:cNvPr>
          <p:cNvSpPr txBox="1"/>
          <p:nvPr/>
        </p:nvSpPr>
        <p:spPr>
          <a:xfrm>
            <a:off x="6911840" y="3716553"/>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lment </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of 1</a:t>
            </a:r>
          </a:p>
        </p:txBody>
      </p:sp>
      <p:sp>
        <p:nvSpPr>
          <p:cNvPr id="98" name="TextBox 97">
            <a:extLst>
              <a:ext uri="{FF2B5EF4-FFF2-40B4-BE49-F238E27FC236}">
                <a16:creationId xmlns:a16="http://schemas.microsoft.com/office/drawing/2014/main" id="{03379234-AEA8-4149-AE3A-156B290468A9}"/>
              </a:ext>
            </a:extLst>
          </p:cNvPr>
          <p:cNvSpPr txBox="1"/>
          <p:nvPr/>
        </p:nvSpPr>
        <p:spPr>
          <a:xfrm>
            <a:off x="43781" y="7250819"/>
            <a:ext cx="2202613" cy="789112"/>
          </a:xfrm>
          <a:prstGeom prst="rect">
            <a:avLst/>
          </a:prstGeom>
          <a:noFill/>
          <a:ln w="12700" cap="flat" cmpd="sng" algn="ctr">
            <a:solidFill>
              <a:srgbClr val="000000"/>
            </a:solidFill>
            <a:prstDash val="sysDash"/>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a:ln>
                  <a:noFill/>
                </a:ln>
                <a:effectLst/>
                <a:uLnTx/>
                <a:uFillTx/>
                <a:latin typeface="Arial" panose="020B0604020202020204"/>
                <a:ea typeface="+mn-ea"/>
                <a:cs typeface="+mn-cs"/>
              </a:rPr>
              <a:t>Legend</a:t>
            </a:r>
          </a:p>
          <a:p>
            <a:pPr marL="0" marR="0" lvl="0" indent="0" defTabSz="914400" eaLnBrk="1" fontAlgn="auto" latinLnBrk="0" hangingPunct="1">
              <a:lnSpc>
                <a:spcPct val="100000"/>
              </a:lnSpc>
              <a:spcBef>
                <a:spcPts val="0"/>
              </a:spcBef>
              <a:spcAft>
                <a:spcPts val="0"/>
              </a:spcAft>
              <a:buClrTx/>
              <a:buSzTx/>
              <a:buFontTx/>
              <a:buNone/>
              <a:tabLst/>
              <a:defRPr/>
            </a:pPr>
            <a:endParaRPr lang="en-US" sz="800" kern="0" dirty="0">
              <a:solidFill>
                <a:schemeClr val="accent6">
                  <a:lumMod val="75000"/>
                </a:schemeClr>
              </a:solidFill>
              <a:latin typeface="Arial" panose="020B0604020202020204"/>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effectLst/>
                <a:uLnTx/>
                <a:uFillTx/>
                <a:latin typeface="Arial" panose="020B0604020202020204"/>
                <a:ea typeface="+mn-ea"/>
                <a:cs typeface="+mn-cs"/>
              </a:rPr>
              <a:t>Standard FHIR Elements</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Extension </a:t>
            </a:r>
            <a:r>
              <a:rPr lang="en-US" sz="800" kern="0" dirty="0">
                <a:solidFill>
                  <a:srgbClr val="C00000"/>
                </a:solidFill>
                <a:latin typeface="Arial" panose="020B0604020202020204"/>
              </a:rPr>
              <a:t>defined in </a:t>
            </a:r>
            <a:r>
              <a:rPr lang="en-US" sz="800" kern="0" dirty="0" err="1">
                <a:solidFill>
                  <a:srgbClr val="C00000"/>
                </a:solidFill>
                <a:latin typeface="Arial" panose="020B0604020202020204"/>
              </a:rPr>
              <a:t>mCODE</a:t>
            </a:r>
            <a:r>
              <a:rPr lang="en-US" sz="800" kern="0" dirty="0">
                <a:solidFill>
                  <a:srgbClr val="C00000"/>
                </a:solidFill>
                <a:latin typeface="Arial" panose="020B0604020202020204"/>
              </a:rPr>
              <a:t> &gt;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&lt;&lt; Extension defined in </a:t>
            </a:r>
            <a:r>
              <a:rPr kumimoji="0" lang="en-US" sz="800" i="0" u="none" strike="noStrike" kern="0" cap="none" spc="0" normalizeH="0" baseline="0" noProof="0" dirty="0" err="1">
                <a:ln>
                  <a:noFill/>
                </a:ln>
                <a:solidFill>
                  <a:schemeClr val="accent5">
                    <a:lumMod val="75000"/>
                  </a:schemeClr>
                </a:solidFill>
                <a:effectLst/>
                <a:uLnTx/>
                <a:uFillTx/>
                <a:latin typeface="Arial" panose="020B0604020202020204"/>
                <a:ea typeface="+mn-ea"/>
                <a:cs typeface="+mn-cs"/>
              </a:rPr>
              <a:t>CodeX</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RT &gt;&gt;</a:t>
            </a:r>
          </a:p>
          <a:p>
            <a:pPr marL="0" marR="0" lvl="0" indent="0" defTabSz="914400" eaLnBrk="1" fontAlgn="auto" latinLnBrk="0" hangingPunct="1">
              <a:lnSpc>
                <a:spcPct val="100000"/>
              </a:lnSpc>
              <a:spcBef>
                <a:spcPts val="0"/>
              </a:spcBef>
              <a:spcAft>
                <a:spcPts val="0"/>
              </a:spcAft>
              <a:buClrTx/>
              <a:buSzTx/>
              <a:buFontTx/>
              <a:buNone/>
              <a:tabLst/>
              <a:defRPr/>
            </a:pPr>
            <a:r>
              <a:rPr lang="en-US" sz="800" b="0" kern="0" dirty="0">
                <a:solidFill>
                  <a:schemeClr val="accent6">
                    <a:lumMod val="75000"/>
                  </a:schemeClr>
                </a:solidFill>
                <a:latin typeface="Arial" panose="020B0604020202020204"/>
              </a:rPr>
              <a:t>&lt;&lt;&lt; Extension defined in future scope &gt;&gt;&gt;</a:t>
            </a:r>
            <a:endParaRPr kumimoji="0" lang="en-CH"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p:txBody>
      </p:sp>
      <p:sp>
        <p:nvSpPr>
          <p:cNvPr id="115" name="Content Placeholder 2">
            <a:extLst>
              <a:ext uri="{FF2B5EF4-FFF2-40B4-BE49-F238E27FC236}">
                <a16:creationId xmlns:a16="http://schemas.microsoft.com/office/drawing/2014/main" id="{6C29ECB6-2077-4816-81DD-9348C59D0448}"/>
              </a:ext>
            </a:extLst>
          </p:cNvPr>
          <p:cNvSpPr txBox="1">
            <a:spLocks/>
          </p:cNvSpPr>
          <p:nvPr/>
        </p:nvSpPr>
        <p:spPr>
          <a:xfrm>
            <a:off x="9779274" y="4797380"/>
            <a:ext cx="1144894"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50000"/>
              </a:lnSpc>
              <a:spcBef>
                <a:spcPts val="1000"/>
              </a:spcBef>
              <a:spcAft>
                <a:spcPts val="1000"/>
              </a:spcAft>
              <a:buClr>
                <a:srgbClr val="00A9E0"/>
              </a:buClr>
              <a:buSzTx/>
              <a:buFont typeface="Arial"/>
              <a:buNone/>
              <a:tabLst/>
              <a:defRPr/>
            </a:pPr>
            <a:r>
              <a:rPr kumimoji="0" lang="en-US" sz="1200" b="0" i="0" u="none" strike="noStrike" kern="1200" cap="none" spc="0" normalizeH="0" baseline="0" noProof="0" dirty="0">
                <a:ln>
                  <a:noFill/>
                </a:ln>
                <a:solidFill>
                  <a:schemeClr val="accent6">
                    <a:lumMod val="75000"/>
                  </a:schemeClr>
                </a:solidFill>
                <a:effectLst/>
                <a:uLnTx/>
                <a:uFillTx/>
                <a:latin typeface="Arial" panose="020B0604020202020204"/>
                <a:ea typeface="+mn-ea"/>
                <a:cs typeface="+mn-cs"/>
              </a:rPr>
              <a:t>Future Scope</a:t>
            </a:r>
          </a:p>
        </p:txBody>
      </p:sp>
      <p:cxnSp>
        <p:nvCxnSpPr>
          <p:cNvPr id="233" name="Connector: Elbow 232">
            <a:extLst>
              <a:ext uri="{FF2B5EF4-FFF2-40B4-BE49-F238E27FC236}">
                <a16:creationId xmlns:a16="http://schemas.microsoft.com/office/drawing/2014/main" id="{DFA384CE-4759-4B77-8DCB-6D7203324539}"/>
              </a:ext>
            </a:extLst>
          </p:cNvPr>
          <p:cNvCxnSpPr/>
          <p:nvPr/>
        </p:nvCxnSpPr>
        <p:spPr>
          <a:xfrm>
            <a:off x="2735153" y="410929"/>
            <a:ext cx="3657665" cy="673622"/>
          </a:xfrm>
          <a:prstGeom prst="bentConnector3">
            <a:avLst>
              <a:gd name="adj1" fmla="val 81018"/>
            </a:avLst>
          </a:prstGeom>
          <a:ln>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40" name="TextBox 239">
            <a:extLst>
              <a:ext uri="{FF2B5EF4-FFF2-40B4-BE49-F238E27FC236}">
                <a16:creationId xmlns:a16="http://schemas.microsoft.com/office/drawing/2014/main" id="{D3908BBE-2CF3-48A6-BD6B-E80696D8DEFF}"/>
              </a:ext>
            </a:extLst>
          </p:cNvPr>
          <p:cNvSpPr txBox="1"/>
          <p:nvPr/>
        </p:nvSpPr>
        <p:spPr>
          <a:xfrm>
            <a:off x="5528179" y="1545822"/>
            <a:ext cx="797338"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plans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241" name="TextBox 240">
            <a:extLst>
              <a:ext uri="{FF2B5EF4-FFF2-40B4-BE49-F238E27FC236}">
                <a16:creationId xmlns:a16="http://schemas.microsoft.com/office/drawing/2014/main" id="{BF47672E-9BAF-4C4A-94EC-AEEA970DA590}"/>
              </a:ext>
            </a:extLst>
          </p:cNvPr>
          <p:cNvSpPr txBox="1"/>
          <p:nvPr/>
        </p:nvSpPr>
        <p:spPr>
          <a:xfrm>
            <a:off x="2662766" y="4152105"/>
            <a:ext cx="797338"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prescribes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242" name="TextBox 241">
            <a:extLst>
              <a:ext uri="{FF2B5EF4-FFF2-40B4-BE49-F238E27FC236}">
                <a16:creationId xmlns:a16="http://schemas.microsoft.com/office/drawing/2014/main" id="{0CADCDE1-BE3E-4C37-95D6-C035E027CC9D}"/>
              </a:ext>
            </a:extLst>
          </p:cNvPr>
          <p:cNvSpPr txBox="1"/>
          <p:nvPr/>
        </p:nvSpPr>
        <p:spPr>
          <a:xfrm>
            <a:off x="2652009" y="6474235"/>
            <a:ext cx="797338"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prescribes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243" name="Connector: Elbow 242">
            <a:extLst>
              <a:ext uri="{FF2B5EF4-FFF2-40B4-BE49-F238E27FC236}">
                <a16:creationId xmlns:a16="http://schemas.microsoft.com/office/drawing/2014/main" id="{5A82F2BA-02B8-477D-8300-4399F32D8F53}"/>
              </a:ext>
            </a:extLst>
          </p:cNvPr>
          <p:cNvCxnSpPr>
            <a:cxnSpLocks/>
          </p:cNvCxnSpPr>
          <p:nvPr/>
        </p:nvCxnSpPr>
        <p:spPr>
          <a:xfrm flipV="1">
            <a:off x="2652009" y="2053653"/>
            <a:ext cx="4051633" cy="2582018"/>
          </a:xfrm>
          <a:prstGeom prst="bentConnector3">
            <a:avLst>
              <a:gd name="adj1" fmla="val 99735"/>
            </a:avLst>
          </a:prstGeom>
          <a:ln>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48" name="Connector: Elbow 247">
            <a:extLst>
              <a:ext uri="{FF2B5EF4-FFF2-40B4-BE49-F238E27FC236}">
                <a16:creationId xmlns:a16="http://schemas.microsoft.com/office/drawing/2014/main" id="{829EAE52-CF73-460C-A081-D41803337F54}"/>
              </a:ext>
            </a:extLst>
          </p:cNvPr>
          <p:cNvCxnSpPr>
            <a:cxnSpLocks/>
          </p:cNvCxnSpPr>
          <p:nvPr/>
        </p:nvCxnSpPr>
        <p:spPr>
          <a:xfrm rot="5400000" flipH="1" flipV="1">
            <a:off x="2384674" y="2359217"/>
            <a:ext cx="4871129" cy="4225309"/>
          </a:xfrm>
          <a:prstGeom prst="bentConnector3">
            <a:avLst>
              <a:gd name="adj1" fmla="val -1449"/>
            </a:avLst>
          </a:prstGeom>
          <a:ln>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250962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Rectangle 76">
            <a:extLst>
              <a:ext uri="{FF2B5EF4-FFF2-40B4-BE49-F238E27FC236}">
                <a16:creationId xmlns:a16="http://schemas.microsoft.com/office/drawing/2014/main" id="{7ED299A2-93ED-4808-A0C7-86741EE079B1}"/>
              </a:ext>
            </a:extLst>
          </p:cNvPr>
          <p:cNvSpPr/>
          <p:nvPr/>
        </p:nvSpPr>
        <p:spPr>
          <a:xfrm>
            <a:off x="6257144" y="617625"/>
            <a:ext cx="4635876" cy="1845820"/>
          </a:xfrm>
          <a:prstGeom prst="rect">
            <a:avLst/>
          </a:prstGeom>
          <a:noFill/>
          <a:ln w="28575" cap="flat" cmpd="sng" algn="ctr">
            <a:solidFill>
              <a:srgbClr val="33CC33"/>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97" name="Rectangle 96">
            <a:extLst>
              <a:ext uri="{FF2B5EF4-FFF2-40B4-BE49-F238E27FC236}">
                <a16:creationId xmlns:a16="http://schemas.microsoft.com/office/drawing/2014/main" id="{FB770477-ED0F-4207-80F7-A508DADB1558}"/>
              </a:ext>
            </a:extLst>
          </p:cNvPr>
          <p:cNvSpPr/>
          <p:nvPr/>
        </p:nvSpPr>
        <p:spPr>
          <a:xfrm>
            <a:off x="57911" y="531835"/>
            <a:ext cx="10940537" cy="3417555"/>
          </a:xfrm>
          <a:prstGeom prst="rect">
            <a:avLst/>
          </a:prstGeom>
          <a:noFill/>
          <a:ln w="28575" cap="flat" cmpd="sng" algn="ctr">
            <a:solidFill>
              <a:srgbClr val="FF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49" name="TextBox 48">
            <a:extLst>
              <a:ext uri="{FF2B5EF4-FFF2-40B4-BE49-F238E27FC236}">
                <a16:creationId xmlns:a16="http://schemas.microsoft.com/office/drawing/2014/main" id="{BF7A4BF9-BAA1-4BEB-83E0-F361806545FF}"/>
              </a:ext>
            </a:extLst>
          </p:cNvPr>
          <p:cNvSpPr txBox="1"/>
          <p:nvPr/>
        </p:nvSpPr>
        <p:spPr>
          <a:xfrm>
            <a:off x="3561790" y="629343"/>
            <a:ext cx="2111486" cy="1631216"/>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a:t>
            </a:r>
            <a:r>
              <a:rPr kumimoji="0" lang="en-US" sz="1000" i="0" u="none" strike="noStrike" kern="0" cap="none" spc="0" normalizeH="0" baseline="0" noProof="0" dirty="0">
                <a:ln>
                  <a:noFill/>
                </a:ln>
                <a:solidFill>
                  <a:srgbClr val="00A9E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Planned Course Summary</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(how to treat, covering a </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complete radiotherapy treatment)</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Therapeutic Intent</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Modalities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Techniques </a:t>
            </a:r>
            <a:endParaRPr lang="en-US" sz="800" kern="0" dirty="0">
              <a:solidFill>
                <a:srgbClr val="000000"/>
              </a:solidFill>
              <a:latin typeface="Arial" panose="020B0604020202020204"/>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Planned</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Number of Sessions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Planned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Volume</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Planned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ractions</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per Volume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50" name="TextBox 49">
            <a:extLst>
              <a:ext uri="{FF2B5EF4-FFF2-40B4-BE49-F238E27FC236}">
                <a16:creationId xmlns:a16="http://schemas.microsoft.com/office/drawing/2014/main" id="{722E46DF-7122-4780-BA61-36B6ECEB6F6D}"/>
              </a:ext>
            </a:extLst>
          </p:cNvPr>
          <p:cNvSpPr txBox="1"/>
          <p:nvPr/>
        </p:nvSpPr>
        <p:spPr>
          <a:xfrm>
            <a:off x="3561790" y="5734902"/>
            <a:ext cx="2188134" cy="892552"/>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a:t>
            </a:r>
            <a:endParaRPr lang="en-US" sz="800" kern="0" dirty="0">
              <a:solidFill>
                <a:srgbClr val="00A9E0"/>
              </a:solidFill>
              <a:latin typeface="Arial" panose="020B0604020202020204"/>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Planned F</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r</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a</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c</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t</a:t>
            </a:r>
            <a:r>
              <a:rPr kumimoji="0" lang="en-CH" sz="1000" b="1" i="0" u="none" strike="noStrike" kern="0" cap="none" spc="0" normalizeH="0" baseline="0" noProof="0" dirty="0" err="1">
                <a:ln>
                  <a:noFill/>
                </a:ln>
                <a:solidFill>
                  <a:srgbClr val="00A9E0"/>
                </a:solidFill>
                <a:effectLst/>
                <a:uLnTx/>
                <a:uFillTx/>
                <a:latin typeface="Arial" panose="020B0604020202020204"/>
                <a:ea typeface="+mn-ea"/>
                <a:cs typeface="+mn-cs"/>
              </a:rPr>
              <a:t>i</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o</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n</a:t>
            </a:r>
            <a:br>
              <a:rPr kumimoji="0" lang="en-CH" sz="1000" b="1" i="0" u="none" strike="noStrike" kern="0" cap="none" spc="0" normalizeH="0" baseline="0" noProof="0" dirty="0">
                <a:ln>
                  <a:noFill/>
                </a:ln>
                <a:solidFill>
                  <a:srgbClr val="000000"/>
                </a:solidFill>
                <a:effectLst/>
                <a:uLnTx/>
                <a:uFillTx/>
                <a:latin typeface="Arial" panose="020B0604020202020204"/>
                <a:ea typeface="+mn-ea"/>
                <a:cs typeface="+mn-cs"/>
              </a:rPr>
            </a:b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request to treat a single fraction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tion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Number</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Resumption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if specific plan(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endParaRPr kumimoji="0" lang="en-CH" sz="800" b="0" i="0" u="none" strike="noStrike" kern="0" cap="none" spc="0" normalizeH="0" baseline="0" noProof="0" dirty="0">
              <a:ln>
                <a:noFill/>
              </a:ln>
              <a:solidFill>
                <a:srgbClr val="FF0000"/>
              </a:solidFill>
              <a:effectLst/>
              <a:uLnTx/>
              <a:uFillTx/>
              <a:latin typeface="Arial" panose="020B0604020202020204"/>
              <a:ea typeface="+mn-ea"/>
              <a:cs typeface="+mn-cs"/>
            </a:endParaRPr>
          </a:p>
        </p:txBody>
      </p:sp>
      <p:sp>
        <p:nvSpPr>
          <p:cNvPr id="51" name="TextBox 50">
            <a:extLst>
              <a:ext uri="{FF2B5EF4-FFF2-40B4-BE49-F238E27FC236}">
                <a16:creationId xmlns:a16="http://schemas.microsoft.com/office/drawing/2014/main" id="{18CD33D3-1E48-461C-B7B9-4B44DD0494B3}"/>
              </a:ext>
            </a:extLst>
          </p:cNvPr>
          <p:cNvSpPr txBox="1"/>
          <p:nvPr/>
        </p:nvSpPr>
        <p:spPr>
          <a:xfrm>
            <a:off x="8777206" y="690898"/>
            <a:ext cx="2021834" cy="1384995"/>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a:defRPr sz="1400" b="1">
                <a:solidFill>
                  <a:schemeClr val="accent1"/>
                </a:solidFill>
              </a:defRPr>
            </a:lvl1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A9E0"/>
                </a:solidFill>
                <a:effectLst/>
                <a:uLnTx/>
                <a:uFillTx/>
                <a:latin typeface="Arial" panose="020B0604020202020204"/>
                <a:ea typeface="+mn-ea"/>
                <a:cs typeface="+mn-cs"/>
              </a:rPr>
              <a:t>Radiotherapy</a:t>
            </a:r>
            <a:r>
              <a:rPr kumimoji="0" lang="en-US" sz="1000" b="0" i="0" u="none" strike="noStrike" kern="0" cap="none" spc="0" normalizeH="0" baseline="0" noProof="0" dirty="0">
                <a:ln>
                  <a:noFill/>
                </a:ln>
                <a:solidFill>
                  <a:srgbClr val="00A9E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Course</a:t>
            </a: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 Summary</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Therapeutic Intent</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Modalities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Number of Sessions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Dose per Volume</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 Fractions per Volume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52" name="TextBox 51">
            <a:extLst>
              <a:ext uri="{FF2B5EF4-FFF2-40B4-BE49-F238E27FC236}">
                <a16:creationId xmlns:a16="http://schemas.microsoft.com/office/drawing/2014/main" id="{848A5E45-7DE6-410A-BD25-B63498F58981}"/>
              </a:ext>
            </a:extLst>
          </p:cNvPr>
          <p:cNvSpPr txBox="1"/>
          <p:nvPr/>
        </p:nvSpPr>
        <p:spPr>
          <a:xfrm>
            <a:off x="7998839" y="2639338"/>
            <a:ext cx="1797026" cy="892552"/>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lvl="0">
              <a:spcBef>
                <a:spcPts val="600"/>
              </a:spcBef>
              <a:defRPr/>
            </a:pPr>
            <a:r>
              <a:rPr lang="en-US" sz="800" kern="0" dirty="0">
                <a:solidFill>
                  <a:srgbClr val="00A9E0"/>
                </a:solidFill>
                <a:latin typeface="Arial" panose="020B0604020202020204"/>
              </a:rPr>
              <a:t>Radiotherapy</a:t>
            </a:r>
            <a:r>
              <a:rPr lang="en-US" sz="1000" b="1" kern="0" dirty="0">
                <a:solidFill>
                  <a:srgbClr val="00A9E0"/>
                </a:solidFill>
                <a:latin typeface="Arial" panose="020B0604020202020204"/>
              </a:rPr>
              <a:t> </a:t>
            </a:r>
            <a:br>
              <a:rPr lang="en-US" sz="1000" b="1" kern="0" dirty="0">
                <a:solidFill>
                  <a:srgbClr val="00A9E0"/>
                </a:solidFill>
                <a:latin typeface="Arial" panose="020B0604020202020204"/>
              </a:rPr>
            </a:br>
            <a:r>
              <a:rPr lang="en-US" sz="1000" b="1" kern="0" dirty="0">
                <a:solidFill>
                  <a:srgbClr val="00A9E0"/>
                </a:solidFill>
                <a:latin typeface="Arial" panose="020B0604020202020204"/>
              </a:rPr>
              <a:t>Treatment </a:t>
            </a:r>
            <a:r>
              <a:rPr lang="en-CH" sz="1000" b="1" kern="0" dirty="0">
                <a:solidFill>
                  <a:srgbClr val="00A9E0"/>
                </a:solidFill>
                <a:latin typeface="Arial" panose="020B0604020202020204"/>
              </a:rPr>
              <a:t>Phase</a:t>
            </a:r>
            <a:endParaRPr lang="en-US" sz="1000" b="1" kern="0" dirty="0">
              <a:solidFill>
                <a:srgbClr val="00A9E0"/>
              </a:solidFill>
              <a:latin typeface="Arial" panose="020B0604020202020204"/>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Modality</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Number of Fractions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Dose per Volume</a:t>
            </a:r>
            <a:endPar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53" name="TextBox 52">
            <a:extLst>
              <a:ext uri="{FF2B5EF4-FFF2-40B4-BE49-F238E27FC236}">
                <a16:creationId xmlns:a16="http://schemas.microsoft.com/office/drawing/2014/main" id="{E5C13426-F4F3-45EA-A069-AF4F27BBE25E}"/>
              </a:ext>
            </a:extLst>
          </p:cNvPr>
          <p:cNvSpPr txBox="1"/>
          <p:nvPr/>
        </p:nvSpPr>
        <p:spPr>
          <a:xfrm>
            <a:off x="7998839" y="5611792"/>
            <a:ext cx="2780029" cy="113877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a:t>
            </a:r>
            <a:b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b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Delivered</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 </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F</a:t>
            </a:r>
            <a:r>
              <a:rPr kumimoji="0" lang="en-CH" sz="1000" b="1" i="0" u="none" strike="noStrike" kern="0" cap="none" spc="0" normalizeH="0" baseline="0" noProof="0" dirty="0" err="1">
                <a:ln>
                  <a:noFill/>
                </a:ln>
                <a:solidFill>
                  <a:srgbClr val="00A9E0"/>
                </a:solidFill>
                <a:effectLst/>
                <a:uLnTx/>
                <a:uFillTx/>
                <a:latin typeface="Arial" panose="020B0604020202020204"/>
                <a:ea typeface="+mn-ea"/>
                <a:cs typeface="+mn-cs"/>
              </a:rPr>
              <a:t>raction</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Delivered Fraction Dose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Volume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ype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record</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in Phase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US" sz="800" b="0" i="0" u="none" strike="noStrike" kern="0" cap="none" spc="0" normalizeH="0" baseline="0" noProof="0">
                <a:ln>
                  <a:noFill/>
                </a:ln>
                <a:solidFill>
                  <a:srgbClr val="000000"/>
                </a:solidFill>
                <a:effectLst/>
                <a:uLnTx/>
                <a:uFillTx/>
                <a:latin typeface="Arial" panose="020B0604020202020204"/>
                <a:ea typeface="+mn-ea"/>
                <a:cs typeface="+mn-cs"/>
              </a:rPr>
              <a:t>in Plan</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Resumption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 </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DICOM Refer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54" name="Straight Arrow Connector 53">
            <a:extLst>
              <a:ext uri="{FF2B5EF4-FFF2-40B4-BE49-F238E27FC236}">
                <a16:creationId xmlns:a16="http://schemas.microsoft.com/office/drawing/2014/main" id="{F2C3C905-B815-4664-8991-653B0CBCCB57}"/>
              </a:ext>
            </a:extLst>
          </p:cNvPr>
          <p:cNvCxnSpPr>
            <a:cxnSpLocks/>
          </p:cNvCxnSpPr>
          <p:nvPr/>
        </p:nvCxnSpPr>
        <p:spPr>
          <a:xfrm flipH="1">
            <a:off x="5673276" y="997629"/>
            <a:ext cx="3089773" cy="0"/>
          </a:xfrm>
          <a:prstGeom prst="straightConnector1">
            <a:avLst/>
          </a:prstGeom>
          <a:noFill/>
          <a:ln w="6350" cap="flat" cmpd="sng" algn="ctr">
            <a:solidFill>
              <a:srgbClr val="00A9E0"/>
            </a:solidFill>
            <a:prstDash val="solid"/>
            <a:miter lim="800000"/>
            <a:tailEnd type="triangle"/>
          </a:ln>
          <a:effectLst/>
        </p:spPr>
      </p:cxnSp>
      <p:cxnSp>
        <p:nvCxnSpPr>
          <p:cNvPr id="55" name="Straight Arrow Connector 54">
            <a:extLst>
              <a:ext uri="{FF2B5EF4-FFF2-40B4-BE49-F238E27FC236}">
                <a16:creationId xmlns:a16="http://schemas.microsoft.com/office/drawing/2014/main" id="{05FD7FC3-6564-4491-AB35-E09A3A5A3035}"/>
              </a:ext>
            </a:extLst>
          </p:cNvPr>
          <p:cNvCxnSpPr>
            <a:cxnSpLocks/>
            <a:stCxn id="57" idx="3"/>
            <a:endCxn id="49" idx="1"/>
          </p:cNvCxnSpPr>
          <p:nvPr/>
        </p:nvCxnSpPr>
        <p:spPr>
          <a:xfrm flipV="1">
            <a:off x="2857421" y="1444951"/>
            <a:ext cx="704369" cy="2394"/>
          </a:xfrm>
          <a:prstGeom prst="straightConnector1">
            <a:avLst/>
          </a:prstGeom>
          <a:noFill/>
          <a:ln w="6350" cap="flat" cmpd="sng" algn="ctr">
            <a:solidFill>
              <a:srgbClr val="00A9E0"/>
            </a:solidFill>
            <a:prstDash val="solid"/>
            <a:miter lim="800000"/>
            <a:tailEnd type="triangle"/>
          </a:ln>
          <a:effectLst/>
        </p:spPr>
      </p:cxnSp>
      <p:cxnSp>
        <p:nvCxnSpPr>
          <p:cNvPr id="56" name="Straight Arrow Connector 55">
            <a:extLst>
              <a:ext uri="{FF2B5EF4-FFF2-40B4-BE49-F238E27FC236}">
                <a16:creationId xmlns:a16="http://schemas.microsoft.com/office/drawing/2014/main" id="{6ECFD2D1-BE42-474D-9AA6-33BE04CE6C1D}"/>
              </a:ext>
            </a:extLst>
          </p:cNvPr>
          <p:cNvCxnSpPr>
            <a:cxnSpLocks/>
            <a:stCxn id="53" idx="1"/>
            <a:endCxn id="50" idx="3"/>
          </p:cNvCxnSpPr>
          <p:nvPr/>
        </p:nvCxnSpPr>
        <p:spPr>
          <a:xfrm flipH="1" flipV="1">
            <a:off x="5749924" y="6181178"/>
            <a:ext cx="2248915" cy="1"/>
          </a:xfrm>
          <a:prstGeom prst="straightConnector1">
            <a:avLst/>
          </a:prstGeom>
          <a:noFill/>
          <a:ln w="6350" cap="flat" cmpd="sng" algn="ctr">
            <a:solidFill>
              <a:srgbClr val="00A9E0"/>
            </a:solidFill>
            <a:prstDash val="solid"/>
            <a:miter lim="800000"/>
            <a:headEnd type="triangle" w="med" len="med"/>
            <a:tailEnd type="none" w="med" len="med"/>
          </a:ln>
          <a:effectLst/>
        </p:spPr>
      </p:cxnSp>
      <p:sp>
        <p:nvSpPr>
          <p:cNvPr id="57" name="TextBox 56">
            <a:extLst>
              <a:ext uri="{FF2B5EF4-FFF2-40B4-BE49-F238E27FC236}">
                <a16:creationId xmlns:a16="http://schemas.microsoft.com/office/drawing/2014/main" id="{D30C8AF1-E4FC-4DB1-A1AE-6BC054EACD44}"/>
              </a:ext>
            </a:extLst>
          </p:cNvPr>
          <p:cNvSpPr txBox="1"/>
          <p:nvPr/>
        </p:nvSpPr>
        <p:spPr>
          <a:xfrm>
            <a:off x="146774" y="634131"/>
            <a:ext cx="2710647" cy="162642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a:t>
            </a:r>
            <a:endParaRPr kumimoji="0" lang="en-US" sz="8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Course Cumulative Prescription</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lang="en-GB" sz="800" b="1" kern="0" dirty="0">
                <a:solidFill>
                  <a:srgbClr val="FF0000"/>
                </a:solidFill>
                <a:latin typeface="Arial" panose="020B0604020202020204"/>
              </a:rPr>
              <a:t>Cumulative =</a:t>
            </a:r>
          </a:p>
          <a:p>
            <a:pPr lvl="1">
              <a:defRPr/>
            </a:pPr>
            <a:r>
              <a:rPr kumimoji="0" lang="en-GB" sz="800" b="1" i="0" u="none" strike="noStrike" kern="0" cap="none" spc="0" normalizeH="0" baseline="0" noProof="0" dirty="0">
                <a:ln>
                  <a:noFill/>
                </a:ln>
                <a:solidFill>
                  <a:srgbClr val="FF0000"/>
                </a:solidFill>
                <a:effectLst/>
                <a:uLnTx/>
                <a:uFillTx/>
                <a:latin typeface="Arial" panose="020B0604020202020204"/>
                <a:ea typeface="+mn-ea"/>
                <a:cs typeface="+mn-cs"/>
              </a:rPr>
              <a:t>course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Therapeutic Intent</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Modalities</a:t>
            </a:r>
          </a:p>
          <a:p>
            <a:pPr marL="171450" indent="-171450">
              <a:buFontTx/>
              <a:buChar char="-"/>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Techniques (optional)</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Prescribed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Number of Sessions </a:t>
            </a:r>
            <a:endParaRPr lang="en-US" sz="800" kern="0" dirty="0">
              <a:solidFill>
                <a:srgbClr val="000000"/>
              </a:solidFill>
              <a:latin typeface="Arial" panose="020B0604020202020204"/>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Prescribed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Target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Volume</a:t>
            </a:r>
          </a:p>
        </p:txBody>
      </p:sp>
      <p:sp>
        <p:nvSpPr>
          <p:cNvPr id="58" name="TextBox 57">
            <a:extLst>
              <a:ext uri="{FF2B5EF4-FFF2-40B4-BE49-F238E27FC236}">
                <a16:creationId xmlns:a16="http://schemas.microsoft.com/office/drawing/2014/main" id="{1E37A2B9-A74A-43C5-81E3-4D7F6F676546}"/>
              </a:ext>
            </a:extLst>
          </p:cNvPr>
          <p:cNvSpPr txBox="1"/>
          <p:nvPr/>
        </p:nvSpPr>
        <p:spPr>
          <a:xfrm>
            <a:off x="3561791" y="2516228"/>
            <a:ext cx="2111486" cy="113877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lvl="0"/>
            <a:r>
              <a:rPr lang="en-GB" sz="800" kern="0" dirty="0">
                <a:solidFill>
                  <a:srgbClr val="00A9E0"/>
                </a:solidFill>
                <a:latin typeface="Arial" panose="020B0604020202020204"/>
              </a:rPr>
              <a:t>R</a:t>
            </a:r>
            <a:r>
              <a:rPr kumimoji="0" lang="en-GB" sz="800" i="0" u="none" strike="noStrike" kern="0" cap="none" spc="0" normalizeH="0" baseline="0" noProof="0" dirty="0" err="1">
                <a:ln>
                  <a:noFill/>
                </a:ln>
                <a:solidFill>
                  <a:srgbClr val="00A9E0"/>
                </a:solidFill>
                <a:effectLst/>
                <a:uLnTx/>
                <a:uFillTx/>
                <a:latin typeface="Arial" panose="020B0604020202020204"/>
                <a:ea typeface="+mn-ea"/>
                <a:cs typeface="+mn-cs"/>
              </a:rPr>
              <a:t>adiotherapy</a:t>
            </a:r>
            <a:r>
              <a:rPr kumimoji="0" lang="en-GB" sz="1000" i="0" u="none" strike="noStrike" kern="0" cap="none" spc="0" normalizeH="0" baseline="0" noProof="0" dirty="0">
                <a:ln>
                  <a:noFill/>
                </a:ln>
                <a:solidFill>
                  <a:srgbClr val="00A9E0"/>
                </a:solidFill>
                <a:effectLst/>
                <a:uLnTx/>
                <a:uFillTx/>
                <a:latin typeface="Arial" panose="020B0604020202020204"/>
                <a:ea typeface="+mn-ea"/>
                <a:cs typeface="+mn-cs"/>
              </a:rPr>
              <a:t> </a:t>
            </a:r>
          </a:p>
          <a:p>
            <a:pPr lvl="0"/>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Planned Phase</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q</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v</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 to a set of volumes)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Modality</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Planned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 Fractions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Planned</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Volume</a:t>
            </a:r>
          </a:p>
        </p:txBody>
      </p:sp>
      <p:cxnSp>
        <p:nvCxnSpPr>
          <p:cNvPr id="59" name="Straight Arrow Connector 58">
            <a:extLst>
              <a:ext uri="{FF2B5EF4-FFF2-40B4-BE49-F238E27FC236}">
                <a16:creationId xmlns:a16="http://schemas.microsoft.com/office/drawing/2014/main" id="{B13FE25C-2A71-45FE-9A16-97CC5F8B5FD2}"/>
              </a:ext>
            </a:extLst>
          </p:cNvPr>
          <p:cNvCxnSpPr>
            <a:cxnSpLocks/>
            <a:stCxn id="71" idx="1"/>
            <a:endCxn id="72" idx="3"/>
          </p:cNvCxnSpPr>
          <p:nvPr/>
        </p:nvCxnSpPr>
        <p:spPr>
          <a:xfrm flipH="1">
            <a:off x="5319818" y="4808648"/>
            <a:ext cx="3199355" cy="1"/>
          </a:xfrm>
          <a:prstGeom prst="straightConnector1">
            <a:avLst/>
          </a:prstGeom>
          <a:noFill/>
          <a:ln w="6350" cap="flat" cmpd="sng" algn="ctr">
            <a:solidFill>
              <a:srgbClr val="00A9E0"/>
            </a:solidFill>
            <a:prstDash val="solid"/>
            <a:miter lim="800000"/>
            <a:tailEnd type="triangle"/>
          </a:ln>
          <a:effectLst/>
        </p:spPr>
      </p:cxnSp>
      <p:cxnSp>
        <p:nvCxnSpPr>
          <p:cNvPr id="60" name="Straight Arrow Connector 59">
            <a:extLst>
              <a:ext uri="{FF2B5EF4-FFF2-40B4-BE49-F238E27FC236}">
                <a16:creationId xmlns:a16="http://schemas.microsoft.com/office/drawing/2014/main" id="{ECA66F80-845E-4B02-AD54-1B6A0B54983A}"/>
              </a:ext>
            </a:extLst>
          </p:cNvPr>
          <p:cNvCxnSpPr>
            <a:cxnSpLocks/>
            <a:stCxn id="49" idx="2"/>
            <a:endCxn id="58" idx="0"/>
          </p:cNvCxnSpPr>
          <p:nvPr/>
        </p:nvCxnSpPr>
        <p:spPr>
          <a:xfrm>
            <a:off x="4617533" y="2260559"/>
            <a:ext cx="1" cy="255669"/>
          </a:xfrm>
          <a:prstGeom prst="straightConnector1">
            <a:avLst/>
          </a:prstGeom>
          <a:noFill/>
          <a:ln w="6350" cap="flat" cmpd="sng" algn="ctr">
            <a:solidFill>
              <a:srgbClr val="00A9E0"/>
            </a:solidFill>
            <a:prstDash val="solid"/>
            <a:miter lim="800000"/>
            <a:tailEnd type="triangle"/>
          </a:ln>
          <a:effectLst/>
        </p:spPr>
      </p:cxnSp>
      <p:cxnSp>
        <p:nvCxnSpPr>
          <p:cNvPr id="61" name="Straight Arrow Connector 60">
            <a:extLst>
              <a:ext uri="{FF2B5EF4-FFF2-40B4-BE49-F238E27FC236}">
                <a16:creationId xmlns:a16="http://schemas.microsoft.com/office/drawing/2014/main" id="{BA65E012-AAD8-4226-8C8C-5558D3E64252}"/>
              </a:ext>
            </a:extLst>
          </p:cNvPr>
          <p:cNvCxnSpPr>
            <a:cxnSpLocks/>
            <a:stCxn id="58" idx="2"/>
          </p:cNvCxnSpPr>
          <p:nvPr/>
        </p:nvCxnSpPr>
        <p:spPr>
          <a:xfrm flipH="1">
            <a:off x="4611549" y="3655001"/>
            <a:ext cx="5985" cy="646975"/>
          </a:xfrm>
          <a:prstGeom prst="straightConnector1">
            <a:avLst/>
          </a:prstGeom>
          <a:noFill/>
          <a:ln w="6350" cap="flat" cmpd="sng" algn="ctr">
            <a:solidFill>
              <a:srgbClr val="00A9E0"/>
            </a:solidFill>
            <a:prstDash val="solid"/>
            <a:miter lim="800000"/>
            <a:tailEnd type="triangle"/>
          </a:ln>
          <a:effectLst/>
        </p:spPr>
      </p:cxnSp>
      <p:cxnSp>
        <p:nvCxnSpPr>
          <p:cNvPr id="62" name="Straight Arrow Connector 61">
            <a:extLst>
              <a:ext uri="{FF2B5EF4-FFF2-40B4-BE49-F238E27FC236}">
                <a16:creationId xmlns:a16="http://schemas.microsoft.com/office/drawing/2014/main" id="{CF720450-1B56-474D-831D-C75C2C641835}"/>
              </a:ext>
            </a:extLst>
          </p:cNvPr>
          <p:cNvCxnSpPr>
            <a:cxnSpLocks/>
          </p:cNvCxnSpPr>
          <p:nvPr/>
        </p:nvCxnSpPr>
        <p:spPr>
          <a:xfrm>
            <a:off x="8253902" y="3533917"/>
            <a:ext cx="0" cy="2065601"/>
          </a:xfrm>
          <a:prstGeom prst="straightConnector1">
            <a:avLst/>
          </a:prstGeom>
          <a:noFill/>
          <a:ln w="6350" cap="flat" cmpd="sng" algn="ctr">
            <a:solidFill>
              <a:srgbClr val="00A9E0"/>
            </a:solidFill>
            <a:prstDash val="solid"/>
            <a:miter lim="800000"/>
            <a:tailEnd type="triangle"/>
          </a:ln>
          <a:effectLst/>
        </p:spPr>
      </p:cxnSp>
      <p:cxnSp>
        <p:nvCxnSpPr>
          <p:cNvPr id="63" name="Straight Arrow Connector 62">
            <a:extLst>
              <a:ext uri="{FF2B5EF4-FFF2-40B4-BE49-F238E27FC236}">
                <a16:creationId xmlns:a16="http://schemas.microsoft.com/office/drawing/2014/main" id="{BA578A30-79CA-446E-B21C-73BD209E5929}"/>
              </a:ext>
            </a:extLst>
          </p:cNvPr>
          <p:cNvCxnSpPr>
            <a:cxnSpLocks/>
          </p:cNvCxnSpPr>
          <p:nvPr/>
        </p:nvCxnSpPr>
        <p:spPr>
          <a:xfrm>
            <a:off x="10656328" y="2069327"/>
            <a:ext cx="0" cy="3542465"/>
          </a:xfrm>
          <a:prstGeom prst="straightConnector1">
            <a:avLst/>
          </a:prstGeom>
          <a:noFill/>
          <a:ln w="6350" cap="flat" cmpd="sng" algn="ctr">
            <a:solidFill>
              <a:srgbClr val="00A9E0"/>
            </a:solidFill>
            <a:prstDash val="solid"/>
            <a:miter lim="800000"/>
            <a:tailEnd type="triangle"/>
          </a:ln>
          <a:effectLst/>
        </p:spPr>
      </p:cxnSp>
      <p:sp>
        <p:nvSpPr>
          <p:cNvPr id="64" name="TextBox 63">
            <a:extLst>
              <a:ext uri="{FF2B5EF4-FFF2-40B4-BE49-F238E27FC236}">
                <a16:creationId xmlns:a16="http://schemas.microsoft.com/office/drawing/2014/main" id="{3EECD0F2-B207-40E8-A1A5-473F6F4160AC}"/>
              </a:ext>
            </a:extLst>
          </p:cNvPr>
          <p:cNvSpPr txBox="1"/>
          <p:nvPr/>
        </p:nvSpPr>
        <p:spPr>
          <a:xfrm>
            <a:off x="6390975" y="1265443"/>
            <a:ext cx="1416538" cy="101566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i="0" u="none" strike="noStrike" kern="0" cap="none" spc="0" normalizeH="0" baseline="0" noProof="0" dirty="0">
                <a:ln>
                  <a:noFill/>
                </a:ln>
                <a:solidFill>
                  <a:srgbClr val="00A9E0"/>
                </a:solidFill>
                <a:effectLst/>
                <a:uLnTx/>
                <a:uFillTx/>
                <a:latin typeface="Arial" panose="020B0604020202020204"/>
                <a:ea typeface="+mn-ea"/>
                <a:cs typeface="+mn-cs"/>
              </a:rPr>
              <a:t>Radiotherapy</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Volume</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Targets or OARs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Name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Technical Identifier</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Type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location / anatomy</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65" name="Straight Arrow Connector 64">
            <a:extLst>
              <a:ext uri="{FF2B5EF4-FFF2-40B4-BE49-F238E27FC236}">
                <a16:creationId xmlns:a16="http://schemas.microsoft.com/office/drawing/2014/main" id="{3852BA76-9720-4014-820D-96FCB5635CD8}"/>
              </a:ext>
            </a:extLst>
          </p:cNvPr>
          <p:cNvCxnSpPr>
            <a:cxnSpLocks/>
            <a:stCxn id="51" idx="1"/>
            <a:endCxn id="64" idx="3"/>
          </p:cNvCxnSpPr>
          <p:nvPr/>
        </p:nvCxnSpPr>
        <p:spPr>
          <a:xfrm flipH="1">
            <a:off x="7807513" y="1383396"/>
            <a:ext cx="969693" cy="389879"/>
          </a:xfrm>
          <a:prstGeom prst="straightConnector1">
            <a:avLst/>
          </a:prstGeom>
          <a:noFill/>
          <a:ln w="6350" cap="flat" cmpd="sng" algn="ctr">
            <a:solidFill>
              <a:srgbClr val="00A9E0"/>
            </a:solidFill>
            <a:prstDash val="solid"/>
            <a:miter lim="800000"/>
            <a:tailEnd type="triangle"/>
          </a:ln>
          <a:effectLst/>
        </p:spPr>
      </p:cxnSp>
      <p:cxnSp>
        <p:nvCxnSpPr>
          <p:cNvPr id="66" name="Straight Arrow Connector 65">
            <a:extLst>
              <a:ext uri="{FF2B5EF4-FFF2-40B4-BE49-F238E27FC236}">
                <a16:creationId xmlns:a16="http://schemas.microsoft.com/office/drawing/2014/main" id="{AF1DC0A4-D6B7-430F-AB21-289D21FEE26F}"/>
              </a:ext>
            </a:extLst>
          </p:cNvPr>
          <p:cNvCxnSpPr>
            <a:cxnSpLocks/>
            <a:stCxn id="52" idx="0"/>
            <a:endCxn id="64" idx="3"/>
          </p:cNvCxnSpPr>
          <p:nvPr/>
        </p:nvCxnSpPr>
        <p:spPr>
          <a:xfrm flipH="1" flipV="1">
            <a:off x="7807513" y="1773275"/>
            <a:ext cx="1089839" cy="866063"/>
          </a:xfrm>
          <a:prstGeom prst="straightConnector1">
            <a:avLst/>
          </a:prstGeom>
          <a:noFill/>
          <a:ln w="6350" cap="flat" cmpd="sng" algn="ctr">
            <a:solidFill>
              <a:srgbClr val="00A9E0"/>
            </a:solidFill>
            <a:prstDash val="solid"/>
            <a:miter lim="800000"/>
            <a:tailEnd type="triangle"/>
          </a:ln>
          <a:effectLst/>
        </p:spPr>
      </p:cxnSp>
      <p:cxnSp>
        <p:nvCxnSpPr>
          <p:cNvPr id="67" name="Straight Arrow Connector 66">
            <a:extLst>
              <a:ext uri="{FF2B5EF4-FFF2-40B4-BE49-F238E27FC236}">
                <a16:creationId xmlns:a16="http://schemas.microsoft.com/office/drawing/2014/main" id="{54C61DEA-4198-411E-8153-806E7EC3A264}"/>
              </a:ext>
            </a:extLst>
          </p:cNvPr>
          <p:cNvCxnSpPr>
            <a:cxnSpLocks/>
            <a:stCxn id="71" idx="1"/>
            <a:endCxn id="64" idx="2"/>
          </p:cNvCxnSpPr>
          <p:nvPr/>
        </p:nvCxnSpPr>
        <p:spPr>
          <a:xfrm flipH="1" flipV="1">
            <a:off x="7099244" y="2281106"/>
            <a:ext cx="1419929" cy="2527542"/>
          </a:xfrm>
          <a:prstGeom prst="straightConnector1">
            <a:avLst/>
          </a:prstGeom>
          <a:noFill/>
          <a:ln w="6350" cap="flat" cmpd="sng" algn="ctr">
            <a:solidFill>
              <a:srgbClr val="00A9E0"/>
            </a:solidFill>
            <a:prstDash val="solid"/>
            <a:miter lim="800000"/>
            <a:tailEnd type="triangle"/>
          </a:ln>
          <a:effectLst/>
        </p:spPr>
      </p:cxnSp>
      <p:cxnSp>
        <p:nvCxnSpPr>
          <p:cNvPr id="68" name="Straight Arrow Connector 67">
            <a:extLst>
              <a:ext uri="{FF2B5EF4-FFF2-40B4-BE49-F238E27FC236}">
                <a16:creationId xmlns:a16="http://schemas.microsoft.com/office/drawing/2014/main" id="{F07AE743-BCEB-4E48-9431-71105F4085AF}"/>
              </a:ext>
            </a:extLst>
          </p:cNvPr>
          <p:cNvCxnSpPr>
            <a:cxnSpLocks/>
            <a:stCxn id="58" idx="3"/>
            <a:endCxn id="64" idx="1"/>
          </p:cNvCxnSpPr>
          <p:nvPr/>
        </p:nvCxnSpPr>
        <p:spPr>
          <a:xfrm flipV="1">
            <a:off x="5673277" y="1773275"/>
            <a:ext cx="717698" cy="1312340"/>
          </a:xfrm>
          <a:prstGeom prst="straightConnector1">
            <a:avLst/>
          </a:prstGeom>
          <a:noFill/>
          <a:ln w="6350" cap="flat" cmpd="sng" algn="ctr">
            <a:solidFill>
              <a:srgbClr val="00A9E0"/>
            </a:solidFill>
            <a:prstDash val="solid"/>
            <a:miter lim="800000"/>
            <a:tailEnd type="triangle"/>
          </a:ln>
          <a:effectLst/>
        </p:spPr>
      </p:cxnSp>
      <p:cxnSp>
        <p:nvCxnSpPr>
          <p:cNvPr id="69" name="Straight Arrow Connector 68">
            <a:extLst>
              <a:ext uri="{FF2B5EF4-FFF2-40B4-BE49-F238E27FC236}">
                <a16:creationId xmlns:a16="http://schemas.microsoft.com/office/drawing/2014/main" id="{5D013524-DFD9-45E9-A18A-01E27D6A09C9}"/>
              </a:ext>
            </a:extLst>
          </p:cNvPr>
          <p:cNvCxnSpPr>
            <a:cxnSpLocks/>
            <a:stCxn id="49" idx="3"/>
            <a:endCxn id="64" idx="1"/>
          </p:cNvCxnSpPr>
          <p:nvPr/>
        </p:nvCxnSpPr>
        <p:spPr>
          <a:xfrm>
            <a:off x="5673276" y="1444951"/>
            <a:ext cx="717699" cy="328324"/>
          </a:xfrm>
          <a:prstGeom prst="straightConnector1">
            <a:avLst/>
          </a:prstGeom>
          <a:noFill/>
          <a:ln w="6350" cap="flat" cmpd="sng" algn="ctr">
            <a:solidFill>
              <a:srgbClr val="00A9E0"/>
            </a:solidFill>
            <a:prstDash val="solid"/>
            <a:miter lim="800000"/>
            <a:tailEnd type="triangle"/>
          </a:ln>
          <a:effectLst/>
        </p:spPr>
      </p:cxnSp>
      <p:sp>
        <p:nvSpPr>
          <p:cNvPr id="71" name="TextBox 70">
            <a:extLst>
              <a:ext uri="{FF2B5EF4-FFF2-40B4-BE49-F238E27FC236}">
                <a16:creationId xmlns:a16="http://schemas.microsoft.com/office/drawing/2014/main" id="{F388FE23-27B4-4E12-8E64-7769F160A50D}"/>
              </a:ext>
            </a:extLst>
          </p:cNvPr>
          <p:cNvSpPr txBox="1"/>
          <p:nvPr/>
        </p:nvSpPr>
        <p:spPr>
          <a:xfrm>
            <a:off x="8519173" y="4270039"/>
            <a:ext cx="1862172" cy="107721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a:t>
            </a:r>
            <a:r>
              <a:rPr kumimoji="0" lang="en-US" sz="1200" i="0" u="none" strike="noStrike" kern="0" cap="none" spc="0" normalizeH="0" baseline="0" noProof="0" dirty="0">
                <a:ln>
                  <a:noFill/>
                </a:ln>
                <a:solidFill>
                  <a:srgbClr val="00A9E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Delivered Plan</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Modality</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Number of Fractions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Dose per Volume</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DICOM Refer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72" name="TextBox 71">
            <a:extLst>
              <a:ext uri="{FF2B5EF4-FFF2-40B4-BE49-F238E27FC236}">
                <a16:creationId xmlns:a16="http://schemas.microsoft.com/office/drawing/2014/main" id="{84CF12A4-2223-4CE7-B3E0-FE45C0545214}"/>
              </a:ext>
            </a:extLst>
          </p:cNvPr>
          <p:cNvSpPr txBox="1"/>
          <p:nvPr/>
        </p:nvSpPr>
        <p:spPr>
          <a:xfrm>
            <a:off x="3561790" y="4300817"/>
            <a:ext cx="1758028" cy="101566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a:t>
            </a: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Plan</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Modality</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US" sz="800" b="1" i="0" u="none" strike="noStrike" kern="0" cap="none" spc="0" normalizeH="0" baseline="0" noProof="0" dirty="0" err="1">
                <a:ln>
                  <a:noFill/>
                </a:ln>
                <a:solidFill>
                  <a:srgbClr val="000000"/>
                </a:solidFill>
                <a:effectLst/>
                <a:uLnTx/>
                <a:uFillTx/>
                <a:latin typeface="Arial" panose="020B0604020202020204"/>
                <a:ea typeface="+mn-ea"/>
                <a:cs typeface="+mn-cs"/>
              </a:rPr>
              <a:t>lanned</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 Fractions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Planned</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Volume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endParaRPr kumimoji="0" lang="en-CH" sz="800" b="0" i="0" u="none" strike="noStrike" kern="0" cap="none" spc="0" normalizeH="0" baseline="0" noProof="0" dirty="0">
              <a:ln>
                <a:noFill/>
              </a:ln>
              <a:solidFill>
                <a:srgbClr val="FF0000"/>
              </a:solidFill>
              <a:effectLst/>
              <a:uLnTx/>
              <a:uFillTx/>
              <a:latin typeface="Arial" panose="020B0604020202020204"/>
              <a:ea typeface="+mn-ea"/>
              <a:cs typeface="+mn-cs"/>
            </a:endParaRPr>
          </a:p>
        </p:txBody>
      </p:sp>
      <p:cxnSp>
        <p:nvCxnSpPr>
          <p:cNvPr id="73" name="Straight Arrow Connector 72">
            <a:extLst>
              <a:ext uri="{FF2B5EF4-FFF2-40B4-BE49-F238E27FC236}">
                <a16:creationId xmlns:a16="http://schemas.microsoft.com/office/drawing/2014/main" id="{E5F53F88-849A-4D1F-B944-B141742E7E33}"/>
              </a:ext>
            </a:extLst>
          </p:cNvPr>
          <p:cNvCxnSpPr>
            <a:cxnSpLocks/>
          </p:cNvCxnSpPr>
          <p:nvPr/>
        </p:nvCxnSpPr>
        <p:spPr>
          <a:xfrm>
            <a:off x="5517853" y="3659963"/>
            <a:ext cx="0" cy="2074939"/>
          </a:xfrm>
          <a:prstGeom prst="straightConnector1">
            <a:avLst/>
          </a:prstGeom>
          <a:noFill/>
          <a:ln w="6350" cap="flat" cmpd="sng" algn="ctr">
            <a:solidFill>
              <a:srgbClr val="00A9E0"/>
            </a:solidFill>
            <a:prstDash val="solid"/>
            <a:miter lim="800000"/>
            <a:tailEnd type="triangle"/>
          </a:ln>
          <a:effectLst/>
        </p:spPr>
      </p:cxnSp>
      <p:cxnSp>
        <p:nvCxnSpPr>
          <p:cNvPr id="74" name="Straight Arrow Connector 73">
            <a:extLst>
              <a:ext uri="{FF2B5EF4-FFF2-40B4-BE49-F238E27FC236}">
                <a16:creationId xmlns:a16="http://schemas.microsoft.com/office/drawing/2014/main" id="{B2557F5E-BBE9-4366-85BD-CA5523F04358}"/>
              </a:ext>
            </a:extLst>
          </p:cNvPr>
          <p:cNvCxnSpPr>
            <a:cxnSpLocks/>
          </p:cNvCxnSpPr>
          <p:nvPr/>
        </p:nvCxnSpPr>
        <p:spPr>
          <a:xfrm>
            <a:off x="8855565" y="5343891"/>
            <a:ext cx="1" cy="255627"/>
          </a:xfrm>
          <a:prstGeom prst="straightConnector1">
            <a:avLst/>
          </a:prstGeom>
          <a:noFill/>
          <a:ln w="6350" cap="flat" cmpd="sng" algn="ctr">
            <a:solidFill>
              <a:srgbClr val="00A9E0"/>
            </a:solidFill>
            <a:prstDash val="solid"/>
            <a:miter lim="800000"/>
            <a:tailEnd type="triangle"/>
          </a:ln>
          <a:effectLst/>
        </p:spPr>
      </p:cxnSp>
      <p:cxnSp>
        <p:nvCxnSpPr>
          <p:cNvPr id="75" name="Straight Arrow Connector 74">
            <a:extLst>
              <a:ext uri="{FF2B5EF4-FFF2-40B4-BE49-F238E27FC236}">
                <a16:creationId xmlns:a16="http://schemas.microsoft.com/office/drawing/2014/main" id="{CF8B029C-A624-4AC5-A9E7-F316BEC70810}"/>
              </a:ext>
            </a:extLst>
          </p:cNvPr>
          <p:cNvCxnSpPr>
            <a:cxnSpLocks/>
            <a:stCxn id="53" idx="1"/>
            <a:endCxn id="64" idx="2"/>
          </p:cNvCxnSpPr>
          <p:nvPr/>
        </p:nvCxnSpPr>
        <p:spPr>
          <a:xfrm flipH="1" flipV="1">
            <a:off x="7099244" y="2281106"/>
            <a:ext cx="899595" cy="3900073"/>
          </a:xfrm>
          <a:prstGeom prst="straightConnector1">
            <a:avLst/>
          </a:prstGeom>
          <a:noFill/>
          <a:ln w="6350" cap="flat" cmpd="sng" algn="ctr">
            <a:solidFill>
              <a:srgbClr val="00A9E0"/>
            </a:solidFill>
            <a:prstDash val="solid"/>
            <a:miter lim="800000"/>
            <a:tailEnd type="triangle"/>
          </a:ln>
          <a:effectLst/>
        </p:spPr>
      </p:cxnSp>
      <p:cxnSp>
        <p:nvCxnSpPr>
          <p:cNvPr id="76" name="Straight Arrow Connector 75">
            <a:extLst>
              <a:ext uri="{FF2B5EF4-FFF2-40B4-BE49-F238E27FC236}">
                <a16:creationId xmlns:a16="http://schemas.microsoft.com/office/drawing/2014/main" id="{AD643A87-0366-40DF-BF33-79C01C2DFD22}"/>
              </a:ext>
            </a:extLst>
          </p:cNvPr>
          <p:cNvCxnSpPr>
            <a:cxnSpLocks/>
            <a:stCxn id="72" idx="3"/>
            <a:endCxn id="64" idx="2"/>
          </p:cNvCxnSpPr>
          <p:nvPr/>
        </p:nvCxnSpPr>
        <p:spPr>
          <a:xfrm flipV="1">
            <a:off x="5319818" y="2281106"/>
            <a:ext cx="1779426" cy="2527543"/>
          </a:xfrm>
          <a:prstGeom prst="straightConnector1">
            <a:avLst/>
          </a:prstGeom>
          <a:noFill/>
          <a:ln w="6350" cap="flat" cmpd="sng" algn="ctr">
            <a:solidFill>
              <a:srgbClr val="00A9E0"/>
            </a:solidFill>
            <a:prstDash val="solid"/>
            <a:miter lim="800000"/>
            <a:tailEnd type="triangle"/>
          </a:ln>
          <a:effectLst/>
        </p:spPr>
      </p:cxnSp>
      <p:sp>
        <p:nvSpPr>
          <p:cNvPr id="78" name="TextBox 77">
            <a:extLst>
              <a:ext uri="{FF2B5EF4-FFF2-40B4-BE49-F238E27FC236}">
                <a16:creationId xmlns:a16="http://schemas.microsoft.com/office/drawing/2014/main" id="{6B84E764-BFC9-4044-AC24-E78864314E96}"/>
              </a:ext>
            </a:extLst>
          </p:cNvPr>
          <p:cNvSpPr txBox="1"/>
          <p:nvPr/>
        </p:nvSpPr>
        <p:spPr>
          <a:xfrm>
            <a:off x="4516313" y="4013899"/>
            <a:ext cx="964565"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fulfilled by</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1</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79" name="TextBox 78">
            <a:extLst>
              <a:ext uri="{FF2B5EF4-FFF2-40B4-BE49-F238E27FC236}">
                <a16:creationId xmlns:a16="http://schemas.microsoft.com/office/drawing/2014/main" id="{0642CF20-8BB8-4DF8-8D2B-19DDE35DCE96}"/>
              </a:ext>
            </a:extLst>
          </p:cNvPr>
          <p:cNvSpPr txBox="1"/>
          <p:nvPr/>
        </p:nvSpPr>
        <p:spPr>
          <a:xfrm>
            <a:off x="2783419" y="988824"/>
            <a:ext cx="86859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a:t>
            </a:r>
          </a:p>
        </p:txBody>
      </p:sp>
      <p:sp>
        <p:nvSpPr>
          <p:cNvPr id="80" name="TextBox 79">
            <a:extLst>
              <a:ext uri="{FF2B5EF4-FFF2-40B4-BE49-F238E27FC236}">
                <a16:creationId xmlns:a16="http://schemas.microsoft.com/office/drawing/2014/main" id="{A29ECE01-50C6-4B92-99C1-DF4DC9AB1F58}"/>
              </a:ext>
            </a:extLst>
          </p:cNvPr>
          <p:cNvSpPr txBox="1"/>
          <p:nvPr/>
        </p:nvSpPr>
        <p:spPr>
          <a:xfrm>
            <a:off x="6355971" y="4442020"/>
            <a:ext cx="899832"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lment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1</a:t>
            </a:r>
          </a:p>
        </p:txBody>
      </p:sp>
      <p:sp>
        <p:nvSpPr>
          <p:cNvPr id="81" name="TextBox 80">
            <a:extLst>
              <a:ext uri="{FF2B5EF4-FFF2-40B4-BE49-F238E27FC236}">
                <a16:creationId xmlns:a16="http://schemas.microsoft.com/office/drawing/2014/main" id="{4279E119-9DB2-46C2-B58C-C882600A5822}"/>
              </a:ext>
            </a:extLst>
          </p:cNvPr>
          <p:cNvSpPr txBox="1"/>
          <p:nvPr/>
        </p:nvSpPr>
        <p:spPr>
          <a:xfrm>
            <a:off x="6465205" y="994122"/>
            <a:ext cx="1562482"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lment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1</a:t>
            </a:r>
          </a:p>
        </p:txBody>
      </p:sp>
      <p:sp>
        <p:nvSpPr>
          <p:cNvPr id="82" name="TextBox 81">
            <a:extLst>
              <a:ext uri="{FF2B5EF4-FFF2-40B4-BE49-F238E27FC236}">
                <a16:creationId xmlns:a16="http://schemas.microsoft.com/office/drawing/2014/main" id="{1A2AB6D5-FAFD-47A3-8341-79F61FDDF345}"/>
              </a:ext>
            </a:extLst>
          </p:cNvPr>
          <p:cNvSpPr txBox="1"/>
          <p:nvPr/>
        </p:nvSpPr>
        <p:spPr>
          <a:xfrm>
            <a:off x="7892300" y="1929811"/>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3" name="TextBox 82">
            <a:extLst>
              <a:ext uri="{FF2B5EF4-FFF2-40B4-BE49-F238E27FC236}">
                <a16:creationId xmlns:a16="http://schemas.microsoft.com/office/drawing/2014/main" id="{C26DCD5C-5849-4C67-8AB0-D39FE4EA87DD}"/>
              </a:ext>
            </a:extLst>
          </p:cNvPr>
          <p:cNvSpPr txBox="1"/>
          <p:nvPr/>
        </p:nvSpPr>
        <p:spPr>
          <a:xfrm>
            <a:off x="7827633" y="1323124"/>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4" name="TextBox 83">
            <a:extLst>
              <a:ext uri="{FF2B5EF4-FFF2-40B4-BE49-F238E27FC236}">
                <a16:creationId xmlns:a16="http://schemas.microsoft.com/office/drawing/2014/main" id="{99BECC0D-7C15-434E-AE2E-27C94BDFFCC1}"/>
              </a:ext>
            </a:extLst>
          </p:cNvPr>
          <p:cNvSpPr txBox="1"/>
          <p:nvPr/>
        </p:nvSpPr>
        <p:spPr>
          <a:xfrm>
            <a:off x="5595654" y="1301336"/>
            <a:ext cx="766365"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prescribes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5" name="TextBox 84">
            <a:extLst>
              <a:ext uri="{FF2B5EF4-FFF2-40B4-BE49-F238E27FC236}">
                <a16:creationId xmlns:a16="http://schemas.microsoft.com/office/drawing/2014/main" id="{7B6C850D-4F9C-4CB1-AE52-3CEDFBD60D4E}"/>
              </a:ext>
            </a:extLst>
          </p:cNvPr>
          <p:cNvSpPr txBox="1"/>
          <p:nvPr/>
        </p:nvSpPr>
        <p:spPr>
          <a:xfrm>
            <a:off x="5615180" y="2377634"/>
            <a:ext cx="766365"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prescribes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7" name="TextBox 86">
            <a:extLst>
              <a:ext uri="{FF2B5EF4-FFF2-40B4-BE49-F238E27FC236}">
                <a16:creationId xmlns:a16="http://schemas.microsoft.com/office/drawing/2014/main" id="{00793D66-E92C-4B06-995D-4826A3A568C6}"/>
              </a:ext>
            </a:extLst>
          </p:cNvPr>
          <p:cNvSpPr txBox="1"/>
          <p:nvPr/>
        </p:nvSpPr>
        <p:spPr>
          <a:xfrm>
            <a:off x="7142113" y="2465146"/>
            <a:ext cx="810253" cy="58477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8" name="TextBox 87">
            <a:extLst>
              <a:ext uri="{FF2B5EF4-FFF2-40B4-BE49-F238E27FC236}">
                <a16:creationId xmlns:a16="http://schemas.microsoft.com/office/drawing/2014/main" id="{4953223F-C4F7-45A0-9683-C69C6A83FFD5}"/>
              </a:ext>
            </a:extLst>
          </p:cNvPr>
          <p:cNvSpPr txBox="1"/>
          <p:nvPr/>
        </p:nvSpPr>
        <p:spPr>
          <a:xfrm>
            <a:off x="8768325" y="5347257"/>
            <a:ext cx="1381445"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akes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into account 0..*</a:t>
            </a:r>
          </a:p>
        </p:txBody>
      </p:sp>
      <p:sp>
        <p:nvSpPr>
          <p:cNvPr id="89" name="TextBox 88">
            <a:extLst>
              <a:ext uri="{FF2B5EF4-FFF2-40B4-BE49-F238E27FC236}">
                <a16:creationId xmlns:a16="http://schemas.microsoft.com/office/drawing/2014/main" id="{5CACEFF1-A506-4662-8287-8F20F28588E3}"/>
              </a:ext>
            </a:extLst>
          </p:cNvPr>
          <p:cNvSpPr txBox="1"/>
          <p:nvPr/>
        </p:nvSpPr>
        <p:spPr>
          <a:xfrm>
            <a:off x="7113567" y="4141905"/>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records dose delivered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0" name="TextBox 89">
            <a:extLst>
              <a:ext uri="{FF2B5EF4-FFF2-40B4-BE49-F238E27FC236}">
                <a16:creationId xmlns:a16="http://schemas.microsoft.com/office/drawing/2014/main" id="{340FFA87-EDD9-485C-85E2-616655EF2A56}"/>
              </a:ext>
            </a:extLst>
          </p:cNvPr>
          <p:cNvSpPr txBox="1"/>
          <p:nvPr/>
        </p:nvSpPr>
        <p:spPr>
          <a:xfrm>
            <a:off x="6429245" y="5823214"/>
            <a:ext cx="740428"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 0..1</a:t>
            </a:r>
          </a:p>
        </p:txBody>
      </p:sp>
      <p:sp>
        <p:nvSpPr>
          <p:cNvPr id="91" name="TextBox 90">
            <a:extLst>
              <a:ext uri="{FF2B5EF4-FFF2-40B4-BE49-F238E27FC236}">
                <a16:creationId xmlns:a16="http://schemas.microsoft.com/office/drawing/2014/main" id="{9CC983B9-E616-4EA9-BC31-DD772222FC3E}"/>
              </a:ext>
            </a:extLst>
          </p:cNvPr>
          <p:cNvSpPr txBox="1"/>
          <p:nvPr/>
        </p:nvSpPr>
        <p:spPr>
          <a:xfrm>
            <a:off x="5426410" y="5136729"/>
            <a:ext cx="964565"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fulfilled by</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1</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2" name="TextBox 91">
            <a:extLst>
              <a:ext uri="{FF2B5EF4-FFF2-40B4-BE49-F238E27FC236}">
                <a16:creationId xmlns:a16="http://schemas.microsoft.com/office/drawing/2014/main" id="{EDE0A2F5-D942-428D-8DF1-DABEC95DE727}"/>
              </a:ext>
            </a:extLst>
          </p:cNvPr>
          <p:cNvSpPr txBox="1"/>
          <p:nvPr/>
        </p:nvSpPr>
        <p:spPr>
          <a:xfrm>
            <a:off x="4541086" y="2267965"/>
            <a:ext cx="895544"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fulfilled in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3" name="TextBox 92">
            <a:extLst>
              <a:ext uri="{FF2B5EF4-FFF2-40B4-BE49-F238E27FC236}">
                <a16:creationId xmlns:a16="http://schemas.microsoft.com/office/drawing/2014/main" id="{688EC9F6-0A4E-4442-963F-36A71446F898}"/>
              </a:ext>
            </a:extLst>
          </p:cNvPr>
          <p:cNvSpPr txBox="1"/>
          <p:nvPr/>
        </p:nvSpPr>
        <p:spPr>
          <a:xfrm>
            <a:off x="10410464" y="4448668"/>
            <a:ext cx="597664" cy="58477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akes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into account 0..*</a:t>
            </a:r>
          </a:p>
        </p:txBody>
      </p:sp>
      <p:sp>
        <p:nvSpPr>
          <p:cNvPr id="94" name="TextBox 93">
            <a:extLst>
              <a:ext uri="{FF2B5EF4-FFF2-40B4-BE49-F238E27FC236}">
                <a16:creationId xmlns:a16="http://schemas.microsoft.com/office/drawing/2014/main" id="{88C5E7AD-60A1-4FAF-B27B-44B2858474FF}"/>
              </a:ext>
            </a:extLst>
          </p:cNvPr>
          <p:cNvSpPr txBox="1"/>
          <p:nvPr/>
        </p:nvSpPr>
        <p:spPr>
          <a:xfrm>
            <a:off x="7899673" y="4973250"/>
            <a:ext cx="631961"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akes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into account 0..*</a:t>
            </a:r>
          </a:p>
        </p:txBody>
      </p:sp>
      <p:sp>
        <p:nvSpPr>
          <p:cNvPr id="95" name="TextBox 94">
            <a:extLst>
              <a:ext uri="{FF2B5EF4-FFF2-40B4-BE49-F238E27FC236}">
                <a16:creationId xmlns:a16="http://schemas.microsoft.com/office/drawing/2014/main" id="{A8E5DBCF-F223-4A2A-B7C5-E8C15249A5B2}"/>
              </a:ext>
            </a:extLst>
          </p:cNvPr>
          <p:cNvSpPr txBox="1"/>
          <p:nvPr/>
        </p:nvSpPr>
        <p:spPr>
          <a:xfrm>
            <a:off x="5837111" y="3389043"/>
            <a:ext cx="739868"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plans</a:t>
            </a:r>
            <a:b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b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6" name="Content Placeholder 2">
            <a:extLst>
              <a:ext uri="{FF2B5EF4-FFF2-40B4-BE49-F238E27FC236}">
                <a16:creationId xmlns:a16="http://schemas.microsoft.com/office/drawing/2014/main" id="{32B37F1D-56B9-4F99-B7CF-52D70156DA99}"/>
              </a:ext>
            </a:extLst>
          </p:cNvPr>
          <p:cNvSpPr txBox="1">
            <a:spLocks/>
          </p:cNvSpPr>
          <p:nvPr/>
        </p:nvSpPr>
        <p:spPr>
          <a:xfrm>
            <a:off x="5037357" y="179849"/>
            <a:ext cx="4003828"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50000"/>
              </a:lnSpc>
              <a:spcBef>
                <a:spcPts val="1000"/>
              </a:spcBef>
              <a:spcAft>
                <a:spcPts val="1000"/>
              </a:spcAft>
              <a:buClr>
                <a:srgbClr val="00A9E0"/>
              </a:buClr>
              <a:buSzTx/>
              <a:buFont typeface="Arial"/>
              <a:buNone/>
              <a:tabLst/>
              <a:defRPr/>
            </a:pPr>
            <a:r>
              <a:rPr kumimoji="0" lang="en-US" sz="1200" b="0" i="0" u="none" strike="noStrike" kern="1200" cap="none" spc="0" normalizeH="0" baseline="0" noProof="0" dirty="0" err="1">
                <a:ln>
                  <a:noFill/>
                </a:ln>
                <a:solidFill>
                  <a:srgbClr val="FF0000"/>
                </a:solidFill>
                <a:effectLst/>
                <a:uLnTx/>
                <a:uFillTx/>
                <a:latin typeface="Arial" panose="020B0604020202020204"/>
                <a:ea typeface="+mn-ea"/>
                <a:cs typeface="+mn-cs"/>
              </a:rPr>
              <a:t>CodeX</a:t>
            </a:r>
            <a:r>
              <a:rPr kumimoji="0" lang="en-US" sz="1200" b="0" i="0" u="none" strike="noStrike" kern="1200" cap="none" spc="0" normalizeH="0" baseline="0" noProof="0" dirty="0">
                <a:ln>
                  <a:noFill/>
                </a:ln>
                <a:solidFill>
                  <a:srgbClr val="FF0000"/>
                </a:solidFill>
                <a:effectLst/>
                <a:uLnTx/>
                <a:uFillTx/>
                <a:latin typeface="Arial" panose="020B0604020202020204"/>
                <a:ea typeface="+mn-ea"/>
                <a:cs typeface="+mn-cs"/>
              </a:rPr>
              <a:t> RT Scope</a:t>
            </a:r>
          </a:p>
        </p:txBody>
      </p:sp>
      <p:sp>
        <p:nvSpPr>
          <p:cNvPr id="103" name="Title 1">
            <a:extLst>
              <a:ext uri="{FF2B5EF4-FFF2-40B4-BE49-F238E27FC236}">
                <a16:creationId xmlns:a16="http://schemas.microsoft.com/office/drawing/2014/main" id="{A024BF84-ECD7-4752-BD7B-4EA8E5D9718A}"/>
              </a:ext>
            </a:extLst>
          </p:cNvPr>
          <p:cNvSpPr txBox="1">
            <a:spLocks/>
          </p:cNvSpPr>
          <p:nvPr/>
        </p:nvSpPr>
        <p:spPr>
          <a:xfrm>
            <a:off x="0" y="31653"/>
            <a:ext cx="11242646" cy="61753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0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400" b="0" i="0" u="none" strike="noStrike" kern="1200" cap="none" spc="0" normalizeH="0" baseline="0" noProof="0" dirty="0" err="1">
                <a:ln>
                  <a:noFill/>
                </a:ln>
                <a:solidFill>
                  <a:srgbClr val="000000"/>
                </a:solidFill>
                <a:effectLst/>
                <a:uLnTx/>
                <a:uFillTx/>
                <a:latin typeface="Arial" panose="020B0604020202020204"/>
                <a:ea typeface="+mj-ea"/>
                <a:cs typeface="+mj-cs"/>
              </a:rPr>
              <a:t>RTResourcesOverview.svg</a:t>
            </a:r>
            <a:r>
              <a:rPr lang="en-US" sz="1400" b="0" dirty="0">
                <a:solidFill>
                  <a:srgbClr val="000000"/>
                </a:solidFill>
                <a:latin typeface="Arial" panose="020B0604020202020204"/>
              </a:rPr>
              <a:t>	</a:t>
            </a:r>
            <a:r>
              <a:rPr lang="en-US" sz="800" b="0" dirty="0">
                <a:solidFill>
                  <a:srgbClr val="000000"/>
                </a:solidFill>
                <a:latin typeface="Arial" panose="020B0604020202020204"/>
              </a:rPr>
              <a:t>Updated: Dec 23, 2021</a:t>
            </a:r>
            <a:endParaRPr kumimoji="0" lang="en-GB" sz="800" b="1" i="0" u="none" strike="noStrike" kern="1200" cap="none" spc="0" normalizeH="0" baseline="0" noProof="0" dirty="0">
              <a:ln>
                <a:noFill/>
              </a:ln>
              <a:solidFill>
                <a:srgbClr val="000000"/>
              </a:solidFill>
              <a:effectLst/>
              <a:uLnTx/>
              <a:uFillTx/>
              <a:latin typeface="Arial" panose="020B0604020202020204"/>
              <a:ea typeface="+mj-ea"/>
              <a:cs typeface="+mj-cs"/>
            </a:endParaRPr>
          </a:p>
        </p:txBody>
      </p:sp>
      <p:sp>
        <p:nvSpPr>
          <p:cNvPr id="102" name="Content Placeholder 2">
            <a:extLst>
              <a:ext uri="{FF2B5EF4-FFF2-40B4-BE49-F238E27FC236}">
                <a16:creationId xmlns:a16="http://schemas.microsoft.com/office/drawing/2014/main" id="{6DC83C9B-1A44-4EF8-8691-01E95F4CAE4E}"/>
              </a:ext>
            </a:extLst>
          </p:cNvPr>
          <p:cNvSpPr txBox="1">
            <a:spLocks/>
          </p:cNvSpPr>
          <p:nvPr/>
        </p:nvSpPr>
        <p:spPr>
          <a:xfrm>
            <a:off x="6392818" y="634132"/>
            <a:ext cx="3799081"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50000"/>
              </a:lnSpc>
              <a:buClr>
                <a:srgbClr val="00A9E0"/>
              </a:buClr>
              <a:buFont typeface="Arial"/>
              <a:buNone/>
            </a:pPr>
            <a:r>
              <a:rPr lang="en-US" sz="1200" dirty="0">
                <a:solidFill>
                  <a:srgbClr val="33CC33"/>
                </a:solidFill>
                <a:latin typeface="Arial" panose="020B0604020202020204"/>
              </a:rPr>
              <a:t>Derived from </a:t>
            </a:r>
            <a:r>
              <a:rPr lang="en-US" sz="1200" dirty="0" err="1">
                <a:solidFill>
                  <a:srgbClr val="33CC33"/>
                </a:solidFill>
                <a:latin typeface="Arial" panose="020B0604020202020204"/>
              </a:rPr>
              <a:t>mCODE</a:t>
            </a:r>
            <a:r>
              <a:rPr lang="en-US" sz="1200" dirty="0">
                <a:solidFill>
                  <a:srgbClr val="33CC33"/>
                </a:solidFill>
                <a:latin typeface="Arial" panose="020B0604020202020204"/>
              </a:rPr>
              <a:t> STU 2</a:t>
            </a:r>
          </a:p>
        </p:txBody>
      </p:sp>
      <p:sp>
        <p:nvSpPr>
          <p:cNvPr id="104" name="TextBox 103">
            <a:extLst>
              <a:ext uri="{FF2B5EF4-FFF2-40B4-BE49-F238E27FC236}">
                <a16:creationId xmlns:a16="http://schemas.microsoft.com/office/drawing/2014/main" id="{9E969075-DC24-4E9D-98EB-9771B955AF7D}"/>
              </a:ext>
            </a:extLst>
          </p:cNvPr>
          <p:cNvSpPr txBox="1"/>
          <p:nvPr/>
        </p:nvSpPr>
        <p:spPr>
          <a:xfrm>
            <a:off x="146774" y="4069984"/>
            <a:ext cx="2710647" cy="147732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Plan Prescription</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lang="en-GB" sz="800" b="1" kern="0" dirty="0">
                <a:solidFill>
                  <a:srgbClr val="FF0000"/>
                </a:solidFill>
                <a:latin typeface="Arial" panose="020B0604020202020204"/>
              </a:rPr>
              <a:t>Cumulative =</a:t>
            </a:r>
          </a:p>
          <a:p>
            <a:pPr lvl="1">
              <a:defRPr/>
            </a:pPr>
            <a:r>
              <a:rPr kumimoji="0" lang="en-GB" sz="800" b="1" i="0" u="none" strike="noStrike" kern="0" cap="none" spc="0" normalizeH="0" baseline="0" noProof="0" dirty="0">
                <a:ln>
                  <a:noFill/>
                </a:ln>
                <a:solidFill>
                  <a:srgbClr val="FF0000"/>
                </a:solidFill>
                <a:effectLst/>
                <a:uLnTx/>
                <a:uFillTx/>
                <a:latin typeface="Arial" panose="020B0604020202020204"/>
                <a:ea typeface="+mn-ea"/>
                <a:cs typeface="+mn-cs"/>
              </a:rPr>
              <a:t>no (single plan) </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Therapeutic Intent</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Modality</a:t>
            </a:r>
          </a:p>
          <a:p>
            <a:pPr marL="171450" marR="0" lvl="0" indent="-171450" defTabSz="914400" eaLnBrk="1" fontAlgn="auto" latinLnBrk="0" hangingPunct="1">
              <a:lnSpc>
                <a:spcPct val="100000"/>
              </a:lnSpc>
              <a:spcBef>
                <a:spcPts val="0"/>
              </a:spcBef>
              <a:spcAft>
                <a:spcPts val="0"/>
              </a:spcAft>
              <a:buClrTx/>
              <a:buSzTx/>
              <a:buFontTx/>
              <a:buChar char="-"/>
              <a:tabLst/>
              <a:defRPr/>
            </a:pPr>
            <a:r>
              <a:rPr lang="en-US" sz="800" kern="0" dirty="0">
                <a:solidFill>
                  <a:srgbClr val="000000"/>
                </a:solidFill>
                <a:latin typeface="Arial" panose="020B0604020202020204"/>
              </a:rPr>
              <a:t>Technique</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Prescribed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 Fractions</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Prescribed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Target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Volume</a:t>
            </a:r>
          </a:p>
        </p:txBody>
      </p:sp>
      <p:sp>
        <p:nvSpPr>
          <p:cNvPr id="105" name="TextBox 104">
            <a:extLst>
              <a:ext uri="{FF2B5EF4-FFF2-40B4-BE49-F238E27FC236}">
                <a16:creationId xmlns:a16="http://schemas.microsoft.com/office/drawing/2014/main" id="{D5AA52A2-86CC-4F22-AE1C-05DFEE159DCB}"/>
              </a:ext>
            </a:extLst>
          </p:cNvPr>
          <p:cNvSpPr txBox="1"/>
          <p:nvPr/>
        </p:nvSpPr>
        <p:spPr>
          <a:xfrm>
            <a:off x="146774" y="2331562"/>
            <a:ext cx="2710647" cy="1508105"/>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 </a:t>
            </a: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Phase Cumulative Prescription</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lang="en-GB" sz="800" b="1" kern="0" dirty="0">
                <a:solidFill>
                  <a:srgbClr val="FF0000"/>
                </a:solidFill>
                <a:latin typeface="Arial" panose="020B0604020202020204"/>
              </a:rPr>
              <a:t>Cumulative =</a:t>
            </a:r>
          </a:p>
          <a:p>
            <a:pPr lvl="1">
              <a:defRPr/>
            </a:pPr>
            <a:r>
              <a:rPr kumimoji="0" lang="en-GB" sz="800" b="1" i="0" u="none" strike="noStrike" kern="0" cap="none" spc="0" normalizeH="0" baseline="0" noProof="0" dirty="0">
                <a:ln>
                  <a:noFill/>
                </a:ln>
                <a:solidFill>
                  <a:srgbClr val="FF0000"/>
                </a:solidFill>
                <a:effectLst/>
                <a:uLnTx/>
                <a:uFillTx/>
                <a:latin typeface="Arial" panose="020B0604020202020204"/>
                <a:ea typeface="+mn-ea"/>
                <a:cs typeface="+mn-cs"/>
              </a:rPr>
              <a:t>phase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Therapeutic Intent</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Modalities </a:t>
            </a:r>
            <a:endParaRPr lang="en-US" sz="800" kern="0" dirty="0">
              <a:solidFill>
                <a:srgbClr val="000000"/>
              </a:solidFill>
              <a:latin typeface="Arial" panose="020B0604020202020204"/>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i="0" u="none" strike="noStrike" kern="0" cap="none" spc="0" normalizeH="0" baseline="0" noProof="0" dirty="0">
                <a:ln>
                  <a:noFill/>
                </a:ln>
                <a:solidFill>
                  <a:srgbClr val="000000"/>
                </a:solidFill>
                <a:effectLst/>
                <a:uLnTx/>
                <a:uFillTx/>
                <a:latin typeface="Arial" panose="020B0604020202020204"/>
                <a:ea typeface="+mn-ea"/>
                <a:cs typeface="+mn-cs"/>
              </a:rPr>
              <a:t>Techniques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Prescribed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 Fractions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Prescribed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Target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Volume</a:t>
            </a:r>
          </a:p>
        </p:txBody>
      </p:sp>
      <p:sp>
        <p:nvSpPr>
          <p:cNvPr id="86" name="TextBox 85">
            <a:extLst>
              <a:ext uri="{FF2B5EF4-FFF2-40B4-BE49-F238E27FC236}">
                <a16:creationId xmlns:a16="http://schemas.microsoft.com/office/drawing/2014/main" id="{1AFE997A-DF41-4E81-85D6-84EE15116B40}"/>
              </a:ext>
            </a:extLst>
          </p:cNvPr>
          <p:cNvSpPr txBox="1"/>
          <p:nvPr/>
        </p:nvSpPr>
        <p:spPr>
          <a:xfrm>
            <a:off x="2783419" y="2624511"/>
            <a:ext cx="86859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a:t>
            </a:r>
          </a:p>
        </p:txBody>
      </p:sp>
      <p:sp>
        <p:nvSpPr>
          <p:cNvPr id="106" name="TextBox 105">
            <a:extLst>
              <a:ext uri="{FF2B5EF4-FFF2-40B4-BE49-F238E27FC236}">
                <a16:creationId xmlns:a16="http://schemas.microsoft.com/office/drawing/2014/main" id="{EC128519-FA13-45F5-9C8E-F7CF2E5248B9}"/>
              </a:ext>
            </a:extLst>
          </p:cNvPr>
          <p:cNvSpPr txBox="1"/>
          <p:nvPr/>
        </p:nvSpPr>
        <p:spPr>
          <a:xfrm>
            <a:off x="2783419" y="4351018"/>
            <a:ext cx="86859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a:t>
            </a:r>
          </a:p>
        </p:txBody>
      </p:sp>
      <p:cxnSp>
        <p:nvCxnSpPr>
          <p:cNvPr id="107" name="Straight Arrow Connector 106">
            <a:extLst>
              <a:ext uri="{FF2B5EF4-FFF2-40B4-BE49-F238E27FC236}">
                <a16:creationId xmlns:a16="http://schemas.microsoft.com/office/drawing/2014/main" id="{4DB37F00-5984-436E-8678-4012CB0F75C5}"/>
              </a:ext>
            </a:extLst>
          </p:cNvPr>
          <p:cNvCxnSpPr>
            <a:cxnSpLocks/>
            <a:stCxn id="105" idx="3"/>
            <a:endCxn id="58" idx="1"/>
          </p:cNvCxnSpPr>
          <p:nvPr/>
        </p:nvCxnSpPr>
        <p:spPr>
          <a:xfrm>
            <a:off x="2857421" y="3085615"/>
            <a:ext cx="704370" cy="0"/>
          </a:xfrm>
          <a:prstGeom prst="straightConnector1">
            <a:avLst/>
          </a:prstGeom>
          <a:noFill/>
          <a:ln w="6350" cap="flat" cmpd="sng" algn="ctr">
            <a:solidFill>
              <a:srgbClr val="00A9E0"/>
            </a:solidFill>
            <a:prstDash val="solid"/>
            <a:miter lim="800000"/>
            <a:tailEnd type="triangle"/>
          </a:ln>
          <a:effectLst/>
        </p:spPr>
      </p:cxnSp>
      <p:cxnSp>
        <p:nvCxnSpPr>
          <p:cNvPr id="108" name="Straight Arrow Connector 107">
            <a:extLst>
              <a:ext uri="{FF2B5EF4-FFF2-40B4-BE49-F238E27FC236}">
                <a16:creationId xmlns:a16="http://schemas.microsoft.com/office/drawing/2014/main" id="{E9BDF8C3-1993-4875-B6F9-B844828F7F19}"/>
              </a:ext>
            </a:extLst>
          </p:cNvPr>
          <p:cNvCxnSpPr>
            <a:cxnSpLocks/>
            <a:stCxn id="104" idx="3"/>
            <a:endCxn id="72" idx="1"/>
          </p:cNvCxnSpPr>
          <p:nvPr/>
        </p:nvCxnSpPr>
        <p:spPr>
          <a:xfrm>
            <a:off x="2857421" y="4808648"/>
            <a:ext cx="704369" cy="1"/>
          </a:xfrm>
          <a:prstGeom prst="straightConnector1">
            <a:avLst/>
          </a:prstGeom>
          <a:noFill/>
          <a:ln w="6350" cap="flat" cmpd="sng" algn="ctr">
            <a:solidFill>
              <a:srgbClr val="00A9E0"/>
            </a:solidFill>
            <a:prstDash val="solid"/>
            <a:miter lim="800000"/>
            <a:tailEnd type="triangle"/>
          </a:ln>
          <a:effectLst/>
        </p:spPr>
      </p:cxnSp>
      <p:cxnSp>
        <p:nvCxnSpPr>
          <p:cNvPr id="70" name="Straight Arrow Connector 69">
            <a:extLst>
              <a:ext uri="{FF2B5EF4-FFF2-40B4-BE49-F238E27FC236}">
                <a16:creationId xmlns:a16="http://schemas.microsoft.com/office/drawing/2014/main" id="{1351689B-486C-490E-A615-F06DAD98BD92}"/>
              </a:ext>
            </a:extLst>
          </p:cNvPr>
          <p:cNvCxnSpPr>
            <a:cxnSpLocks/>
            <a:stCxn id="52" idx="1"/>
            <a:endCxn id="58" idx="3"/>
          </p:cNvCxnSpPr>
          <p:nvPr/>
        </p:nvCxnSpPr>
        <p:spPr>
          <a:xfrm flipH="1">
            <a:off x="5673277" y="3085614"/>
            <a:ext cx="2325562" cy="1"/>
          </a:xfrm>
          <a:prstGeom prst="straightConnector1">
            <a:avLst/>
          </a:prstGeom>
          <a:noFill/>
          <a:ln w="6350" cap="flat" cmpd="sng" algn="ctr">
            <a:solidFill>
              <a:srgbClr val="00A9E0"/>
            </a:solidFill>
            <a:prstDash val="solid"/>
            <a:miter lim="800000"/>
            <a:tailEnd type="triangle"/>
          </a:ln>
          <a:effectLst/>
        </p:spPr>
      </p:cxnSp>
      <p:sp>
        <p:nvSpPr>
          <p:cNvPr id="109" name="TextBox 108">
            <a:extLst>
              <a:ext uri="{FF2B5EF4-FFF2-40B4-BE49-F238E27FC236}">
                <a16:creationId xmlns:a16="http://schemas.microsoft.com/office/drawing/2014/main" id="{E2EEEE41-3EF1-4F32-B219-38445C16AF99}"/>
              </a:ext>
            </a:extLst>
          </p:cNvPr>
          <p:cNvSpPr txBox="1"/>
          <p:nvPr/>
        </p:nvSpPr>
        <p:spPr>
          <a:xfrm>
            <a:off x="5677163" y="2838658"/>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lment </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of 1</a:t>
            </a:r>
          </a:p>
        </p:txBody>
      </p:sp>
      <p:cxnSp>
        <p:nvCxnSpPr>
          <p:cNvPr id="111" name="Straight Arrow Connector 110">
            <a:extLst>
              <a:ext uri="{FF2B5EF4-FFF2-40B4-BE49-F238E27FC236}">
                <a16:creationId xmlns:a16="http://schemas.microsoft.com/office/drawing/2014/main" id="{8AD98F36-35F5-4D54-8567-DFF046D8B1E0}"/>
              </a:ext>
            </a:extLst>
          </p:cNvPr>
          <p:cNvCxnSpPr>
            <a:cxnSpLocks/>
          </p:cNvCxnSpPr>
          <p:nvPr/>
        </p:nvCxnSpPr>
        <p:spPr>
          <a:xfrm>
            <a:off x="9148930" y="2082215"/>
            <a:ext cx="0" cy="555030"/>
          </a:xfrm>
          <a:prstGeom prst="straightConnector1">
            <a:avLst/>
          </a:prstGeom>
          <a:noFill/>
          <a:ln w="6350" cap="flat" cmpd="sng" algn="ctr">
            <a:solidFill>
              <a:srgbClr val="00A9E0"/>
            </a:solidFill>
            <a:prstDash val="solid"/>
            <a:miter lim="800000"/>
            <a:tailEnd type="triangle"/>
          </a:ln>
          <a:effectLst/>
        </p:spPr>
      </p:cxnSp>
      <p:sp>
        <p:nvSpPr>
          <p:cNvPr id="112" name="TextBox 111">
            <a:extLst>
              <a:ext uri="{FF2B5EF4-FFF2-40B4-BE49-F238E27FC236}">
                <a16:creationId xmlns:a16="http://schemas.microsoft.com/office/drawing/2014/main" id="{41BD1364-837F-49F6-9AA1-83AA93B4E610}"/>
              </a:ext>
            </a:extLst>
          </p:cNvPr>
          <p:cNvSpPr txBox="1"/>
          <p:nvPr/>
        </p:nvSpPr>
        <p:spPr>
          <a:xfrm>
            <a:off x="8749792" y="2096645"/>
            <a:ext cx="933200"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akes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into account 0..*</a:t>
            </a:r>
          </a:p>
        </p:txBody>
      </p:sp>
      <p:cxnSp>
        <p:nvCxnSpPr>
          <p:cNvPr id="113" name="Straight Arrow Connector 112">
            <a:extLst>
              <a:ext uri="{FF2B5EF4-FFF2-40B4-BE49-F238E27FC236}">
                <a16:creationId xmlns:a16="http://schemas.microsoft.com/office/drawing/2014/main" id="{112AE4EC-89ED-422E-98F9-1D906D83E7D2}"/>
              </a:ext>
            </a:extLst>
          </p:cNvPr>
          <p:cNvCxnSpPr>
            <a:cxnSpLocks/>
          </p:cNvCxnSpPr>
          <p:nvPr/>
        </p:nvCxnSpPr>
        <p:spPr>
          <a:xfrm>
            <a:off x="10067278" y="2076078"/>
            <a:ext cx="0" cy="2193961"/>
          </a:xfrm>
          <a:prstGeom prst="straightConnector1">
            <a:avLst/>
          </a:prstGeom>
          <a:noFill/>
          <a:ln w="6350" cap="flat" cmpd="sng" algn="ctr">
            <a:solidFill>
              <a:srgbClr val="00A9E0"/>
            </a:solidFill>
            <a:prstDash val="solid"/>
            <a:miter lim="800000"/>
            <a:tailEnd type="triangle"/>
          </a:ln>
          <a:effectLst/>
        </p:spPr>
      </p:cxnSp>
      <p:sp>
        <p:nvSpPr>
          <p:cNvPr id="114" name="TextBox 113">
            <a:extLst>
              <a:ext uri="{FF2B5EF4-FFF2-40B4-BE49-F238E27FC236}">
                <a16:creationId xmlns:a16="http://schemas.microsoft.com/office/drawing/2014/main" id="{14CA9576-FE42-4911-8D35-38C080F9F0C0}"/>
              </a:ext>
            </a:extLst>
          </p:cNvPr>
          <p:cNvSpPr txBox="1"/>
          <p:nvPr/>
        </p:nvSpPr>
        <p:spPr>
          <a:xfrm>
            <a:off x="9812800" y="2934073"/>
            <a:ext cx="597664" cy="58477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akes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into account 0..*</a:t>
            </a:r>
          </a:p>
        </p:txBody>
      </p:sp>
    </p:spTree>
    <p:extLst>
      <p:ext uri="{BB962C8B-B14F-4D97-AF65-F5344CB8AC3E}">
        <p14:creationId xmlns:p14="http://schemas.microsoft.com/office/powerpoint/2010/main" val="9252064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Rectangle 76">
            <a:extLst>
              <a:ext uri="{FF2B5EF4-FFF2-40B4-BE49-F238E27FC236}">
                <a16:creationId xmlns:a16="http://schemas.microsoft.com/office/drawing/2014/main" id="{7ED299A2-93ED-4808-A0C7-86741EE079B1}"/>
              </a:ext>
            </a:extLst>
          </p:cNvPr>
          <p:cNvSpPr/>
          <p:nvPr/>
        </p:nvSpPr>
        <p:spPr>
          <a:xfrm>
            <a:off x="7838300" y="2788352"/>
            <a:ext cx="3119977" cy="1078733"/>
          </a:xfrm>
          <a:prstGeom prst="rect">
            <a:avLst/>
          </a:prstGeom>
          <a:noFill/>
          <a:ln w="28575" cap="flat" cmpd="sng" algn="ctr">
            <a:solidFill>
              <a:srgbClr val="33CC33"/>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97" name="Rectangle 96">
            <a:extLst>
              <a:ext uri="{FF2B5EF4-FFF2-40B4-BE49-F238E27FC236}">
                <a16:creationId xmlns:a16="http://schemas.microsoft.com/office/drawing/2014/main" id="{FB770477-ED0F-4207-80F7-A508DADB1558}"/>
              </a:ext>
            </a:extLst>
          </p:cNvPr>
          <p:cNvSpPr/>
          <p:nvPr/>
        </p:nvSpPr>
        <p:spPr>
          <a:xfrm>
            <a:off x="6271640" y="590788"/>
            <a:ext cx="4674527" cy="1872213"/>
          </a:xfrm>
          <a:prstGeom prst="rect">
            <a:avLst/>
          </a:prstGeom>
          <a:noFill/>
          <a:ln w="28575" cap="flat" cmpd="sng" algn="ctr">
            <a:solidFill>
              <a:srgbClr val="FF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101" name="Rectangle 100">
            <a:extLst>
              <a:ext uri="{FF2B5EF4-FFF2-40B4-BE49-F238E27FC236}">
                <a16:creationId xmlns:a16="http://schemas.microsoft.com/office/drawing/2014/main" id="{2A77DAFC-452C-4877-91B2-4A43B492F91C}"/>
              </a:ext>
            </a:extLst>
          </p:cNvPr>
          <p:cNvSpPr/>
          <p:nvPr/>
        </p:nvSpPr>
        <p:spPr>
          <a:xfrm>
            <a:off x="3480579" y="590788"/>
            <a:ext cx="2633252" cy="3355362"/>
          </a:xfrm>
          <a:prstGeom prst="rect">
            <a:avLst/>
          </a:prstGeom>
          <a:noFill/>
          <a:ln w="28575" cap="flat" cmpd="sng" algn="ctr">
            <a:solidFill>
              <a:srgbClr val="33CC33"/>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49" name="TextBox 48">
            <a:extLst>
              <a:ext uri="{FF2B5EF4-FFF2-40B4-BE49-F238E27FC236}">
                <a16:creationId xmlns:a16="http://schemas.microsoft.com/office/drawing/2014/main" id="{BF7A4BF9-BAA1-4BEB-83E0-F361806545FF}"/>
              </a:ext>
            </a:extLst>
          </p:cNvPr>
          <p:cNvSpPr txBox="1"/>
          <p:nvPr/>
        </p:nvSpPr>
        <p:spPr>
          <a:xfrm>
            <a:off x="3638750" y="690898"/>
            <a:ext cx="2111486" cy="1508105"/>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200" b="1" i="0" u="none" strike="noStrike" kern="0" cap="none" spc="0" normalizeH="0" baseline="0" noProof="0" dirty="0">
                <a:ln>
                  <a:noFill/>
                </a:ln>
                <a:solidFill>
                  <a:srgbClr val="00A9E0"/>
                </a:solidFill>
                <a:effectLst/>
                <a:uLnTx/>
                <a:uFillTx/>
                <a:latin typeface="Arial" panose="020B0604020202020204"/>
                <a:ea typeface="+mn-ea"/>
                <a:cs typeface="+mn-cs"/>
              </a:rPr>
              <a:t>Planned Course Summary</a:t>
            </a:r>
            <a:endParaRPr kumimoji="0" lang="en-CH" sz="12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(how to treat, covering a </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complete radiotherapy treatment)</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Therapeutic Intent</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Modalities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Techniques (optional)</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Prescribed</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Number of Sessions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Pre</a:t>
            </a: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1"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Volume</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1"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bed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ractions</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per Volume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50" name="TextBox 49">
            <a:extLst>
              <a:ext uri="{FF2B5EF4-FFF2-40B4-BE49-F238E27FC236}">
                <a16:creationId xmlns:a16="http://schemas.microsoft.com/office/drawing/2014/main" id="{722E46DF-7122-4780-BA61-36B6ECEB6F6D}"/>
              </a:ext>
            </a:extLst>
          </p:cNvPr>
          <p:cNvSpPr txBox="1"/>
          <p:nvPr/>
        </p:nvSpPr>
        <p:spPr>
          <a:xfrm>
            <a:off x="2456500" y="5504812"/>
            <a:ext cx="3361631" cy="769441"/>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200" b="1" i="0" u="none" strike="noStrike" kern="0" cap="none" spc="0" normalizeH="0" baseline="0" noProof="0" dirty="0">
                <a:ln>
                  <a:noFill/>
                </a:ln>
                <a:solidFill>
                  <a:srgbClr val="00A9E0"/>
                </a:solidFill>
                <a:effectLst/>
                <a:uLnTx/>
                <a:uFillTx/>
                <a:latin typeface="Arial" panose="020B0604020202020204"/>
                <a:ea typeface="+mn-ea"/>
                <a:cs typeface="+mn-cs"/>
              </a:rPr>
              <a:t>Planned F</a:t>
            </a:r>
            <a:r>
              <a:rPr kumimoji="0" lang="en-CH" sz="1200" b="1" i="0" u="none" strike="noStrike" kern="0" cap="none" spc="0" normalizeH="0" baseline="0" noProof="0" dirty="0">
                <a:ln>
                  <a:noFill/>
                </a:ln>
                <a:solidFill>
                  <a:srgbClr val="00A9E0"/>
                </a:solidFill>
                <a:effectLst/>
                <a:uLnTx/>
                <a:uFillTx/>
                <a:latin typeface="Arial" panose="020B0604020202020204"/>
                <a:ea typeface="+mn-ea"/>
                <a:cs typeface="+mn-cs"/>
              </a:rPr>
              <a:t>r</a:t>
            </a:r>
            <a:r>
              <a:rPr kumimoji="0" lang="en-GB" sz="1200" b="1" i="0" u="none" strike="noStrike" kern="0" cap="none" spc="0" normalizeH="0" baseline="0" noProof="0" dirty="0">
                <a:ln>
                  <a:noFill/>
                </a:ln>
                <a:solidFill>
                  <a:srgbClr val="00A9E0"/>
                </a:solidFill>
                <a:effectLst/>
                <a:uLnTx/>
                <a:uFillTx/>
                <a:latin typeface="Arial" panose="020B0604020202020204"/>
                <a:ea typeface="+mn-ea"/>
                <a:cs typeface="+mn-cs"/>
              </a:rPr>
              <a:t>a</a:t>
            </a:r>
            <a:r>
              <a:rPr kumimoji="0" lang="en-CH" sz="1200" b="1" i="0" u="none" strike="noStrike" kern="0" cap="none" spc="0" normalizeH="0" baseline="0" noProof="0" dirty="0">
                <a:ln>
                  <a:noFill/>
                </a:ln>
                <a:solidFill>
                  <a:srgbClr val="00A9E0"/>
                </a:solidFill>
                <a:effectLst/>
                <a:uLnTx/>
                <a:uFillTx/>
                <a:latin typeface="Arial" panose="020B0604020202020204"/>
                <a:ea typeface="+mn-ea"/>
                <a:cs typeface="+mn-cs"/>
              </a:rPr>
              <a:t>c</a:t>
            </a:r>
            <a:r>
              <a:rPr kumimoji="0" lang="en-GB" sz="1200" b="1" i="0" u="none" strike="noStrike" kern="0" cap="none" spc="0" normalizeH="0" baseline="0" noProof="0" dirty="0">
                <a:ln>
                  <a:noFill/>
                </a:ln>
                <a:solidFill>
                  <a:srgbClr val="00A9E0"/>
                </a:solidFill>
                <a:effectLst/>
                <a:uLnTx/>
                <a:uFillTx/>
                <a:latin typeface="Arial" panose="020B0604020202020204"/>
                <a:ea typeface="+mn-ea"/>
                <a:cs typeface="+mn-cs"/>
              </a:rPr>
              <a:t>t</a:t>
            </a:r>
            <a:r>
              <a:rPr kumimoji="0" lang="en-CH" sz="1200" b="1" i="0" u="none" strike="noStrike" kern="0" cap="none" spc="0" normalizeH="0" baseline="0" noProof="0" dirty="0" err="1">
                <a:ln>
                  <a:noFill/>
                </a:ln>
                <a:solidFill>
                  <a:srgbClr val="00A9E0"/>
                </a:solidFill>
                <a:effectLst/>
                <a:uLnTx/>
                <a:uFillTx/>
                <a:latin typeface="Arial" panose="020B0604020202020204"/>
                <a:ea typeface="+mn-ea"/>
                <a:cs typeface="+mn-cs"/>
              </a:rPr>
              <a:t>i</a:t>
            </a:r>
            <a:r>
              <a:rPr kumimoji="0" lang="en-GB" sz="1200" b="1" i="0" u="none" strike="noStrike" kern="0" cap="none" spc="0" normalizeH="0" baseline="0" noProof="0" dirty="0">
                <a:ln>
                  <a:noFill/>
                </a:ln>
                <a:solidFill>
                  <a:srgbClr val="00A9E0"/>
                </a:solidFill>
                <a:effectLst/>
                <a:uLnTx/>
                <a:uFillTx/>
                <a:latin typeface="Arial" panose="020B0604020202020204"/>
                <a:ea typeface="+mn-ea"/>
                <a:cs typeface="+mn-cs"/>
              </a:rPr>
              <a:t>o</a:t>
            </a:r>
            <a:r>
              <a:rPr kumimoji="0" lang="en-CH" sz="1200" b="1" i="0" u="none" strike="noStrike" kern="0" cap="none" spc="0" normalizeH="0" baseline="0" noProof="0" dirty="0">
                <a:ln>
                  <a:noFill/>
                </a:ln>
                <a:solidFill>
                  <a:srgbClr val="00A9E0"/>
                </a:solidFill>
                <a:effectLst/>
                <a:uLnTx/>
                <a:uFillTx/>
                <a:latin typeface="Arial" panose="020B0604020202020204"/>
                <a:ea typeface="+mn-ea"/>
                <a:cs typeface="+mn-cs"/>
              </a:rPr>
              <a:t>n</a:t>
            </a:r>
            <a:b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b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request to treat a single fraction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tion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Number</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Resumption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if specific plan(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endParaRPr kumimoji="0" lang="en-CH" sz="800" b="0" i="0" u="none" strike="noStrike" kern="0" cap="none" spc="0" normalizeH="0" baseline="0" noProof="0" dirty="0">
              <a:ln>
                <a:noFill/>
              </a:ln>
              <a:solidFill>
                <a:srgbClr val="FF0000"/>
              </a:solidFill>
              <a:effectLst/>
              <a:uLnTx/>
              <a:uFillTx/>
              <a:latin typeface="Arial" panose="020B0604020202020204"/>
              <a:ea typeface="+mn-ea"/>
              <a:cs typeface="+mn-cs"/>
            </a:endParaRPr>
          </a:p>
        </p:txBody>
      </p:sp>
      <p:sp>
        <p:nvSpPr>
          <p:cNvPr id="51" name="TextBox 50">
            <a:extLst>
              <a:ext uri="{FF2B5EF4-FFF2-40B4-BE49-F238E27FC236}">
                <a16:creationId xmlns:a16="http://schemas.microsoft.com/office/drawing/2014/main" id="{18CD33D3-1E48-461C-B7B9-4B44DD0494B3}"/>
              </a:ext>
            </a:extLst>
          </p:cNvPr>
          <p:cNvSpPr txBox="1"/>
          <p:nvPr/>
        </p:nvSpPr>
        <p:spPr>
          <a:xfrm>
            <a:off x="8777206" y="690898"/>
            <a:ext cx="2021834" cy="144655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a:defRPr sz="1400" b="1">
                <a:solidFill>
                  <a:schemeClr val="accent1"/>
                </a:solidFill>
              </a:defRPr>
            </a:lvl1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A9E0"/>
                </a:solidFill>
                <a:effectLst/>
                <a:uLnTx/>
                <a:uFillTx/>
                <a:latin typeface="Arial" panose="020B0604020202020204"/>
                <a:ea typeface="+mn-ea"/>
                <a:cs typeface="+mn-cs"/>
              </a:rPr>
              <a:t>Delivered </a:t>
            </a:r>
            <a:r>
              <a:rPr kumimoji="0" lang="en-CH" sz="1200" b="1" i="0" u="none" strike="noStrike" kern="0" cap="none" spc="0" normalizeH="0" baseline="0" noProof="0" dirty="0">
                <a:ln>
                  <a:noFill/>
                </a:ln>
                <a:solidFill>
                  <a:srgbClr val="00A9E0"/>
                </a:solidFill>
                <a:effectLst/>
                <a:uLnTx/>
                <a:uFillTx/>
                <a:latin typeface="Arial" panose="020B0604020202020204"/>
                <a:ea typeface="+mn-ea"/>
                <a:cs typeface="+mn-cs"/>
              </a:rPr>
              <a:t>Course</a:t>
            </a:r>
            <a:r>
              <a:rPr kumimoji="0" lang="en-US" sz="1200" b="1" i="0" u="none" strike="noStrike" kern="0" cap="none" spc="0" normalizeH="0" baseline="0" noProof="0" dirty="0">
                <a:ln>
                  <a:noFill/>
                </a:ln>
                <a:solidFill>
                  <a:srgbClr val="00A9E0"/>
                </a:solidFill>
                <a:effectLst/>
                <a:uLnTx/>
                <a:uFillTx/>
                <a:latin typeface="Arial" panose="020B0604020202020204"/>
                <a:ea typeface="+mn-ea"/>
                <a:cs typeface="+mn-cs"/>
              </a:rPr>
              <a:t> Summary</a:t>
            </a:r>
            <a:endParaRPr kumimoji="0" lang="en-CH" sz="12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Therapeutic Intent</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Modalities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Number of Sessions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Dose per Volume</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 Fractions per Volume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52" name="TextBox 51">
            <a:extLst>
              <a:ext uri="{FF2B5EF4-FFF2-40B4-BE49-F238E27FC236}">
                <a16:creationId xmlns:a16="http://schemas.microsoft.com/office/drawing/2014/main" id="{848A5E45-7DE6-410A-BD25-B63498F58981}"/>
              </a:ext>
            </a:extLst>
          </p:cNvPr>
          <p:cNvSpPr txBox="1"/>
          <p:nvPr/>
        </p:nvSpPr>
        <p:spPr>
          <a:xfrm>
            <a:off x="8356685" y="2912340"/>
            <a:ext cx="2243938" cy="892552"/>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lvl="0">
              <a:spcBef>
                <a:spcPts val="600"/>
              </a:spcBef>
              <a:defRPr/>
            </a:pPr>
            <a:r>
              <a:rPr lang="en-US" sz="800" kern="0" dirty="0" err="1">
                <a:solidFill>
                  <a:srgbClr val="00A9E0"/>
                </a:solidFill>
                <a:latin typeface="Arial" panose="020B0604020202020204"/>
              </a:rPr>
              <a:t>Teleradiotherapy</a:t>
            </a:r>
            <a:r>
              <a:rPr lang="en-US" sz="800" kern="0" dirty="0">
                <a:solidFill>
                  <a:srgbClr val="00A9E0"/>
                </a:solidFill>
                <a:latin typeface="Arial" panose="020B0604020202020204"/>
              </a:rPr>
              <a:t> or Brachytherapy</a:t>
            </a:r>
            <a:br>
              <a:rPr lang="en-US" sz="800" b="1" kern="0" dirty="0">
                <a:solidFill>
                  <a:srgbClr val="00A9E0"/>
                </a:solidFill>
                <a:latin typeface="Arial" panose="020B0604020202020204"/>
              </a:rPr>
            </a:br>
            <a:r>
              <a:rPr lang="en-US" sz="1200" b="1" kern="0" dirty="0">
                <a:solidFill>
                  <a:srgbClr val="00A9E0"/>
                </a:solidFill>
                <a:latin typeface="Arial" panose="020B0604020202020204"/>
              </a:rPr>
              <a:t>Delivered </a:t>
            </a:r>
            <a:r>
              <a:rPr lang="en-CH" sz="1200" b="1" kern="0" dirty="0">
                <a:solidFill>
                  <a:srgbClr val="00A9E0"/>
                </a:solidFill>
                <a:latin typeface="Arial" panose="020B0604020202020204"/>
              </a:rPr>
              <a:t>Phase</a:t>
            </a:r>
            <a:endParaRPr lang="en-US" sz="1200" b="1" kern="0" dirty="0">
              <a:solidFill>
                <a:srgbClr val="00A9E0"/>
              </a:solidFill>
              <a:latin typeface="Arial" panose="020B0604020202020204"/>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Modality</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Number of Fractions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Dose per Volume</a:t>
            </a:r>
            <a:endPar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53" name="TextBox 52">
            <a:extLst>
              <a:ext uri="{FF2B5EF4-FFF2-40B4-BE49-F238E27FC236}">
                <a16:creationId xmlns:a16="http://schemas.microsoft.com/office/drawing/2014/main" id="{E5C13426-F4F3-45EA-A069-AF4F27BBE25E}"/>
              </a:ext>
            </a:extLst>
          </p:cNvPr>
          <p:cNvSpPr txBox="1"/>
          <p:nvPr/>
        </p:nvSpPr>
        <p:spPr>
          <a:xfrm>
            <a:off x="8067426" y="5366312"/>
            <a:ext cx="2780029" cy="101566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A9E0"/>
                </a:solidFill>
                <a:effectLst/>
                <a:uLnTx/>
                <a:uFillTx/>
                <a:latin typeface="Arial" panose="020B0604020202020204"/>
                <a:ea typeface="+mn-ea"/>
                <a:cs typeface="+mn-cs"/>
              </a:rPr>
              <a:t>Delivered</a:t>
            </a:r>
            <a:r>
              <a:rPr kumimoji="0" lang="en-CH" sz="1200" b="1" i="0" u="none" strike="noStrike" kern="0" cap="none" spc="0" normalizeH="0" baseline="0" noProof="0" dirty="0">
                <a:ln>
                  <a:noFill/>
                </a:ln>
                <a:solidFill>
                  <a:srgbClr val="00A9E0"/>
                </a:solidFill>
                <a:effectLst/>
                <a:uLnTx/>
                <a:uFillTx/>
                <a:latin typeface="Arial" panose="020B0604020202020204"/>
                <a:ea typeface="+mn-ea"/>
                <a:cs typeface="+mn-cs"/>
              </a:rPr>
              <a:t> </a:t>
            </a:r>
            <a:r>
              <a:rPr kumimoji="0" lang="en-GB" sz="1200" b="1" i="0" u="none" strike="noStrike" kern="0" cap="none" spc="0" normalizeH="0" baseline="0" noProof="0" dirty="0">
                <a:ln>
                  <a:noFill/>
                </a:ln>
                <a:solidFill>
                  <a:srgbClr val="00A9E0"/>
                </a:solidFill>
                <a:effectLst/>
                <a:uLnTx/>
                <a:uFillTx/>
                <a:latin typeface="Arial" panose="020B0604020202020204"/>
                <a:ea typeface="+mn-ea"/>
                <a:cs typeface="+mn-cs"/>
              </a:rPr>
              <a:t>F</a:t>
            </a:r>
            <a:r>
              <a:rPr kumimoji="0" lang="en-CH" sz="1200" b="1" i="0" u="none" strike="noStrike" kern="0" cap="none" spc="0" normalizeH="0" baseline="0" noProof="0" dirty="0" err="1">
                <a:ln>
                  <a:noFill/>
                </a:ln>
                <a:solidFill>
                  <a:srgbClr val="00A9E0"/>
                </a:solidFill>
                <a:effectLst/>
                <a:uLnTx/>
                <a:uFillTx/>
                <a:latin typeface="Arial" panose="020B0604020202020204"/>
                <a:ea typeface="+mn-ea"/>
                <a:cs typeface="+mn-cs"/>
              </a:rPr>
              <a:t>raction</a:t>
            </a:r>
            <a:endParaRPr kumimoji="0" lang="en-CH" sz="12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Delivered Fraction Dose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Volume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ype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record</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(Phase)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(Plan)</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Resumption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 </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DICOM Refer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54" name="Straight Arrow Connector 53">
            <a:extLst>
              <a:ext uri="{FF2B5EF4-FFF2-40B4-BE49-F238E27FC236}">
                <a16:creationId xmlns:a16="http://schemas.microsoft.com/office/drawing/2014/main" id="{F2C3C905-B815-4664-8991-653B0CBCCB57}"/>
              </a:ext>
            </a:extLst>
          </p:cNvPr>
          <p:cNvCxnSpPr>
            <a:cxnSpLocks/>
          </p:cNvCxnSpPr>
          <p:nvPr/>
        </p:nvCxnSpPr>
        <p:spPr>
          <a:xfrm flipH="1">
            <a:off x="5756679" y="997629"/>
            <a:ext cx="3006370" cy="0"/>
          </a:xfrm>
          <a:prstGeom prst="straightConnector1">
            <a:avLst/>
          </a:prstGeom>
          <a:noFill/>
          <a:ln w="6350" cap="flat" cmpd="sng" algn="ctr">
            <a:solidFill>
              <a:srgbClr val="00A9E0"/>
            </a:solidFill>
            <a:prstDash val="solid"/>
            <a:miter lim="800000"/>
            <a:tailEnd type="triangle"/>
          </a:ln>
          <a:effectLst/>
        </p:spPr>
      </p:cxnSp>
      <p:cxnSp>
        <p:nvCxnSpPr>
          <p:cNvPr id="55" name="Straight Arrow Connector 54">
            <a:extLst>
              <a:ext uri="{FF2B5EF4-FFF2-40B4-BE49-F238E27FC236}">
                <a16:creationId xmlns:a16="http://schemas.microsoft.com/office/drawing/2014/main" id="{05FD7FC3-6564-4491-AB35-E09A3A5A3035}"/>
              </a:ext>
            </a:extLst>
          </p:cNvPr>
          <p:cNvCxnSpPr>
            <a:cxnSpLocks/>
            <a:stCxn id="57" idx="3"/>
            <a:endCxn id="49" idx="1"/>
          </p:cNvCxnSpPr>
          <p:nvPr/>
        </p:nvCxnSpPr>
        <p:spPr>
          <a:xfrm flipV="1">
            <a:off x="2903462" y="1444951"/>
            <a:ext cx="735288" cy="5914"/>
          </a:xfrm>
          <a:prstGeom prst="straightConnector1">
            <a:avLst/>
          </a:prstGeom>
          <a:noFill/>
          <a:ln w="6350" cap="flat" cmpd="sng" algn="ctr">
            <a:solidFill>
              <a:srgbClr val="00A9E0"/>
            </a:solidFill>
            <a:prstDash val="solid"/>
            <a:miter lim="800000"/>
            <a:tailEnd type="triangle"/>
          </a:ln>
          <a:effectLst/>
        </p:spPr>
      </p:cxnSp>
      <p:cxnSp>
        <p:nvCxnSpPr>
          <p:cNvPr id="56" name="Straight Arrow Connector 55">
            <a:extLst>
              <a:ext uri="{FF2B5EF4-FFF2-40B4-BE49-F238E27FC236}">
                <a16:creationId xmlns:a16="http://schemas.microsoft.com/office/drawing/2014/main" id="{6ECFD2D1-BE42-474D-9AA6-33BE04CE6C1D}"/>
              </a:ext>
            </a:extLst>
          </p:cNvPr>
          <p:cNvCxnSpPr>
            <a:cxnSpLocks/>
            <a:stCxn id="53" idx="1"/>
            <a:endCxn id="50" idx="3"/>
          </p:cNvCxnSpPr>
          <p:nvPr/>
        </p:nvCxnSpPr>
        <p:spPr>
          <a:xfrm flipH="1">
            <a:off x="5818131" y="5874144"/>
            <a:ext cx="2249295" cy="15389"/>
          </a:xfrm>
          <a:prstGeom prst="straightConnector1">
            <a:avLst/>
          </a:prstGeom>
          <a:noFill/>
          <a:ln w="6350" cap="flat" cmpd="sng" algn="ctr">
            <a:solidFill>
              <a:srgbClr val="00A9E0"/>
            </a:solidFill>
            <a:prstDash val="solid"/>
            <a:miter lim="800000"/>
            <a:headEnd type="triangle" w="med" len="med"/>
            <a:tailEnd type="none" w="med" len="med"/>
          </a:ln>
          <a:effectLst/>
        </p:spPr>
      </p:cxnSp>
      <p:sp>
        <p:nvSpPr>
          <p:cNvPr id="57" name="TextBox 56">
            <a:extLst>
              <a:ext uri="{FF2B5EF4-FFF2-40B4-BE49-F238E27FC236}">
                <a16:creationId xmlns:a16="http://schemas.microsoft.com/office/drawing/2014/main" id="{D30C8AF1-E4FC-4DB1-A1AE-6BC054EACD44}"/>
              </a:ext>
            </a:extLst>
          </p:cNvPr>
          <p:cNvSpPr txBox="1"/>
          <p:nvPr/>
        </p:nvSpPr>
        <p:spPr>
          <a:xfrm>
            <a:off x="192815" y="758367"/>
            <a:ext cx="2710647" cy="1384995"/>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CH" sz="1200" b="1" i="0" u="none" strike="noStrike" kern="0" cap="none" spc="0" normalizeH="0" baseline="0" noProof="0" dirty="0">
                <a:ln>
                  <a:noFill/>
                </a:ln>
                <a:solidFill>
                  <a:srgbClr val="00A9E0"/>
                </a:solidFill>
                <a:effectLst/>
                <a:uLnTx/>
                <a:uFillTx/>
                <a:latin typeface="Arial" panose="020B0604020202020204"/>
                <a:ea typeface="+mn-ea"/>
                <a:cs typeface="+mn-cs"/>
              </a:rPr>
              <a:t>I</a:t>
            </a:r>
            <a:r>
              <a:rPr kumimoji="0" lang="en-GB" sz="1200" b="1" i="0" u="none" strike="noStrike" kern="0" cap="none" spc="0" normalizeH="0" baseline="0" noProof="0" dirty="0">
                <a:ln>
                  <a:noFill/>
                </a:ln>
                <a:solidFill>
                  <a:srgbClr val="00A9E0"/>
                </a:solidFill>
                <a:effectLst/>
                <a:uLnTx/>
                <a:uFillTx/>
                <a:latin typeface="Arial" panose="020B0604020202020204"/>
                <a:ea typeface="+mn-ea"/>
                <a:cs typeface="+mn-cs"/>
              </a:rPr>
              <a:t>n</a:t>
            </a:r>
            <a:r>
              <a:rPr kumimoji="0" lang="en-CH" sz="1200" b="1" i="0" u="none" strike="noStrike" kern="0" cap="none" spc="0" normalizeH="0" baseline="0" noProof="0" dirty="0">
                <a:ln>
                  <a:noFill/>
                </a:ln>
                <a:solidFill>
                  <a:srgbClr val="00A9E0"/>
                </a:solidFill>
                <a:effectLst/>
                <a:uLnTx/>
                <a:uFillTx/>
                <a:latin typeface="Arial" panose="020B0604020202020204"/>
                <a:ea typeface="+mn-ea"/>
                <a:cs typeface="+mn-cs"/>
              </a:rPr>
              <a:t>t</a:t>
            </a:r>
            <a:r>
              <a:rPr kumimoji="0" lang="en-GB" sz="1200" b="1" i="0" u="none" strike="noStrike" kern="0" cap="none" spc="0" normalizeH="0" baseline="0" noProof="0" dirty="0">
                <a:ln>
                  <a:noFill/>
                </a:ln>
                <a:solidFill>
                  <a:srgbClr val="00A9E0"/>
                </a:solidFill>
                <a:effectLst/>
                <a:uLnTx/>
                <a:uFillTx/>
                <a:latin typeface="Arial" panose="020B0604020202020204"/>
                <a:ea typeface="+mn-ea"/>
                <a:cs typeface="+mn-cs"/>
              </a:rPr>
              <a:t>e</a:t>
            </a:r>
            <a:r>
              <a:rPr kumimoji="0" lang="en-CH" sz="1200" b="1" i="0" u="none" strike="noStrike" kern="0" cap="none" spc="0" normalizeH="0" baseline="0" noProof="0" dirty="0" err="1">
                <a:ln>
                  <a:noFill/>
                </a:ln>
                <a:solidFill>
                  <a:srgbClr val="00A9E0"/>
                </a:solidFill>
                <a:effectLst/>
                <a:uLnTx/>
                <a:uFillTx/>
                <a:latin typeface="Arial" panose="020B0604020202020204"/>
                <a:ea typeface="+mn-ea"/>
                <a:cs typeface="+mn-cs"/>
              </a:rPr>
              <a:t>nt</a:t>
            </a:r>
            <a:r>
              <a:rPr kumimoji="0" lang="en-CH" sz="1200" b="1" i="0" u="none" strike="noStrike" kern="0" cap="none" spc="0" normalizeH="0" baseline="0" noProof="0" dirty="0">
                <a:ln>
                  <a:noFill/>
                </a:ln>
                <a:solidFill>
                  <a:srgbClr val="00A9E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RadiotherapyIntent</a:t>
            </a:r>
            <a:b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b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intent to treat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with radiotherapy)</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Therapeutic Intent</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Modalities (optional)</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Intended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Number of Sessions (optional)</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Intended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 Fractions</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(optional)</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Intended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Target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Volume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(optional)</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58" name="TextBox 57">
            <a:extLst>
              <a:ext uri="{FF2B5EF4-FFF2-40B4-BE49-F238E27FC236}">
                <a16:creationId xmlns:a16="http://schemas.microsoft.com/office/drawing/2014/main" id="{1E37A2B9-A74A-43C5-81E3-4D7F6F676546}"/>
              </a:ext>
            </a:extLst>
          </p:cNvPr>
          <p:cNvSpPr txBox="1"/>
          <p:nvPr/>
        </p:nvSpPr>
        <p:spPr>
          <a:xfrm>
            <a:off x="3638749" y="2656204"/>
            <a:ext cx="2162277" cy="113877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lvl="0"/>
            <a:r>
              <a:rPr kumimoji="0" lang="en-US" sz="800" i="0" u="none" strike="noStrike" kern="0" cap="none" spc="0" normalizeH="0" baseline="0" noProof="0" dirty="0" err="1">
                <a:ln>
                  <a:noFill/>
                </a:ln>
                <a:solidFill>
                  <a:srgbClr val="00A9E0"/>
                </a:solidFill>
                <a:effectLst/>
                <a:uLnTx/>
                <a:uFillTx/>
                <a:latin typeface="Arial" panose="020B0604020202020204"/>
                <a:ea typeface="+mn-ea"/>
                <a:cs typeface="+mn-cs"/>
              </a:rPr>
              <a:t>Teleradiotherapy</a:t>
            </a: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 or Brachytherapy </a:t>
            </a:r>
            <a:b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br>
            <a:r>
              <a:rPr kumimoji="0" lang="en-GB" sz="1200" b="1" i="0" u="none" strike="noStrike" kern="0" cap="none" spc="0" normalizeH="0" baseline="0" noProof="0" dirty="0">
                <a:ln>
                  <a:noFill/>
                </a:ln>
                <a:solidFill>
                  <a:srgbClr val="00A9E0"/>
                </a:solidFill>
                <a:effectLst/>
                <a:uLnTx/>
                <a:uFillTx/>
                <a:latin typeface="Arial" panose="020B0604020202020204"/>
                <a:ea typeface="+mn-ea"/>
                <a:cs typeface="+mn-cs"/>
              </a:rPr>
              <a:t>Planned Phase</a:t>
            </a:r>
            <a:endParaRPr kumimoji="0" lang="en-CH" sz="12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q</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v</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 to a set of volumes)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Modality</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1"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bed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 Fractions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Pre</a:t>
            </a: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1"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Volume</a:t>
            </a:r>
          </a:p>
        </p:txBody>
      </p:sp>
      <p:cxnSp>
        <p:nvCxnSpPr>
          <p:cNvPr id="59" name="Straight Arrow Connector 58">
            <a:extLst>
              <a:ext uri="{FF2B5EF4-FFF2-40B4-BE49-F238E27FC236}">
                <a16:creationId xmlns:a16="http://schemas.microsoft.com/office/drawing/2014/main" id="{B13FE25C-2A71-45FE-9A16-97CC5F8B5FD2}"/>
              </a:ext>
            </a:extLst>
          </p:cNvPr>
          <p:cNvCxnSpPr>
            <a:cxnSpLocks/>
          </p:cNvCxnSpPr>
          <p:nvPr/>
        </p:nvCxnSpPr>
        <p:spPr>
          <a:xfrm flipH="1">
            <a:off x="5319818" y="4744882"/>
            <a:ext cx="2770616" cy="7112"/>
          </a:xfrm>
          <a:prstGeom prst="straightConnector1">
            <a:avLst/>
          </a:prstGeom>
          <a:noFill/>
          <a:ln w="6350" cap="flat" cmpd="sng" algn="ctr">
            <a:solidFill>
              <a:srgbClr val="00A9E0"/>
            </a:solidFill>
            <a:prstDash val="solid"/>
            <a:miter lim="800000"/>
            <a:tailEnd type="triangle"/>
          </a:ln>
          <a:effectLst/>
        </p:spPr>
      </p:cxnSp>
      <p:cxnSp>
        <p:nvCxnSpPr>
          <p:cNvPr id="60" name="Straight Arrow Connector 59">
            <a:extLst>
              <a:ext uri="{FF2B5EF4-FFF2-40B4-BE49-F238E27FC236}">
                <a16:creationId xmlns:a16="http://schemas.microsoft.com/office/drawing/2014/main" id="{ECA66F80-845E-4B02-AD54-1B6A0B54983A}"/>
              </a:ext>
            </a:extLst>
          </p:cNvPr>
          <p:cNvCxnSpPr>
            <a:cxnSpLocks/>
          </p:cNvCxnSpPr>
          <p:nvPr/>
        </p:nvCxnSpPr>
        <p:spPr>
          <a:xfrm>
            <a:off x="4795784" y="2199003"/>
            <a:ext cx="0" cy="438242"/>
          </a:xfrm>
          <a:prstGeom prst="straightConnector1">
            <a:avLst/>
          </a:prstGeom>
          <a:noFill/>
          <a:ln w="6350" cap="flat" cmpd="sng" algn="ctr">
            <a:solidFill>
              <a:srgbClr val="00A9E0"/>
            </a:solidFill>
            <a:prstDash val="solid"/>
            <a:miter lim="800000"/>
            <a:tailEnd type="triangle"/>
          </a:ln>
          <a:effectLst/>
        </p:spPr>
      </p:cxnSp>
      <p:cxnSp>
        <p:nvCxnSpPr>
          <p:cNvPr id="61" name="Straight Arrow Connector 60">
            <a:extLst>
              <a:ext uri="{FF2B5EF4-FFF2-40B4-BE49-F238E27FC236}">
                <a16:creationId xmlns:a16="http://schemas.microsoft.com/office/drawing/2014/main" id="{BA65E012-AAD8-4226-8C8C-5558D3E64252}"/>
              </a:ext>
            </a:extLst>
          </p:cNvPr>
          <p:cNvCxnSpPr>
            <a:cxnSpLocks/>
          </p:cNvCxnSpPr>
          <p:nvPr/>
        </p:nvCxnSpPr>
        <p:spPr>
          <a:xfrm>
            <a:off x="3730423" y="3794977"/>
            <a:ext cx="0" cy="444264"/>
          </a:xfrm>
          <a:prstGeom prst="straightConnector1">
            <a:avLst/>
          </a:prstGeom>
          <a:noFill/>
          <a:ln w="6350" cap="flat" cmpd="sng" algn="ctr">
            <a:solidFill>
              <a:srgbClr val="00A9E0"/>
            </a:solidFill>
            <a:prstDash val="solid"/>
            <a:miter lim="800000"/>
            <a:tailEnd type="triangle"/>
          </a:ln>
          <a:effectLst/>
        </p:spPr>
      </p:cxnSp>
      <p:cxnSp>
        <p:nvCxnSpPr>
          <p:cNvPr id="62" name="Straight Arrow Connector 61">
            <a:extLst>
              <a:ext uri="{FF2B5EF4-FFF2-40B4-BE49-F238E27FC236}">
                <a16:creationId xmlns:a16="http://schemas.microsoft.com/office/drawing/2014/main" id="{CF720450-1B56-474D-831D-C75C2C641835}"/>
              </a:ext>
            </a:extLst>
          </p:cNvPr>
          <p:cNvCxnSpPr>
            <a:cxnSpLocks/>
          </p:cNvCxnSpPr>
          <p:nvPr/>
        </p:nvCxnSpPr>
        <p:spPr>
          <a:xfrm>
            <a:off x="10369409" y="3821552"/>
            <a:ext cx="0" cy="1544760"/>
          </a:xfrm>
          <a:prstGeom prst="straightConnector1">
            <a:avLst/>
          </a:prstGeom>
          <a:noFill/>
          <a:ln w="6350" cap="flat" cmpd="sng" algn="ctr">
            <a:solidFill>
              <a:srgbClr val="00A9E0"/>
            </a:solidFill>
            <a:prstDash val="solid"/>
            <a:miter lim="800000"/>
            <a:tailEnd type="triangle"/>
          </a:ln>
          <a:effectLst/>
        </p:spPr>
      </p:cxnSp>
      <p:cxnSp>
        <p:nvCxnSpPr>
          <p:cNvPr id="63" name="Straight Arrow Connector 62">
            <a:extLst>
              <a:ext uri="{FF2B5EF4-FFF2-40B4-BE49-F238E27FC236}">
                <a16:creationId xmlns:a16="http://schemas.microsoft.com/office/drawing/2014/main" id="{BA578A30-79CA-446E-B21C-73BD209E5929}"/>
              </a:ext>
            </a:extLst>
          </p:cNvPr>
          <p:cNvCxnSpPr>
            <a:cxnSpLocks/>
          </p:cNvCxnSpPr>
          <p:nvPr/>
        </p:nvCxnSpPr>
        <p:spPr>
          <a:xfrm>
            <a:off x="10697819" y="2137448"/>
            <a:ext cx="0" cy="3237742"/>
          </a:xfrm>
          <a:prstGeom prst="straightConnector1">
            <a:avLst/>
          </a:prstGeom>
          <a:noFill/>
          <a:ln w="6350" cap="flat" cmpd="sng" algn="ctr">
            <a:solidFill>
              <a:srgbClr val="00A9E0"/>
            </a:solidFill>
            <a:prstDash val="solid"/>
            <a:miter lim="800000"/>
            <a:tailEnd type="triangle"/>
          </a:ln>
          <a:effectLst/>
        </p:spPr>
      </p:cxnSp>
      <p:sp>
        <p:nvSpPr>
          <p:cNvPr id="64" name="TextBox 63">
            <a:extLst>
              <a:ext uri="{FF2B5EF4-FFF2-40B4-BE49-F238E27FC236}">
                <a16:creationId xmlns:a16="http://schemas.microsoft.com/office/drawing/2014/main" id="{3EECD0F2-B207-40E8-A1A5-473F6F4160AC}"/>
              </a:ext>
            </a:extLst>
          </p:cNvPr>
          <p:cNvSpPr txBox="1"/>
          <p:nvPr/>
        </p:nvSpPr>
        <p:spPr>
          <a:xfrm>
            <a:off x="6390975" y="1265443"/>
            <a:ext cx="1416538" cy="107721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200" b="1" i="0" u="none" strike="noStrike" kern="0" cap="none" spc="0" normalizeH="0" baseline="0" noProof="0" dirty="0">
                <a:ln>
                  <a:noFill/>
                </a:ln>
                <a:solidFill>
                  <a:srgbClr val="00A9E0"/>
                </a:solidFill>
                <a:effectLst/>
                <a:uLnTx/>
                <a:uFillTx/>
                <a:latin typeface="Arial" panose="020B0604020202020204"/>
                <a:ea typeface="+mn-ea"/>
                <a:cs typeface="+mn-cs"/>
              </a:rPr>
              <a:t>Radiotherapy Volume</a:t>
            </a:r>
            <a:endParaRPr kumimoji="0" lang="en-CH" sz="12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Targets or OARs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Name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Technical Identifier</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Type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location / anatomy</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65" name="Straight Arrow Connector 64">
            <a:extLst>
              <a:ext uri="{FF2B5EF4-FFF2-40B4-BE49-F238E27FC236}">
                <a16:creationId xmlns:a16="http://schemas.microsoft.com/office/drawing/2014/main" id="{3852BA76-9720-4014-820D-96FCB5635CD8}"/>
              </a:ext>
            </a:extLst>
          </p:cNvPr>
          <p:cNvCxnSpPr>
            <a:cxnSpLocks/>
            <a:stCxn id="51" idx="1"/>
            <a:endCxn id="64" idx="3"/>
          </p:cNvCxnSpPr>
          <p:nvPr/>
        </p:nvCxnSpPr>
        <p:spPr>
          <a:xfrm flipH="1">
            <a:off x="7807513" y="1414173"/>
            <a:ext cx="969693" cy="389879"/>
          </a:xfrm>
          <a:prstGeom prst="straightConnector1">
            <a:avLst/>
          </a:prstGeom>
          <a:noFill/>
          <a:ln w="6350" cap="flat" cmpd="sng" algn="ctr">
            <a:solidFill>
              <a:srgbClr val="00A9E0"/>
            </a:solidFill>
            <a:prstDash val="solid"/>
            <a:miter lim="800000"/>
            <a:tailEnd type="triangle"/>
          </a:ln>
          <a:effectLst/>
        </p:spPr>
      </p:cxnSp>
      <p:cxnSp>
        <p:nvCxnSpPr>
          <p:cNvPr id="66" name="Straight Arrow Connector 65">
            <a:extLst>
              <a:ext uri="{FF2B5EF4-FFF2-40B4-BE49-F238E27FC236}">
                <a16:creationId xmlns:a16="http://schemas.microsoft.com/office/drawing/2014/main" id="{AF1DC0A4-D6B7-430F-AB21-289D21FEE26F}"/>
              </a:ext>
            </a:extLst>
          </p:cNvPr>
          <p:cNvCxnSpPr>
            <a:cxnSpLocks/>
            <a:stCxn id="52" idx="1"/>
            <a:endCxn id="64" idx="3"/>
          </p:cNvCxnSpPr>
          <p:nvPr/>
        </p:nvCxnSpPr>
        <p:spPr>
          <a:xfrm flipH="1" flipV="1">
            <a:off x="7807513" y="1804052"/>
            <a:ext cx="549172" cy="1554564"/>
          </a:xfrm>
          <a:prstGeom prst="straightConnector1">
            <a:avLst/>
          </a:prstGeom>
          <a:noFill/>
          <a:ln w="6350" cap="flat" cmpd="sng" algn="ctr">
            <a:solidFill>
              <a:srgbClr val="00A9E0"/>
            </a:solidFill>
            <a:prstDash val="solid"/>
            <a:miter lim="800000"/>
            <a:tailEnd type="triangle"/>
          </a:ln>
          <a:effectLst/>
        </p:spPr>
      </p:cxnSp>
      <p:cxnSp>
        <p:nvCxnSpPr>
          <p:cNvPr id="67" name="Straight Arrow Connector 66">
            <a:extLst>
              <a:ext uri="{FF2B5EF4-FFF2-40B4-BE49-F238E27FC236}">
                <a16:creationId xmlns:a16="http://schemas.microsoft.com/office/drawing/2014/main" id="{54C61DEA-4198-411E-8153-806E7EC3A264}"/>
              </a:ext>
            </a:extLst>
          </p:cNvPr>
          <p:cNvCxnSpPr>
            <a:cxnSpLocks/>
            <a:stCxn id="71" idx="1"/>
            <a:endCxn id="64" idx="2"/>
          </p:cNvCxnSpPr>
          <p:nvPr/>
        </p:nvCxnSpPr>
        <p:spPr>
          <a:xfrm flipH="1" flipV="1">
            <a:off x="7099244" y="2342661"/>
            <a:ext cx="982339" cy="2181027"/>
          </a:xfrm>
          <a:prstGeom prst="straightConnector1">
            <a:avLst/>
          </a:prstGeom>
          <a:noFill/>
          <a:ln w="6350" cap="flat" cmpd="sng" algn="ctr">
            <a:solidFill>
              <a:srgbClr val="00A9E0"/>
            </a:solidFill>
            <a:prstDash val="solid"/>
            <a:miter lim="800000"/>
            <a:tailEnd type="triangle"/>
          </a:ln>
          <a:effectLst/>
        </p:spPr>
      </p:cxnSp>
      <p:cxnSp>
        <p:nvCxnSpPr>
          <p:cNvPr id="68" name="Straight Arrow Connector 67">
            <a:extLst>
              <a:ext uri="{FF2B5EF4-FFF2-40B4-BE49-F238E27FC236}">
                <a16:creationId xmlns:a16="http://schemas.microsoft.com/office/drawing/2014/main" id="{F07AE743-BCEB-4E48-9431-71105F4085AF}"/>
              </a:ext>
            </a:extLst>
          </p:cNvPr>
          <p:cNvCxnSpPr>
            <a:cxnSpLocks/>
            <a:stCxn id="58" idx="3"/>
            <a:endCxn id="64" idx="1"/>
          </p:cNvCxnSpPr>
          <p:nvPr/>
        </p:nvCxnSpPr>
        <p:spPr>
          <a:xfrm flipV="1">
            <a:off x="5801026" y="1804052"/>
            <a:ext cx="589949" cy="1421539"/>
          </a:xfrm>
          <a:prstGeom prst="straightConnector1">
            <a:avLst/>
          </a:prstGeom>
          <a:noFill/>
          <a:ln w="6350" cap="flat" cmpd="sng" algn="ctr">
            <a:solidFill>
              <a:srgbClr val="00A9E0"/>
            </a:solidFill>
            <a:prstDash val="solid"/>
            <a:miter lim="800000"/>
            <a:tailEnd type="triangle"/>
          </a:ln>
          <a:effectLst/>
        </p:spPr>
      </p:cxnSp>
      <p:cxnSp>
        <p:nvCxnSpPr>
          <p:cNvPr id="69" name="Straight Arrow Connector 68">
            <a:extLst>
              <a:ext uri="{FF2B5EF4-FFF2-40B4-BE49-F238E27FC236}">
                <a16:creationId xmlns:a16="http://schemas.microsoft.com/office/drawing/2014/main" id="{5D013524-DFD9-45E9-A18A-01E27D6A09C9}"/>
              </a:ext>
            </a:extLst>
          </p:cNvPr>
          <p:cNvCxnSpPr>
            <a:cxnSpLocks/>
            <a:stCxn id="49" idx="3"/>
            <a:endCxn id="64" idx="1"/>
          </p:cNvCxnSpPr>
          <p:nvPr/>
        </p:nvCxnSpPr>
        <p:spPr>
          <a:xfrm>
            <a:off x="5750236" y="1444951"/>
            <a:ext cx="640739" cy="359101"/>
          </a:xfrm>
          <a:prstGeom prst="straightConnector1">
            <a:avLst/>
          </a:prstGeom>
          <a:noFill/>
          <a:ln w="6350" cap="flat" cmpd="sng" algn="ctr">
            <a:solidFill>
              <a:srgbClr val="00A9E0"/>
            </a:solidFill>
            <a:prstDash val="solid"/>
            <a:miter lim="800000"/>
            <a:tailEnd type="triangle"/>
          </a:ln>
          <a:effectLst/>
        </p:spPr>
      </p:cxnSp>
      <p:cxnSp>
        <p:nvCxnSpPr>
          <p:cNvPr id="70" name="Straight Arrow Connector 51">
            <a:extLst>
              <a:ext uri="{FF2B5EF4-FFF2-40B4-BE49-F238E27FC236}">
                <a16:creationId xmlns:a16="http://schemas.microsoft.com/office/drawing/2014/main" id="{86BAD3A2-3DE7-4F73-9CB0-FE2209F53E13}"/>
              </a:ext>
            </a:extLst>
          </p:cNvPr>
          <p:cNvCxnSpPr>
            <a:cxnSpLocks/>
            <a:stCxn id="57" idx="2"/>
            <a:endCxn id="64" idx="1"/>
          </p:cNvCxnSpPr>
          <p:nvPr/>
        </p:nvCxnSpPr>
        <p:spPr>
          <a:xfrm rot="5400000" flipH="1" flipV="1">
            <a:off x="3799902" y="-447711"/>
            <a:ext cx="339310" cy="4842836"/>
          </a:xfrm>
          <a:prstGeom prst="bentConnector4">
            <a:avLst>
              <a:gd name="adj1" fmla="val -67372"/>
              <a:gd name="adj2" fmla="val 63993"/>
            </a:avLst>
          </a:prstGeom>
          <a:noFill/>
          <a:ln w="6350" cap="flat" cmpd="sng" algn="ctr">
            <a:solidFill>
              <a:srgbClr val="00A9E0"/>
            </a:solidFill>
            <a:prstDash val="solid"/>
            <a:miter lim="800000"/>
            <a:tailEnd type="triangle"/>
          </a:ln>
          <a:effectLst/>
        </p:spPr>
      </p:cxnSp>
      <p:sp>
        <p:nvSpPr>
          <p:cNvPr id="71" name="TextBox 70">
            <a:extLst>
              <a:ext uri="{FF2B5EF4-FFF2-40B4-BE49-F238E27FC236}">
                <a16:creationId xmlns:a16="http://schemas.microsoft.com/office/drawing/2014/main" id="{F388FE23-27B4-4E12-8E64-7769F160A50D}"/>
              </a:ext>
            </a:extLst>
          </p:cNvPr>
          <p:cNvSpPr txBox="1"/>
          <p:nvPr/>
        </p:nvSpPr>
        <p:spPr>
          <a:xfrm>
            <a:off x="8081583" y="4077412"/>
            <a:ext cx="1971847" cy="892552"/>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A9E0"/>
                </a:solidFill>
                <a:effectLst/>
                <a:uLnTx/>
                <a:uFillTx/>
                <a:latin typeface="Arial" panose="020B0604020202020204"/>
                <a:ea typeface="+mn-ea"/>
                <a:cs typeface="+mn-cs"/>
              </a:rPr>
              <a:t>Delivered Plan</a:t>
            </a:r>
            <a:endParaRPr kumimoji="0" lang="en-CH" sz="12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Modality</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Number of Fractions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Dose per Volume</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DICOM Refer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72" name="TextBox 71">
            <a:extLst>
              <a:ext uri="{FF2B5EF4-FFF2-40B4-BE49-F238E27FC236}">
                <a16:creationId xmlns:a16="http://schemas.microsoft.com/office/drawing/2014/main" id="{84CF12A4-2223-4CE7-B3E0-FE45C0545214}"/>
              </a:ext>
            </a:extLst>
          </p:cNvPr>
          <p:cNvSpPr txBox="1"/>
          <p:nvPr/>
        </p:nvSpPr>
        <p:spPr>
          <a:xfrm>
            <a:off x="3018264" y="4258963"/>
            <a:ext cx="2301554" cy="892552"/>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A9E0"/>
                </a:solidFill>
                <a:effectLst/>
                <a:uLnTx/>
                <a:uFillTx/>
                <a:latin typeface="Arial" panose="020B0604020202020204"/>
                <a:ea typeface="+mn-ea"/>
                <a:cs typeface="+mn-cs"/>
              </a:rPr>
              <a:t>Plan</a:t>
            </a:r>
            <a:endParaRPr kumimoji="0" lang="en-CH" sz="12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Modality</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US" sz="800" b="1" i="0" u="none" strike="noStrike" kern="0" cap="none" spc="0" normalizeH="0" baseline="0" noProof="0" dirty="0" err="1">
                <a:ln>
                  <a:noFill/>
                </a:ln>
                <a:solidFill>
                  <a:srgbClr val="000000"/>
                </a:solidFill>
                <a:effectLst/>
                <a:uLnTx/>
                <a:uFillTx/>
                <a:latin typeface="Arial" panose="020B0604020202020204"/>
                <a:ea typeface="+mn-ea"/>
                <a:cs typeface="+mn-cs"/>
              </a:rPr>
              <a:t>lanned</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 Fractions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Planned</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Volume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endParaRPr kumimoji="0" lang="en-CH" sz="800" b="0" i="0" u="none" strike="noStrike" kern="0" cap="none" spc="0" normalizeH="0" baseline="0" noProof="0" dirty="0">
              <a:ln>
                <a:noFill/>
              </a:ln>
              <a:solidFill>
                <a:srgbClr val="FF0000"/>
              </a:solidFill>
              <a:effectLst/>
              <a:uLnTx/>
              <a:uFillTx/>
              <a:latin typeface="Arial" panose="020B0604020202020204"/>
              <a:ea typeface="+mn-ea"/>
              <a:cs typeface="+mn-cs"/>
            </a:endParaRPr>
          </a:p>
        </p:txBody>
      </p:sp>
      <p:cxnSp>
        <p:nvCxnSpPr>
          <p:cNvPr id="73" name="Straight Arrow Connector 72">
            <a:extLst>
              <a:ext uri="{FF2B5EF4-FFF2-40B4-BE49-F238E27FC236}">
                <a16:creationId xmlns:a16="http://schemas.microsoft.com/office/drawing/2014/main" id="{E5F53F88-849A-4D1F-B944-B141742E7E33}"/>
              </a:ext>
            </a:extLst>
          </p:cNvPr>
          <p:cNvCxnSpPr>
            <a:cxnSpLocks/>
          </p:cNvCxnSpPr>
          <p:nvPr/>
        </p:nvCxnSpPr>
        <p:spPr>
          <a:xfrm>
            <a:off x="5517853" y="3794977"/>
            <a:ext cx="0" cy="1709835"/>
          </a:xfrm>
          <a:prstGeom prst="straightConnector1">
            <a:avLst/>
          </a:prstGeom>
          <a:noFill/>
          <a:ln w="6350" cap="flat" cmpd="sng" algn="ctr">
            <a:solidFill>
              <a:srgbClr val="00A9E0"/>
            </a:solidFill>
            <a:prstDash val="solid"/>
            <a:miter lim="800000"/>
            <a:tailEnd type="triangle"/>
          </a:ln>
          <a:effectLst/>
        </p:spPr>
      </p:cxnSp>
      <p:cxnSp>
        <p:nvCxnSpPr>
          <p:cNvPr id="74" name="Straight Arrow Connector 73">
            <a:extLst>
              <a:ext uri="{FF2B5EF4-FFF2-40B4-BE49-F238E27FC236}">
                <a16:creationId xmlns:a16="http://schemas.microsoft.com/office/drawing/2014/main" id="{B2557F5E-BBE9-4366-85BD-CA5523F04358}"/>
              </a:ext>
            </a:extLst>
          </p:cNvPr>
          <p:cNvCxnSpPr>
            <a:cxnSpLocks/>
          </p:cNvCxnSpPr>
          <p:nvPr/>
        </p:nvCxnSpPr>
        <p:spPr>
          <a:xfrm>
            <a:off x="8972962" y="4969964"/>
            <a:ext cx="0" cy="398822"/>
          </a:xfrm>
          <a:prstGeom prst="straightConnector1">
            <a:avLst/>
          </a:prstGeom>
          <a:noFill/>
          <a:ln w="6350" cap="flat" cmpd="sng" algn="ctr">
            <a:solidFill>
              <a:srgbClr val="00A9E0"/>
            </a:solidFill>
            <a:prstDash val="solid"/>
            <a:miter lim="800000"/>
            <a:tailEnd type="triangle"/>
          </a:ln>
          <a:effectLst/>
        </p:spPr>
      </p:cxnSp>
      <p:cxnSp>
        <p:nvCxnSpPr>
          <p:cNvPr id="75" name="Straight Arrow Connector 74">
            <a:extLst>
              <a:ext uri="{FF2B5EF4-FFF2-40B4-BE49-F238E27FC236}">
                <a16:creationId xmlns:a16="http://schemas.microsoft.com/office/drawing/2014/main" id="{CF8B029C-A624-4AC5-A9E7-F316BEC70810}"/>
              </a:ext>
            </a:extLst>
          </p:cNvPr>
          <p:cNvCxnSpPr>
            <a:cxnSpLocks/>
            <a:stCxn id="53" idx="1"/>
            <a:endCxn id="64" idx="2"/>
          </p:cNvCxnSpPr>
          <p:nvPr/>
        </p:nvCxnSpPr>
        <p:spPr>
          <a:xfrm flipH="1" flipV="1">
            <a:off x="7099244" y="2342661"/>
            <a:ext cx="968182" cy="3531483"/>
          </a:xfrm>
          <a:prstGeom prst="straightConnector1">
            <a:avLst/>
          </a:prstGeom>
          <a:noFill/>
          <a:ln w="6350" cap="flat" cmpd="sng" algn="ctr">
            <a:solidFill>
              <a:srgbClr val="00A9E0"/>
            </a:solidFill>
            <a:prstDash val="solid"/>
            <a:miter lim="800000"/>
            <a:tailEnd type="triangle"/>
          </a:ln>
          <a:effectLst/>
        </p:spPr>
      </p:cxnSp>
      <p:cxnSp>
        <p:nvCxnSpPr>
          <p:cNvPr id="76" name="Straight Arrow Connector 75">
            <a:extLst>
              <a:ext uri="{FF2B5EF4-FFF2-40B4-BE49-F238E27FC236}">
                <a16:creationId xmlns:a16="http://schemas.microsoft.com/office/drawing/2014/main" id="{AD643A87-0366-40DF-BF33-79C01C2DFD22}"/>
              </a:ext>
            </a:extLst>
          </p:cNvPr>
          <p:cNvCxnSpPr>
            <a:cxnSpLocks/>
            <a:stCxn id="72" idx="3"/>
            <a:endCxn id="64" idx="2"/>
          </p:cNvCxnSpPr>
          <p:nvPr/>
        </p:nvCxnSpPr>
        <p:spPr>
          <a:xfrm flipV="1">
            <a:off x="5319818" y="2342661"/>
            <a:ext cx="1779426" cy="2362578"/>
          </a:xfrm>
          <a:prstGeom prst="straightConnector1">
            <a:avLst/>
          </a:prstGeom>
          <a:noFill/>
          <a:ln w="6350" cap="flat" cmpd="sng" algn="ctr">
            <a:solidFill>
              <a:srgbClr val="00A9E0"/>
            </a:solidFill>
            <a:prstDash val="solid"/>
            <a:miter lim="800000"/>
            <a:tailEnd type="triangle"/>
          </a:ln>
          <a:effectLst/>
        </p:spPr>
      </p:cxnSp>
      <p:sp>
        <p:nvSpPr>
          <p:cNvPr id="78" name="TextBox 77">
            <a:extLst>
              <a:ext uri="{FF2B5EF4-FFF2-40B4-BE49-F238E27FC236}">
                <a16:creationId xmlns:a16="http://schemas.microsoft.com/office/drawing/2014/main" id="{6B84E764-BFC9-4044-AC24-E78864314E96}"/>
              </a:ext>
            </a:extLst>
          </p:cNvPr>
          <p:cNvSpPr txBox="1"/>
          <p:nvPr/>
        </p:nvSpPr>
        <p:spPr>
          <a:xfrm>
            <a:off x="2791999" y="4025771"/>
            <a:ext cx="964565"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fulfilled by</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1</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79" name="TextBox 78">
            <a:extLst>
              <a:ext uri="{FF2B5EF4-FFF2-40B4-BE49-F238E27FC236}">
                <a16:creationId xmlns:a16="http://schemas.microsoft.com/office/drawing/2014/main" id="{0642CF20-8BB8-4DF8-8D2B-19DDE35DCE96}"/>
              </a:ext>
            </a:extLst>
          </p:cNvPr>
          <p:cNvSpPr txBox="1"/>
          <p:nvPr/>
        </p:nvSpPr>
        <p:spPr>
          <a:xfrm>
            <a:off x="2835959" y="1014064"/>
            <a:ext cx="86859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a:t>
            </a:r>
          </a:p>
        </p:txBody>
      </p:sp>
      <p:sp>
        <p:nvSpPr>
          <p:cNvPr id="80" name="TextBox 79">
            <a:extLst>
              <a:ext uri="{FF2B5EF4-FFF2-40B4-BE49-F238E27FC236}">
                <a16:creationId xmlns:a16="http://schemas.microsoft.com/office/drawing/2014/main" id="{A29ECE01-50C6-4B92-99C1-DF4DC9AB1F58}"/>
              </a:ext>
            </a:extLst>
          </p:cNvPr>
          <p:cNvSpPr txBox="1"/>
          <p:nvPr/>
        </p:nvSpPr>
        <p:spPr>
          <a:xfrm>
            <a:off x="6134580" y="4357566"/>
            <a:ext cx="899832"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lment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1</a:t>
            </a:r>
          </a:p>
        </p:txBody>
      </p:sp>
      <p:sp>
        <p:nvSpPr>
          <p:cNvPr id="81" name="TextBox 80">
            <a:extLst>
              <a:ext uri="{FF2B5EF4-FFF2-40B4-BE49-F238E27FC236}">
                <a16:creationId xmlns:a16="http://schemas.microsoft.com/office/drawing/2014/main" id="{4279E119-9DB2-46C2-B58C-C882600A5822}"/>
              </a:ext>
            </a:extLst>
          </p:cNvPr>
          <p:cNvSpPr txBox="1"/>
          <p:nvPr/>
        </p:nvSpPr>
        <p:spPr>
          <a:xfrm>
            <a:off x="6683503" y="573701"/>
            <a:ext cx="899832"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lment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1</a:t>
            </a:r>
          </a:p>
        </p:txBody>
      </p:sp>
      <p:sp>
        <p:nvSpPr>
          <p:cNvPr id="82" name="TextBox 81">
            <a:extLst>
              <a:ext uri="{FF2B5EF4-FFF2-40B4-BE49-F238E27FC236}">
                <a16:creationId xmlns:a16="http://schemas.microsoft.com/office/drawing/2014/main" id="{1A2AB6D5-FAFD-47A3-8341-79F61FDDF345}"/>
              </a:ext>
            </a:extLst>
          </p:cNvPr>
          <p:cNvSpPr txBox="1"/>
          <p:nvPr/>
        </p:nvSpPr>
        <p:spPr>
          <a:xfrm>
            <a:off x="7476313" y="2788352"/>
            <a:ext cx="899832" cy="58477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3" name="TextBox 82">
            <a:extLst>
              <a:ext uri="{FF2B5EF4-FFF2-40B4-BE49-F238E27FC236}">
                <a16:creationId xmlns:a16="http://schemas.microsoft.com/office/drawing/2014/main" id="{C26DCD5C-5849-4C67-8AB0-D39FE4EA87DD}"/>
              </a:ext>
            </a:extLst>
          </p:cNvPr>
          <p:cNvSpPr txBox="1"/>
          <p:nvPr/>
        </p:nvSpPr>
        <p:spPr>
          <a:xfrm>
            <a:off x="7719566" y="1249469"/>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4" name="TextBox 83">
            <a:extLst>
              <a:ext uri="{FF2B5EF4-FFF2-40B4-BE49-F238E27FC236}">
                <a16:creationId xmlns:a16="http://schemas.microsoft.com/office/drawing/2014/main" id="{99BECC0D-7C15-434E-AE2E-27C94BDFFCC1}"/>
              </a:ext>
            </a:extLst>
          </p:cNvPr>
          <p:cNvSpPr txBox="1"/>
          <p:nvPr/>
        </p:nvSpPr>
        <p:spPr>
          <a:xfrm>
            <a:off x="5748560" y="1189734"/>
            <a:ext cx="766365"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prescribes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5" name="TextBox 84">
            <a:extLst>
              <a:ext uri="{FF2B5EF4-FFF2-40B4-BE49-F238E27FC236}">
                <a16:creationId xmlns:a16="http://schemas.microsoft.com/office/drawing/2014/main" id="{7B6C850D-4F9C-4CB1-AE52-3CEDFBD60D4E}"/>
              </a:ext>
            </a:extLst>
          </p:cNvPr>
          <p:cNvSpPr txBox="1"/>
          <p:nvPr/>
        </p:nvSpPr>
        <p:spPr>
          <a:xfrm>
            <a:off x="5653558" y="2685185"/>
            <a:ext cx="766365"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prescribes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6" name="TextBox 85">
            <a:extLst>
              <a:ext uri="{FF2B5EF4-FFF2-40B4-BE49-F238E27FC236}">
                <a16:creationId xmlns:a16="http://schemas.microsoft.com/office/drawing/2014/main" id="{97083A3F-4F13-4FC0-8BD8-5902BAFD557A}"/>
              </a:ext>
            </a:extLst>
          </p:cNvPr>
          <p:cNvSpPr txBox="1"/>
          <p:nvPr/>
        </p:nvSpPr>
        <p:spPr>
          <a:xfrm>
            <a:off x="2223408" y="2421341"/>
            <a:ext cx="109936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defines intended dose to 1..*</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(optional)</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7" name="TextBox 86">
            <a:extLst>
              <a:ext uri="{FF2B5EF4-FFF2-40B4-BE49-F238E27FC236}">
                <a16:creationId xmlns:a16="http://schemas.microsoft.com/office/drawing/2014/main" id="{00793D66-E92C-4B06-995D-4826A3A568C6}"/>
              </a:ext>
            </a:extLst>
          </p:cNvPr>
          <p:cNvSpPr txBox="1"/>
          <p:nvPr/>
        </p:nvSpPr>
        <p:spPr>
          <a:xfrm>
            <a:off x="7322906" y="3327718"/>
            <a:ext cx="899832" cy="58477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8" name="TextBox 87">
            <a:extLst>
              <a:ext uri="{FF2B5EF4-FFF2-40B4-BE49-F238E27FC236}">
                <a16:creationId xmlns:a16="http://schemas.microsoft.com/office/drawing/2014/main" id="{4953223F-C4F7-45A0-9683-C69C6A83FFD5}"/>
              </a:ext>
            </a:extLst>
          </p:cNvPr>
          <p:cNvSpPr txBox="1"/>
          <p:nvPr/>
        </p:nvSpPr>
        <p:spPr>
          <a:xfrm>
            <a:off x="9012445" y="5017611"/>
            <a:ext cx="854893"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akes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into account 0..*</a:t>
            </a:r>
          </a:p>
        </p:txBody>
      </p:sp>
      <p:sp>
        <p:nvSpPr>
          <p:cNvPr id="89" name="TextBox 88">
            <a:extLst>
              <a:ext uri="{FF2B5EF4-FFF2-40B4-BE49-F238E27FC236}">
                <a16:creationId xmlns:a16="http://schemas.microsoft.com/office/drawing/2014/main" id="{5CACEFF1-A506-4662-8287-8F20F28588E3}"/>
              </a:ext>
            </a:extLst>
          </p:cNvPr>
          <p:cNvSpPr txBox="1"/>
          <p:nvPr/>
        </p:nvSpPr>
        <p:spPr>
          <a:xfrm>
            <a:off x="6812431" y="3821552"/>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records dose delivered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0" name="TextBox 89">
            <a:extLst>
              <a:ext uri="{FF2B5EF4-FFF2-40B4-BE49-F238E27FC236}">
                <a16:creationId xmlns:a16="http://schemas.microsoft.com/office/drawing/2014/main" id="{340FFA87-EDD9-485C-85E2-616655EF2A56}"/>
              </a:ext>
            </a:extLst>
          </p:cNvPr>
          <p:cNvSpPr txBox="1"/>
          <p:nvPr/>
        </p:nvSpPr>
        <p:spPr>
          <a:xfrm>
            <a:off x="6552574" y="5417797"/>
            <a:ext cx="740428"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 0..1</a:t>
            </a:r>
          </a:p>
        </p:txBody>
      </p:sp>
      <p:sp>
        <p:nvSpPr>
          <p:cNvPr id="91" name="TextBox 90">
            <a:extLst>
              <a:ext uri="{FF2B5EF4-FFF2-40B4-BE49-F238E27FC236}">
                <a16:creationId xmlns:a16="http://schemas.microsoft.com/office/drawing/2014/main" id="{9CC983B9-E616-4EA9-BC31-DD772222FC3E}"/>
              </a:ext>
            </a:extLst>
          </p:cNvPr>
          <p:cNvSpPr txBox="1"/>
          <p:nvPr/>
        </p:nvSpPr>
        <p:spPr>
          <a:xfrm>
            <a:off x="5437448" y="4940153"/>
            <a:ext cx="964565"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fulfilled by</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1</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2" name="TextBox 91">
            <a:extLst>
              <a:ext uri="{FF2B5EF4-FFF2-40B4-BE49-F238E27FC236}">
                <a16:creationId xmlns:a16="http://schemas.microsoft.com/office/drawing/2014/main" id="{EDE0A2F5-D942-428D-8DF1-DABEC95DE727}"/>
              </a:ext>
            </a:extLst>
          </p:cNvPr>
          <p:cNvSpPr txBox="1"/>
          <p:nvPr/>
        </p:nvSpPr>
        <p:spPr>
          <a:xfrm>
            <a:off x="3747384" y="2421341"/>
            <a:ext cx="947179"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fulfilled in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3" name="TextBox 92">
            <a:extLst>
              <a:ext uri="{FF2B5EF4-FFF2-40B4-BE49-F238E27FC236}">
                <a16:creationId xmlns:a16="http://schemas.microsoft.com/office/drawing/2014/main" id="{688EC9F6-0A4E-4442-963F-36A71446F898}"/>
              </a:ext>
            </a:extLst>
          </p:cNvPr>
          <p:cNvSpPr txBox="1"/>
          <p:nvPr/>
        </p:nvSpPr>
        <p:spPr>
          <a:xfrm>
            <a:off x="10400785" y="4569589"/>
            <a:ext cx="597664" cy="58477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akes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into account 0..*</a:t>
            </a:r>
          </a:p>
        </p:txBody>
      </p:sp>
      <p:sp>
        <p:nvSpPr>
          <p:cNvPr id="94" name="TextBox 93">
            <a:extLst>
              <a:ext uri="{FF2B5EF4-FFF2-40B4-BE49-F238E27FC236}">
                <a16:creationId xmlns:a16="http://schemas.microsoft.com/office/drawing/2014/main" id="{88C5E7AD-60A1-4FAF-B27B-44B2858474FF}"/>
              </a:ext>
            </a:extLst>
          </p:cNvPr>
          <p:cNvSpPr txBox="1"/>
          <p:nvPr/>
        </p:nvSpPr>
        <p:spPr>
          <a:xfrm>
            <a:off x="10037646" y="4088280"/>
            <a:ext cx="631961"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akes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into account 0..*</a:t>
            </a:r>
          </a:p>
        </p:txBody>
      </p:sp>
      <p:sp>
        <p:nvSpPr>
          <p:cNvPr id="95" name="TextBox 94">
            <a:extLst>
              <a:ext uri="{FF2B5EF4-FFF2-40B4-BE49-F238E27FC236}">
                <a16:creationId xmlns:a16="http://schemas.microsoft.com/office/drawing/2014/main" id="{A8E5DBCF-F223-4A2A-B7C5-E8C15249A5B2}"/>
              </a:ext>
            </a:extLst>
          </p:cNvPr>
          <p:cNvSpPr txBox="1"/>
          <p:nvPr/>
        </p:nvSpPr>
        <p:spPr>
          <a:xfrm>
            <a:off x="5848480" y="3302535"/>
            <a:ext cx="739868"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plans</a:t>
            </a:r>
            <a:b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b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6" name="Content Placeholder 2">
            <a:extLst>
              <a:ext uri="{FF2B5EF4-FFF2-40B4-BE49-F238E27FC236}">
                <a16:creationId xmlns:a16="http://schemas.microsoft.com/office/drawing/2014/main" id="{32B37F1D-56B9-4F99-B7CF-52D70156DA99}"/>
              </a:ext>
            </a:extLst>
          </p:cNvPr>
          <p:cNvSpPr txBox="1">
            <a:spLocks/>
          </p:cNvSpPr>
          <p:nvPr/>
        </p:nvSpPr>
        <p:spPr>
          <a:xfrm>
            <a:off x="7527431" y="242041"/>
            <a:ext cx="3725705"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50000"/>
              </a:lnSpc>
              <a:spcBef>
                <a:spcPts val="1000"/>
              </a:spcBef>
              <a:spcAft>
                <a:spcPts val="1000"/>
              </a:spcAft>
              <a:buClr>
                <a:srgbClr val="00A9E0"/>
              </a:buClr>
              <a:buSzTx/>
              <a:buFont typeface="Arial"/>
              <a:buNone/>
              <a:tabLst/>
              <a:defRPr/>
            </a:pPr>
            <a:r>
              <a:rPr kumimoji="0" lang="en-US" sz="1200" b="0" i="0" u="none" strike="noStrike" kern="1200" cap="none" spc="0" normalizeH="0" baseline="0" noProof="0" dirty="0" err="1">
                <a:ln>
                  <a:noFill/>
                </a:ln>
                <a:solidFill>
                  <a:srgbClr val="FF0000"/>
                </a:solidFill>
                <a:effectLst/>
                <a:uLnTx/>
                <a:uFillTx/>
                <a:latin typeface="Arial" panose="020B0604020202020204"/>
                <a:ea typeface="+mn-ea"/>
                <a:cs typeface="+mn-cs"/>
              </a:rPr>
              <a:t>mCODE</a:t>
            </a:r>
            <a:r>
              <a:rPr kumimoji="0" lang="en-US" sz="1200" b="0" i="0" u="none" strike="noStrike" kern="1200" cap="none" spc="0" normalizeH="0" baseline="0" noProof="0" dirty="0">
                <a:ln>
                  <a:noFill/>
                </a:ln>
                <a:solidFill>
                  <a:srgbClr val="FF0000"/>
                </a:solidFill>
                <a:effectLst/>
                <a:uLnTx/>
                <a:uFillTx/>
                <a:latin typeface="Arial" panose="020B0604020202020204"/>
                <a:ea typeface="+mn-ea"/>
                <a:cs typeface="+mn-cs"/>
              </a:rPr>
              <a:t> STU 2 Scope (Summary of Delivery)</a:t>
            </a:r>
          </a:p>
        </p:txBody>
      </p:sp>
      <p:sp>
        <p:nvSpPr>
          <p:cNvPr id="98" name="Content Placeholder 2">
            <a:extLst>
              <a:ext uri="{FF2B5EF4-FFF2-40B4-BE49-F238E27FC236}">
                <a16:creationId xmlns:a16="http://schemas.microsoft.com/office/drawing/2014/main" id="{5830DCFC-8C06-4072-93FA-D6CE6D03B385}"/>
              </a:ext>
            </a:extLst>
          </p:cNvPr>
          <p:cNvSpPr txBox="1">
            <a:spLocks/>
          </p:cNvSpPr>
          <p:nvPr/>
        </p:nvSpPr>
        <p:spPr>
          <a:xfrm>
            <a:off x="7926229" y="6512915"/>
            <a:ext cx="3019938"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50000"/>
              </a:lnSpc>
              <a:buClr>
                <a:srgbClr val="00A9E0"/>
              </a:buClr>
              <a:buFont typeface="Arial"/>
              <a:buNone/>
            </a:pPr>
            <a:r>
              <a:rPr lang="en-CH" sz="1200" dirty="0">
                <a:solidFill>
                  <a:srgbClr val="33CC33"/>
                </a:solidFill>
                <a:latin typeface="Arial" panose="020B0604020202020204"/>
              </a:rPr>
              <a:t>Include for Session Summary</a:t>
            </a:r>
            <a:r>
              <a:rPr lang="en-US" sz="1200" dirty="0">
                <a:solidFill>
                  <a:srgbClr val="33CC33"/>
                </a:solidFill>
                <a:latin typeface="Arial" panose="020B0604020202020204"/>
              </a:rPr>
              <a:t> (future)</a:t>
            </a:r>
          </a:p>
        </p:txBody>
      </p:sp>
      <p:sp>
        <p:nvSpPr>
          <p:cNvPr id="99" name="Rectangle 98">
            <a:extLst>
              <a:ext uri="{FF2B5EF4-FFF2-40B4-BE49-F238E27FC236}">
                <a16:creationId xmlns:a16="http://schemas.microsoft.com/office/drawing/2014/main" id="{57C9B76B-3613-435E-8497-0EDCFFAB68B8}"/>
              </a:ext>
            </a:extLst>
          </p:cNvPr>
          <p:cNvSpPr/>
          <p:nvPr/>
        </p:nvSpPr>
        <p:spPr>
          <a:xfrm>
            <a:off x="7950460" y="3990935"/>
            <a:ext cx="2995708" cy="2558092"/>
          </a:xfrm>
          <a:prstGeom prst="rect">
            <a:avLst/>
          </a:prstGeom>
          <a:noFill/>
          <a:ln w="28575" cap="flat" cmpd="sng" algn="ctr">
            <a:solidFill>
              <a:srgbClr val="33CC33"/>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100" name="Content Placeholder 2">
            <a:extLst>
              <a:ext uri="{FF2B5EF4-FFF2-40B4-BE49-F238E27FC236}">
                <a16:creationId xmlns:a16="http://schemas.microsoft.com/office/drawing/2014/main" id="{3CB78359-3547-488A-B07B-630943E355D7}"/>
              </a:ext>
            </a:extLst>
          </p:cNvPr>
          <p:cNvSpPr txBox="1">
            <a:spLocks/>
          </p:cNvSpPr>
          <p:nvPr/>
        </p:nvSpPr>
        <p:spPr>
          <a:xfrm>
            <a:off x="3459742" y="242041"/>
            <a:ext cx="2828525"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50000"/>
              </a:lnSpc>
              <a:buClr>
                <a:srgbClr val="00A9E0"/>
              </a:buClr>
              <a:buFont typeface="Arial"/>
              <a:buNone/>
            </a:pPr>
            <a:r>
              <a:rPr lang="en-US" sz="1200" dirty="0">
                <a:solidFill>
                  <a:srgbClr val="33CC33"/>
                </a:solidFill>
                <a:latin typeface="Arial" panose="020B0604020202020204"/>
              </a:rPr>
              <a:t>RTTD / XRTS (Plan</a:t>
            </a:r>
            <a:r>
              <a:rPr lang="en-CH" sz="1200" dirty="0">
                <a:solidFill>
                  <a:srgbClr val="33CC33"/>
                </a:solidFill>
                <a:latin typeface="Arial" panose="020B0604020202020204"/>
              </a:rPr>
              <a:t> Summary</a:t>
            </a:r>
            <a:r>
              <a:rPr lang="en-US" sz="1200" dirty="0">
                <a:solidFill>
                  <a:srgbClr val="33CC33"/>
                </a:solidFill>
                <a:latin typeface="Arial" panose="020B0604020202020204"/>
              </a:rPr>
              <a:t>)</a:t>
            </a:r>
          </a:p>
        </p:txBody>
      </p:sp>
      <p:sp>
        <p:nvSpPr>
          <p:cNvPr id="103" name="Title 1">
            <a:extLst>
              <a:ext uri="{FF2B5EF4-FFF2-40B4-BE49-F238E27FC236}">
                <a16:creationId xmlns:a16="http://schemas.microsoft.com/office/drawing/2014/main" id="{A024BF84-ECD7-4752-BD7B-4EA8E5D9718A}"/>
              </a:ext>
            </a:extLst>
          </p:cNvPr>
          <p:cNvSpPr txBox="1">
            <a:spLocks/>
          </p:cNvSpPr>
          <p:nvPr/>
        </p:nvSpPr>
        <p:spPr>
          <a:xfrm>
            <a:off x="0" y="31653"/>
            <a:ext cx="11242646" cy="61753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0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panose="020B0604020202020204"/>
                <a:ea typeface="+mj-ea"/>
                <a:cs typeface="+mj-cs"/>
              </a:rPr>
              <a:t>Revisited Naming Jul 27, 2021</a:t>
            </a:r>
            <a:endParaRPr kumimoji="0" lang="en-GB" sz="1400" b="1" i="0" u="none" strike="noStrike" kern="1200" cap="none" spc="0" normalizeH="0" baseline="0" noProof="0" dirty="0">
              <a:ln>
                <a:noFill/>
              </a:ln>
              <a:solidFill>
                <a:srgbClr val="000000"/>
              </a:solidFill>
              <a:effectLst/>
              <a:uLnTx/>
              <a:uFillTx/>
              <a:latin typeface="Arial" panose="020B0604020202020204"/>
              <a:ea typeface="+mj-ea"/>
              <a:cs typeface="+mj-cs"/>
            </a:endParaRPr>
          </a:p>
        </p:txBody>
      </p:sp>
      <p:sp>
        <p:nvSpPr>
          <p:cNvPr id="102" name="Content Placeholder 2">
            <a:extLst>
              <a:ext uri="{FF2B5EF4-FFF2-40B4-BE49-F238E27FC236}">
                <a16:creationId xmlns:a16="http://schemas.microsoft.com/office/drawing/2014/main" id="{6DC83C9B-1A44-4EF8-8691-01E95F4CAE4E}"/>
              </a:ext>
            </a:extLst>
          </p:cNvPr>
          <p:cNvSpPr txBox="1">
            <a:spLocks/>
          </p:cNvSpPr>
          <p:nvPr/>
        </p:nvSpPr>
        <p:spPr>
          <a:xfrm>
            <a:off x="8021935" y="2423652"/>
            <a:ext cx="3606609"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50000"/>
              </a:lnSpc>
              <a:buClr>
                <a:srgbClr val="00A9E0"/>
              </a:buClr>
              <a:buFont typeface="Arial"/>
              <a:buNone/>
            </a:pPr>
            <a:r>
              <a:rPr lang="en-US" sz="1200" dirty="0">
                <a:solidFill>
                  <a:srgbClr val="33CC33"/>
                </a:solidFill>
                <a:latin typeface="Arial" panose="020B0604020202020204"/>
              </a:rPr>
              <a:t>RTTD / XRTS (Lower Level Delivery Summary)</a:t>
            </a:r>
          </a:p>
        </p:txBody>
      </p:sp>
    </p:spTree>
    <p:extLst>
      <p:ext uri="{BB962C8B-B14F-4D97-AF65-F5344CB8AC3E}">
        <p14:creationId xmlns:p14="http://schemas.microsoft.com/office/powerpoint/2010/main" val="10058613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a:extLst>
              <a:ext uri="{FF2B5EF4-FFF2-40B4-BE49-F238E27FC236}">
                <a16:creationId xmlns:a16="http://schemas.microsoft.com/office/drawing/2014/main" id="{BF7A4BF9-BAA1-4BEB-83E0-F361806545FF}"/>
              </a:ext>
            </a:extLst>
          </p:cNvPr>
          <p:cNvSpPr txBox="1"/>
          <p:nvPr/>
        </p:nvSpPr>
        <p:spPr>
          <a:xfrm>
            <a:off x="4429935" y="726136"/>
            <a:ext cx="2111486" cy="55399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Course</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(episode of care covering complete radiotherapy </a:t>
            </a:r>
            <a:r>
              <a:rPr lang="en-US" sz="1000" kern="0" dirty="0">
                <a:solidFill>
                  <a:srgbClr val="000000"/>
                </a:solidFill>
                <a:latin typeface="Arial" panose="020B0604020202020204"/>
              </a:rPr>
              <a:t>treatment</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50" name="TextBox 49">
            <a:extLst>
              <a:ext uri="{FF2B5EF4-FFF2-40B4-BE49-F238E27FC236}">
                <a16:creationId xmlns:a16="http://schemas.microsoft.com/office/drawing/2014/main" id="{722E46DF-7122-4780-BA61-36B6ECEB6F6D}"/>
              </a:ext>
            </a:extLst>
          </p:cNvPr>
          <p:cNvSpPr txBox="1"/>
          <p:nvPr/>
        </p:nvSpPr>
        <p:spPr>
          <a:xfrm>
            <a:off x="3089746" y="5705750"/>
            <a:ext cx="1520710" cy="246221"/>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F</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r</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a</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c</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t</a:t>
            </a:r>
            <a:r>
              <a:rPr kumimoji="0" lang="en-CH" sz="1000" b="1" i="0" u="none" strike="noStrike" kern="0" cap="none" spc="0" normalizeH="0" baseline="0" noProof="0" dirty="0" err="1">
                <a:ln>
                  <a:noFill/>
                </a:ln>
                <a:solidFill>
                  <a:srgbClr val="00A9E0"/>
                </a:solidFill>
                <a:effectLst/>
                <a:uLnTx/>
                <a:uFillTx/>
                <a:latin typeface="Arial" panose="020B0604020202020204"/>
                <a:ea typeface="+mn-ea"/>
                <a:cs typeface="+mn-cs"/>
              </a:rPr>
              <a:t>i</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o</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n</a:t>
            </a: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 (of Plan)</a:t>
            </a:r>
            <a:endParaRPr kumimoji="0" lang="en-CH" sz="1000" b="0" i="0" u="none" strike="noStrike" kern="0" cap="none" spc="0" normalizeH="0" baseline="0" noProof="0" dirty="0">
              <a:ln>
                <a:noFill/>
              </a:ln>
              <a:solidFill>
                <a:srgbClr val="FF0000"/>
              </a:solidFill>
              <a:effectLst/>
              <a:uLnTx/>
              <a:uFillTx/>
              <a:latin typeface="Arial" panose="020B0604020202020204"/>
              <a:ea typeface="+mn-ea"/>
              <a:cs typeface="+mn-cs"/>
            </a:endParaRPr>
          </a:p>
        </p:txBody>
      </p:sp>
      <p:cxnSp>
        <p:nvCxnSpPr>
          <p:cNvPr id="55" name="Straight Arrow Connector 54">
            <a:extLst>
              <a:ext uri="{FF2B5EF4-FFF2-40B4-BE49-F238E27FC236}">
                <a16:creationId xmlns:a16="http://schemas.microsoft.com/office/drawing/2014/main" id="{05FD7FC3-6564-4491-AB35-E09A3A5A3035}"/>
              </a:ext>
            </a:extLst>
          </p:cNvPr>
          <p:cNvCxnSpPr>
            <a:cxnSpLocks/>
            <a:stCxn id="57" idx="3"/>
            <a:endCxn id="49" idx="1"/>
          </p:cNvCxnSpPr>
          <p:nvPr/>
        </p:nvCxnSpPr>
        <p:spPr>
          <a:xfrm flipV="1">
            <a:off x="2440733" y="1003135"/>
            <a:ext cx="1989202" cy="2089151"/>
          </a:xfrm>
          <a:prstGeom prst="straightConnector1">
            <a:avLst/>
          </a:prstGeom>
          <a:noFill/>
          <a:ln w="6350" cap="flat" cmpd="sng" algn="ctr">
            <a:solidFill>
              <a:srgbClr val="00A9E0"/>
            </a:solidFill>
            <a:prstDash val="solid"/>
            <a:miter lim="800000"/>
            <a:tailEnd type="triangle"/>
          </a:ln>
          <a:effectLst/>
        </p:spPr>
      </p:cxnSp>
      <p:sp>
        <p:nvSpPr>
          <p:cNvPr id="57" name="TextBox 56">
            <a:extLst>
              <a:ext uri="{FF2B5EF4-FFF2-40B4-BE49-F238E27FC236}">
                <a16:creationId xmlns:a16="http://schemas.microsoft.com/office/drawing/2014/main" id="{D30C8AF1-E4FC-4DB1-A1AE-6BC054EACD44}"/>
              </a:ext>
            </a:extLst>
          </p:cNvPr>
          <p:cNvSpPr txBox="1"/>
          <p:nvPr/>
        </p:nvSpPr>
        <p:spPr>
          <a:xfrm>
            <a:off x="77529" y="2584454"/>
            <a:ext cx="2363204" cy="101566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Prescription</a:t>
            </a:r>
            <a:endPar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Defines intent, directives, goals for the treatment. </a:t>
            </a:r>
            <a:br>
              <a:rPr lang="en-US" sz="1000" kern="0" dirty="0">
                <a:solidFill>
                  <a:srgbClr val="000000"/>
                </a:solidFill>
                <a:latin typeface="Arial" panose="020B0604020202020204"/>
              </a:rPr>
            </a:br>
            <a:r>
              <a:rPr lang="en-US" sz="1000" kern="0" dirty="0">
                <a:solidFill>
                  <a:srgbClr val="000000"/>
                </a:solidFill>
                <a:latin typeface="Arial" panose="020B0604020202020204"/>
              </a:rPr>
              <a:t>Can be defined for single Plan, cumulative for a Phase, or cumulative for a Course.</a:t>
            </a:r>
          </a:p>
        </p:txBody>
      </p:sp>
      <p:sp>
        <p:nvSpPr>
          <p:cNvPr id="58" name="TextBox 57">
            <a:extLst>
              <a:ext uri="{FF2B5EF4-FFF2-40B4-BE49-F238E27FC236}">
                <a16:creationId xmlns:a16="http://schemas.microsoft.com/office/drawing/2014/main" id="{1E37A2B9-A74A-43C5-81E3-4D7F6F676546}"/>
              </a:ext>
            </a:extLst>
          </p:cNvPr>
          <p:cNvSpPr txBox="1"/>
          <p:nvPr/>
        </p:nvSpPr>
        <p:spPr>
          <a:xfrm>
            <a:off x="5182665" y="2738343"/>
            <a:ext cx="1675107" cy="707886"/>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lvl="0"/>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Phase</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1000" b="0" i="0" u="none" strike="noStrike" kern="0" cap="none" spc="0" normalizeH="0" baseline="0" noProof="0" dirty="0" err="1">
                <a:ln>
                  <a:noFill/>
                </a:ln>
                <a:solidFill>
                  <a:srgbClr val="000000"/>
                </a:solidFill>
                <a:effectLst/>
                <a:uLnTx/>
                <a:uFillTx/>
                <a:latin typeface="Arial" panose="020B0604020202020204"/>
                <a:ea typeface="+mn-ea"/>
                <a:cs typeface="+mn-cs"/>
              </a:rPr>
              <a:t>ies</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 of </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q</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CH" sz="10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v</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t </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treatments of</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 a set of volumes)</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59" name="Straight Arrow Connector 58">
            <a:extLst>
              <a:ext uri="{FF2B5EF4-FFF2-40B4-BE49-F238E27FC236}">
                <a16:creationId xmlns:a16="http://schemas.microsoft.com/office/drawing/2014/main" id="{B13FE25C-2A71-45FE-9A16-97CC5F8B5FD2}"/>
              </a:ext>
            </a:extLst>
          </p:cNvPr>
          <p:cNvCxnSpPr>
            <a:cxnSpLocks/>
            <a:stCxn id="71" idx="1"/>
            <a:endCxn id="50" idx="3"/>
          </p:cNvCxnSpPr>
          <p:nvPr/>
        </p:nvCxnSpPr>
        <p:spPr>
          <a:xfrm flipH="1">
            <a:off x="4610456" y="4496705"/>
            <a:ext cx="5271560" cy="1332156"/>
          </a:xfrm>
          <a:prstGeom prst="straightConnector1">
            <a:avLst/>
          </a:prstGeom>
          <a:noFill/>
          <a:ln w="6350" cap="flat" cmpd="sng" algn="ctr">
            <a:solidFill>
              <a:srgbClr val="00A9E0"/>
            </a:solidFill>
            <a:prstDash val="solid"/>
            <a:miter lim="800000"/>
            <a:tailEnd type="triangle"/>
          </a:ln>
          <a:effectLst/>
        </p:spPr>
      </p:cxnSp>
      <p:cxnSp>
        <p:nvCxnSpPr>
          <p:cNvPr id="60" name="Straight Arrow Connector 59">
            <a:extLst>
              <a:ext uri="{FF2B5EF4-FFF2-40B4-BE49-F238E27FC236}">
                <a16:creationId xmlns:a16="http://schemas.microsoft.com/office/drawing/2014/main" id="{ECA66F80-845E-4B02-AD54-1B6A0B54983A}"/>
              </a:ext>
            </a:extLst>
          </p:cNvPr>
          <p:cNvCxnSpPr>
            <a:cxnSpLocks/>
            <a:stCxn id="49" idx="2"/>
            <a:endCxn id="58" idx="0"/>
          </p:cNvCxnSpPr>
          <p:nvPr/>
        </p:nvCxnSpPr>
        <p:spPr>
          <a:xfrm>
            <a:off x="5485678" y="1280134"/>
            <a:ext cx="534541" cy="1458209"/>
          </a:xfrm>
          <a:prstGeom prst="straightConnector1">
            <a:avLst/>
          </a:prstGeom>
          <a:noFill/>
          <a:ln w="6350" cap="flat" cmpd="sng" algn="ctr">
            <a:solidFill>
              <a:srgbClr val="00A9E0"/>
            </a:solidFill>
            <a:prstDash val="solid"/>
            <a:miter lim="800000"/>
            <a:tailEnd type="triangle"/>
          </a:ln>
          <a:effectLst/>
        </p:spPr>
      </p:cxnSp>
      <p:cxnSp>
        <p:nvCxnSpPr>
          <p:cNvPr id="69" name="Straight Arrow Connector 68">
            <a:extLst>
              <a:ext uri="{FF2B5EF4-FFF2-40B4-BE49-F238E27FC236}">
                <a16:creationId xmlns:a16="http://schemas.microsoft.com/office/drawing/2014/main" id="{5D013524-DFD9-45E9-A18A-01E27D6A09C9}"/>
              </a:ext>
            </a:extLst>
          </p:cNvPr>
          <p:cNvCxnSpPr>
            <a:cxnSpLocks/>
            <a:stCxn id="49" idx="3"/>
            <a:endCxn id="71" idx="0"/>
          </p:cNvCxnSpPr>
          <p:nvPr/>
        </p:nvCxnSpPr>
        <p:spPr>
          <a:xfrm>
            <a:off x="6541421" y="1003135"/>
            <a:ext cx="4434968" cy="3216571"/>
          </a:xfrm>
          <a:prstGeom prst="straightConnector1">
            <a:avLst/>
          </a:prstGeom>
          <a:noFill/>
          <a:ln w="6350" cap="flat" cmpd="sng" algn="ctr">
            <a:solidFill>
              <a:srgbClr val="00A9E0"/>
            </a:solidFill>
            <a:prstDash val="solid"/>
            <a:miter lim="800000"/>
            <a:tailEnd type="triangle"/>
          </a:ln>
          <a:effectLst/>
        </p:spPr>
      </p:cxnSp>
      <p:sp>
        <p:nvSpPr>
          <p:cNvPr id="71" name="TextBox 70">
            <a:extLst>
              <a:ext uri="{FF2B5EF4-FFF2-40B4-BE49-F238E27FC236}">
                <a16:creationId xmlns:a16="http://schemas.microsoft.com/office/drawing/2014/main" id="{F388FE23-27B4-4E12-8E64-7769F160A50D}"/>
              </a:ext>
            </a:extLst>
          </p:cNvPr>
          <p:cNvSpPr txBox="1"/>
          <p:nvPr/>
        </p:nvSpPr>
        <p:spPr>
          <a:xfrm>
            <a:off x="9882016" y="4219706"/>
            <a:ext cx="2188746" cy="55399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Session</a:t>
            </a:r>
          </a:p>
          <a:p>
            <a:pPr marL="0" marR="0" lvl="0" indent="0"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(time span when the patient is in the treatment room)</a:t>
            </a:r>
            <a:endParaRPr lang="en-CH" sz="1000" kern="0" dirty="0">
              <a:solidFill>
                <a:srgbClr val="000000"/>
              </a:solidFill>
              <a:latin typeface="Arial" panose="020B0604020202020204"/>
            </a:endParaRPr>
          </a:p>
        </p:txBody>
      </p:sp>
      <p:sp>
        <p:nvSpPr>
          <p:cNvPr id="72" name="TextBox 71">
            <a:extLst>
              <a:ext uri="{FF2B5EF4-FFF2-40B4-BE49-F238E27FC236}">
                <a16:creationId xmlns:a16="http://schemas.microsoft.com/office/drawing/2014/main" id="{84CF12A4-2223-4CE7-B3E0-FE45C0545214}"/>
              </a:ext>
            </a:extLst>
          </p:cNvPr>
          <p:cNvSpPr txBox="1"/>
          <p:nvPr/>
        </p:nvSpPr>
        <p:spPr>
          <a:xfrm>
            <a:off x="3153593" y="4129503"/>
            <a:ext cx="1511223" cy="40011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Plan</a:t>
            </a:r>
          </a:p>
          <a:p>
            <a:pPr marL="0" marR="0" lvl="0" indent="0" defTabSz="914400" eaLnBrk="1" fontAlgn="auto" latinLnBrk="0" hangingPunct="1">
              <a:lnSpc>
                <a:spcPct val="100000"/>
              </a:lnSpc>
              <a:spcBef>
                <a:spcPts val="0"/>
              </a:spcBef>
              <a:spcAft>
                <a:spcPts val="0"/>
              </a:spcAft>
              <a:buClrTx/>
              <a:buSzTx/>
              <a:buFontTx/>
              <a:buNone/>
              <a:tabLst/>
              <a:defRPr/>
            </a:pP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73" name="Straight Arrow Connector 72">
            <a:extLst>
              <a:ext uri="{FF2B5EF4-FFF2-40B4-BE49-F238E27FC236}">
                <a16:creationId xmlns:a16="http://schemas.microsoft.com/office/drawing/2014/main" id="{E5F53F88-849A-4D1F-B944-B141742E7E33}"/>
              </a:ext>
            </a:extLst>
          </p:cNvPr>
          <p:cNvCxnSpPr>
            <a:cxnSpLocks/>
            <a:stCxn id="58" idx="2"/>
            <a:endCxn id="70" idx="0"/>
          </p:cNvCxnSpPr>
          <p:nvPr/>
        </p:nvCxnSpPr>
        <p:spPr>
          <a:xfrm>
            <a:off x="6020219" y="3446229"/>
            <a:ext cx="0" cy="908431"/>
          </a:xfrm>
          <a:prstGeom prst="straightConnector1">
            <a:avLst/>
          </a:prstGeom>
          <a:noFill/>
          <a:ln w="6350" cap="flat" cmpd="sng" algn="ctr">
            <a:solidFill>
              <a:srgbClr val="00A9E0"/>
            </a:solidFill>
            <a:prstDash val="solid"/>
            <a:miter lim="800000"/>
            <a:tailEnd type="triangle"/>
          </a:ln>
          <a:effectLst/>
        </p:spPr>
      </p:cxnSp>
      <p:sp>
        <p:nvSpPr>
          <p:cNvPr id="79" name="TextBox 78">
            <a:extLst>
              <a:ext uri="{FF2B5EF4-FFF2-40B4-BE49-F238E27FC236}">
                <a16:creationId xmlns:a16="http://schemas.microsoft.com/office/drawing/2014/main" id="{0642CF20-8BB8-4DF8-8D2B-19DDE35DCE96}"/>
              </a:ext>
            </a:extLst>
          </p:cNvPr>
          <p:cNvSpPr txBox="1"/>
          <p:nvPr/>
        </p:nvSpPr>
        <p:spPr>
          <a:xfrm>
            <a:off x="2536373" y="1761541"/>
            <a:ext cx="918930" cy="707886"/>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i</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f Course cumulative, implemented by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0" name="TextBox 89">
            <a:extLst>
              <a:ext uri="{FF2B5EF4-FFF2-40B4-BE49-F238E27FC236}">
                <a16:creationId xmlns:a16="http://schemas.microsoft.com/office/drawing/2014/main" id="{340FFA87-EDD9-485C-85E2-616655EF2A56}"/>
              </a:ext>
            </a:extLst>
          </p:cNvPr>
          <p:cNvSpPr txBox="1"/>
          <p:nvPr/>
        </p:nvSpPr>
        <p:spPr>
          <a:xfrm>
            <a:off x="4458284" y="5023367"/>
            <a:ext cx="1453489" cy="246221"/>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delivered as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2" name="TextBox 91">
            <a:extLst>
              <a:ext uri="{FF2B5EF4-FFF2-40B4-BE49-F238E27FC236}">
                <a16:creationId xmlns:a16="http://schemas.microsoft.com/office/drawing/2014/main" id="{EDE0A2F5-D942-428D-8DF1-DABEC95DE727}"/>
              </a:ext>
            </a:extLst>
          </p:cNvPr>
          <p:cNvSpPr txBox="1"/>
          <p:nvPr/>
        </p:nvSpPr>
        <p:spPr>
          <a:xfrm>
            <a:off x="5316912" y="1964866"/>
            <a:ext cx="1163724" cy="400110"/>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structured </a:t>
            </a:r>
            <a:r>
              <a:rPr lang="en-US" sz="1000" kern="0" dirty="0">
                <a:solidFill>
                  <a:srgbClr val="000000"/>
                </a:solidFill>
                <a:latin typeface="Arial" panose="020B0604020202020204"/>
              </a:rPr>
              <a:t>into</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103" name="Title 1">
            <a:extLst>
              <a:ext uri="{FF2B5EF4-FFF2-40B4-BE49-F238E27FC236}">
                <a16:creationId xmlns:a16="http://schemas.microsoft.com/office/drawing/2014/main" id="{A024BF84-ECD7-4752-BD7B-4EA8E5D9718A}"/>
              </a:ext>
            </a:extLst>
          </p:cNvPr>
          <p:cNvSpPr txBox="1">
            <a:spLocks/>
          </p:cNvSpPr>
          <p:nvPr/>
        </p:nvSpPr>
        <p:spPr>
          <a:xfrm>
            <a:off x="0" y="31653"/>
            <a:ext cx="11242646" cy="61753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0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en-US" sz="1400" b="0" dirty="0">
                <a:solidFill>
                  <a:srgbClr val="000000"/>
                </a:solidFill>
                <a:latin typeface="Arial" panose="020B0604020202020204"/>
              </a:rPr>
              <a:t>.</a:t>
            </a:r>
            <a:endParaRPr kumimoji="0" lang="en-GB" sz="1400" b="1" i="0" u="none" strike="noStrike" kern="1200" cap="none" spc="0" normalizeH="0" baseline="0" noProof="0" dirty="0">
              <a:ln>
                <a:noFill/>
              </a:ln>
              <a:solidFill>
                <a:srgbClr val="000000"/>
              </a:solidFill>
              <a:effectLst/>
              <a:uLnTx/>
              <a:uFillTx/>
              <a:latin typeface="Arial" panose="020B0604020202020204"/>
              <a:ea typeface="+mj-ea"/>
              <a:cs typeface="+mj-cs"/>
            </a:endParaRPr>
          </a:p>
        </p:txBody>
      </p:sp>
      <p:sp>
        <p:nvSpPr>
          <p:cNvPr id="106" name="TextBox 105">
            <a:extLst>
              <a:ext uri="{FF2B5EF4-FFF2-40B4-BE49-F238E27FC236}">
                <a16:creationId xmlns:a16="http://schemas.microsoft.com/office/drawing/2014/main" id="{EC128519-FA13-45F5-9C8E-F7CF2E5248B9}"/>
              </a:ext>
            </a:extLst>
          </p:cNvPr>
          <p:cNvSpPr txBox="1"/>
          <p:nvPr/>
        </p:nvSpPr>
        <p:spPr>
          <a:xfrm>
            <a:off x="4149422" y="3324673"/>
            <a:ext cx="922069" cy="553998"/>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10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y</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107" name="Straight Arrow Connector 106">
            <a:extLst>
              <a:ext uri="{FF2B5EF4-FFF2-40B4-BE49-F238E27FC236}">
                <a16:creationId xmlns:a16="http://schemas.microsoft.com/office/drawing/2014/main" id="{4DB37F00-5984-436E-8678-4012CB0F75C5}"/>
              </a:ext>
            </a:extLst>
          </p:cNvPr>
          <p:cNvCxnSpPr>
            <a:cxnSpLocks/>
            <a:stCxn id="57" idx="3"/>
            <a:endCxn id="58" idx="1"/>
          </p:cNvCxnSpPr>
          <p:nvPr/>
        </p:nvCxnSpPr>
        <p:spPr>
          <a:xfrm>
            <a:off x="2440733" y="3092286"/>
            <a:ext cx="2741932" cy="0"/>
          </a:xfrm>
          <a:prstGeom prst="straightConnector1">
            <a:avLst/>
          </a:prstGeom>
          <a:noFill/>
          <a:ln w="6350" cap="flat" cmpd="sng" algn="ctr">
            <a:solidFill>
              <a:srgbClr val="00A9E0"/>
            </a:solidFill>
            <a:prstDash val="solid"/>
            <a:miter lim="800000"/>
            <a:tailEnd type="triangle"/>
          </a:ln>
          <a:effectLst/>
        </p:spPr>
      </p:cxnSp>
      <p:cxnSp>
        <p:nvCxnSpPr>
          <p:cNvPr id="108" name="Straight Arrow Connector 107">
            <a:extLst>
              <a:ext uri="{FF2B5EF4-FFF2-40B4-BE49-F238E27FC236}">
                <a16:creationId xmlns:a16="http://schemas.microsoft.com/office/drawing/2014/main" id="{E9BDF8C3-1993-4875-B6F9-B844828F7F19}"/>
              </a:ext>
            </a:extLst>
          </p:cNvPr>
          <p:cNvCxnSpPr>
            <a:cxnSpLocks/>
            <a:stCxn id="57" idx="3"/>
            <a:endCxn id="72" idx="1"/>
          </p:cNvCxnSpPr>
          <p:nvPr/>
        </p:nvCxnSpPr>
        <p:spPr>
          <a:xfrm>
            <a:off x="2440733" y="3092286"/>
            <a:ext cx="712860" cy="1237272"/>
          </a:xfrm>
          <a:prstGeom prst="straightConnector1">
            <a:avLst/>
          </a:prstGeom>
          <a:noFill/>
          <a:ln w="6350" cap="flat" cmpd="sng" algn="ctr">
            <a:solidFill>
              <a:srgbClr val="00A9E0"/>
            </a:solidFill>
            <a:prstDash val="solid"/>
            <a:miter lim="800000"/>
            <a:tailEnd type="triangle"/>
          </a:ln>
          <a:effectLst/>
        </p:spPr>
      </p:cxnSp>
      <p:sp>
        <p:nvSpPr>
          <p:cNvPr id="70" name="TextBox 69">
            <a:extLst>
              <a:ext uri="{FF2B5EF4-FFF2-40B4-BE49-F238E27FC236}">
                <a16:creationId xmlns:a16="http://schemas.microsoft.com/office/drawing/2014/main" id="{646F2F44-3C58-46F1-82F8-BC2E69E60A08}"/>
              </a:ext>
            </a:extLst>
          </p:cNvPr>
          <p:cNvSpPr txBox="1"/>
          <p:nvPr/>
        </p:nvSpPr>
        <p:spPr>
          <a:xfrm>
            <a:off x="5189914" y="4354660"/>
            <a:ext cx="1660609" cy="246221"/>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F</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r</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a</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c</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t</a:t>
            </a:r>
            <a:r>
              <a:rPr kumimoji="0" lang="en-CH" sz="1000" b="1" i="0" u="none" strike="noStrike" kern="0" cap="none" spc="0" normalizeH="0" baseline="0" noProof="0" dirty="0" err="1">
                <a:ln>
                  <a:noFill/>
                </a:ln>
                <a:solidFill>
                  <a:srgbClr val="00A9E0"/>
                </a:solidFill>
                <a:effectLst/>
                <a:uLnTx/>
                <a:uFillTx/>
                <a:latin typeface="Arial" panose="020B0604020202020204"/>
                <a:ea typeface="+mn-ea"/>
                <a:cs typeface="+mn-cs"/>
              </a:rPr>
              <a:t>i</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o</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n</a:t>
            </a: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 (of Phase)</a:t>
            </a:r>
            <a:endParaRPr kumimoji="0" lang="en-CH" sz="1000" b="0" i="0" u="none" strike="noStrike" kern="0" cap="none" spc="0" normalizeH="0" baseline="0" noProof="0" dirty="0">
              <a:ln>
                <a:noFill/>
              </a:ln>
              <a:solidFill>
                <a:srgbClr val="FF0000"/>
              </a:solidFill>
              <a:effectLst/>
              <a:uLnTx/>
              <a:uFillTx/>
              <a:latin typeface="Arial" panose="020B0604020202020204"/>
              <a:ea typeface="+mn-ea"/>
              <a:cs typeface="+mn-cs"/>
            </a:endParaRPr>
          </a:p>
        </p:txBody>
      </p:sp>
      <p:cxnSp>
        <p:nvCxnSpPr>
          <p:cNvPr id="110" name="Straight Arrow Connector 109">
            <a:extLst>
              <a:ext uri="{FF2B5EF4-FFF2-40B4-BE49-F238E27FC236}">
                <a16:creationId xmlns:a16="http://schemas.microsoft.com/office/drawing/2014/main" id="{AFBA4328-E2B2-4F74-A312-82CBD3C6624C}"/>
              </a:ext>
            </a:extLst>
          </p:cNvPr>
          <p:cNvCxnSpPr>
            <a:cxnSpLocks/>
            <a:stCxn id="70" idx="2"/>
            <a:endCxn id="50" idx="0"/>
          </p:cNvCxnSpPr>
          <p:nvPr/>
        </p:nvCxnSpPr>
        <p:spPr>
          <a:xfrm flipH="1">
            <a:off x="3850101" y="4600881"/>
            <a:ext cx="2170118" cy="1104869"/>
          </a:xfrm>
          <a:prstGeom prst="straightConnector1">
            <a:avLst/>
          </a:prstGeom>
          <a:noFill/>
          <a:ln w="6350" cap="flat" cmpd="sng" algn="ctr">
            <a:solidFill>
              <a:srgbClr val="00A9E0"/>
            </a:solidFill>
            <a:prstDash val="solid"/>
            <a:miter lim="800000"/>
            <a:tailEnd type="triangle"/>
          </a:ln>
          <a:effectLst/>
        </p:spPr>
      </p:cxnSp>
      <p:cxnSp>
        <p:nvCxnSpPr>
          <p:cNvPr id="111" name="Straight Arrow Connector 110">
            <a:extLst>
              <a:ext uri="{FF2B5EF4-FFF2-40B4-BE49-F238E27FC236}">
                <a16:creationId xmlns:a16="http://schemas.microsoft.com/office/drawing/2014/main" id="{DF7663DD-D745-4817-AD96-FF638A48EFEE}"/>
              </a:ext>
            </a:extLst>
          </p:cNvPr>
          <p:cNvCxnSpPr>
            <a:cxnSpLocks/>
            <a:stCxn id="58" idx="1"/>
            <a:endCxn id="72" idx="0"/>
          </p:cNvCxnSpPr>
          <p:nvPr/>
        </p:nvCxnSpPr>
        <p:spPr>
          <a:xfrm flipH="1">
            <a:off x="3909205" y="3092286"/>
            <a:ext cx="1273460" cy="1037217"/>
          </a:xfrm>
          <a:prstGeom prst="straightConnector1">
            <a:avLst/>
          </a:prstGeom>
          <a:noFill/>
          <a:ln w="6350" cap="flat" cmpd="sng" algn="ctr">
            <a:solidFill>
              <a:srgbClr val="00A9E0"/>
            </a:solidFill>
            <a:prstDash val="solid"/>
            <a:miter lim="800000"/>
            <a:tailEnd type="triangle"/>
          </a:ln>
          <a:effectLst/>
        </p:spPr>
      </p:cxnSp>
      <p:sp>
        <p:nvSpPr>
          <p:cNvPr id="112" name="TextBox 111">
            <a:extLst>
              <a:ext uri="{FF2B5EF4-FFF2-40B4-BE49-F238E27FC236}">
                <a16:creationId xmlns:a16="http://schemas.microsoft.com/office/drawing/2014/main" id="{7AFD7404-96B1-405B-8CB9-5C07FE6E6D15}"/>
              </a:ext>
            </a:extLst>
          </p:cNvPr>
          <p:cNvSpPr txBox="1"/>
          <p:nvPr/>
        </p:nvSpPr>
        <p:spPr>
          <a:xfrm>
            <a:off x="5235928" y="3588274"/>
            <a:ext cx="868593" cy="553998"/>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equally subdivided into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113" name="TextBox 112">
            <a:extLst>
              <a:ext uri="{FF2B5EF4-FFF2-40B4-BE49-F238E27FC236}">
                <a16:creationId xmlns:a16="http://schemas.microsoft.com/office/drawing/2014/main" id="{00A34CB1-A19A-4CB5-A72C-610BC9E80F40}"/>
              </a:ext>
            </a:extLst>
          </p:cNvPr>
          <p:cNvSpPr txBox="1"/>
          <p:nvPr/>
        </p:nvSpPr>
        <p:spPr>
          <a:xfrm>
            <a:off x="3558584" y="4902238"/>
            <a:ext cx="868593" cy="553998"/>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equally subdivided into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115" name="Straight Arrow Connector 114">
            <a:extLst>
              <a:ext uri="{FF2B5EF4-FFF2-40B4-BE49-F238E27FC236}">
                <a16:creationId xmlns:a16="http://schemas.microsoft.com/office/drawing/2014/main" id="{0C1696BF-EE2E-4BAA-B8A0-37FBD0193CB4}"/>
              </a:ext>
            </a:extLst>
          </p:cNvPr>
          <p:cNvCxnSpPr>
            <a:cxnSpLocks/>
            <a:stCxn id="72" idx="2"/>
            <a:endCxn id="50" idx="0"/>
          </p:cNvCxnSpPr>
          <p:nvPr/>
        </p:nvCxnSpPr>
        <p:spPr>
          <a:xfrm flipH="1">
            <a:off x="3850101" y="4529613"/>
            <a:ext cx="59104" cy="1176137"/>
          </a:xfrm>
          <a:prstGeom prst="straightConnector1">
            <a:avLst/>
          </a:prstGeom>
          <a:noFill/>
          <a:ln w="6350" cap="flat" cmpd="sng" algn="ctr">
            <a:solidFill>
              <a:srgbClr val="00A9E0"/>
            </a:solidFill>
            <a:prstDash val="solid"/>
            <a:miter lim="800000"/>
            <a:tailEnd type="triangle"/>
          </a:ln>
          <a:effectLst/>
        </p:spPr>
      </p:cxnSp>
      <p:sp>
        <p:nvSpPr>
          <p:cNvPr id="117" name="TextBox 116">
            <a:extLst>
              <a:ext uri="{FF2B5EF4-FFF2-40B4-BE49-F238E27FC236}">
                <a16:creationId xmlns:a16="http://schemas.microsoft.com/office/drawing/2014/main" id="{7126D02C-2AEB-4566-8877-78EDA9ACA438}"/>
              </a:ext>
            </a:extLst>
          </p:cNvPr>
          <p:cNvSpPr txBox="1"/>
          <p:nvPr/>
        </p:nvSpPr>
        <p:spPr>
          <a:xfrm>
            <a:off x="2888080" y="2795857"/>
            <a:ext cx="1021125" cy="707886"/>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if Phase cumulative, implemented by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118" name="TextBox 117">
            <a:extLst>
              <a:ext uri="{FF2B5EF4-FFF2-40B4-BE49-F238E27FC236}">
                <a16:creationId xmlns:a16="http://schemas.microsoft.com/office/drawing/2014/main" id="{4EFC2CE6-8AF2-4850-8DD7-40EA782097D0}"/>
              </a:ext>
            </a:extLst>
          </p:cNvPr>
          <p:cNvSpPr txBox="1"/>
          <p:nvPr/>
        </p:nvSpPr>
        <p:spPr>
          <a:xfrm>
            <a:off x="2148670" y="3575505"/>
            <a:ext cx="1232806" cy="553998"/>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if single Plan Prescription, implemented by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119" name="Straight Arrow Connector 118">
            <a:extLst>
              <a:ext uri="{FF2B5EF4-FFF2-40B4-BE49-F238E27FC236}">
                <a16:creationId xmlns:a16="http://schemas.microsoft.com/office/drawing/2014/main" id="{26DA9A8C-35B8-4BD3-928A-A6F040F8231E}"/>
              </a:ext>
            </a:extLst>
          </p:cNvPr>
          <p:cNvCxnSpPr>
            <a:cxnSpLocks/>
            <a:stCxn id="49" idx="2"/>
            <a:endCxn id="72" idx="0"/>
          </p:cNvCxnSpPr>
          <p:nvPr/>
        </p:nvCxnSpPr>
        <p:spPr>
          <a:xfrm flipH="1">
            <a:off x="3909205" y="1280134"/>
            <a:ext cx="1576473" cy="2849369"/>
          </a:xfrm>
          <a:prstGeom prst="straightConnector1">
            <a:avLst/>
          </a:prstGeom>
          <a:noFill/>
          <a:ln w="6350" cap="flat" cmpd="sng" algn="ctr">
            <a:solidFill>
              <a:srgbClr val="00A9E0"/>
            </a:solidFill>
            <a:prstDash val="solid"/>
            <a:miter lim="800000"/>
            <a:tailEnd type="triangle"/>
          </a:ln>
          <a:effectLst/>
        </p:spPr>
      </p:cxnSp>
      <p:sp>
        <p:nvSpPr>
          <p:cNvPr id="120" name="Rectangle 119">
            <a:extLst>
              <a:ext uri="{FF2B5EF4-FFF2-40B4-BE49-F238E27FC236}">
                <a16:creationId xmlns:a16="http://schemas.microsoft.com/office/drawing/2014/main" id="{57EE16F4-CAE3-4265-BB89-2267197EE5BC}"/>
              </a:ext>
            </a:extLst>
          </p:cNvPr>
          <p:cNvSpPr/>
          <p:nvPr/>
        </p:nvSpPr>
        <p:spPr>
          <a:xfrm>
            <a:off x="5053622" y="2642087"/>
            <a:ext cx="1942625" cy="2131617"/>
          </a:xfrm>
          <a:prstGeom prst="rect">
            <a:avLst/>
          </a:prstGeom>
          <a:noFill/>
          <a:ln w="28575" cap="flat" cmpd="sng" algn="ctr">
            <a:solidFill>
              <a:schemeClr val="accent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0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121" name="Content Placeholder 2">
            <a:extLst>
              <a:ext uri="{FF2B5EF4-FFF2-40B4-BE49-F238E27FC236}">
                <a16:creationId xmlns:a16="http://schemas.microsoft.com/office/drawing/2014/main" id="{4BE2CA8F-45DB-4180-A42F-5C485662804A}"/>
              </a:ext>
            </a:extLst>
          </p:cNvPr>
          <p:cNvSpPr txBox="1">
            <a:spLocks/>
          </p:cNvSpPr>
          <p:nvPr/>
        </p:nvSpPr>
        <p:spPr>
          <a:xfrm>
            <a:off x="7016337" y="2639216"/>
            <a:ext cx="1701492"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00000"/>
              </a:lnSpc>
              <a:spcBef>
                <a:spcPts val="0"/>
              </a:spcBef>
              <a:spcAft>
                <a:spcPts val="0"/>
              </a:spcAft>
              <a:buClr>
                <a:srgbClr val="00A9E0"/>
              </a:buClr>
              <a:buFont typeface="Arial"/>
              <a:buNone/>
            </a:pPr>
            <a:r>
              <a:rPr lang="en-US" sz="1000" dirty="0">
                <a:solidFill>
                  <a:schemeClr val="accent1">
                    <a:lumMod val="75000"/>
                  </a:schemeClr>
                </a:solidFill>
                <a:latin typeface="Arial" panose="020B0604020202020204"/>
              </a:rPr>
              <a:t>Phase abstracts from Plans to allow for continuous fraction and dose tracking across multiple Plans. Multiple plans may be needed because of adaptations or due to technical limitations. </a:t>
            </a:r>
            <a:br>
              <a:rPr lang="en-US" sz="1000" dirty="0">
                <a:solidFill>
                  <a:schemeClr val="accent1">
                    <a:lumMod val="75000"/>
                  </a:schemeClr>
                </a:solidFill>
                <a:latin typeface="Arial" panose="020B0604020202020204"/>
              </a:rPr>
            </a:br>
            <a:r>
              <a:rPr lang="en-US" sz="1000" dirty="0">
                <a:solidFill>
                  <a:schemeClr val="accent1">
                    <a:lumMod val="75000"/>
                  </a:schemeClr>
                </a:solidFill>
                <a:latin typeface="Arial" panose="020B0604020202020204"/>
              </a:rPr>
              <a:t>In the simplest cases, Phase corresponds 1:1 to Plan. </a:t>
            </a:r>
          </a:p>
        </p:txBody>
      </p:sp>
      <p:sp>
        <p:nvSpPr>
          <p:cNvPr id="122" name="TextBox 121">
            <a:extLst>
              <a:ext uri="{FF2B5EF4-FFF2-40B4-BE49-F238E27FC236}">
                <a16:creationId xmlns:a16="http://schemas.microsoft.com/office/drawing/2014/main" id="{5AFF430D-DB48-4E8C-ABA0-1230AA331214}"/>
              </a:ext>
            </a:extLst>
          </p:cNvPr>
          <p:cNvSpPr txBox="1"/>
          <p:nvPr/>
        </p:nvSpPr>
        <p:spPr>
          <a:xfrm>
            <a:off x="4401630" y="1978124"/>
            <a:ext cx="899832" cy="707886"/>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groups treatments </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delivered with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123" name="TextBox 122">
            <a:extLst>
              <a:ext uri="{FF2B5EF4-FFF2-40B4-BE49-F238E27FC236}">
                <a16:creationId xmlns:a16="http://schemas.microsoft.com/office/drawing/2014/main" id="{AF2CA2D9-D3E4-424D-939F-D6537D4B4C88}"/>
              </a:ext>
            </a:extLst>
          </p:cNvPr>
          <p:cNvSpPr txBox="1"/>
          <p:nvPr/>
        </p:nvSpPr>
        <p:spPr>
          <a:xfrm>
            <a:off x="8839961" y="4050429"/>
            <a:ext cx="899832" cy="400110"/>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time span to treat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124" name="TextBox 123">
            <a:extLst>
              <a:ext uri="{FF2B5EF4-FFF2-40B4-BE49-F238E27FC236}">
                <a16:creationId xmlns:a16="http://schemas.microsoft.com/office/drawing/2014/main" id="{A3108AD5-CBFC-4468-B219-2986E8694985}"/>
              </a:ext>
            </a:extLst>
          </p:cNvPr>
          <p:cNvSpPr txBox="1"/>
          <p:nvPr/>
        </p:nvSpPr>
        <p:spPr>
          <a:xfrm>
            <a:off x="9843386" y="2266007"/>
            <a:ext cx="2188746" cy="707886"/>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Appointment</a:t>
            </a:r>
          </a:p>
          <a:p>
            <a:pPr marL="0" marR="0" lvl="0" indent="0"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(booking of patient, practitioners and resources for a specific date and time span</a:t>
            </a:r>
            <a:r>
              <a:rPr lang="en-US" sz="1000" b="1" kern="0" dirty="0">
                <a:solidFill>
                  <a:srgbClr val="000000"/>
                </a:solidFill>
                <a:latin typeface="Arial" panose="020B0604020202020204"/>
              </a:rPr>
              <a:t>)</a:t>
            </a:r>
            <a:endParaRPr lang="en-CH" sz="1000" b="1" kern="0" dirty="0">
              <a:solidFill>
                <a:srgbClr val="000000"/>
              </a:solidFill>
              <a:latin typeface="Arial" panose="020B0604020202020204"/>
            </a:endParaRPr>
          </a:p>
        </p:txBody>
      </p:sp>
      <p:cxnSp>
        <p:nvCxnSpPr>
          <p:cNvPr id="125" name="Straight Arrow Connector 124">
            <a:extLst>
              <a:ext uri="{FF2B5EF4-FFF2-40B4-BE49-F238E27FC236}">
                <a16:creationId xmlns:a16="http://schemas.microsoft.com/office/drawing/2014/main" id="{F6F0DFAA-C948-441D-8A52-B792874865E0}"/>
              </a:ext>
            </a:extLst>
          </p:cNvPr>
          <p:cNvCxnSpPr>
            <a:cxnSpLocks/>
            <a:stCxn id="124" idx="2"/>
            <a:endCxn id="71" idx="0"/>
          </p:cNvCxnSpPr>
          <p:nvPr/>
        </p:nvCxnSpPr>
        <p:spPr>
          <a:xfrm>
            <a:off x="10937759" y="2973893"/>
            <a:ext cx="38630" cy="1245813"/>
          </a:xfrm>
          <a:prstGeom prst="straightConnector1">
            <a:avLst/>
          </a:prstGeom>
          <a:noFill/>
          <a:ln w="6350" cap="flat" cmpd="sng" algn="ctr">
            <a:solidFill>
              <a:srgbClr val="00A9E0"/>
            </a:solidFill>
            <a:prstDash val="solid"/>
            <a:miter lim="800000"/>
            <a:tailEnd type="triangle"/>
          </a:ln>
          <a:effectLst/>
        </p:spPr>
      </p:cxnSp>
      <p:sp>
        <p:nvSpPr>
          <p:cNvPr id="127" name="TextBox 126">
            <a:extLst>
              <a:ext uri="{FF2B5EF4-FFF2-40B4-BE49-F238E27FC236}">
                <a16:creationId xmlns:a16="http://schemas.microsoft.com/office/drawing/2014/main" id="{08FD57B3-57E8-40D5-B94E-6798C3372E32}"/>
              </a:ext>
            </a:extLst>
          </p:cNvPr>
          <p:cNvSpPr txBox="1"/>
          <p:nvPr/>
        </p:nvSpPr>
        <p:spPr>
          <a:xfrm>
            <a:off x="10568624" y="3186391"/>
            <a:ext cx="899832" cy="400110"/>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scheduled to have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128" name="TextBox 127">
            <a:extLst>
              <a:ext uri="{FF2B5EF4-FFF2-40B4-BE49-F238E27FC236}">
                <a16:creationId xmlns:a16="http://schemas.microsoft.com/office/drawing/2014/main" id="{2A156B38-3E48-4EA8-966C-91245231B32E}"/>
              </a:ext>
            </a:extLst>
          </p:cNvPr>
          <p:cNvSpPr txBox="1"/>
          <p:nvPr/>
        </p:nvSpPr>
        <p:spPr>
          <a:xfrm>
            <a:off x="9397797" y="5217708"/>
            <a:ext cx="2634335" cy="1323439"/>
          </a:xfrm>
          <a:prstGeom prst="rect">
            <a:avLst/>
          </a:prstGeom>
          <a:noFill/>
          <a:ln w="12700" cap="flat" cmpd="sng" algn="ctr">
            <a:noFill/>
            <a:prstDash val="solid"/>
            <a:miter lim="800000"/>
          </a:ln>
          <a:effectLst/>
        </p:spPr>
        <p:txBody>
          <a:bodyPr wrap="square" rtlCol="0">
            <a:spAutoFit/>
          </a:bodyPr>
          <a:lstStyle/>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kern="0" dirty="0">
                <a:solidFill>
                  <a:srgbClr val="000000"/>
                </a:solidFill>
                <a:latin typeface="Arial" panose="020B0604020202020204"/>
              </a:rPr>
              <a:t>Not showing the aspect of </a:t>
            </a:r>
            <a:r>
              <a:rPr lang="en-US" sz="1000" b="1" kern="0" dirty="0">
                <a:solidFill>
                  <a:srgbClr val="000000"/>
                </a:solidFill>
                <a:latin typeface="Arial" panose="020B0604020202020204"/>
              </a:rPr>
              <a:t>performed treatment vs. planned treatment</a:t>
            </a:r>
            <a:r>
              <a:rPr lang="en-US" sz="1000" kern="0" dirty="0">
                <a:solidFill>
                  <a:srgbClr val="000000"/>
                </a:solidFill>
                <a:latin typeface="Arial" panose="020B0604020202020204"/>
              </a:rPr>
              <a:t>, which modeled as separate resources in FHIR. </a:t>
            </a: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kern="0" dirty="0">
                <a:solidFill>
                  <a:srgbClr val="000000"/>
                </a:solidFill>
                <a:latin typeface="Arial" panose="020B0604020202020204"/>
              </a:rPr>
              <a:t>Not showing </a:t>
            </a:r>
            <a:r>
              <a:rPr lang="en-US" sz="1000" b="1" kern="0" dirty="0">
                <a:solidFill>
                  <a:srgbClr val="000000"/>
                </a:solidFill>
                <a:latin typeface="Arial" panose="020B0604020202020204"/>
              </a:rPr>
              <a:t>treatment volumes </a:t>
            </a:r>
            <a:r>
              <a:rPr lang="en-US" sz="1000" kern="0" dirty="0">
                <a:solidFill>
                  <a:srgbClr val="000000"/>
                </a:solidFill>
                <a:latin typeface="Arial" panose="020B0604020202020204"/>
              </a:rPr>
              <a:t>which are modeled as a separate resource in FHIR because the same volumes are reference from multiple other entities.</a:t>
            </a:r>
          </a:p>
        </p:txBody>
      </p:sp>
      <p:sp>
        <p:nvSpPr>
          <p:cNvPr id="129" name="TextBox 128">
            <a:extLst>
              <a:ext uri="{FF2B5EF4-FFF2-40B4-BE49-F238E27FC236}">
                <a16:creationId xmlns:a16="http://schemas.microsoft.com/office/drawing/2014/main" id="{BDE21FC1-D0C5-4529-AFDF-BBF1E2805301}"/>
              </a:ext>
            </a:extLst>
          </p:cNvPr>
          <p:cNvSpPr txBox="1"/>
          <p:nvPr/>
        </p:nvSpPr>
        <p:spPr>
          <a:xfrm>
            <a:off x="7745588" y="4768075"/>
            <a:ext cx="899832" cy="400110"/>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time span to treat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131" name="Straight Arrow Connector 130">
            <a:extLst>
              <a:ext uri="{FF2B5EF4-FFF2-40B4-BE49-F238E27FC236}">
                <a16:creationId xmlns:a16="http://schemas.microsoft.com/office/drawing/2014/main" id="{AB2540D0-78C8-4F9B-BE79-56A44A9C131D}"/>
              </a:ext>
            </a:extLst>
          </p:cNvPr>
          <p:cNvCxnSpPr>
            <a:cxnSpLocks/>
            <a:stCxn id="71" idx="1"/>
            <a:endCxn id="70" idx="3"/>
          </p:cNvCxnSpPr>
          <p:nvPr/>
        </p:nvCxnSpPr>
        <p:spPr>
          <a:xfrm flipH="1" flipV="1">
            <a:off x="6850523" y="4477771"/>
            <a:ext cx="3031493" cy="18934"/>
          </a:xfrm>
          <a:prstGeom prst="straightConnector1">
            <a:avLst/>
          </a:prstGeom>
          <a:noFill/>
          <a:ln w="6350" cap="flat" cmpd="sng" algn="ctr">
            <a:solidFill>
              <a:srgbClr val="00A9E0"/>
            </a:solidFill>
            <a:prstDash val="solid"/>
            <a:miter lim="800000"/>
            <a:tailEnd type="triangle"/>
          </a:ln>
          <a:effectLst/>
        </p:spPr>
      </p:cxnSp>
      <p:sp>
        <p:nvSpPr>
          <p:cNvPr id="146" name="TextBox 145">
            <a:extLst>
              <a:ext uri="{FF2B5EF4-FFF2-40B4-BE49-F238E27FC236}">
                <a16:creationId xmlns:a16="http://schemas.microsoft.com/office/drawing/2014/main" id="{C955F3C3-391E-4943-A935-1EE3D09E6C76}"/>
              </a:ext>
            </a:extLst>
          </p:cNvPr>
          <p:cNvSpPr txBox="1"/>
          <p:nvPr/>
        </p:nvSpPr>
        <p:spPr>
          <a:xfrm>
            <a:off x="9759107" y="1460136"/>
            <a:ext cx="2395933" cy="707886"/>
          </a:xfrm>
          <a:prstGeom prst="rect">
            <a:avLst/>
          </a:prstGeom>
          <a:noFill/>
          <a:ln w="12700" cap="flat" cmpd="sng" algn="ctr">
            <a:noFill/>
            <a:prstDash val="solid"/>
            <a:miter lim="800000"/>
          </a:ln>
          <a:effectLst/>
        </p:spPr>
        <p:txBody>
          <a:bodyPr wrap="square" rtlCol="0">
            <a:spAutoFit/>
          </a:bodyPr>
          <a:lstStyle/>
          <a:p>
            <a:pPr marR="0" lvl="0" defTabSz="914400" eaLnBrk="1" fontAlgn="auto" latinLnBrk="0" hangingPunct="1">
              <a:lnSpc>
                <a:spcPct val="100000"/>
              </a:lnSpc>
              <a:spcBef>
                <a:spcPts val="0"/>
              </a:spcBef>
              <a:spcAft>
                <a:spcPts val="0"/>
              </a:spcAft>
              <a:buClrTx/>
              <a:buSzTx/>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Showing Appointment to differentiate </a:t>
            </a:r>
            <a:r>
              <a:rPr kumimoji="0" lang="en-US" sz="1000" b="0" i="0" u="none" strike="noStrike" kern="0" cap="none" spc="0" normalizeH="0" baseline="0" noProof="0" dirty="0" err="1">
                <a:ln>
                  <a:noFill/>
                </a:ln>
                <a:solidFill>
                  <a:srgbClr val="000000"/>
                </a:solidFill>
                <a:effectLst/>
                <a:uLnTx/>
                <a:uFillTx/>
                <a:latin typeface="Arial" panose="020B0604020202020204"/>
                <a:ea typeface="+mn-ea"/>
                <a:cs typeface="+mn-cs"/>
              </a:rPr>
              <a:t>th</a:t>
            </a:r>
            <a:r>
              <a:rPr lang="en-US" sz="1000" kern="0" dirty="0">
                <a:solidFill>
                  <a:srgbClr val="000000"/>
                </a:solidFill>
                <a:latin typeface="Arial" panose="020B0604020202020204"/>
              </a:rPr>
              <a:t>is administrative aspect from the treatment Session that takes place during an Appointment.</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237" name="TextBox 236">
            <a:extLst>
              <a:ext uri="{FF2B5EF4-FFF2-40B4-BE49-F238E27FC236}">
                <a16:creationId xmlns:a16="http://schemas.microsoft.com/office/drawing/2014/main" id="{155C0836-794B-4924-8E3F-F6C081F51232}"/>
              </a:ext>
            </a:extLst>
          </p:cNvPr>
          <p:cNvSpPr txBox="1"/>
          <p:nvPr/>
        </p:nvSpPr>
        <p:spPr>
          <a:xfrm>
            <a:off x="7380438" y="1761541"/>
            <a:ext cx="899832" cy="707886"/>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groups treatments delivered in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Tree>
    <p:extLst>
      <p:ext uri="{BB962C8B-B14F-4D97-AF65-F5344CB8AC3E}">
        <p14:creationId xmlns:p14="http://schemas.microsoft.com/office/powerpoint/2010/main" val="13727329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a:extLst>
              <a:ext uri="{FF2B5EF4-FFF2-40B4-BE49-F238E27FC236}">
                <a16:creationId xmlns:a16="http://schemas.microsoft.com/office/drawing/2014/main" id="{BF7A4BF9-BAA1-4BEB-83E0-F361806545FF}"/>
              </a:ext>
            </a:extLst>
          </p:cNvPr>
          <p:cNvSpPr txBox="1"/>
          <p:nvPr/>
        </p:nvSpPr>
        <p:spPr>
          <a:xfrm>
            <a:off x="3609073" y="620432"/>
            <a:ext cx="2111486" cy="55399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Course</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(episode of care covering complete radiotherapy </a:t>
            </a:r>
            <a:r>
              <a:rPr lang="en-US" sz="1000" kern="0" dirty="0">
                <a:solidFill>
                  <a:srgbClr val="000000"/>
                </a:solidFill>
                <a:latin typeface="Arial" panose="020B0604020202020204"/>
              </a:rPr>
              <a:t>treatment</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50" name="TextBox 49">
            <a:extLst>
              <a:ext uri="{FF2B5EF4-FFF2-40B4-BE49-F238E27FC236}">
                <a16:creationId xmlns:a16="http://schemas.microsoft.com/office/drawing/2014/main" id="{722E46DF-7122-4780-BA61-36B6ECEB6F6D}"/>
              </a:ext>
            </a:extLst>
          </p:cNvPr>
          <p:cNvSpPr txBox="1"/>
          <p:nvPr/>
        </p:nvSpPr>
        <p:spPr>
          <a:xfrm>
            <a:off x="3089746" y="5705750"/>
            <a:ext cx="1520710" cy="246221"/>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F</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r</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a</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c</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t</a:t>
            </a:r>
            <a:r>
              <a:rPr kumimoji="0" lang="en-CH" sz="1000" b="1" i="0" u="none" strike="noStrike" kern="0" cap="none" spc="0" normalizeH="0" baseline="0" noProof="0" dirty="0" err="1">
                <a:ln>
                  <a:noFill/>
                </a:ln>
                <a:solidFill>
                  <a:srgbClr val="00A9E0"/>
                </a:solidFill>
                <a:effectLst/>
                <a:uLnTx/>
                <a:uFillTx/>
                <a:latin typeface="Arial" panose="020B0604020202020204"/>
                <a:ea typeface="+mn-ea"/>
                <a:cs typeface="+mn-cs"/>
              </a:rPr>
              <a:t>i</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o</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n</a:t>
            </a:r>
            <a:endParaRPr kumimoji="0" lang="en-CH" sz="1000" b="0" i="0" u="none" strike="noStrike" kern="0" cap="none" spc="0" normalizeH="0" baseline="0" noProof="0" dirty="0">
              <a:ln>
                <a:noFill/>
              </a:ln>
              <a:solidFill>
                <a:srgbClr val="FF0000"/>
              </a:solidFill>
              <a:effectLst/>
              <a:uLnTx/>
              <a:uFillTx/>
              <a:latin typeface="Arial" panose="020B0604020202020204"/>
              <a:ea typeface="+mn-ea"/>
              <a:cs typeface="+mn-cs"/>
            </a:endParaRPr>
          </a:p>
        </p:txBody>
      </p:sp>
      <p:sp>
        <p:nvSpPr>
          <p:cNvPr id="58" name="TextBox 57">
            <a:extLst>
              <a:ext uri="{FF2B5EF4-FFF2-40B4-BE49-F238E27FC236}">
                <a16:creationId xmlns:a16="http://schemas.microsoft.com/office/drawing/2014/main" id="{1E37A2B9-A74A-43C5-81E3-4D7F6F676546}"/>
              </a:ext>
            </a:extLst>
          </p:cNvPr>
          <p:cNvSpPr txBox="1"/>
          <p:nvPr/>
        </p:nvSpPr>
        <p:spPr>
          <a:xfrm>
            <a:off x="5182665" y="2738343"/>
            <a:ext cx="1675107" cy="707886"/>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lvl="0"/>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Phase</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1000" b="0" i="0" u="none" strike="noStrike" kern="0" cap="none" spc="0" normalizeH="0" baseline="0" noProof="0" dirty="0" err="1">
                <a:ln>
                  <a:noFill/>
                </a:ln>
                <a:solidFill>
                  <a:srgbClr val="000000"/>
                </a:solidFill>
                <a:effectLst/>
                <a:uLnTx/>
                <a:uFillTx/>
                <a:latin typeface="Arial" panose="020B0604020202020204"/>
                <a:ea typeface="+mn-ea"/>
                <a:cs typeface="+mn-cs"/>
              </a:rPr>
              <a:t>ies</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 of </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q</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CH" sz="10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v</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t </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treatments of</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 a set of volumes)</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59" name="Straight Arrow Connector 58">
            <a:extLst>
              <a:ext uri="{FF2B5EF4-FFF2-40B4-BE49-F238E27FC236}">
                <a16:creationId xmlns:a16="http://schemas.microsoft.com/office/drawing/2014/main" id="{B13FE25C-2A71-45FE-9A16-97CC5F8B5FD2}"/>
              </a:ext>
            </a:extLst>
          </p:cNvPr>
          <p:cNvCxnSpPr>
            <a:cxnSpLocks/>
            <a:stCxn id="71" idx="1"/>
            <a:endCxn id="50" idx="3"/>
          </p:cNvCxnSpPr>
          <p:nvPr/>
        </p:nvCxnSpPr>
        <p:spPr>
          <a:xfrm flipH="1">
            <a:off x="4610456" y="4496705"/>
            <a:ext cx="5271560" cy="1332156"/>
          </a:xfrm>
          <a:prstGeom prst="straightConnector1">
            <a:avLst/>
          </a:prstGeom>
          <a:noFill/>
          <a:ln w="6350" cap="flat" cmpd="sng" algn="ctr">
            <a:solidFill>
              <a:srgbClr val="00A9E0"/>
            </a:solidFill>
            <a:prstDash val="solid"/>
            <a:miter lim="800000"/>
            <a:tailEnd type="triangle"/>
          </a:ln>
          <a:effectLst/>
        </p:spPr>
      </p:cxnSp>
      <p:cxnSp>
        <p:nvCxnSpPr>
          <p:cNvPr id="60" name="Straight Arrow Connector 59">
            <a:extLst>
              <a:ext uri="{FF2B5EF4-FFF2-40B4-BE49-F238E27FC236}">
                <a16:creationId xmlns:a16="http://schemas.microsoft.com/office/drawing/2014/main" id="{ECA66F80-845E-4B02-AD54-1B6A0B54983A}"/>
              </a:ext>
            </a:extLst>
          </p:cNvPr>
          <p:cNvCxnSpPr>
            <a:cxnSpLocks/>
            <a:stCxn id="49" idx="2"/>
            <a:endCxn id="58" idx="0"/>
          </p:cNvCxnSpPr>
          <p:nvPr/>
        </p:nvCxnSpPr>
        <p:spPr>
          <a:xfrm>
            <a:off x="4664816" y="1174430"/>
            <a:ext cx="1355403" cy="1563913"/>
          </a:xfrm>
          <a:prstGeom prst="straightConnector1">
            <a:avLst/>
          </a:prstGeom>
          <a:noFill/>
          <a:ln w="6350" cap="flat" cmpd="sng" algn="ctr">
            <a:solidFill>
              <a:srgbClr val="00A9E0"/>
            </a:solidFill>
            <a:prstDash val="solid"/>
            <a:miter lim="800000"/>
            <a:tailEnd type="triangle"/>
          </a:ln>
          <a:effectLst/>
        </p:spPr>
      </p:cxnSp>
      <p:cxnSp>
        <p:nvCxnSpPr>
          <p:cNvPr id="69" name="Straight Arrow Connector 68">
            <a:extLst>
              <a:ext uri="{FF2B5EF4-FFF2-40B4-BE49-F238E27FC236}">
                <a16:creationId xmlns:a16="http://schemas.microsoft.com/office/drawing/2014/main" id="{5D013524-DFD9-45E9-A18A-01E27D6A09C9}"/>
              </a:ext>
            </a:extLst>
          </p:cNvPr>
          <p:cNvCxnSpPr>
            <a:cxnSpLocks/>
            <a:stCxn id="49" idx="3"/>
            <a:endCxn id="71" idx="0"/>
          </p:cNvCxnSpPr>
          <p:nvPr/>
        </p:nvCxnSpPr>
        <p:spPr>
          <a:xfrm>
            <a:off x="5720559" y="897431"/>
            <a:ext cx="5255830" cy="3322275"/>
          </a:xfrm>
          <a:prstGeom prst="straightConnector1">
            <a:avLst/>
          </a:prstGeom>
          <a:noFill/>
          <a:ln w="6350" cap="flat" cmpd="sng" algn="ctr">
            <a:solidFill>
              <a:srgbClr val="00A9E0"/>
            </a:solidFill>
            <a:prstDash val="solid"/>
            <a:miter lim="800000"/>
            <a:tailEnd type="triangle"/>
          </a:ln>
          <a:effectLst/>
        </p:spPr>
      </p:cxnSp>
      <p:sp>
        <p:nvSpPr>
          <p:cNvPr id="71" name="TextBox 70">
            <a:extLst>
              <a:ext uri="{FF2B5EF4-FFF2-40B4-BE49-F238E27FC236}">
                <a16:creationId xmlns:a16="http://schemas.microsoft.com/office/drawing/2014/main" id="{F388FE23-27B4-4E12-8E64-7769F160A50D}"/>
              </a:ext>
            </a:extLst>
          </p:cNvPr>
          <p:cNvSpPr txBox="1"/>
          <p:nvPr/>
        </p:nvSpPr>
        <p:spPr>
          <a:xfrm>
            <a:off x="9882016" y="4219706"/>
            <a:ext cx="2188746" cy="55399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Session</a:t>
            </a:r>
          </a:p>
          <a:p>
            <a:pPr marL="0" marR="0" lvl="0" indent="0"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(time span when the patient is in the treatment room)</a:t>
            </a:r>
            <a:endParaRPr lang="en-CH" sz="1000" kern="0" dirty="0">
              <a:solidFill>
                <a:srgbClr val="000000"/>
              </a:solidFill>
              <a:latin typeface="Arial" panose="020B0604020202020204"/>
            </a:endParaRPr>
          </a:p>
        </p:txBody>
      </p:sp>
      <p:sp>
        <p:nvSpPr>
          <p:cNvPr id="72" name="TextBox 71">
            <a:extLst>
              <a:ext uri="{FF2B5EF4-FFF2-40B4-BE49-F238E27FC236}">
                <a16:creationId xmlns:a16="http://schemas.microsoft.com/office/drawing/2014/main" id="{84CF12A4-2223-4CE7-B3E0-FE45C0545214}"/>
              </a:ext>
            </a:extLst>
          </p:cNvPr>
          <p:cNvSpPr txBox="1"/>
          <p:nvPr/>
        </p:nvSpPr>
        <p:spPr>
          <a:xfrm>
            <a:off x="3089746" y="4259690"/>
            <a:ext cx="1702771" cy="246221"/>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Plan</a:t>
            </a:r>
          </a:p>
        </p:txBody>
      </p:sp>
      <p:cxnSp>
        <p:nvCxnSpPr>
          <p:cNvPr id="73" name="Straight Arrow Connector 72">
            <a:extLst>
              <a:ext uri="{FF2B5EF4-FFF2-40B4-BE49-F238E27FC236}">
                <a16:creationId xmlns:a16="http://schemas.microsoft.com/office/drawing/2014/main" id="{E5F53F88-849A-4D1F-B944-B141742E7E33}"/>
              </a:ext>
            </a:extLst>
          </p:cNvPr>
          <p:cNvCxnSpPr>
            <a:cxnSpLocks/>
            <a:stCxn id="58" idx="2"/>
            <a:endCxn id="70" idx="0"/>
          </p:cNvCxnSpPr>
          <p:nvPr/>
        </p:nvCxnSpPr>
        <p:spPr>
          <a:xfrm>
            <a:off x="6020219" y="3446229"/>
            <a:ext cx="0" cy="908431"/>
          </a:xfrm>
          <a:prstGeom prst="straightConnector1">
            <a:avLst/>
          </a:prstGeom>
          <a:noFill/>
          <a:ln w="6350" cap="flat" cmpd="sng" algn="ctr">
            <a:solidFill>
              <a:srgbClr val="00A9E0"/>
            </a:solidFill>
            <a:prstDash val="solid"/>
            <a:miter lim="800000"/>
            <a:tailEnd type="triangle"/>
          </a:ln>
          <a:effectLst/>
        </p:spPr>
      </p:cxnSp>
      <p:sp>
        <p:nvSpPr>
          <p:cNvPr id="90" name="TextBox 89">
            <a:extLst>
              <a:ext uri="{FF2B5EF4-FFF2-40B4-BE49-F238E27FC236}">
                <a16:creationId xmlns:a16="http://schemas.microsoft.com/office/drawing/2014/main" id="{340FFA87-EDD9-485C-85E2-616655EF2A56}"/>
              </a:ext>
            </a:extLst>
          </p:cNvPr>
          <p:cNvSpPr txBox="1"/>
          <p:nvPr/>
        </p:nvSpPr>
        <p:spPr>
          <a:xfrm>
            <a:off x="4458284" y="5023367"/>
            <a:ext cx="1453489" cy="246221"/>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delivered as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2" name="TextBox 91">
            <a:extLst>
              <a:ext uri="{FF2B5EF4-FFF2-40B4-BE49-F238E27FC236}">
                <a16:creationId xmlns:a16="http://schemas.microsoft.com/office/drawing/2014/main" id="{EDE0A2F5-D942-428D-8DF1-DABEC95DE727}"/>
              </a:ext>
            </a:extLst>
          </p:cNvPr>
          <p:cNvSpPr txBox="1"/>
          <p:nvPr/>
        </p:nvSpPr>
        <p:spPr>
          <a:xfrm>
            <a:off x="4856364" y="1926673"/>
            <a:ext cx="1163724" cy="400110"/>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structured </a:t>
            </a:r>
            <a:r>
              <a:rPr lang="en-US" sz="1000" kern="0" dirty="0">
                <a:solidFill>
                  <a:srgbClr val="000000"/>
                </a:solidFill>
                <a:latin typeface="Arial" panose="020B0604020202020204"/>
              </a:rPr>
              <a:t>into</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103" name="Title 1">
            <a:extLst>
              <a:ext uri="{FF2B5EF4-FFF2-40B4-BE49-F238E27FC236}">
                <a16:creationId xmlns:a16="http://schemas.microsoft.com/office/drawing/2014/main" id="{A024BF84-ECD7-4752-BD7B-4EA8E5D9718A}"/>
              </a:ext>
            </a:extLst>
          </p:cNvPr>
          <p:cNvSpPr txBox="1">
            <a:spLocks/>
          </p:cNvSpPr>
          <p:nvPr/>
        </p:nvSpPr>
        <p:spPr>
          <a:xfrm>
            <a:off x="0" y="31653"/>
            <a:ext cx="11242646" cy="61753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0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en-US" sz="1400" b="0" dirty="0">
                <a:solidFill>
                  <a:srgbClr val="000000"/>
                </a:solidFill>
                <a:latin typeface="Arial" panose="020B0604020202020204"/>
              </a:rPr>
              <a:t>.</a:t>
            </a:r>
            <a:endParaRPr kumimoji="0" lang="en-GB" sz="1400" b="1" i="0" u="none" strike="noStrike" kern="1200" cap="none" spc="0" normalizeH="0" baseline="0" noProof="0" dirty="0">
              <a:ln>
                <a:noFill/>
              </a:ln>
              <a:solidFill>
                <a:srgbClr val="000000"/>
              </a:solidFill>
              <a:effectLst/>
              <a:uLnTx/>
              <a:uFillTx/>
              <a:latin typeface="Arial" panose="020B0604020202020204"/>
              <a:ea typeface="+mj-ea"/>
              <a:cs typeface="+mj-cs"/>
            </a:endParaRPr>
          </a:p>
        </p:txBody>
      </p:sp>
      <p:sp>
        <p:nvSpPr>
          <p:cNvPr id="106" name="TextBox 105">
            <a:extLst>
              <a:ext uri="{FF2B5EF4-FFF2-40B4-BE49-F238E27FC236}">
                <a16:creationId xmlns:a16="http://schemas.microsoft.com/office/drawing/2014/main" id="{EC128519-FA13-45F5-9C8E-F7CF2E5248B9}"/>
              </a:ext>
            </a:extLst>
          </p:cNvPr>
          <p:cNvSpPr txBox="1"/>
          <p:nvPr/>
        </p:nvSpPr>
        <p:spPr>
          <a:xfrm>
            <a:off x="4149422" y="3324673"/>
            <a:ext cx="922069" cy="553998"/>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10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y</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70" name="TextBox 69">
            <a:extLst>
              <a:ext uri="{FF2B5EF4-FFF2-40B4-BE49-F238E27FC236}">
                <a16:creationId xmlns:a16="http://schemas.microsoft.com/office/drawing/2014/main" id="{646F2F44-3C58-46F1-82F8-BC2E69E60A08}"/>
              </a:ext>
            </a:extLst>
          </p:cNvPr>
          <p:cNvSpPr txBox="1"/>
          <p:nvPr/>
        </p:nvSpPr>
        <p:spPr>
          <a:xfrm>
            <a:off x="5189914" y="4354660"/>
            <a:ext cx="1660609" cy="246221"/>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Phase F</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r</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a</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c</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t</a:t>
            </a:r>
            <a:r>
              <a:rPr kumimoji="0" lang="en-CH" sz="1000" b="1" i="0" u="none" strike="noStrike" kern="0" cap="none" spc="0" normalizeH="0" baseline="0" noProof="0" dirty="0" err="1">
                <a:ln>
                  <a:noFill/>
                </a:ln>
                <a:solidFill>
                  <a:srgbClr val="00A9E0"/>
                </a:solidFill>
                <a:effectLst/>
                <a:uLnTx/>
                <a:uFillTx/>
                <a:latin typeface="Arial" panose="020B0604020202020204"/>
                <a:ea typeface="+mn-ea"/>
                <a:cs typeface="+mn-cs"/>
              </a:rPr>
              <a:t>i</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o</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n</a:t>
            </a:r>
            <a:endParaRPr kumimoji="0" lang="en-CH" sz="1000" b="0" i="0" u="none" strike="noStrike" kern="0" cap="none" spc="0" normalizeH="0" baseline="0" noProof="0" dirty="0">
              <a:ln>
                <a:noFill/>
              </a:ln>
              <a:solidFill>
                <a:srgbClr val="FF0000"/>
              </a:solidFill>
              <a:effectLst/>
              <a:uLnTx/>
              <a:uFillTx/>
              <a:latin typeface="Arial" panose="020B0604020202020204"/>
              <a:ea typeface="+mn-ea"/>
              <a:cs typeface="+mn-cs"/>
            </a:endParaRPr>
          </a:p>
        </p:txBody>
      </p:sp>
      <p:cxnSp>
        <p:nvCxnSpPr>
          <p:cNvPr id="110" name="Straight Arrow Connector 109">
            <a:extLst>
              <a:ext uri="{FF2B5EF4-FFF2-40B4-BE49-F238E27FC236}">
                <a16:creationId xmlns:a16="http://schemas.microsoft.com/office/drawing/2014/main" id="{AFBA4328-E2B2-4F74-A312-82CBD3C6624C}"/>
              </a:ext>
            </a:extLst>
          </p:cNvPr>
          <p:cNvCxnSpPr>
            <a:cxnSpLocks/>
            <a:stCxn id="70" idx="2"/>
            <a:endCxn id="50" idx="0"/>
          </p:cNvCxnSpPr>
          <p:nvPr/>
        </p:nvCxnSpPr>
        <p:spPr>
          <a:xfrm flipH="1">
            <a:off x="3850101" y="4600881"/>
            <a:ext cx="2170118" cy="1104869"/>
          </a:xfrm>
          <a:prstGeom prst="straightConnector1">
            <a:avLst/>
          </a:prstGeom>
          <a:noFill/>
          <a:ln w="6350" cap="flat" cmpd="sng" algn="ctr">
            <a:solidFill>
              <a:srgbClr val="00A9E0"/>
            </a:solidFill>
            <a:prstDash val="solid"/>
            <a:miter lim="800000"/>
            <a:tailEnd type="triangle"/>
          </a:ln>
          <a:effectLst/>
        </p:spPr>
      </p:cxnSp>
      <p:cxnSp>
        <p:nvCxnSpPr>
          <p:cNvPr id="111" name="Straight Arrow Connector 110">
            <a:extLst>
              <a:ext uri="{FF2B5EF4-FFF2-40B4-BE49-F238E27FC236}">
                <a16:creationId xmlns:a16="http://schemas.microsoft.com/office/drawing/2014/main" id="{DF7663DD-D745-4817-AD96-FF638A48EFEE}"/>
              </a:ext>
            </a:extLst>
          </p:cNvPr>
          <p:cNvCxnSpPr>
            <a:cxnSpLocks/>
            <a:stCxn id="58" idx="1"/>
            <a:endCxn id="72" idx="0"/>
          </p:cNvCxnSpPr>
          <p:nvPr/>
        </p:nvCxnSpPr>
        <p:spPr>
          <a:xfrm flipH="1">
            <a:off x="3941132" y="3092286"/>
            <a:ext cx="1241533" cy="1167404"/>
          </a:xfrm>
          <a:prstGeom prst="straightConnector1">
            <a:avLst/>
          </a:prstGeom>
          <a:noFill/>
          <a:ln w="6350" cap="flat" cmpd="sng" algn="ctr">
            <a:solidFill>
              <a:srgbClr val="00A9E0"/>
            </a:solidFill>
            <a:prstDash val="solid"/>
            <a:miter lim="800000"/>
            <a:tailEnd type="triangle"/>
          </a:ln>
          <a:effectLst/>
        </p:spPr>
      </p:cxnSp>
      <p:sp>
        <p:nvSpPr>
          <p:cNvPr id="112" name="TextBox 111">
            <a:extLst>
              <a:ext uri="{FF2B5EF4-FFF2-40B4-BE49-F238E27FC236}">
                <a16:creationId xmlns:a16="http://schemas.microsoft.com/office/drawing/2014/main" id="{7AFD7404-96B1-405B-8CB9-5C07FE6E6D15}"/>
              </a:ext>
            </a:extLst>
          </p:cNvPr>
          <p:cNvSpPr txBox="1"/>
          <p:nvPr/>
        </p:nvSpPr>
        <p:spPr>
          <a:xfrm>
            <a:off x="5235928" y="3588274"/>
            <a:ext cx="868593" cy="553998"/>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equally subdivided into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113" name="TextBox 112">
            <a:extLst>
              <a:ext uri="{FF2B5EF4-FFF2-40B4-BE49-F238E27FC236}">
                <a16:creationId xmlns:a16="http://schemas.microsoft.com/office/drawing/2014/main" id="{00A34CB1-A19A-4CB5-A72C-610BC9E80F40}"/>
              </a:ext>
            </a:extLst>
          </p:cNvPr>
          <p:cNvSpPr txBox="1"/>
          <p:nvPr/>
        </p:nvSpPr>
        <p:spPr>
          <a:xfrm>
            <a:off x="3153593" y="5017384"/>
            <a:ext cx="868593" cy="553998"/>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equally subdivided into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115" name="Straight Arrow Connector 114">
            <a:extLst>
              <a:ext uri="{FF2B5EF4-FFF2-40B4-BE49-F238E27FC236}">
                <a16:creationId xmlns:a16="http://schemas.microsoft.com/office/drawing/2014/main" id="{0C1696BF-EE2E-4BAA-B8A0-37FBD0193CB4}"/>
              </a:ext>
            </a:extLst>
          </p:cNvPr>
          <p:cNvCxnSpPr>
            <a:cxnSpLocks/>
            <a:stCxn id="72" idx="2"/>
            <a:endCxn id="50" idx="0"/>
          </p:cNvCxnSpPr>
          <p:nvPr/>
        </p:nvCxnSpPr>
        <p:spPr>
          <a:xfrm flipH="1">
            <a:off x="3850101" y="4505911"/>
            <a:ext cx="91031" cy="1199839"/>
          </a:xfrm>
          <a:prstGeom prst="straightConnector1">
            <a:avLst/>
          </a:prstGeom>
          <a:noFill/>
          <a:ln w="6350" cap="flat" cmpd="sng" algn="ctr">
            <a:solidFill>
              <a:srgbClr val="00A9E0"/>
            </a:solidFill>
            <a:prstDash val="solid"/>
            <a:miter lim="800000"/>
            <a:tailEnd type="triangle"/>
          </a:ln>
          <a:effectLst/>
        </p:spPr>
      </p:cxnSp>
      <p:cxnSp>
        <p:nvCxnSpPr>
          <p:cNvPr id="119" name="Straight Arrow Connector 118">
            <a:extLst>
              <a:ext uri="{FF2B5EF4-FFF2-40B4-BE49-F238E27FC236}">
                <a16:creationId xmlns:a16="http://schemas.microsoft.com/office/drawing/2014/main" id="{26DA9A8C-35B8-4BD3-928A-A6F040F8231E}"/>
              </a:ext>
            </a:extLst>
          </p:cNvPr>
          <p:cNvCxnSpPr>
            <a:cxnSpLocks/>
            <a:stCxn id="49" idx="2"/>
            <a:endCxn id="72" idx="0"/>
          </p:cNvCxnSpPr>
          <p:nvPr/>
        </p:nvCxnSpPr>
        <p:spPr>
          <a:xfrm flipH="1">
            <a:off x="3941132" y="1174430"/>
            <a:ext cx="723684" cy="3085260"/>
          </a:xfrm>
          <a:prstGeom prst="straightConnector1">
            <a:avLst/>
          </a:prstGeom>
          <a:noFill/>
          <a:ln w="6350" cap="flat" cmpd="sng" algn="ctr">
            <a:solidFill>
              <a:srgbClr val="00A9E0"/>
            </a:solidFill>
            <a:prstDash val="solid"/>
            <a:miter lim="800000"/>
            <a:tailEnd type="triangle"/>
          </a:ln>
          <a:effectLst/>
        </p:spPr>
      </p:cxnSp>
      <p:sp>
        <p:nvSpPr>
          <p:cNvPr id="120" name="Rectangle 119">
            <a:extLst>
              <a:ext uri="{FF2B5EF4-FFF2-40B4-BE49-F238E27FC236}">
                <a16:creationId xmlns:a16="http://schemas.microsoft.com/office/drawing/2014/main" id="{57EE16F4-CAE3-4265-BB89-2267197EE5BC}"/>
              </a:ext>
            </a:extLst>
          </p:cNvPr>
          <p:cNvSpPr/>
          <p:nvPr/>
        </p:nvSpPr>
        <p:spPr>
          <a:xfrm>
            <a:off x="5053622" y="2642087"/>
            <a:ext cx="1942625" cy="2131617"/>
          </a:xfrm>
          <a:prstGeom prst="rect">
            <a:avLst/>
          </a:prstGeom>
          <a:noFill/>
          <a:ln w="28575" cap="flat" cmpd="sng" algn="ctr">
            <a:solidFill>
              <a:schemeClr val="accent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0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121" name="Content Placeholder 2">
            <a:extLst>
              <a:ext uri="{FF2B5EF4-FFF2-40B4-BE49-F238E27FC236}">
                <a16:creationId xmlns:a16="http://schemas.microsoft.com/office/drawing/2014/main" id="{4BE2CA8F-45DB-4180-A42F-5C485662804A}"/>
              </a:ext>
            </a:extLst>
          </p:cNvPr>
          <p:cNvSpPr txBox="1">
            <a:spLocks/>
          </p:cNvSpPr>
          <p:nvPr/>
        </p:nvSpPr>
        <p:spPr>
          <a:xfrm>
            <a:off x="7034389" y="2660652"/>
            <a:ext cx="1753254" cy="198431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00000"/>
              </a:lnSpc>
              <a:spcBef>
                <a:spcPts val="0"/>
              </a:spcBef>
              <a:spcAft>
                <a:spcPts val="0"/>
              </a:spcAft>
              <a:buClr>
                <a:srgbClr val="00A9E0"/>
              </a:buClr>
              <a:buFont typeface="Arial"/>
              <a:buNone/>
            </a:pPr>
            <a:r>
              <a:rPr lang="en-US" sz="1000" dirty="0">
                <a:solidFill>
                  <a:schemeClr val="accent1">
                    <a:lumMod val="75000"/>
                  </a:schemeClr>
                </a:solidFill>
                <a:latin typeface="Arial" panose="020B0604020202020204"/>
              </a:rPr>
              <a:t>Phase is an abstraction from Plans to allow for continuous Phase fraction counting and dose tracking across multiple Plan fractions. Multiple Plans may be needed because of adaptations or due to technical limitations. </a:t>
            </a:r>
            <a:br>
              <a:rPr lang="en-US" sz="1000" dirty="0">
                <a:solidFill>
                  <a:schemeClr val="accent1">
                    <a:lumMod val="75000"/>
                  </a:schemeClr>
                </a:solidFill>
                <a:latin typeface="Arial" panose="020B0604020202020204"/>
              </a:rPr>
            </a:br>
            <a:r>
              <a:rPr lang="en-US" sz="1000" dirty="0">
                <a:solidFill>
                  <a:schemeClr val="accent1">
                    <a:lumMod val="75000"/>
                  </a:schemeClr>
                </a:solidFill>
                <a:latin typeface="Arial" panose="020B0604020202020204"/>
              </a:rPr>
              <a:t>In the simplest cases, Phase corresponds one-to-one with Plan. </a:t>
            </a:r>
          </a:p>
        </p:txBody>
      </p:sp>
      <p:sp>
        <p:nvSpPr>
          <p:cNvPr id="122" name="TextBox 121">
            <a:extLst>
              <a:ext uri="{FF2B5EF4-FFF2-40B4-BE49-F238E27FC236}">
                <a16:creationId xmlns:a16="http://schemas.microsoft.com/office/drawing/2014/main" id="{5AFF430D-DB48-4E8C-ABA0-1230AA331214}"/>
              </a:ext>
            </a:extLst>
          </p:cNvPr>
          <p:cNvSpPr txBox="1"/>
          <p:nvPr/>
        </p:nvSpPr>
        <p:spPr>
          <a:xfrm>
            <a:off x="3920910" y="1996624"/>
            <a:ext cx="899832" cy="553998"/>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groups treatments with </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123" name="TextBox 122">
            <a:extLst>
              <a:ext uri="{FF2B5EF4-FFF2-40B4-BE49-F238E27FC236}">
                <a16:creationId xmlns:a16="http://schemas.microsoft.com/office/drawing/2014/main" id="{AF2CA2D9-D3E4-424D-939F-D6537D4B4C88}"/>
              </a:ext>
            </a:extLst>
          </p:cNvPr>
          <p:cNvSpPr txBox="1"/>
          <p:nvPr/>
        </p:nvSpPr>
        <p:spPr>
          <a:xfrm>
            <a:off x="8839961" y="4050429"/>
            <a:ext cx="899832" cy="400110"/>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time span to treat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124" name="TextBox 123">
            <a:extLst>
              <a:ext uri="{FF2B5EF4-FFF2-40B4-BE49-F238E27FC236}">
                <a16:creationId xmlns:a16="http://schemas.microsoft.com/office/drawing/2014/main" id="{A3108AD5-CBFC-4468-B219-2986E8694985}"/>
              </a:ext>
            </a:extLst>
          </p:cNvPr>
          <p:cNvSpPr txBox="1"/>
          <p:nvPr/>
        </p:nvSpPr>
        <p:spPr>
          <a:xfrm>
            <a:off x="9843386" y="2266007"/>
            <a:ext cx="2188746" cy="707886"/>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Appointment</a:t>
            </a:r>
          </a:p>
          <a:p>
            <a:pPr marL="0" marR="0" lvl="0" indent="0"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(booking of patient, practitioners and resources for a specific date and time span</a:t>
            </a:r>
            <a:r>
              <a:rPr lang="en-US" sz="1000" b="1" kern="0" dirty="0">
                <a:solidFill>
                  <a:srgbClr val="000000"/>
                </a:solidFill>
                <a:latin typeface="Arial" panose="020B0604020202020204"/>
              </a:rPr>
              <a:t>)</a:t>
            </a:r>
            <a:endParaRPr lang="en-CH" sz="1000" b="1" kern="0" dirty="0">
              <a:solidFill>
                <a:srgbClr val="000000"/>
              </a:solidFill>
              <a:latin typeface="Arial" panose="020B0604020202020204"/>
            </a:endParaRPr>
          </a:p>
        </p:txBody>
      </p:sp>
      <p:cxnSp>
        <p:nvCxnSpPr>
          <p:cNvPr id="125" name="Straight Arrow Connector 124">
            <a:extLst>
              <a:ext uri="{FF2B5EF4-FFF2-40B4-BE49-F238E27FC236}">
                <a16:creationId xmlns:a16="http://schemas.microsoft.com/office/drawing/2014/main" id="{F6F0DFAA-C948-441D-8A52-B792874865E0}"/>
              </a:ext>
            </a:extLst>
          </p:cNvPr>
          <p:cNvCxnSpPr>
            <a:cxnSpLocks/>
            <a:stCxn id="124" idx="2"/>
            <a:endCxn id="71" idx="0"/>
          </p:cNvCxnSpPr>
          <p:nvPr/>
        </p:nvCxnSpPr>
        <p:spPr>
          <a:xfrm>
            <a:off x="10937759" y="2973893"/>
            <a:ext cx="38630" cy="1245813"/>
          </a:xfrm>
          <a:prstGeom prst="straightConnector1">
            <a:avLst/>
          </a:prstGeom>
          <a:noFill/>
          <a:ln w="6350" cap="flat" cmpd="sng" algn="ctr">
            <a:solidFill>
              <a:srgbClr val="00A9E0"/>
            </a:solidFill>
            <a:prstDash val="solid"/>
            <a:miter lim="800000"/>
            <a:tailEnd type="triangle"/>
          </a:ln>
          <a:effectLst/>
        </p:spPr>
      </p:cxnSp>
      <p:sp>
        <p:nvSpPr>
          <p:cNvPr id="127" name="TextBox 126">
            <a:extLst>
              <a:ext uri="{FF2B5EF4-FFF2-40B4-BE49-F238E27FC236}">
                <a16:creationId xmlns:a16="http://schemas.microsoft.com/office/drawing/2014/main" id="{08FD57B3-57E8-40D5-B94E-6798C3372E32}"/>
              </a:ext>
            </a:extLst>
          </p:cNvPr>
          <p:cNvSpPr txBox="1"/>
          <p:nvPr/>
        </p:nvSpPr>
        <p:spPr>
          <a:xfrm>
            <a:off x="10568624" y="3186391"/>
            <a:ext cx="899832" cy="400110"/>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scheduled to have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128" name="TextBox 127">
            <a:extLst>
              <a:ext uri="{FF2B5EF4-FFF2-40B4-BE49-F238E27FC236}">
                <a16:creationId xmlns:a16="http://schemas.microsoft.com/office/drawing/2014/main" id="{2A156B38-3E48-4EA8-966C-91245231B32E}"/>
              </a:ext>
            </a:extLst>
          </p:cNvPr>
          <p:cNvSpPr txBox="1"/>
          <p:nvPr/>
        </p:nvSpPr>
        <p:spPr>
          <a:xfrm>
            <a:off x="9397797" y="5217708"/>
            <a:ext cx="2634335" cy="1323439"/>
          </a:xfrm>
          <a:prstGeom prst="rect">
            <a:avLst/>
          </a:prstGeom>
          <a:noFill/>
          <a:ln w="12700" cap="flat" cmpd="sng" algn="ctr">
            <a:noFill/>
            <a:prstDash val="solid"/>
            <a:miter lim="800000"/>
          </a:ln>
          <a:effectLst/>
        </p:spPr>
        <p:txBody>
          <a:bodyPr wrap="square" rtlCol="0">
            <a:spAutoFit/>
          </a:bodyPr>
          <a:lstStyle/>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kern="0" dirty="0">
                <a:solidFill>
                  <a:srgbClr val="000000"/>
                </a:solidFill>
                <a:latin typeface="Arial" panose="020B0604020202020204"/>
              </a:rPr>
              <a:t>Not showing the aspect of </a:t>
            </a:r>
            <a:r>
              <a:rPr lang="en-US" sz="1000" b="1" kern="0" dirty="0">
                <a:solidFill>
                  <a:srgbClr val="000000"/>
                </a:solidFill>
                <a:latin typeface="Arial" panose="020B0604020202020204"/>
              </a:rPr>
              <a:t>performed treatment vs. planned treatment</a:t>
            </a:r>
            <a:r>
              <a:rPr lang="en-US" sz="1000" kern="0" dirty="0">
                <a:solidFill>
                  <a:srgbClr val="000000"/>
                </a:solidFill>
                <a:latin typeface="Arial" panose="020B0604020202020204"/>
              </a:rPr>
              <a:t>, which modeled as separate resources in FHIR. </a:t>
            </a: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kern="0" dirty="0">
                <a:solidFill>
                  <a:srgbClr val="000000"/>
                </a:solidFill>
                <a:latin typeface="Arial" panose="020B0604020202020204"/>
              </a:rPr>
              <a:t>Not showing </a:t>
            </a:r>
            <a:r>
              <a:rPr lang="en-US" sz="1000" b="1" kern="0" dirty="0">
                <a:solidFill>
                  <a:srgbClr val="000000"/>
                </a:solidFill>
                <a:latin typeface="Arial" panose="020B0604020202020204"/>
              </a:rPr>
              <a:t>treatment volumes </a:t>
            </a:r>
            <a:r>
              <a:rPr lang="en-US" sz="1000" kern="0" dirty="0">
                <a:solidFill>
                  <a:srgbClr val="000000"/>
                </a:solidFill>
                <a:latin typeface="Arial" panose="020B0604020202020204"/>
              </a:rPr>
              <a:t>which are modeled as a separate resource in FHIR because the same volumes are referenced from multiple other entities.</a:t>
            </a:r>
          </a:p>
        </p:txBody>
      </p:sp>
      <p:sp>
        <p:nvSpPr>
          <p:cNvPr id="129" name="TextBox 128">
            <a:extLst>
              <a:ext uri="{FF2B5EF4-FFF2-40B4-BE49-F238E27FC236}">
                <a16:creationId xmlns:a16="http://schemas.microsoft.com/office/drawing/2014/main" id="{BDE21FC1-D0C5-4529-AFDF-BBF1E2805301}"/>
              </a:ext>
            </a:extLst>
          </p:cNvPr>
          <p:cNvSpPr txBox="1"/>
          <p:nvPr/>
        </p:nvSpPr>
        <p:spPr>
          <a:xfrm>
            <a:off x="7745588" y="4768075"/>
            <a:ext cx="899832" cy="400110"/>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time span to treat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131" name="Straight Arrow Connector 130">
            <a:extLst>
              <a:ext uri="{FF2B5EF4-FFF2-40B4-BE49-F238E27FC236}">
                <a16:creationId xmlns:a16="http://schemas.microsoft.com/office/drawing/2014/main" id="{AB2540D0-78C8-4F9B-BE79-56A44A9C131D}"/>
              </a:ext>
            </a:extLst>
          </p:cNvPr>
          <p:cNvCxnSpPr>
            <a:cxnSpLocks/>
            <a:stCxn id="71" idx="1"/>
            <a:endCxn id="70" idx="3"/>
          </p:cNvCxnSpPr>
          <p:nvPr/>
        </p:nvCxnSpPr>
        <p:spPr>
          <a:xfrm flipH="1" flipV="1">
            <a:off x="6850523" y="4477771"/>
            <a:ext cx="3031493" cy="18934"/>
          </a:xfrm>
          <a:prstGeom prst="straightConnector1">
            <a:avLst/>
          </a:prstGeom>
          <a:noFill/>
          <a:ln w="6350" cap="flat" cmpd="sng" algn="ctr">
            <a:solidFill>
              <a:srgbClr val="00A9E0"/>
            </a:solidFill>
            <a:prstDash val="solid"/>
            <a:miter lim="800000"/>
            <a:tailEnd type="triangle"/>
          </a:ln>
          <a:effectLst/>
        </p:spPr>
      </p:cxnSp>
      <p:sp>
        <p:nvSpPr>
          <p:cNvPr id="146" name="TextBox 145">
            <a:extLst>
              <a:ext uri="{FF2B5EF4-FFF2-40B4-BE49-F238E27FC236}">
                <a16:creationId xmlns:a16="http://schemas.microsoft.com/office/drawing/2014/main" id="{C955F3C3-391E-4943-A935-1EE3D09E6C76}"/>
              </a:ext>
            </a:extLst>
          </p:cNvPr>
          <p:cNvSpPr txBox="1"/>
          <p:nvPr/>
        </p:nvSpPr>
        <p:spPr>
          <a:xfrm>
            <a:off x="9759107" y="1460136"/>
            <a:ext cx="2395933" cy="707886"/>
          </a:xfrm>
          <a:prstGeom prst="rect">
            <a:avLst/>
          </a:prstGeom>
          <a:noFill/>
          <a:ln w="12700" cap="flat" cmpd="sng" algn="ctr">
            <a:noFill/>
            <a:prstDash val="solid"/>
            <a:miter lim="800000"/>
          </a:ln>
          <a:effectLst/>
        </p:spPr>
        <p:txBody>
          <a:bodyPr wrap="square" rtlCol="0">
            <a:spAutoFit/>
          </a:bodyPr>
          <a:lstStyle/>
          <a:p>
            <a:pPr marR="0" lvl="0" defTabSz="914400" eaLnBrk="1" fontAlgn="auto" latinLnBrk="0" hangingPunct="1">
              <a:lnSpc>
                <a:spcPct val="100000"/>
              </a:lnSpc>
              <a:spcBef>
                <a:spcPts val="0"/>
              </a:spcBef>
              <a:spcAft>
                <a:spcPts val="0"/>
              </a:spcAft>
              <a:buClrTx/>
              <a:buSzTx/>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Showing Appointment to differentiate </a:t>
            </a:r>
            <a:r>
              <a:rPr kumimoji="0" lang="en-US" sz="1000" b="0" i="0" u="none" strike="noStrike" kern="0" cap="none" spc="0" normalizeH="0" baseline="0" noProof="0" dirty="0" err="1">
                <a:ln>
                  <a:noFill/>
                </a:ln>
                <a:solidFill>
                  <a:srgbClr val="000000"/>
                </a:solidFill>
                <a:effectLst/>
                <a:uLnTx/>
                <a:uFillTx/>
                <a:latin typeface="Arial" panose="020B0604020202020204"/>
                <a:ea typeface="+mn-ea"/>
                <a:cs typeface="+mn-cs"/>
              </a:rPr>
              <a:t>th</a:t>
            </a:r>
            <a:r>
              <a:rPr lang="en-US" sz="1000" kern="0" dirty="0">
                <a:solidFill>
                  <a:srgbClr val="000000"/>
                </a:solidFill>
                <a:latin typeface="Arial" panose="020B0604020202020204"/>
              </a:rPr>
              <a:t>is administrative aspect from the treatment Session that takes place during an Appointment.</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237" name="TextBox 236">
            <a:extLst>
              <a:ext uri="{FF2B5EF4-FFF2-40B4-BE49-F238E27FC236}">
                <a16:creationId xmlns:a16="http://schemas.microsoft.com/office/drawing/2014/main" id="{155C0836-794B-4924-8E3F-F6C081F51232}"/>
              </a:ext>
            </a:extLst>
          </p:cNvPr>
          <p:cNvSpPr txBox="1"/>
          <p:nvPr/>
        </p:nvSpPr>
        <p:spPr>
          <a:xfrm>
            <a:off x="7380437" y="1761541"/>
            <a:ext cx="1107545" cy="707886"/>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groups treatments that are delivered in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46" name="TextBox 45">
            <a:extLst>
              <a:ext uri="{FF2B5EF4-FFF2-40B4-BE49-F238E27FC236}">
                <a16:creationId xmlns:a16="http://schemas.microsoft.com/office/drawing/2014/main" id="{BEC1B106-98DF-44A2-97E3-7D4F64E35576}"/>
              </a:ext>
            </a:extLst>
          </p:cNvPr>
          <p:cNvSpPr txBox="1"/>
          <p:nvPr/>
        </p:nvSpPr>
        <p:spPr>
          <a:xfrm>
            <a:off x="65686" y="3100471"/>
            <a:ext cx="2395933" cy="707886"/>
          </a:xfrm>
          <a:prstGeom prst="rect">
            <a:avLst/>
          </a:prstGeom>
          <a:noFill/>
          <a:ln w="12700" cap="flat" cmpd="sng" algn="ctr">
            <a:noFill/>
            <a:prstDash val="solid"/>
            <a:miter lim="800000"/>
          </a:ln>
          <a:effectLst/>
        </p:spPr>
        <p:txBody>
          <a:bodyPr wrap="square" rtlCol="0">
            <a:spAutoFit/>
          </a:bodyPr>
          <a:lstStyle/>
          <a:p>
            <a:pPr marR="0" lvl="0" defTabSz="914400" eaLnBrk="1" fontAlgn="auto" latinLnBrk="0" hangingPunct="1">
              <a:lnSpc>
                <a:spcPct val="100000"/>
              </a:lnSpc>
              <a:spcBef>
                <a:spcPts val="0"/>
              </a:spcBef>
              <a:spcAft>
                <a:spcPts val="0"/>
              </a:spcAft>
              <a:buClrTx/>
              <a:buSzTx/>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Enough space here to bring back the prescription ;)</a:t>
            </a:r>
          </a:p>
          <a:p>
            <a:pPr marR="0" lvl="0" defTabSz="914400" eaLnBrk="1" fontAlgn="auto" latinLnBrk="0" hangingPunct="1">
              <a:lnSpc>
                <a:spcPct val="100000"/>
              </a:lnSpc>
              <a:spcBef>
                <a:spcPts val="0"/>
              </a:spcBef>
              <a:spcAft>
                <a:spcPts val="0"/>
              </a:spcAft>
              <a:buClrTx/>
              <a:buSzTx/>
              <a:tabLst/>
              <a:defRPr/>
            </a:pPr>
            <a:endParaRPr lang="en-US" sz="1000" kern="0" dirty="0">
              <a:solidFill>
                <a:srgbClr val="000000"/>
              </a:solidFill>
              <a:latin typeface="Arial" panose="020B0604020202020204"/>
            </a:endParaRPr>
          </a:p>
          <a:p>
            <a:pPr marR="0" lvl="0" defTabSz="914400" eaLnBrk="1" fontAlgn="auto" latinLnBrk="0" hangingPunct="1">
              <a:lnSpc>
                <a:spcPct val="100000"/>
              </a:lnSpc>
              <a:spcBef>
                <a:spcPts val="0"/>
              </a:spcBef>
              <a:spcAft>
                <a:spcPts val="0"/>
              </a:spcAft>
              <a:buClrTx/>
              <a:buSzTx/>
              <a:tabLst/>
              <a:defRPr/>
            </a:pPr>
            <a:r>
              <a:rPr lang="en-US" sz="1000" kern="0" dirty="0">
                <a:solidFill>
                  <a:srgbClr val="000000"/>
                </a:solidFill>
                <a:latin typeface="Arial" panose="020B0604020202020204"/>
              </a:rPr>
              <a:t>B</a:t>
            </a:r>
            <a:r>
              <a:rPr kumimoji="0" lang="en-US" sz="1000" b="0" i="0" u="none" strike="noStrike" kern="0" cap="none" spc="0" normalizeH="0" baseline="0" noProof="0" dirty="0" err="1">
                <a:ln>
                  <a:noFill/>
                </a:ln>
                <a:solidFill>
                  <a:srgbClr val="000000"/>
                </a:solidFill>
                <a:effectLst/>
                <a:uLnTx/>
                <a:uFillTx/>
                <a:latin typeface="Arial" panose="020B0604020202020204"/>
                <a:ea typeface="+mn-ea"/>
                <a:cs typeface="+mn-cs"/>
              </a:rPr>
              <a:t>ut</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 let’s first stabilize this.</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Tree>
    <p:extLst>
      <p:ext uri="{BB962C8B-B14F-4D97-AF65-F5344CB8AC3E}">
        <p14:creationId xmlns:p14="http://schemas.microsoft.com/office/powerpoint/2010/main" val="6095272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Table 9">
            <a:extLst>
              <a:ext uri="{FF2B5EF4-FFF2-40B4-BE49-F238E27FC236}">
                <a16:creationId xmlns:a16="http://schemas.microsoft.com/office/drawing/2014/main" id="{C0F51420-631A-49CD-9189-6CC9C512347F}"/>
              </a:ext>
            </a:extLst>
          </p:cNvPr>
          <p:cNvGraphicFramePr>
            <a:graphicFrameLocks noGrp="1"/>
          </p:cNvGraphicFramePr>
          <p:nvPr/>
        </p:nvGraphicFramePr>
        <p:xfrm>
          <a:off x="678402" y="78883"/>
          <a:ext cx="10515597" cy="2234133"/>
        </p:xfrm>
        <a:graphic>
          <a:graphicData uri="http://schemas.openxmlformats.org/drawingml/2006/table">
            <a:tbl>
              <a:tblPr/>
              <a:tblGrid>
                <a:gridCol w="1632335">
                  <a:extLst>
                    <a:ext uri="{9D8B030D-6E8A-4147-A177-3AD203B41FA5}">
                      <a16:colId xmlns:a16="http://schemas.microsoft.com/office/drawing/2014/main" val="317687514"/>
                    </a:ext>
                  </a:extLst>
                </a:gridCol>
                <a:gridCol w="1422838">
                  <a:extLst>
                    <a:ext uri="{9D8B030D-6E8A-4147-A177-3AD203B41FA5}">
                      <a16:colId xmlns:a16="http://schemas.microsoft.com/office/drawing/2014/main" val="2136230394"/>
                    </a:ext>
                  </a:extLst>
                </a:gridCol>
                <a:gridCol w="209497">
                  <a:extLst>
                    <a:ext uri="{9D8B030D-6E8A-4147-A177-3AD203B41FA5}">
                      <a16:colId xmlns:a16="http://schemas.microsoft.com/office/drawing/2014/main" val="3781239031"/>
                    </a:ext>
                  </a:extLst>
                </a:gridCol>
                <a:gridCol w="209497">
                  <a:extLst>
                    <a:ext uri="{9D8B030D-6E8A-4147-A177-3AD203B41FA5}">
                      <a16:colId xmlns:a16="http://schemas.microsoft.com/office/drawing/2014/main" val="1362188776"/>
                    </a:ext>
                  </a:extLst>
                </a:gridCol>
                <a:gridCol w="209497">
                  <a:extLst>
                    <a:ext uri="{9D8B030D-6E8A-4147-A177-3AD203B41FA5}">
                      <a16:colId xmlns:a16="http://schemas.microsoft.com/office/drawing/2014/main" val="2220267076"/>
                    </a:ext>
                  </a:extLst>
                </a:gridCol>
                <a:gridCol w="209497">
                  <a:extLst>
                    <a:ext uri="{9D8B030D-6E8A-4147-A177-3AD203B41FA5}">
                      <a16:colId xmlns:a16="http://schemas.microsoft.com/office/drawing/2014/main" val="2168391457"/>
                    </a:ext>
                  </a:extLst>
                </a:gridCol>
                <a:gridCol w="209497">
                  <a:extLst>
                    <a:ext uri="{9D8B030D-6E8A-4147-A177-3AD203B41FA5}">
                      <a16:colId xmlns:a16="http://schemas.microsoft.com/office/drawing/2014/main" val="2800150933"/>
                    </a:ext>
                  </a:extLst>
                </a:gridCol>
                <a:gridCol w="209497">
                  <a:extLst>
                    <a:ext uri="{9D8B030D-6E8A-4147-A177-3AD203B41FA5}">
                      <a16:colId xmlns:a16="http://schemas.microsoft.com/office/drawing/2014/main" val="1062342551"/>
                    </a:ext>
                  </a:extLst>
                </a:gridCol>
                <a:gridCol w="209497">
                  <a:extLst>
                    <a:ext uri="{9D8B030D-6E8A-4147-A177-3AD203B41FA5}">
                      <a16:colId xmlns:a16="http://schemas.microsoft.com/office/drawing/2014/main" val="802106448"/>
                    </a:ext>
                  </a:extLst>
                </a:gridCol>
                <a:gridCol w="209497">
                  <a:extLst>
                    <a:ext uri="{9D8B030D-6E8A-4147-A177-3AD203B41FA5}">
                      <a16:colId xmlns:a16="http://schemas.microsoft.com/office/drawing/2014/main" val="3527847321"/>
                    </a:ext>
                  </a:extLst>
                </a:gridCol>
                <a:gridCol w="209497">
                  <a:extLst>
                    <a:ext uri="{9D8B030D-6E8A-4147-A177-3AD203B41FA5}">
                      <a16:colId xmlns:a16="http://schemas.microsoft.com/office/drawing/2014/main" val="1063063421"/>
                    </a:ext>
                  </a:extLst>
                </a:gridCol>
                <a:gridCol w="209497">
                  <a:extLst>
                    <a:ext uri="{9D8B030D-6E8A-4147-A177-3AD203B41FA5}">
                      <a16:colId xmlns:a16="http://schemas.microsoft.com/office/drawing/2014/main" val="2837182375"/>
                    </a:ext>
                  </a:extLst>
                </a:gridCol>
                <a:gridCol w="209497">
                  <a:extLst>
                    <a:ext uri="{9D8B030D-6E8A-4147-A177-3AD203B41FA5}">
                      <a16:colId xmlns:a16="http://schemas.microsoft.com/office/drawing/2014/main" val="3703315092"/>
                    </a:ext>
                  </a:extLst>
                </a:gridCol>
                <a:gridCol w="209497">
                  <a:extLst>
                    <a:ext uri="{9D8B030D-6E8A-4147-A177-3AD203B41FA5}">
                      <a16:colId xmlns:a16="http://schemas.microsoft.com/office/drawing/2014/main" val="3760184423"/>
                    </a:ext>
                  </a:extLst>
                </a:gridCol>
                <a:gridCol w="209497">
                  <a:extLst>
                    <a:ext uri="{9D8B030D-6E8A-4147-A177-3AD203B41FA5}">
                      <a16:colId xmlns:a16="http://schemas.microsoft.com/office/drawing/2014/main" val="1888013112"/>
                    </a:ext>
                  </a:extLst>
                </a:gridCol>
                <a:gridCol w="209497">
                  <a:extLst>
                    <a:ext uri="{9D8B030D-6E8A-4147-A177-3AD203B41FA5}">
                      <a16:colId xmlns:a16="http://schemas.microsoft.com/office/drawing/2014/main" val="722320369"/>
                    </a:ext>
                  </a:extLst>
                </a:gridCol>
                <a:gridCol w="209497">
                  <a:extLst>
                    <a:ext uri="{9D8B030D-6E8A-4147-A177-3AD203B41FA5}">
                      <a16:colId xmlns:a16="http://schemas.microsoft.com/office/drawing/2014/main" val="2161390923"/>
                    </a:ext>
                  </a:extLst>
                </a:gridCol>
                <a:gridCol w="209497">
                  <a:extLst>
                    <a:ext uri="{9D8B030D-6E8A-4147-A177-3AD203B41FA5}">
                      <a16:colId xmlns:a16="http://schemas.microsoft.com/office/drawing/2014/main" val="3800575046"/>
                    </a:ext>
                  </a:extLst>
                </a:gridCol>
                <a:gridCol w="209497">
                  <a:extLst>
                    <a:ext uri="{9D8B030D-6E8A-4147-A177-3AD203B41FA5}">
                      <a16:colId xmlns:a16="http://schemas.microsoft.com/office/drawing/2014/main" val="3518016505"/>
                    </a:ext>
                  </a:extLst>
                </a:gridCol>
                <a:gridCol w="209497">
                  <a:extLst>
                    <a:ext uri="{9D8B030D-6E8A-4147-A177-3AD203B41FA5}">
                      <a16:colId xmlns:a16="http://schemas.microsoft.com/office/drawing/2014/main" val="1578040052"/>
                    </a:ext>
                  </a:extLst>
                </a:gridCol>
                <a:gridCol w="209497">
                  <a:extLst>
                    <a:ext uri="{9D8B030D-6E8A-4147-A177-3AD203B41FA5}">
                      <a16:colId xmlns:a16="http://schemas.microsoft.com/office/drawing/2014/main" val="933969383"/>
                    </a:ext>
                  </a:extLst>
                </a:gridCol>
                <a:gridCol w="209497">
                  <a:extLst>
                    <a:ext uri="{9D8B030D-6E8A-4147-A177-3AD203B41FA5}">
                      <a16:colId xmlns:a16="http://schemas.microsoft.com/office/drawing/2014/main" val="2277808219"/>
                    </a:ext>
                  </a:extLst>
                </a:gridCol>
                <a:gridCol w="209497">
                  <a:extLst>
                    <a:ext uri="{9D8B030D-6E8A-4147-A177-3AD203B41FA5}">
                      <a16:colId xmlns:a16="http://schemas.microsoft.com/office/drawing/2014/main" val="4277646485"/>
                    </a:ext>
                  </a:extLst>
                </a:gridCol>
                <a:gridCol w="209497">
                  <a:extLst>
                    <a:ext uri="{9D8B030D-6E8A-4147-A177-3AD203B41FA5}">
                      <a16:colId xmlns:a16="http://schemas.microsoft.com/office/drawing/2014/main" val="1288956206"/>
                    </a:ext>
                  </a:extLst>
                </a:gridCol>
                <a:gridCol w="209497">
                  <a:extLst>
                    <a:ext uri="{9D8B030D-6E8A-4147-A177-3AD203B41FA5}">
                      <a16:colId xmlns:a16="http://schemas.microsoft.com/office/drawing/2014/main" val="3900565815"/>
                    </a:ext>
                  </a:extLst>
                </a:gridCol>
                <a:gridCol w="209497">
                  <a:extLst>
                    <a:ext uri="{9D8B030D-6E8A-4147-A177-3AD203B41FA5}">
                      <a16:colId xmlns:a16="http://schemas.microsoft.com/office/drawing/2014/main" val="4013107320"/>
                    </a:ext>
                  </a:extLst>
                </a:gridCol>
                <a:gridCol w="209497">
                  <a:extLst>
                    <a:ext uri="{9D8B030D-6E8A-4147-A177-3AD203B41FA5}">
                      <a16:colId xmlns:a16="http://schemas.microsoft.com/office/drawing/2014/main" val="812109469"/>
                    </a:ext>
                  </a:extLst>
                </a:gridCol>
                <a:gridCol w="209497">
                  <a:extLst>
                    <a:ext uri="{9D8B030D-6E8A-4147-A177-3AD203B41FA5}">
                      <a16:colId xmlns:a16="http://schemas.microsoft.com/office/drawing/2014/main" val="1950652310"/>
                    </a:ext>
                  </a:extLst>
                </a:gridCol>
                <a:gridCol w="209497">
                  <a:extLst>
                    <a:ext uri="{9D8B030D-6E8A-4147-A177-3AD203B41FA5}">
                      <a16:colId xmlns:a16="http://schemas.microsoft.com/office/drawing/2014/main" val="3041779238"/>
                    </a:ext>
                  </a:extLst>
                </a:gridCol>
                <a:gridCol w="209497">
                  <a:extLst>
                    <a:ext uri="{9D8B030D-6E8A-4147-A177-3AD203B41FA5}">
                      <a16:colId xmlns:a16="http://schemas.microsoft.com/office/drawing/2014/main" val="1954465258"/>
                    </a:ext>
                  </a:extLst>
                </a:gridCol>
                <a:gridCol w="209497">
                  <a:extLst>
                    <a:ext uri="{9D8B030D-6E8A-4147-A177-3AD203B41FA5}">
                      <a16:colId xmlns:a16="http://schemas.microsoft.com/office/drawing/2014/main" val="2213174313"/>
                    </a:ext>
                  </a:extLst>
                </a:gridCol>
                <a:gridCol w="209497">
                  <a:extLst>
                    <a:ext uri="{9D8B030D-6E8A-4147-A177-3AD203B41FA5}">
                      <a16:colId xmlns:a16="http://schemas.microsoft.com/office/drawing/2014/main" val="3689192898"/>
                    </a:ext>
                  </a:extLst>
                </a:gridCol>
                <a:gridCol w="1175514">
                  <a:extLst>
                    <a:ext uri="{9D8B030D-6E8A-4147-A177-3AD203B41FA5}">
                      <a16:colId xmlns:a16="http://schemas.microsoft.com/office/drawing/2014/main" val="989923118"/>
                    </a:ext>
                  </a:extLst>
                </a:gridCol>
              </a:tblGrid>
              <a:tr h="174678">
                <a:tc>
                  <a:txBody>
                    <a:bodyPr/>
                    <a:lstStyle/>
                    <a:p>
                      <a:pPr algn="ctr" fontAlgn="b"/>
                      <a:r>
                        <a:rPr lang="en-GB" sz="1000" b="0" i="0" u="none" strike="noStrike">
                          <a:solidFill>
                            <a:srgbClr val="000000"/>
                          </a:solidFill>
                          <a:effectLst/>
                          <a:latin typeface="Calibri" panose="020F0502020204030204" pitchFamily="34" charset="0"/>
                        </a:rPr>
                        <a:t>Concept</a:t>
                      </a: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Name</a:t>
                      </a: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dirty="0">
                          <a:solidFill>
                            <a:srgbClr val="000000"/>
                          </a:solidFill>
                          <a:effectLst/>
                          <a:latin typeface="Calibri" panose="020F0502020204030204" pitchFamily="34" charset="0"/>
                        </a:rPr>
                        <a:t>Subdivisions</a:t>
                      </a: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59685816"/>
                  </a:ext>
                </a:extLst>
              </a:tr>
              <a:tr h="174678">
                <a:tc>
                  <a:txBody>
                    <a:bodyPr/>
                    <a:lstStyle/>
                    <a:p>
                      <a:pPr algn="ctr" fontAlgn="b"/>
                      <a:r>
                        <a:rPr lang="en-GB" sz="1000" b="1" i="0" u="none" strike="noStrike">
                          <a:solidFill>
                            <a:srgbClr val="FFFFFF"/>
                          </a:solidFill>
                          <a:effectLst/>
                          <a:latin typeface="Calibri" panose="020F0502020204030204" pitchFamily="34" charset="0"/>
                        </a:rPr>
                        <a:t>Course</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l" fontAlgn="b"/>
                      <a:r>
                        <a:rPr lang="en-GB" sz="1000" b="1" i="0" u="none" strike="noStrike" dirty="0">
                          <a:solidFill>
                            <a:srgbClr val="000000"/>
                          </a:solidFill>
                          <a:effectLst/>
                          <a:latin typeface="Calibri" panose="020F0502020204030204" pitchFamily="34" charset="0"/>
                        </a:rPr>
                        <a:t> Bilateral Breast w Boost</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1" i="0" u="none" strike="noStrike">
                          <a:solidFill>
                            <a:srgbClr val="FFFFFF"/>
                          </a:solidFill>
                          <a:effectLst/>
                          <a:latin typeface="Calibri" panose="020F0502020204030204" pitchFamily="34" charset="0"/>
                        </a:rPr>
                        <a:t>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6</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7</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8</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9</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10</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11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12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13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14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15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16</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17</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18</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19</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20</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21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22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23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24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25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26</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27</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28</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29</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30</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dirty="0">
                          <a:solidFill>
                            <a:srgbClr val="FFFFFF"/>
                          </a:solidFill>
                          <a:effectLst/>
                          <a:latin typeface="Calibri" panose="020F0502020204030204" pitchFamily="34" charset="0"/>
                        </a:rPr>
                        <a:t>Sessions</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extLst>
                  <a:ext uri="{0D108BD9-81ED-4DB2-BD59-A6C34878D82A}">
                    <a16:rowId xmlns:a16="http://schemas.microsoft.com/office/drawing/2014/main" val="1134217724"/>
                  </a:ext>
                </a:extLst>
              </a:tr>
              <a:tr h="162451">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dirty="0">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91752240"/>
                  </a:ext>
                </a:extLst>
              </a:tr>
              <a:tr h="174678">
                <a:tc>
                  <a:txBody>
                    <a:bodyPr/>
                    <a:lstStyle/>
                    <a:p>
                      <a:pPr algn="ctr" fontAlgn="b"/>
                      <a:r>
                        <a:rPr lang="en-GB" sz="1000" b="0" i="0" u="none" strike="noStrike">
                          <a:solidFill>
                            <a:srgbClr val="FFFFFF"/>
                          </a:solidFill>
                          <a:effectLst/>
                          <a:latin typeface="Calibri" panose="020F0502020204030204" pitchFamily="34" charset="0"/>
                        </a:rPr>
                        <a:t>Phase</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l" fontAlgn="b"/>
                      <a:r>
                        <a:rPr lang="en-GB" sz="1000" b="1" i="0" u="none" strike="noStrike" dirty="0">
                          <a:solidFill>
                            <a:srgbClr val="000000"/>
                          </a:solidFill>
                          <a:effectLst/>
                          <a:latin typeface="Calibri" panose="020F0502020204030204" pitchFamily="34" charset="0"/>
                        </a:rPr>
                        <a:t> Left Breast Tangents</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FFFFFF"/>
                          </a:solidFill>
                          <a:effectLst/>
                          <a:latin typeface="Calibri" panose="020F0502020204030204" pitchFamily="34" charset="0"/>
                        </a:rPr>
                        <a:t>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6</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7</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8</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9</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10</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16</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17</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18</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19</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20</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FFFFFF"/>
                          </a:solidFill>
                          <a:effectLst/>
                          <a:latin typeface="Calibri" panose="020F0502020204030204" pitchFamily="34" charset="0"/>
                        </a:rPr>
                        <a:t>Phase Fractions</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extLst>
                  <a:ext uri="{0D108BD9-81ED-4DB2-BD59-A6C34878D82A}">
                    <a16:rowId xmlns:a16="http://schemas.microsoft.com/office/drawing/2014/main" val="2614708816"/>
                  </a:ext>
                </a:extLst>
              </a:tr>
              <a:tr h="174678">
                <a:tc rowSpan="3">
                  <a:txBody>
                    <a:bodyPr/>
                    <a:lstStyle/>
                    <a:p>
                      <a:pPr algn="ctr" fontAlgn="ctr"/>
                      <a:r>
                        <a:rPr lang="en-GB" sz="1000" b="0" i="0" u="none" strike="noStrike">
                          <a:solidFill>
                            <a:srgbClr val="000000"/>
                          </a:solidFill>
                          <a:effectLst/>
                          <a:latin typeface="Calibri" panose="020F0502020204030204" pitchFamily="34" charset="0"/>
                        </a:rPr>
                        <a:t>Treatment Plans</a:t>
                      </a:r>
                      <a:br>
                        <a:rPr lang="en-GB" sz="1000" b="0" i="0" u="none" strike="noStrike">
                          <a:solidFill>
                            <a:srgbClr val="000000"/>
                          </a:solidFill>
                          <a:effectLst/>
                          <a:latin typeface="Calibri" panose="020F0502020204030204" pitchFamily="34" charset="0"/>
                        </a:rPr>
                      </a:br>
                      <a:r>
                        <a:rPr lang="en-GB" sz="1000" b="0" i="0" u="none" strike="noStrike">
                          <a:solidFill>
                            <a:srgbClr val="000000"/>
                          </a:solidFill>
                          <a:effectLst/>
                          <a:latin typeface="Calibri" panose="020F0502020204030204" pitchFamily="34" charset="0"/>
                        </a:rPr>
                        <a:t>(two adaptations)</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3">
                  <a:txBody>
                    <a:bodyPr/>
                    <a:lstStyle/>
                    <a:p>
                      <a:pPr algn="ctr" fontAlgn="b"/>
                      <a:r>
                        <a:rPr lang="en-GB" sz="1000" b="1" i="0" u="none" strike="noStrike" dirty="0">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FFFFFF"/>
                          </a:solidFill>
                          <a:effectLst/>
                          <a:latin typeface="Calibri" panose="020F0502020204030204" pitchFamily="34" charset="0"/>
                        </a:rPr>
                        <a:t>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GB" sz="1000" b="0" i="0" u="none" strike="noStrike">
                          <a:solidFill>
                            <a:srgbClr val="FFFFFF"/>
                          </a:solidFill>
                          <a:effectLst/>
                          <a:latin typeface="Calibri" panose="020F0502020204030204" pitchFamily="34" charset="0"/>
                        </a:rPr>
                        <a:t>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GB" sz="1000" b="0" i="0" u="none" strike="noStrike">
                          <a:solidFill>
                            <a:srgbClr val="FFFFFF"/>
                          </a:solidFill>
                          <a:effectLst/>
                          <a:latin typeface="Calibri" panose="020F0502020204030204" pitchFamily="34" charset="0"/>
                        </a:rPr>
                        <a:t>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GB" sz="1000" b="0" i="0" u="none" strike="noStrike">
                          <a:solidFill>
                            <a:srgbClr val="FFFFFF"/>
                          </a:solidFill>
                          <a:effectLst/>
                          <a:latin typeface="Calibri" panose="020F0502020204030204" pitchFamily="34" charset="0"/>
                        </a:rPr>
                        <a:t>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GB" sz="1000" b="0" i="0" u="none" strike="noStrike">
                          <a:solidFill>
                            <a:srgbClr val="FFFFFF"/>
                          </a:solidFill>
                          <a:effectLst/>
                          <a:latin typeface="Calibri" panose="020F0502020204030204" pitchFamily="34" charset="0"/>
                        </a:rPr>
                        <a:t>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GB" sz="1000" b="0" i="0" u="none" strike="noStrike">
                          <a:solidFill>
                            <a:srgbClr val="FFFFFF"/>
                          </a:solidFill>
                          <a:effectLst/>
                          <a:latin typeface="Calibri" panose="020F0502020204030204" pitchFamily="34" charset="0"/>
                        </a:rPr>
                        <a:t>6</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GB" sz="1000" b="0" i="0" u="none" strike="noStrike">
                          <a:solidFill>
                            <a:srgbClr val="FFFFFF"/>
                          </a:solidFill>
                          <a:effectLst/>
                          <a:latin typeface="Calibri" panose="020F0502020204030204" pitchFamily="34" charset="0"/>
                        </a:rPr>
                        <a:t>7</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GB" sz="1000" b="0" i="0" u="none" strike="noStrike">
                          <a:solidFill>
                            <a:srgbClr val="FFFFFF"/>
                          </a:solidFill>
                          <a:effectLst/>
                          <a:latin typeface="Calibri" panose="020F0502020204030204" pitchFamily="34" charset="0"/>
                        </a:rPr>
                        <a:t>8</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GB" sz="1000" b="0" i="0" u="none" strike="noStrike">
                          <a:solidFill>
                            <a:srgbClr val="FFFFFF"/>
                          </a:solidFill>
                          <a:effectLst/>
                          <a:latin typeface="Calibri" panose="020F0502020204030204" pitchFamily="34" charset="0"/>
                        </a:rPr>
                        <a:t>9</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GB" sz="1000" b="0" i="0" u="none" strike="noStrike">
                          <a:solidFill>
                            <a:srgbClr val="FFFFFF"/>
                          </a:solidFill>
                          <a:effectLst/>
                          <a:latin typeface="Calibri" panose="020F0502020204030204" pitchFamily="34" charset="0"/>
                        </a:rPr>
                        <a:t>10</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(Plan) Fractions</a:t>
                      </a:r>
                    </a:p>
                  </a:txBody>
                  <a:tcPr marL="8734" marR="8734" marT="8734"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4274972911"/>
                  </a:ext>
                </a:extLst>
              </a:tr>
              <a:tr h="174678">
                <a:tc vMerge="1">
                  <a:txBody>
                    <a:bodyPr/>
                    <a:lstStyle/>
                    <a:p>
                      <a:endParaRPr lang="en-GB"/>
                    </a:p>
                  </a:txBody>
                  <a:tcPr/>
                </a:tc>
                <a:tc vMerge="1">
                  <a:txBody>
                    <a:bodyPr/>
                    <a:lstStyle/>
                    <a:p>
                      <a:endParaRPr lang="en-GB"/>
                    </a:p>
                  </a:txBody>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FFFFFF"/>
                          </a:solidFill>
                          <a:effectLst/>
                          <a:latin typeface="Calibri" panose="020F0502020204030204" pitchFamily="34" charset="0"/>
                        </a:rPr>
                        <a:t>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GB" sz="1000" b="0" i="0" u="none" strike="noStrike">
                          <a:solidFill>
                            <a:srgbClr val="FFFFFF"/>
                          </a:solidFill>
                          <a:effectLst/>
                          <a:latin typeface="Calibri" panose="020F0502020204030204" pitchFamily="34" charset="0"/>
                        </a:rPr>
                        <a:t>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GB" sz="1000" b="0" i="0" u="none" strike="noStrike">
                          <a:solidFill>
                            <a:srgbClr val="FFFFFF"/>
                          </a:solidFill>
                          <a:effectLst/>
                          <a:latin typeface="Calibri" panose="020F0502020204030204" pitchFamily="34" charset="0"/>
                        </a:rPr>
                        <a:t>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GB" sz="1000" b="0" i="0" u="none" strike="noStrike">
                          <a:solidFill>
                            <a:srgbClr val="FFFFFF"/>
                          </a:solidFill>
                          <a:effectLst/>
                          <a:latin typeface="Calibri" panose="020F0502020204030204" pitchFamily="34" charset="0"/>
                        </a:rPr>
                        <a:t>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GB" sz="1000" b="0" i="0" u="none" strike="noStrike">
                          <a:solidFill>
                            <a:srgbClr val="FFFFFF"/>
                          </a:solidFill>
                          <a:effectLst/>
                          <a:latin typeface="Calibri" panose="020F0502020204030204" pitchFamily="34" charset="0"/>
                        </a:rPr>
                        <a:t>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(Plan) Fractions</a:t>
                      </a:r>
                    </a:p>
                  </a:txBody>
                  <a:tcPr marL="8734" marR="8734" marT="8734" marB="0" anchor="b">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275327712"/>
                  </a:ext>
                </a:extLst>
              </a:tr>
              <a:tr h="174678">
                <a:tc vMerge="1">
                  <a:txBody>
                    <a:bodyPr/>
                    <a:lstStyle/>
                    <a:p>
                      <a:endParaRPr lang="en-GB"/>
                    </a:p>
                  </a:txBody>
                  <a:tcPr/>
                </a:tc>
                <a:tc vMerge="1">
                  <a:txBody>
                    <a:bodyPr/>
                    <a:lstStyle/>
                    <a:p>
                      <a:endParaRPr lang="en-GB"/>
                    </a:p>
                  </a:txBody>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FFFFFF"/>
                          </a:solidFill>
                          <a:effectLst/>
                          <a:latin typeface="Calibri" panose="020F0502020204030204" pitchFamily="34" charset="0"/>
                        </a:rPr>
                        <a:t>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ctr" fontAlgn="b"/>
                      <a:r>
                        <a:rPr lang="en-GB" sz="1000" b="0" i="0" u="none" strike="noStrike">
                          <a:solidFill>
                            <a:srgbClr val="FFFFFF"/>
                          </a:solidFill>
                          <a:effectLst/>
                          <a:latin typeface="Calibri" panose="020F0502020204030204" pitchFamily="34" charset="0"/>
                        </a:rPr>
                        <a:t>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ctr" fontAlgn="b"/>
                      <a:r>
                        <a:rPr lang="en-GB" sz="1000" b="0" i="0" u="none" strike="noStrike">
                          <a:solidFill>
                            <a:srgbClr val="FFFFFF"/>
                          </a:solidFill>
                          <a:effectLst/>
                          <a:latin typeface="Calibri" panose="020F0502020204030204" pitchFamily="34" charset="0"/>
                        </a:rPr>
                        <a:t>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ctr" fontAlgn="b"/>
                      <a:r>
                        <a:rPr lang="en-GB" sz="1000" b="0" i="0" u="none" strike="noStrike">
                          <a:solidFill>
                            <a:srgbClr val="FFFFFF"/>
                          </a:solidFill>
                          <a:effectLst/>
                          <a:latin typeface="Calibri" panose="020F0502020204030204" pitchFamily="34" charset="0"/>
                        </a:rPr>
                        <a:t>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ctr" fontAlgn="b"/>
                      <a:r>
                        <a:rPr lang="en-GB" sz="1000" b="0" i="0" u="none" strike="noStrike">
                          <a:solidFill>
                            <a:srgbClr val="FFFFFF"/>
                          </a:solidFill>
                          <a:effectLst/>
                          <a:latin typeface="Calibri" panose="020F0502020204030204" pitchFamily="34" charset="0"/>
                        </a:rPr>
                        <a:t>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ctr" fontAlgn="b"/>
                      <a:r>
                        <a:rPr lang="en-GB" sz="1000" b="0" i="0" u="none" strike="noStrike">
                          <a:solidFill>
                            <a:srgbClr val="FFFFFF"/>
                          </a:solidFill>
                          <a:effectLst/>
                          <a:latin typeface="Calibri" panose="020F0502020204030204" pitchFamily="34" charset="0"/>
                        </a:rPr>
                        <a:t>6</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ctr" fontAlgn="b"/>
                      <a:r>
                        <a:rPr lang="en-GB" sz="1000" b="0" i="0" u="none" strike="noStrike">
                          <a:solidFill>
                            <a:srgbClr val="FFFFFF"/>
                          </a:solidFill>
                          <a:effectLst/>
                          <a:latin typeface="Calibri" panose="020F0502020204030204" pitchFamily="34" charset="0"/>
                        </a:rPr>
                        <a:t>7</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ctr" fontAlgn="b"/>
                      <a:r>
                        <a:rPr lang="en-GB" sz="1000" b="0" i="0" u="none" strike="noStrike">
                          <a:solidFill>
                            <a:srgbClr val="FFFFFF"/>
                          </a:solidFill>
                          <a:effectLst/>
                          <a:latin typeface="Calibri" panose="020F0502020204030204" pitchFamily="34" charset="0"/>
                        </a:rPr>
                        <a:t>8</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ctr" fontAlgn="b"/>
                      <a:r>
                        <a:rPr lang="en-GB" sz="1000" b="0" i="0" u="none" strike="noStrike">
                          <a:solidFill>
                            <a:srgbClr val="FFFFFF"/>
                          </a:solidFill>
                          <a:effectLst/>
                          <a:latin typeface="Calibri" panose="020F0502020204030204" pitchFamily="34" charset="0"/>
                        </a:rPr>
                        <a:t>9</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ctr" fontAlgn="b"/>
                      <a:r>
                        <a:rPr lang="en-GB" sz="1000" b="0" i="0" u="none" strike="noStrike">
                          <a:solidFill>
                            <a:srgbClr val="FFFFFF"/>
                          </a:solidFill>
                          <a:effectLst/>
                          <a:latin typeface="Calibri" panose="020F0502020204030204" pitchFamily="34" charset="0"/>
                        </a:rPr>
                        <a:t>10</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(Plan) Fractions</a:t>
                      </a:r>
                    </a:p>
                  </a:txBody>
                  <a:tcPr marL="8734" marR="8734" marT="8734" marB="0" anchor="b">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3045070522"/>
                  </a:ext>
                </a:extLst>
              </a:tr>
              <a:tr h="162451">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dirty="0">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79165615"/>
                  </a:ext>
                </a:extLst>
              </a:tr>
              <a:tr h="174678">
                <a:tc>
                  <a:txBody>
                    <a:bodyPr/>
                    <a:lstStyle/>
                    <a:p>
                      <a:pPr algn="ctr" fontAlgn="b"/>
                      <a:r>
                        <a:rPr lang="en-GB" sz="1000" b="0" i="0" u="none" strike="noStrike">
                          <a:solidFill>
                            <a:srgbClr val="FFFFFF"/>
                          </a:solidFill>
                          <a:effectLst/>
                          <a:latin typeface="Calibri" panose="020F0502020204030204" pitchFamily="34" charset="0"/>
                        </a:rPr>
                        <a:t>Phase</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l" fontAlgn="b"/>
                      <a:r>
                        <a:rPr lang="en-GB" sz="1000" b="1" i="0" u="none" strike="noStrike" dirty="0">
                          <a:solidFill>
                            <a:srgbClr val="000000"/>
                          </a:solidFill>
                          <a:effectLst/>
                          <a:latin typeface="Calibri" panose="020F0502020204030204" pitchFamily="34" charset="0"/>
                        </a:rPr>
                        <a:t> Left Breast Boost</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FFFFFF"/>
                          </a:solidFill>
                          <a:effectLst/>
                          <a:latin typeface="Calibri" panose="020F0502020204030204" pitchFamily="34" charset="0"/>
                        </a:rPr>
                        <a:t>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Phase Fractions</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extLst>
                  <a:ext uri="{0D108BD9-81ED-4DB2-BD59-A6C34878D82A}">
                    <a16:rowId xmlns:a16="http://schemas.microsoft.com/office/drawing/2014/main" val="333903051"/>
                  </a:ext>
                </a:extLst>
              </a:tr>
              <a:tr h="174678">
                <a:tc>
                  <a:txBody>
                    <a:bodyPr/>
                    <a:lstStyle/>
                    <a:p>
                      <a:pPr algn="ctr" fontAlgn="b"/>
                      <a:r>
                        <a:rPr lang="en-GB" sz="1000" b="0" i="0" u="none" strike="noStrike">
                          <a:solidFill>
                            <a:srgbClr val="000000"/>
                          </a:solidFill>
                          <a:effectLst/>
                          <a:latin typeface="Calibri" panose="020F0502020204030204" pitchFamily="34" charset="0"/>
                        </a:rPr>
                        <a:t>Treatment Plan</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000" b="0" i="0" u="none" strike="noStrike" dirty="0">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FFFFFF"/>
                          </a:solidFill>
                          <a:effectLst/>
                          <a:latin typeface="Calibri" panose="020F0502020204030204" pitchFamily="34" charset="0"/>
                        </a:rPr>
                        <a:t>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tc>
                  <a:txBody>
                    <a:bodyPr/>
                    <a:lstStyle/>
                    <a:p>
                      <a:pPr algn="ctr" fontAlgn="b"/>
                      <a:r>
                        <a:rPr lang="en-GB" sz="1000" b="0" i="0" u="none" strike="noStrike">
                          <a:solidFill>
                            <a:srgbClr val="FFFFFF"/>
                          </a:solidFill>
                          <a:effectLst/>
                          <a:latin typeface="Calibri" panose="020F0502020204030204" pitchFamily="34" charset="0"/>
                        </a:rPr>
                        <a:t>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tc>
                  <a:txBody>
                    <a:bodyPr/>
                    <a:lstStyle/>
                    <a:p>
                      <a:pPr algn="ctr" fontAlgn="b"/>
                      <a:r>
                        <a:rPr lang="en-GB" sz="1000" b="0" i="0" u="none" strike="noStrike">
                          <a:solidFill>
                            <a:srgbClr val="FFFFFF"/>
                          </a:solidFill>
                          <a:effectLst/>
                          <a:latin typeface="Calibri" panose="020F0502020204030204" pitchFamily="34" charset="0"/>
                        </a:rPr>
                        <a:t>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tc>
                  <a:txBody>
                    <a:bodyPr/>
                    <a:lstStyle/>
                    <a:p>
                      <a:pPr algn="ctr" fontAlgn="b"/>
                      <a:r>
                        <a:rPr lang="en-GB" sz="1000" b="0" i="0" u="none" strike="noStrike">
                          <a:solidFill>
                            <a:srgbClr val="FFFFFF"/>
                          </a:solidFill>
                          <a:effectLst/>
                          <a:latin typeface="Calibri" panose="020F0502020204030204" pitchFamily="34" charset="0"/>
                        </a:rPr>
                        <a:t>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tc>
                  <a:txBody>
                    <a:bodyPr/>
                    <a:lstStyle/>
                    <a:p>
                      <a:pPr algn="ctr" fontAlgn="b"/>
                      <a:r>
                        <a:rPr lang="en-GB" sz="1000" b="0" i="0" u="none" strike="noStrike">
                          <a:solidFill>
                            <a:srgbClr val="FFFFFF"/>
                          </a:solidFill>
                          <a:effectLst/>
                          <a:latin typeface="Calibri" panose="020F0502020204030204" pitchFamily="34" charset="0"/>
                        </a:rPr>
                        <a:t>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tc>
                  <a:txBody>
                    <a:bodyPr/>
                    <a:lstStyle/>
                    <a:p>
                      <a:pPr algn="ctr" fontAlgn="b"/>
                      <a:r>
                        <a:rPr lang="en-GB" sz="1000" b="0" i="0" u="none" strike="noStrike">
                          <a:solidFill>
                            <a:srgbClr val="000000"/>
                          </a:solidFill>
                          <a:effectLst/>
                          <a:latin typeface="Calibri" panose="020F0502020204030204" pitchFamily="34" charset="0"/>
                        </a:rPr>
                        <a:t>(Plan) Fractions</a:t>
                      </a:r>
                    </a:p>
                  </a:txBody>
                  <a:tcPr marL="8734" marR="8734" marT="8734"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285346340"/>
                  </a:ext>
                </a:extLst>
              </a:tr>
              <a:tr h="162451">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dirty="0">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19736172"/>
                  </a:ext>
                </a:extLst>
              </a:tr>
              <a:tr h="174678">
                <a:tc>
                  <a:txBody>
                    <a:bodyPr/>
                    <a:lstStyle/>
                    <a:p>
                      <a:pPr algn="ctr" fontAlgn="b"/>
                      <a:r>
                        <a:rPr lang="en-GB" sz="1000" b="0" i="0" u="none" strike="noStrike">
                          <a:solidFill>
                            <a:srgbClr val="FFFFFF"/>
                          </a:solidFill>
                          <a:effectLst/>
                          <a:latin typeface="Calibri" panose="020F0502020204030204" pitchFamily="34" charset="0"/>
                        </a:rPr>
                        <a:t>Phase</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l" fontAlgn="b"/>
                      <a:r>
                        <a:rPr lang="en-GB" sz="1000" b="1" i="0" u="none" strike="noStrike" dirty="0">
                          <a:solidFill>
                            <a:srgbClr val="000000"/>
                          </a:solidFill>
                          <a:effectLst/>
                          <a:latin typeface="Calibri" panose="020F0502020204030204" pitchFamily="34" charset="0"/>
                        </a:rPr>
                        <a:t> Right Breast Tangents</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FFFFFF"/>
                          </a:solidFill>
                          <a:effectLst/>
                          <a:latin typeface="Calibri" panose="020F0502020204030204" pitchFamily="34" charset="0"/>
                        </a:rPr>
                        <a:t>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6</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7</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8</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9</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10</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16</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17</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18</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19</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20</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Phase Fractions</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extLst>
                  <a:ext uri="{0D108BD9-81ED-4DB2-BD59-A6C34878D82A}">
                    <a16:rowId xmlns:a16="http://schemas.microsoft.com/office/drawing/2014/main" val="1752554757"/>
                  </a:ext>
                </a:extLst>
              </a:tr>
              <a:tr h="174678">
                <a:tc>
                  <a:txBody>
                    <a:bodyPr/>
                    <a:lstStyle/>
                    <a:p>
                      <a:pPr algn="ctr" fontAlgn="b"/>
                      <a:r>
                        <a:rPr lang="en-GB" sz="1000" b="0" i="0" u="none" strike="noStrike">
                          <a:solidFill>
                            <a:srgbClr val="000000"/>
                          </a:solidFill>
                          <a:effectLst/>
                          <a:latin typeface="Calibri" panose="020F0502020204030204" pitchFamily="34" charset="0"/>
                        </a:rPr>
                        <a:t>Treatment Plan</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FFFFFF"/>
                          </a:solidFill>
                          <a:effectLst/>
                          <a:latin typeface="Calibri" panose="020F0502020204030204" pitchFamily="34" charset="0"/>
                        </a:rPr>
                        <a:t>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6</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7</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8</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9</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10</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11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12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13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14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15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16</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17</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18</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19</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20</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21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22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23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24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25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dirty="0">
                          <a:solidFill>
                            <a:srgbClr val="000000"/>
                          </a:solidFill>
                          <a:effectLst/>
                          <a:latin typeface="Calibri" panose="020F0502020204030204" pitchFamily="34" charset="0"/>
                        </a:rPr>
                        <a:t>(Plan) Fractions</a:t>
                      </a:r>
                    </a:p>
                  </a:txBody>
                  <a:tcPr marL="8734" marR="8734" marT="8734"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073493952"/>
                  </a:ext>
                </a:extLst>
              </a:tr>
            </a:tbl>
          </a:graphicData>
        </a:graphic>
      </p:graphicFrame>
      <p:sp>
        <p:nvSpPr>
          <p:cNvPr id="11" name="TextBox 10">
            <a:extLst>
              <a:ext uri="{FF2B5EF4-FFF2-40B4-BE49-F238E27FC236}">
                <a16:creationId xmlns:a16="http://schemas.microsoft.com/office/drawing/2014/main" id="{171E60EE-D08C-4756-AF35-4D0C3BF3B81F}"/>
              </a:ext>
            </a:extLst>
          </p:cNvPr>
          <p:cNvSpPr txBox="1"/>
          <p:nvPr/>
        </p:nvSpPr>
        <p:spPr>
          <a:xfrm>
            <a:off x="4707252" y="2656740"/>
            <a:ext cx="2111486" cy="55399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Course</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(episode of care covering complete radiotherapy </a:t>
            </a:r>
            <a:r>
              <a:rPr lang="en-US" sz="1000" kern="0" dirty="0">
                <a:solidFill>
                  <a:srgbClr val="000000"/>
                </a:solidFill>
                <a:latin typeface="Arial" panose="020B0604020202020204"/>
              </a:rPr>
              <a:t>treatment</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12" name="TextBox 11">
            <a:extLst>
              <a:ext uri="{FF2B5EF4-FFF2-40B4-BE49-F238E27FC236}">
                <a16:creationId xmlns:a16="http://schemas.microsoft.com/office/drawing/2014/main" id="{0AC6DB65-E80B-46BE-9E1E-2D3712037A27}"/>
              </a:ext>
            </a:extLst>
          </p:cNvPr>
          <p:cNvSpPr txBox="1"/>
          <p:nvPr/>
        </p:nvSpPr>
        <p:spPr>
          <a:xfrm>
            <a:off x="4051960" y="6439989"/>
            <a:ext cx="1520710" cy="246221"/>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F</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r</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a</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c</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t</a:t>
            </a:r>
            <a:r>
              <a:rPr kumimoji="0" lang="en-CH" sz="1000" b="1" i="0" u="none" strike="noStrike" kern="0" cap="none" spc="0" normalizeH="0" baseline="0" noProof="0" dirty="0" err="1">
                <a:ln>
                  <a:noFill/>
                </a:ln>
                <a:solidFill>
                  <a:srgbClr val="00A9E0"/>
                </a:solidFill>
                <a:effectLst/>
                <a:uLnTx/>
                <a:uFillTx/>
                <a:latin typeface="Arial" panose="020B0604020202020204"/>
                <a:ea typeface="+mn-ea"/>
                <a:cs typeface="+mn-cs"/>
              </a:rPr>
              <a:t>i</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o</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n</a:t>
            </a:r>
            <a:endParaRPr kumimoji="0" lang="en-CH" sz="1000" b="0" i="0" u="none" strike="noStrike" kern="0" cap="none" spc="0" normalizeH="0" baseline="0" noProof="0" dirty="0">
              <a:ln>
                <a:noFill/>
              </a:ln>
              <a:solidFill>
                <a:srgbClr val="FF0000"/>
              </a:solidFill>
              <a:effectLst/>
              <a:uLnTx/>
              <a:uFillTx/>
              <a:latin typeface="Arial" panose="020B0604020202020204"/>
              <a:ea typeface="+mn-ea"/>
              <a:cs typeface="+mn-cs"/>
            </a:endParaRPr>
          </a:p>
        </p:txBody>
      </p:sp>
      <p:sp>
        <p:nvSpPr>
          <p:cNvPr id="13" name="TextBox 12">
            <a:extLst>
              <a:ext uri="{FF2B5EF4-FFF2-40B4-BE49-F238E27FC236}">
                <a16:creationId xmlns:a16="http://schemas.microsoft.com/office/drawing/2014/main" id="{621D9E0F-B1F9-4BAF-90BC-DA2A417C4D4F}"/>
              </a:ext>
            </a:extLst>
          </p:cNvPr>
          <p:cNvSpPr txBox="1"/>
          <p:nvPr/>
        </p:nvSpPr>
        <p:spPr>
          <a:xfrm>
            <a:off x="331427" y="3989607"/>
            <a:ext cx="2231281" cy="147732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lvl="0"/>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Phase</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indent="0">
              <a:lnSpc>
                <a:spcPct val="100000"/>
              </a:lnSpc>
              <a:spcBef>
                <a:spcPts val="0"/>
              </a:spcBef>
              <a:spcAft>
                <a:spcPts val="0"/>
              </a:spcAft>
              <a:buClr>
                <a:srgbClr val="00A9E0"/>
              </a:buClr>
              <a:buFont typeface="Arial"/>
              <a:buNone/>
            </a:pPr>
            <a:r>
              <a:rPr lang="en-US" sz="1000" dirty="0">
                <a:latin typeface="Arial" panose="020B0604020202020204"/>
              </a:rPr>
              <a:t>One conceptual series of equivalent treatments (same nominal dose to the same target volumes with the same modality and technique).</a:t>
            </a:r>
            <a:br>
              <a:rPr lang="en-US" sz="1000" dirty="0">
                <a:latin typeface="Arial" panose="020B0604020202020204"/>
              </a:rPr>
            </a:br>
            <a:r>
              <a:rPr lang="en-US" sz="1000" dirty="0">
                <a:latin typeface="Arial" panose="020B0604020202020204"/>
              </a:rPr>
              <a:t>May use multiple Plans sequentially in case of plan adaptation, or in parallel if splitting plans for technical reasons.</a:t>
            </a:r>
          </a:p>
        </p:txBody>
      </p:sp>
      <p:cxnSp>
        <p:nvCxnSpPr>
          <p:cNvPr id="14" name="Straight Arrow Connector 13">
            <a:extLst>
              <a:ext uri="{FF2B5EF4-FFF2-40B4-BE49-F238E27FC236}">
                <a16:creationId xmlns:a16="http://schemas.microsoft.com/office/drawing/2014/main" id="{0A2A3762-3A85-43E9-BCFD-FC16BE3F5EA4}"/>
              </a:ext>
            </a:extLst>
          </p:cNvPr>
          <p:cNvCxnSpPr>
            <a:cxnSpLocks/>
            <a:stCxn id="17" idx="1"/>
            <a:endCxn id="12" idx="3"/>
          </p:cNvCxnSpPr>
          <p:nvPr/>
        </p:nvCxnSpPr>
        <p:spPr>
          <a:xfrm flipH="1">
            <a:off x="5572670" y="5799171"/>
            <a:ext cx="1600248" cy="763929"/>
          </a:xfrm>
          <a:prstGeom prst="straightConnector1">
            <a:avLst/>
          </a:prstGeom>
          <a:noFill/>
          <a:ln w="6350" cap="flat" cmpd="sng" algn="ctr">
            <a:solidFill>
              <a:srgbClr val="00A9E0"/>
            </a:solidFill>
            <a:prstDash val="solid"/>
            <a:miter lim="800000"/>
            <a:tailEnd type="triangle"/>
          </a:ln>
          <a:effectLst/>
        </p:spPr>
      </p:cxnSp>
      <p:cxnSp>
        <p:nvCxnSpPr>
          <p:cNvPr id="15" name="Straight Arrow Connector 14">
            <a:extLst>
              <a:ext uri="{FF2B5EF4-FFF2-40B4-BE49-F238E27FC236}">
                <a16:creationId xmlns:a16="http://schemas.microsoft.com/office/drawing/2014/main" id="{F08A5345-1E69-4A7D-AFF6-150E2133B24A}"/>
              </a:ext>
            </a:extLst>
          </p:cNvPr>
          <p:cNvCxnSpPr>
            <a:cxnSpLocks/>
            <a:stCxn id="11" idx="2"/>
            <a:endCxn id="13" idx="0"/>
          </p:cNvCxnSpPr>
          <p:nvPr/>
        </p:nvCxnSpPr>
        <p:spPr>
          <a:xfrm flipH="1">
            <a:off x="1447068" y="3210738"/>
            <a:ext cx="4315927" cy="778869"/>
          </a:xfrm>
          <a:prstGeom prst="straightConnector1">
            <a:avLst/>
          </a:prstGeom>
          <a:noFill/>
          <a:ln w="6350" cap="flat" cmpd="sng" algn="ctr">
            <a:solidFill>
              <a:srgbClr val="00A9E0"/>
            </a:solidFill>
            <a:prstDash val="solid"/>
            <a:miter lim="800000"/>
            <a:tailEnd type="triangle"/>
          </a:ln>
          <a:effectLst/>
        </p:spPr>
      </p:cxnSp>
      <p:cxnSp>
        <p:nvCxnSpPr>
          <p:cNvPr id="16" name="Straight Arrow Connector 15">
            <a:extLst>
              <a:ext uri="{FF2B5EF4-FFF2-40B4-BE49-F238E27FC236}">
                <a16:creationId xmlns:a16="http://schemas.microsoft.com/office/drawing/2014/main" id="{7815E59F-EF71-4F20-BF8E-8B59BEA441FD}"/>
              </a:ext>
            </a:extLst>
          </p:cNvPr>
          <p:cNvCxnSpPr>
            <a:cxnSpLocks/>
            <a:stCxn id="11" idx="2"/>
            <a:endCxn id="17" idx="0"/>
          </p:cNvCxnSpPr>
          <p:nvPr/>
        </p:nvCxnSpPr>
        <p:spPr>
          <a:xfrm>
            <a:off x="5762995" y="3210738"/>
            <a:ext cx="2504296" cy="2311434"/>
          </a:xfrm>
          <a:prstGeom prst="straightConnector1">
            <a:avLst/>
          </a:prstGeom>
          <a:noFill/>
          <a:ln w="6350" cap="flat" cmpd="sng" algn="ctr">
            <a:solidFill>
              <a:srgbClr val="00A9E0"/>
            </a:solidFill>
            <a:prstDash val="solid"/>
            <a:miter lim="800000"/>
            <a:tailEnd type="triangle"/>
          </a:ln>
          <a:effectLst/>
        </p:spPr>
      </p:cxnSp>
      <p:sp>
        <p:nvSpPr>
          <p:cNvPr id="17" name="TextBox 16">
            <a:extLst>
              <a:ext uri="{FF2B5EF4-FFF2-40B4-BE49-F238E27FC236}">
                <a16:creationId xmlns:a16="http://schemas.microsoft.com/office/drawing/2014/main" id="{110AD838-51D8-40A3-B7F1-C7C7FB837E77}"/>
              </a:ext>
            </a:extLst>
          </p:cNvPr>
          <p:cNvSpPr txBox="1"/>
          <p:nvPr/>
        </p:nvSpPr>
        <p:spPr>
          <a:xfrm>
            <a:off x="7172918" y="5522172"/>
            <a:ext cx="2188746" cy="55399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Session</a:t>
            </a:r>
          </a:p>
          <a:p>
            <a:pPr marL="0" marR="0" lvl="0" indent="0"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(time span when the patient is in the treatment room)</a:t>
            </a:r>
            <a:endParaRPr lang="en-CH" sz="1000" kern="0" dirty="0">
              <a:solidFill>
                <a:srgbClr val="000000"/>
              </a:solidFill>
              <a:latin typeface="Arial" panose="020B0604020202020204"/>
            </a:endParaRPr>
          </a:p>
        </p:txBody>
      </p:sp>
      <p:sp>
        <p:nvSpPr>
          <p:cNvPr id="18" name="TextBox 17">
            <a:extLst>
              <a:ext uri="{FF2B5EF4-FFF2-40B4-BE49-F238E27FC236}">
                <a16:creationId xmlns:a16="http://schemas.microsoft.com/office/drawing/2014/main" id="{F7C930C7-8B5F-445F-8E2E-585D1955CDE9}"/>
              </a:ext>
            </a:extLst>
          </p:cNvPr>
          <p:cNvSpPr txBox="1"/>
          <p:nvPr/>
        </p:nvSpPr>
        <p:spPr>
          <a:xfrm>
            <a:off x="3960930" y="5326964"/>
            <a:ext cx="1702771" cy="246221"/>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Plan</a:t>
            </a:r>
          </a:p>
        </p:txBody>
      </p:sp>
      <p:sp>
        <p:nvSpPr>
          <p:cNvPr id="19" name="TextBox 18">
            <a:extLst>
              <a:ext uri="{FF2B5EF4-FFF2-40B4-BE49-F238E27FC236}">
                <a16:creationId xmlns:a16="http://schemas.microsoft.com/office/drawing/2014/main" id="{3F65598E-DECB-48D9-BD25-EC07C193BA70}"/>
              </a:ext>
            </a:extLst>
          </p:cNvPr>
          <p:cNvSpPr txBox="1"/>
          <p:nvPr/>
        </p:nvSpPr>
        <p:spPr>
          <a:xfrm>
            <a:off x="3341540" y="3215854"/>
            <a:ext cx="1163724" cy="400110"/>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structured </a:t>
            </a:r>
            <a:r>
              <a:rPr lang="en-US" sz="1000" kern="0" dirty="0">
                <a:solidFill>
                  <a:srgbClr val="000000"/>
                </a:solidFill>
                <a:latin typeface="Arial" panose="020B0604020202020204"/>
              </a:rPr>
              <a:t>into</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20" name="TextBox 19">
            <a:extLst>
              <a:ext uri="{FF2B5EF4-FFF2-40B4-BE49-F238E27FC236}">
                <a16:creationId xmlns:a16="http://schemas.microsoft.com/office/drawing/2014/main" id="{B014E1B4-80C2-45DB-BDE7-3736E6BBB329}"/>
              </a:ext>
            </a:extLst>
          </p:cNvPr>
          <p:cNvSpPr txBox="1"/>
          <p:nvPr/>
        </p:nvSpPr>
        <p:spPr>
          <a:xfrm>
            <a:off x="4720240" y="3925781"/>
            <a:ext cx="922069" cy="553998"/>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10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y</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21" name="Straight Arrow Connector 20">
            <a:extLst>
              <a:ext uri="{FF2B5EF4-FFF2-40B4-BE49-F238E27FC236}">
                <a16:creationId xmlns:a16="http://schemas.microsoft.com/office/drawing/2014/main" id="{4F7D7C8B-0494-4B7D-979D-4C1A29E3DB39}"/>
              </a:ext>
            </a:extLst>
          </p:cNvPr>
          <p:cNvCxnSpPr>
            <a:cxnSpLocks/>
            <a:stCxn id="13" idx="3"/>
            <a:endCxn id="18" idx="1"/>
          </p:cNvCxnSpPr>
          <p:nvPr/>
        </p:nvCxnSpPr>
        <p:spPr>
          <a:xfrm>
            <a:off x="2562708" y="4728271"/>
            <a:ext cx="1398222" cy="721804"/>
          </a:xfrm>
          <a:prstGeom prst="straightConnector1">
            <a:avLst/>
          </a:prstGeom>
          <a:noFill/>
          <a:ln w="6350" cap="flat" cmpd="sng" algn="ctr">
            <a:solidFill>
              <a:srgbClr val="00A9E0"/>
            </a:solidFill>
            <a:prstDash val="solid"/>
            <a:miter lim="800000"/>
            <a:tailEnd type="triangle"/>
          </a:ln>
          <a:effectLst/>
        </p:spPr>
      </p:cxnSp>
      <p:sp>
        <p:nvSpPr>
          <p:cNvPr id="22" name="TextBox 21">
            <a:extLst>
              <a:ext uri="{FF2B5EF4-FFF2-40B4-BE49-F238E27FC236}">
                <a16:creationId xmlns:a16="http://schemas.microsoft.com/office/drawing/2014/main" id="{76CFE7BB-BB08-409A-9A0E-6430CDDF9D9B}"/>
              </a:ext>
            </a:extLst>
          </p:cNvPr>
          <p:cNvSpPr txBox="1"/>
          <p:nvPr/>
        </p:nvSpPr>
        <p:spPr>
          <a:xfrm>
            <a:off x="2169829" y="6265114"/>
            <a:ext cx="1753573" cy="246221"/>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implemented by 1..* </a:t>
            </a:r>
          </a:p>
        </p:txBody>
      </p:sp>
      <p:cxnSp>
        <p:nvCxnSpPr>
          <p:cNvPr id="23" name="Straight Arrow Connector 22">
            <a:extLst>
              <a:ext uri="{FF2B5EF4-FFF2-40B4-BE49-F238E27FC236}">
                <a16:creationId xmlns:a16="http://schemas.microsoft.com/office/drawing/2014/main" id="{68C2B3AB-1FB3-41F0-B356-F8C742591C83}"/>
              </a:ext>
            </a:extLst>
          </p:cNvPr>
          <p:cNvCxnSpPr>
            <a:cxnSpLocks/>
            <a:stCxn id="18" idx="2"/>
            <a:endCxn id="12" idx="0"/>
          </p:cNvCxnSpPr>
          <p:nvPr/>
        </p:nvCxnSpPr>
        <p:spPr>
          <a:xfrm flipH="1">
            <a:off x="4812315" y="5573185"/>
            <a:ext cx="1" cy="866804"/>
          </a:xfrm>
          <a:prstGeom prst="straightConnector1">
            <a:avLst/>
          </a:prstGeom>
          <a:noFill/>
          <a:ln w="6350" cap="flat" cmpd="sng" algn="ctr">
            <a:solidFill>
              <a:srgbClr val="00A9E0"/>
            </a:solidFill>
            <a:prstDash val="solid"/>
            <a:miter lim="800000"/>
            <a:tailEnd type="triangle"/>
          </a:ln>
          <a:effectLst/>
        </p:spPr>
      </p:cxnSp>
      <p:cxnSp>
        <p:nvCxnSpPr>
          <p:cNvPr id="24" name="Straight Arrow Connector 23">
            <a:extLst>
              <a:ext uri="{FF2B5EF4-FFF2-40B4-BE49-F238E27FC236}">
                <a16:creationId xmlns:a16="http://schemas.microsoft.com/office/drawing/2014/main" id="{04CB12FD-274B-48EE-900E-97EB8D2554E3}"/>
              </a:ext>
            </a:extLst>
          </p:cNvPr>
          <p:cNvCxnSpPr>
            <a:cxnSpLocks/>
            <a:stCxn id="11" idx="2"/>
            <a:endCxn id="18" idx="0"/>
          </p:cNvCxnSpPr>
          <p:nvPr/>
        </p:nvCxnSpPr>
        <p:spPr>
          <a:xfrm flipH="1">
            <a:off x="4812316" y="3210738"/>
            <a:ext cx="950679" cy="2116226"/>
          </a:xfrm>
          <a:prstGeom prst="straightConnector1">
            <a:avLst/>
          </a:prstGeom>
          <a:noFill/>
          <a:ln w="6350" cap="flat" cmpd="sng" algn="ctr">
            <a:solidFill>
              <a:srgbClr val="00A9E0"/>
            </a:solidFill>
            <a:prstDash val="solid"/>
            <a:miter lim="800000"/>
            <a:tailEnd type="triangle"/>
          </a:ln>
          <a:effectLst/>
        </p:spPr>
      </p:cxnSp>
      <p:sp>
        <p:nvSpPr>
          <p:cNvPr id="27" name="TextBox 26">
            <a:extLst>
              <a:ext uri="{FF2B5EF4-FFF2-40B4-BE49-F238E27FC236}">
                <a16:creationId xmlns:a16="http://schemas.microsoft.com/office/drawing/2014/main" id="{BBC71D30-E826-46E8-B9F6-6DF025731043}"/>
              </a:ext>
            </a:extLst>
          </p:cNvPr>
          <p:cNvSpPr txBox="1"/>
          <p:nvPr/>
        </p:nvSpPr>
        <p:spPr>
          <a:xfrm>
            <a:off x="2681771" y="4779472"/>
            <a:ext cx="1290689" cy="707886"/>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implemented by parallel or sequential use of </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1..* Plans</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28" name="TextBox 27">
            <a:extLst>
              <a:ext uri="{FF2B5EF4-FFF2-40B4-BE49-F238E27FC236}">
                <a16:creationId xmlns:a16="http://schemas.microsoft.com/office/drawing/2014/main" id="{3B58CD53-2D8D-4DB4-83DC-3CBE0F855CD0}"/>
              </a:ext>
            </a:extLst>
          </p:cNvPr>
          <p:cNvSpPr txBox="1"/>
          <p:nvPr/>
        </p:nvSpPr>
        <p:spPr>
          <a:xfrm>
            <a:off x="8785538" y="4010099"/>
            <a:ext cx="2188746" cy="707886"/>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Appointment</a:t>
            </a:r>
          </a:p>
          <a:p>
            <a:pPr marL="0" marR="0" lvl="0" indent="0"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(booking of patient, practitioners and resources for a specific date and time span</a:t>
            </a:r>
            <a:r>
              <a:rPr lang="en-US" sz="1000" b="1" kern="0" dirty="0">
                <a:solidFill>
                  <a:srgbClr val="000000"/>
                </a:solidFill>
                <a:latin typeface="Arial" panose="020B0604020202020204"/>
              </a:rPr>
              <a:t>)</a:t>
            </a:r>
            <a:endParaRPr lang="en-CH" sz="1000" b="1" kern="0" dirty="0">
              <a:solidFill>
                <a:srgbClr val="000000"/>
              </a:solidFill>
              <a:latin typeface="Arial" panose="020B0604020202020204"/>
            </a:endParaRPr>
          </a:p>
        </p:txBody>
      </p:sp>
      <p:cxnSp>
        <p:nvCxnSpPr>
          <p:cNvPr id="29" name="Straight Arrow Connector 28">
            <a:extLst>
              <a:ext uri="{FF2B5EF4-FFF2-40B4-BE49-F238E27FC236}">
                <a16:creationId xmlns:a16="http://schemas.microsoft.com/office/drawing/2014/main" id="{33CDE905-2A28-4F81-B67A-3A675CB005C8}"/>
              </a:ext>
            </a:extLst>
          </p:cNvPr>
          <p:cNvCxnSpPr>
            <a:cxnSpLocks/>
            <a:stCxn id="28" idx="2"/>
            <a:endCxn id="17" idx="0"/>
          </p:cNvCxnSpPr>
          <p:nvPr/>
        </p:nvCxnSpPr>
        <p:spPr>
          <a:xfrm flipH="1">
            <a:off x="8267291" y="4717985"/>
            <a:ext cx="1612620" cy="804187"/>
          </a:xfrm>
          <a:prstGeom prst="straightConnector1">
            <a:avLst/>
          </a:prstGeom>
          <a:noFill/>
          <a:ln w="6350" cap="flat" cmpd="sng" algn="ctr">
            <a:solidFill>
              <a:srgbClr val="00A9E0"/>
            </a:solidFill>
            <a:prstDash val="solid"/>
            <a:miter lim="800000"/>
            <a:tailEnd type="triangle"/>
          </a:ln>
          <a:effectLst/>
        </p:spPr>
      </p:cxnSp>
      <p:sp>
        <p:nvSpPr>
          <p:cNvPr id="30" name="TextBox 29">
            <a:extLst>
              <a:ext uri="{FF2B5EF4-FFF2-40B4-BE49-F238E27FC236}">
                <a16:creationId xmlns:a16="http://schemas.microsoft.com/office/drawing/2014/main" id="{0180ADE5-FA80-4528-84C3-CC5C62C7C4C0}"/>
              </a:ext>
            </a:extLst>
          </p:cNvPr>
          <p:cNvSpPr txBox="1"/>
          <p:nvPr/>
        </p:nvSpPr>
        <p:spPr>
          <a:xfrm>
            <a:off x="8832455" y="4901208"/>
            <a:ext cx="899832" cy="400110"/>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scheduled to have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32" name="TextBox 31">
            <a:extLst>
              <a:ext uri="{FF2B5EF4-FFF2-40B4-BE49-F238E27FC236}">
                <a16:creationId xmlns:a16="http://schemas.microsoft.com/office/drawing/2014/main" id="{F9010FF9-E24A-4BDB-997A-1A6C6325982C}"/>
              </a:ext>
            </a:extLst>
          </p:cNvPr>
          <p:cNvSpPr txBox="1"/>
          <p:nvPr/>
        </p:nvSpPr>
        <p:spPr>
          <a:xfrm>
            <a:off x="5762995" y="6076170"/>
            <a:ext cx="899832" cy="400110"/>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time span to treat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34" name="TextBox 33">
            <a:extLst>
              <a:ext uri="{FF2B5EF4-FFF2-40B4-BE49-F238E27FC236}">
                <a16:creationId xmlns:a16="http://schemas.microsoft.com/office/drawing/2014/main" id="{ED8D9D08-1742-4D98-9858-9FD083932AEC}"/>
              </a:ext>
            </a:extLst>
          </p:cNvPr>
          <p:cNvSpPr txBox="1"/>
          <p:nvPr/>
        </p:nvSpPr>
        <p:spPr>
          <a:xfrm>
            <a:off x="6926437" y="4186805"/>
            <a:ext cx="1107545" cy="707886"/>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groups treatments that are delivered in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36" name="Straight Arrow Connector 35">
            <a:extLst>
              <a:ext uri="{FF2B5EF4-FFF2-40B4-BE49-F238E27FC236}">
                <a16:creationId xmlns:a16="http://schemas.microsoft.com/office/drawing/2014/main" id="{C5890677-1D85-41CD-8FF3-9C4B4889232C}"/>
              </a:ext>
            </a:extLst>
          </p:cNvPr>
          <p:cNvCxnSpPr>
            <a:cxnSpLocks/>
            <a:stCxn id="13" idx="2"/>
            <a:endCxn id="38" idx="0"/>
          </p:cNvCxnSpPr>
          <p:nvPr/>
        </p:nvCxnSpPr>
        <p:spPr>
          <a:xfrm flipH="1">
            <a:off x="1447067" y="5466935"/>
            <a:ext cx="1" cy="963483"/>
          </a:xfrm>
          <a:prstGeom prst="straightConnector1">
            <a:avLst/>
          </a:prstGeom>
          <a:noFill/>
          <a:ln w="6350" cap="flat" cmpd="sng" algn="ctr">
            <a:solidFill>
              <a:srgbClr val="00A9E0"/>
            </a:solidFill>
            <a:prstDash val="solid"/>
            <a:miter lim="800000"/>
            <a:tailEnd type="triangle"/>
          </a:ln>
          <a:effectLst/>
        </p:spPr>
      </p:cxnSp>
      <p:sp>
        <p:nvSpPr>
          <p:cNvPr id="37" name="TextBox 36">
            <a:extLst>
              <a:ext uri="{FF2B5EF4-FFF2-40B4-BE49-F238E27FC236}">
                <a16:creationId xmlns:a16="http://schemas.microsoft.com/office/drawing/2014/main" id="{6427CA3C-6BC4-45FA-BF18-0F9E795D296B}"/>
              </a:ext>
            </a:extLst>
          </p:cNvPr>
          <p:cNvSpPr txBox="1"/>
          <p:nvPr/>
        </p:nvSpPr>
        <p:spPr>
          <a:xfrm>
            <a:off x="4333492" y="5633840"/>
            <a:ext cx="922069" cy="553998"/>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10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treated as series of </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38" name="TextBox 37">
            <a:extLst>
              <a:ext uri="{FF2B5EF4-FFF2-40B4-BE49-F238E27FC236}">
                <a16:creationId xmlns:a16="http://schemas.microsoft.com/office/drawing/2014/main" id="{DB6AC4DA-F80F-46B2-BCBA-5AA984E63930}"/>
              </a:ext>
            </a:extLst>
          </p:cNvPr>
          <p:cNvSpPr txBox="1"/>
          <p:nvPr/>
        </p:nvSpPr>
        <p:spPr>
          <a:xfrm>
            <a:off x="686712" y="6430418"/>
            <a:ext cx="1520710" cy="246221"/>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Phase F</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r</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a</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c</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t</a:t>
            </a:r>
            <a:r>
              <a:rPr kumimoji="0" lang="en-CH" sz="1000" b="1" i="0" u="none" strike="noStrike" kern="0" cap="none" spc="0" normalizeH="0" baseline="0" noProof="0" dirty="0" err="1">
                <a:ln>
                  <a:noFill/>
                </a:ln>
                <a:solidFill>
                  <a:srgbClr val="00A9E0"/>
                </a:solidFill>
                <a:effectLst/>
                <a:uLnTx/>
                <a:uFillTx/>
                <a:latin typeface="Arial" panose="020B0604020202020204"/>
                <a:ea typeface="+mn-ea"/>
                <a:cs typeface="+mn-cs"/>
              </a:rPr>
              <a:t>i</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o</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n</a:t>
            </a:r>
            <a:endParaRPr kumimoji="0" lang="en-CH" sz="1000" b="0" i="0" u="none" strike="noStrike" kern="0" cap="none" spc="0" normalizeH="0" baseline="0" noProof="0" dirty="0">
              <a:ln>
                <a:noFill/>
              </a:ln>
              <a:solidFill>
                <a:srgbClr val="FF0000"/>
              </a:solidFill>
              <a:effectLst/>
              <a:uLnTx/>
              <a:uFillTx/>
              <a:latin typeface="Arial" panose="020B0604020202020204"/>
              <a:ea typeface="+mn-ea"/>
              <a:cs typeface="+mn-cs"/>
            </a:endParaRPr>
          </a:p>
        </p:txBody>
      </p:sp>
      <p:cxnSp>
        <p:nvCxnSpPr>
          <p:cNvPr id="39" name="Straight Arrow Connector 38">
            <a:extLst>
              <a:ext uri="{FF2B5EF4-FFF2-40B4-BE49-F238E27FC236}">
                <a16:creationId xmlns:a16="http://schemas.microsoft.com/office/drawing/2014/main" id="{6FEADD22-E980-4BDA-9A55-6420850B6FC1}"/>
              </a:ext>
            </a:extLst>
          </p:cNvPr>
          <p:cNvCxnSpPr>
            <a:cxnSpLocks/>
            <a:stCxn id="38" idx="3"/>
            <a:endCxn id="12" idx="1"/>
          </p:cNvCxnSpPr>
          <p:nvPr/>
        </p:nvCxnSpPr>
        <p:spPr>
          <a:xfrm>
            <a:off x="2207422" y="6553529"/>
            <a:ext cx="1844538" cy="9571"/>
          </a:xfrm>
          <a:prstGeom prst="straightConnector1">
            <a:avLst/>
          </a:prstGeom>
          <a:noFill/>
          <a:ln w="6350" cap="flat" cmpd="sng" algn="ctr">
            <a:solidFill>
              <a:srgbClr val="00A9E0"/>
            </a:solidFill>
            <a:prstDash val="solid"/>
            <a:miter lim="800000"/>
            <a:tailEnd type="triangle"/>
          </a:ln>
          <a:effectLst/>
        </p:spPr>
      </p:cxnSp>
      <p:sp>
        <p:nvSpPr>
          <p:cNvPr id="40" name="TextBox 39">
            <a:extLst>
              <a:ext uri="{FF2B5EF4-FFF2-40B4-BE49-F238E27FC236}">
                <a16:creationId xmlns:a16="http://schemas.microsoft.com/office/drawing/2014/main" id="{23F4A21A-F2E5-428F-A4D4-050CB18A8AEB}"/>
              </a:ext>
            </a:extLst>
          </p:cNvPr>
          <p:cNvSpPr txBox="1"/>
          <p:nvPr/>
        </p:nvSpPr>
        <p:spPr>
          <a:xfrm>
            <a:off x="887844" y="5669836"/>
            <a:ext cx="868593" cy="553998"/>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is treated as a series of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Tree>
    <p:extLst>
      <p:ext uri="{BB962C8B-B14F-4D97-AF65-F5344CB8AC3E}">
        <p14:creationId xmlns:p14="http://schemas.microsoft.com/office/powerpoint/2010/main" val="32408922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B3F379D0-03BA-487F-9D96-FD238A27CD07}"/>
              </a:ext>
            </a:extLst>
          </p:cNvPr>
          <p:cNvPicPr>
            <a:picLocks noChangeAspect="1"/>
          </p:cNvPicPr>
          <p:nvPr/>
        </p:nvPicPr>
        <p:blipFill rotWithShape="1">
          <a:blip r:embed="rId2"/>
          <a:srcRect l="16534"/>
          <a:stretch/>
        </p:blipFill>
        <p:spPr>
          <a:xfrm>
            <a:off x="4389884" y="2969283"/>
            <a:ext cx="3459722" cy="1698329"/>
          </a:xfrm>
          <a:prstGeom prst="rect">
            <a:avLst/>
          </a:prstGeom>
        </p:spPr>
      </p:pic>
      <p:pic>
        <p:nvPicPr>
          <p:cNvPr id="20" name="Picture 19">
            <a:extLst>
              <a:ext uri="{FF2B5EF4-FFF2-40B4-BE49-F238E27FC236}">
                <a16:creationId xmlns:a16="http://schemas.microsoft.com/office/drawing/2014/main" id="{D0BDC636-0700-48AE-8DA5-CB1C1C5851D1}"/>
              </a:ext>
            </a:extLst>
          </p:cNvPr>
          <p:cNvPicPr>
            <a:picLocks noChangeAspect="1"/>
          </p:cNvPicPr>
          <p:nvPr/>
        </p:nvPicPr>
        <p:blipFill rotWithShape="1">
          <a:blip r:embed="rId2"/>
          <a:srcRect l="16534"/>
          <a:stretch/>
        </p:blipFill>
        <p:spPr>
          <a:xfrm>
            <a:off x="8325854" y="2969283"/>
            <a:ext cx="3459722" cy="1698329"/>
          </a:xfrm>
          <a:prstGeom prst="rect">
            <a:avLst/>
          </a:prstGeom>
        </p:spPr>
      </p:pic>
      <p:pic>
        <p:nvPicPr>
          <p:cNvPr id="21" name="Picture 20">
            <a:extLst>
              <a:ext uri="{FF2B5EF4-FFF2-40B4-BE49-F238E27FC236}">
                <a16:creationId xmlns:a16="http://schemas.microsoft.com/office/drawing/2014/main" id="{782C548F-E2C6-41C5-890A-C4BF7246247B}"/>
              </a:ext>
            </a:extLst>
          </p:cNvPr>
          <p:cNvPicPr>
            <a:picLocks noChangeAspect="1"/>
          </p:cNvPicPr>
          <p:nvPr/>
        </p:nvPicPr>
        <p:blipFill rotWithShape="1">
          <a:blip r:embed="rId2"/>
          <a:srcRect l="16534"/>
          <a:stretch/>
        </p:blipFill>
        <p:spPr>
          <a:xfrm>
            <a:off x="453915" y="2969283"/>
            <a:ext cx="3459722" cy="1698329"/>
          </a:xfrm>
          <a:prstGeom prst="rect">
            <a:avLst/>
          </a:prstGeom>
        </p:spPr>
      </p:pic>
      <p:sp>
        <p:nvSpPr>
          <p:cNvPr id="22" name="Content Placeholder 2">
            <a:extLst>
              <a:ext uri="{FF2B5EF4-FFF2-40B4-BE49-F238E27FC236}">
                <a16:creationId xmlns:a16="http://schemas.microsoft.com/office/drawing/2014/main" id="{CD2B0F86-FC76-1D4C-A68B-139DFB1A48AB}"/>
              </a:ext>
            </a:extLst>
          </p:cNvPr>
          <p:cNvSpPr>
            <a:spLocks noGrp="1"/>
          </p:cNvSpPr>
          <p:nvPr/>
        </p:nvSpPr>
        <p:spPr>
          <a:xfrm>
            <a:off x="8424891" y="2257632"/>
            <a:ext cx="3261648" cy="1446990"/>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Which treatment was </a:t>
            </a:r>
            <a:r>
              <a:rPr kumimoji="0" lang="en-US" sz="1200" b="1" i="0" u="none" strike="noStrike" kern="1200" cap="none" spc="0" normalizeH="0" baseline="0" noProof="0" dirty="0">
                <a:ln>
                  <a:noFill/>
                </a:ln>
                <a:solidFill>
                  <a:srgbClr val="A5300F"/>
                </a:solidFill>
                <a:effectLst/>
                <a:uLnTx/>
                <a:uFillTx/>
                <a:latin typeface="Arial" panose="020B0604020202020204" pitchFamily="34" charset="0"/>
                <a:cs typeface="Arial" panose="020B0604020202020204" pitchFamily="34" charset="0"/>
              </a:rPr>
              <a:t>delivered</a:t>
            </a: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a:t>
            </a:r>
          </a:p>
        </p:txBody>
      </p:sp>
      <p:sp>
        <p:nvSpPr>
          <p:cNvPr id="23" name="Content Placeholder 2">
            <a:extLst>
              <a:ext uri="{FF2B5EF4-FFF2-40B4-BE49-F238E27FC236}">
                <a16:creationId xmlns:a16="http://schemas.microsoft.com/office/drawing/2014/main" id="{CA370FF2-B953-4F26-B9F4-C540872A3FC9}"/>
              </a:ext>
            </a:extLst>
          </p:cNvPr>
          <p:cNvSpPr txBox="1">
            <a:spLocks/>
          </p:cNvSpPr>
          <p:nvPr/>
        </p:nvSpPr>
        <p:spPr>
          <a:xfrm>
            <a:off x="4169698" y="2257632"/>
            <a:ext cx="3900093" cy="1446990"/>
          </a:xfrm>
          <a:prstGeom prst="rect">
            <a:avLst/>
          </a:prstGeom>
        </p:spPr>
        <p:txBody>
          <a:bodyPr vert="horz" lIns="91440" tIns="45720" rIns="91440" bIns="45720"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Which </a:t>
            </a:r>
            <a:r>
              <a:rPr kumimoji="0" lang="en-US" sz="1200" b="1" i="0" u="none" strike="noStrike" kern="1200" cap="none" spc="0" normalizeH="0" baseline="0" noProof="0" dirty="0">
                <a:ln>
                  <a:noFill/>
                </a:ln>
                <a:solidFill>
                  <a:srgbClr val="A5300F"/>
                </a:solidFill>
                <a:effectLst/>
                <a:uLnTx/>
                <a:uFillTx/>
                <a:latin typeface="Arial" panose="020B0604020202020204" pitchFamily="34" charset="0"/>
                <a:cs typeface="Arial" panose="020B0604020202020204" pitchFamily="34" charset="0"/>
              </a:rPr>
              <a:t>plans</a:t>
            </a: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 were created to fulfill the prescription?</a:t>
            </a:r>
          </a:p>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(prepared by physicist/planner)</a:t>
            </a:r>
          </a:p>
        </p:txBody>
      </p:sp>
      <p:sp>
        <p:nvSpPr>
          <p:cNvPr id="24" name="Content Placeholder 2">
            <a:extLst>
              <a:ext uri="{FF2B5EF4-FFF2-40B4-BE49-F238E27FC236}">
                <a16:creationId xmlns:a16="http://schemas.microsoft.com/office/drawing/2014/main" id="{17606DD3-29B8-48C8-A2B4-1DF0C59F1EE7}"/>
              </a:ext>
            </a:extLst>
          </p:cNvPr>
          <p:cNvSpPr txBox="1">
            <a:spLocks/>
          </p:cNvSpPr>
          <p:nvPr/>
        </p:nvSpPr>
        <p:spPr>
          <a:xfrm>
            <a:off x="418671" y="2257632"/>
            <a:ext cx="3900093" cy="1446990"/>
          </a:xfrm>
          <a:prstGeom prst="rect">
            <a:avLst/>
          </a:prstGeom>
        </p:spPr>
        <p:txBody>
          <a:bodyPr vert="horz" lIns="91440" tIns="45720" rIns="91440" bIns="45720"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What was </a:t>
            </a:r>
            <a:r>
              <a:rPr kumimoji="0" lang="en-US" sz="1200" b="1" i="0" u="none" strike="noStrike" kern="1200" cap="none" spc="0" normalizeH="0" baseline="0" noProof="0" dirty="0">
                <a:ln>
                  <a:noFill/>
                </a:ln>
                <a:solidFill>
                  <a:srgbClr val="A5300F"/>
                </a:solidFill>
                <a:effectLst/>
                <a:uLnTx/>
                <a:uFillTx/>
                <a:latin typeface="Arial" panose="020B0604020202020204" pitchFamily="34" charset="0"/>
                <a:cs typeface="Arial" panose="020B0604020202020204" pitchFamily="34" charset="0"/>
              </a:rPr>
              <a:t>prescribed</a:t>
            </a: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a:t>
            </a:r>
          </a:p>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(order by a physician)</a:t>
            </a:r>
          </a:p>
        </p:txBody>
      </p:sp>
      <p:sp>
        <p:nvSpPr>
          <p:cNvPr id="25" name="TextBox 21">
            <a:extLst>
              <a:ext uri="{FF2B5EF4-FFF2-40B4-BE49-F238E27FC236}">
                <a16:creationId xmlns:a16="http://schemas.microsoft.com/office/drawing/2014/main" id="{B42A2CED-0EF3-4DC4-9B5C-776D317DF67A}"/>
              </a:ext>
            </a:extLst>
          </p:cNvPr>
          <p:cNvSpPr txBox="1"/>
          <p:nvPr/>
        </p:nvSpPr>
        <p:spPr>
          <a:xfrm>
            <a:off x="9086271" y="2931399"/>
            <a:ext cx="2021834" cy="40011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b="0" kern="0" dirty="0">
                <a:solidFill>
                  <a:srgbClr val="5B9BD5">
                    <a:lumMod val="75000"/>
                  </a:srgbClr>
                </a:solidFill>
                <a:latin typeface="Arial" panose="020B0604020202020204"/>
              </a:rPr>
              <a:t>Radiotherapy</a:t>
            </a:r>
            <a:r>
              <a:rPr lang="en-US" sz="1000" kern="0" dirty="0">
                <a:solidFill>
                  <a:srgbClr val="5B9BD5">
                    <a:lumMod val="75000"/>
                  </a:srgbClr>
                </a:solidFill>
                <a:latin typeface="Arial" panose="020B0604020202020204"/>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CH" sz="1000" b="1" kern="0" dirty="0">
                <a:solidFill>
                  <a:srgbClr val="5B9BD5">
                    <a:lumMod val="75000"/>
                  </a:srgbClr>
                </a:solidFill>
                <a:latin typeface="Arial" panose="020B0604020202020204"/>
              </a:rPr>
              <a:t>Course</a:t>
            </a:r>
            <a:r>
              <a:rPr lang="en-US" sz="1000" b="1" kern="0" dirty="0">
                <a:solidFill>
                  <a:srgbClr val="5B9BD5">
                    <a:lumMod val="75000"/>
                  </a:srgbClr>
                </a:solidFill>
                <a:latin typeface="Arial" panose="020B0604020202020204"/>
              </a:rPr>
              <a:t> Summary </a:t>
            </a:r>
            <a:r>
              <a:rPr kumimoji="0" lang="en-US" sz="800" b="0" i="0" u="none" strike="noStrike" kern="0" cap="none" spc="0" normalizeH="0" baseline="0" noProof="0" dirty="0">
                <a:ln>
                  <a:noFill/>
                </a:ln>
                <a:solidFill>
                  <a:prstClr val="black"/>
                </a:solidFill>
                <a:effectLst/>
                <a:uLnTx/>
                <a:uFillTx/>
                <a:latin typeface="Arial" panose="020B0604020202020204"/>
                <a:ea typeface="+mn-ea"/>
                <a:cs typeface="+mn-cs"/>
              </a:rPr>
              <a:t>(Procedure)</a:t>
            </a:r>
          </a:p>
        </p:txBody>
      </p:sp>
      <p:sp>
        <p:nvSpPr>
          <p:cNvPr id="26" name="TextBox 22">
            <a:extLst>
              <a:ext uri="{FF2B5EF4-FFF2-40B4-BE49-F238E27FC236}">
                <a16:creationId xmlns:a16="http://schemas.microsoft.com/office/drawing/2014/main" id="{85595793-CBFE-4C54-AC59-ACB3974B63F7}"/>
              </a:ext>
            </a:extLst>
          </p:cNvPr>
          <p:cNvSpPr txBox="1"/>
          <p:nvPr/>
        </p:nvSpPr>
        <p:spPr>
          <a:xfrm>
            <a:off x="9086272" y="3676822"/>
            <a:ext cx="2021834" cy="40011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600"/>
              </a:spcBef>
              <a:spcAft>
                <a:spcPts val="0"/>
              </a:spcAft>
              <a:buClrTx/>
              <a:buSzTx/>
              <a:buFontTx/>
              <a:buNone/>
              <a:tabLst/>
              <a:defRPr/>
            </a:pPr>
            <a:r>
              <a:rPr kumimoji="0" lang="en-US"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Radiotherapy</a:t>
            </a:r>
            <a:r>
              <a:rPr kumimoji="0" lang="en-US"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br>
              <a:rPr kumimoji="0" lang="en-US"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br>
            <a:r>
              <a:rPr kumimoji="0" lang="en-US"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Treated </a:t>
            </a:r>
            <a:r>
              <a:rPr kumimoji="0" lang="en-CH"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Phase</a:t>
            </a:r>
            <a:r>
              <a:rPr kumimoji="0" lang="en-US"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prstClr val="black"/>
                </a:solidFill>
                <a:effectLst/>
                <a:uLnTx/>
                <a:uFillTx/>
                <a:latin typeface="Arial" panose="020B0604020202020204"/>
                <a:ea typeface="+mn-ea"/>
                <a:cs typeface="+mn-cs"/>
              </a:rPr>
              <a:t>(Procedure)</a:t>
            </a:r>
          </a:p>
        </p:txBody>
      </p:sp>
      <p:sp>
        <p:nvSpPr>
          <p:cNvPr id="27" name="TextBox 28">
            <a:extLst>
              <a:ext uri="{FF2B5EF4-FFF2-40B4-BE49-F238E27FC236}">
                <a16:creationId xmlns:a16="http://schemas.microsoft.com/office/drawing/2014/main" id="{2FFA100D-4699-463E-B14C-ADD42AC83EEF}"/>
              </a:ext>
            </a:extLst>
          </p:cNvPr>
          <p:cNvSpPr txBox="1"/>
          <p:nvPr/>
        </p:nvSpPr>
        <p:spPr>
          <a:xfrm>
            <a:off x="5135743" y="3731013"/>
            <a:ext cx="1982952" cy="44099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5B9BD5">
                    <a:lumMod val="75000"/>
                  </a:srgbClr>
                </a:solidFill>
                <a:effectLst/>
                <a:uLnTx/>
                <a:uFillTx/>
                <a:latin typeface="Arial" panose="020B0604020202020204"/>
                <a:ea typeface="+mn-ea"/>
                <a:cs typeface="+mn-cs"/>
              </a:rPr>
              <a:t>adiotherapy</a:t>
            </a:r>
            <a:r>
              <a:rPr kumimoji="0" lang="en-GB" sz="10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Planned Phase </a:t>
            </a:r>
            <a:r>
              <a:rPr kumimoji="0" lang="en-US" sz="800" b="0" i="0" u="none" strike="noStrike" kern="0" cap="none" spc="0" normalizeH="0" baseline="0" noProof="0" dirty="0">
                <a:ln>
                  <a:noFill/>
                </a:ln>
                <a:solidFill>
                  <a:prstClr val="black"/>
                </a:solidFill>
                <a:effectLst/>
                <a:uLnTx/>
                <a:uFillTx/>
                <a:latin typeface="Arial" panose="020B0604020202020204"/>
                <a:ea typeface="+mn-ea"/>
                <a:cs typeface="+mn-cs"/>
              </a:rPr>
              <a:t>(ServiceRequest)</a:t>
            </a:r>
            <a:endParaRPr kumimoji="0" lang="en-CH"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endParaRPr>
          </a:p>
        </p:txBody>
      </p:sp>
      <p:sp>
        <p:nvSpPr>
          <p:cNvPr id="28" name="TextBox 29">
            <a:extLst>
              <a:ext uri="{FF2B5EF4-FFF2-40B4-BE49-F238E27FC236}">
                <a16:creationId xmlns:a16="http://schemas.microsoft.com/office/drawing/2014/main" id="{D4D873C6-EC28-48AF-845E-950DAD5BCD00}"/>
              </a:ext>
            </a:extLst>
          </p:cNvPr>
          <p:cNvSpPr txBox="1"/>
          <p:nvPr/>
        </p:nvSpPr>
        <p:spPr>
          <a:xfrm>
            <a:off x="5159457" y="2941462"/>
            <a:ext cx="1972031" cy="40011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Radiotherapy</a:t>
            </a:r>
            <a:r>
              <a:rPr kumimoji="0" lang="en-US" sz="10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Planned Course </a:t>
            </a:r>
            <a:r>
              <a:rPr kumimoji="0" lang="en-US" sz="800" b="0" i="0" u="none" strike="noStrike" kern="0" cap="none" spc="0" normalizeH="0" baseline="0" noProof="0" dirty="0">
                <a:ln>
                  <a:noFill/>
                </a:ln>
                <a:solidFill>
                  <a:prstClr val="black"/>
                </a:solidFill>
                <a:effectLst/>
                <a:uLnTx/>
                <a:uFillTx/>
                <a:latin typeface="Arial" panose="020B0604020202020204"/>
                <a:ea typeface="+mn-ea"/>
                <a:cs typeface="+mn-cs"/>
              </a:rPr>
              <a:t>(ServiceRequest)</a:t>
            </a:r>
            <a:r>
              <a:rPr kumimoji="0" lang="en-US"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endParaRPr kumimoji="0" lang="en-US" sz="8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endParaRPr>
          </a:p>
        </p:txBody>
      </p:sp>
      <p:sp>
        <p:nvSpPr>
          <p:cNvPr id="29" name="TextBox 30">
            <a:extLst>
              <a:ext uri="{FF2B5EF4-FFF2-40B4-BE49-F238E27FC236}">
                <a16:creationId xmlns:a16="http://schemas.microsoft.com/office/drawing/2014/main" id="{A14A6B5B-BA67-4CCE-AA06-5977BB6FA163}"/>
              </a:ext>
            </a:extLst>
          </p:cNvPr>
          <p:cNvSpPr txBox="1"/>
          <p:nvPr/>
        </p:nvSpPr>
        <p:spPr>
          <a:xfrm>
            <a:off x="825568" y="3779673"/>
            <a:ext cx="3088068" cy="408712"/>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5B9BD5">
                    <a:lumMod val="75000"/>
                  </a:srgbClr>
                </a:solidFill>
                <a:effectLst/>
                <a:uLnTx/>
                <a:uFillTx/>
                <a:latin typeface="Arial" panose="020B0604020202020204"/>
                <a:ea typeface="+mn-ea"/>
                <a:cs typeface="+mn-cs"/>
              </a:rPr>
              <a:t>adiotherapy</a:t>
            </a:r>
            <a:r>
              <a:rPr kumimoji="0" lang="en-GB" sz="10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Phase Prescription </a:t>
            </a:r>
            <a:r>
              <a:rPr kumimoji="0" lang="en-US" sz="800" b="0" i="0" u="none" strike="noStrike" kern="0" cap="none" spc="0" normalizeH="0" baseline="0" noProof="0" dirty="0">
                <a:ln>
                  <a:noFill/>
                </a:ln>
                <a:solidFill>
                  <a:prstClr val="black"/>
                </a:solidFill>
                <a:effectLst/>
                <a:uLnTx/>
                <a:uFillTx/>
                <a:latin typeface="Arial" panose="020B0604020202020204"/>
                <a:ea typeface="+mn-ea"/>
                <a:cs typeface="+mn-cs"/>
              </a:rPr>
              <a:t>(ServiceRequest)</a:t>
            </a:r>
            <a:endParaRPr kumimoji="0" lang="en-CH"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endParaRPr>
          </a:p>
        </p:txBody>
      </p:sp>
      <p:sp>
        <p:nvSpPr>
          <p:cNvPr id="30" name="TextBox 31">
            <a:extLst>
              <a:ext uri="{FF2B5EF4-FFF2-40B4-BE49-F238E27FC236}">
                <a16:creationId xmlns:a16="http://schemas.microsoft.com/office/drawing/2014/main" id="{CD211AC5-CE7F-406B-AEF9-EA58C2E9E3C2}"/>
              </a:ext>
            </a:extLst>
          </p:cNvPr>
          <p:cNvSpPr txBox="1"/>
          <p:nvPr/>
        </p:nvSpPr>
        <p:spPr>
          <a:xfrm>
            <a:off x="824684" y="2987691"/>
            <a:ext cx="3088068" cy="40011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Radiotherapy</a:t>
            </a:r>
            <a:r>
              <a:rPr kumimoji="0" lang="en-US" sz="10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Course Prescription </a:t>
            </a:r>
            <a:r>
              <a:rPr kumimoji="0" lang="en-US" sz="800" b="0" i="0" u="none" strike="noStrike" kern="0" cap="none" spc="0" normalizeH="0" baseline="0" noProof="0" dirty="0">
                <a:ln>
                  <a:noFill/>
                </a:ln>
                <a:solidFill>
                  <a:prstClr val="black"/>
                </a:solidFill>
                <a:effectLst/>
                <a:uLnTx/>
                <a:uFillTx/>
                <a:latin typeface="Arial" panose="020B0604020202020204"/>
                <a:ea typeface="+mn-ea"/>
                <a:cs typeface="+mn-cs"/>
              </a:rPr>
              <a:t>(ServiceRequest)</a:t>
            </a:r>
            <a:r>
              <a:rPr kumimoji="0" lang="en-US"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endParaRPr kumimoji="0" lang="en-US" sz="8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endParaRPr>
          </a:p>
        </p:txBody>
      </p:sp>
      <p:sp>
        <p:nvSpPr>
          <p:cNvPr id="31" name="TextBox 32">
            <a:extLst>
              <a:ext uri="{FF2B5EF4-FFF2-40B4-BE49-F238E27FC236}">
                <a16:creationId xmlns:a16="http://schemas.microsoft.com/office/drawing/2014/main" id="{B66C5898-218E-42DE-A6F7-1E65AF4B5D0E}"/>
              </a:ext>
            </a:extLst>
          </p:cNvPr>
          <p:cNvSpPr txBox="1"/>
          <p:nvPr/>
        </p:nvSpPr>
        <p:spPr>
          <a:xfrm>
            <a:off x="824684" y="4464465"/>
            <a:ext cx="3069412" cy="44099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5B9BD5">
                    <a:lumMod val="75000"/>
                  </a:srgbClr>
                </a:solidFill>
                <a:effectLst/>
                <a:uLnTx/>
                <a:uFillTx/>
                <a:latin typeface="Arial" panose="020B0604020202020204"/>
                <a:ea typeface="+mn-ea"/>
                <a:cs typeface="+mn-cs"/>
              </a:rPr>
              <a:t>adiotherapy</a:t>
            </a:r>
            <a:r>
              <a:rPr kumimoji="0" lang="en-GB" sz="10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Plan Prescription </a:t>
            </a:r>
            <a:r>
              <a:rPr kumimoji="0" lang="en-US" sz="800" b="0" i="0" u="none" strike="noStrike" kern="0" cap="none" spc="0" normalizeH="0" baseline="0" noProof="0" dirty="0">
                <a:ln>
                  <a:noFill/>
                </a:ln>
                <a:solidFill>
                  <a:prstClr val="black"/>
                </a:solidFill>
                <a:effectLst/>
                <a:uLnTx/>
                <a:uFillTx/>
                <a:latin typeface="Arial" panose="020B0604020202020204"/>
                <a:ea typeface="+mn-ea"/>
                <a:cs typeface="+mn-cs"/>
              </a:rPr>
              <a:t>(ServiceRequest)</a:t>
            </a:r>
            <a:endParaRPr kumimoji="0" lang="en-CH"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endParaRPr>
          </a:p>
        </p:txBody>
      </p:sp>
      <p:sp>
        <p:nvSpPr>
          <p:cNvPr id="32" name="TextBox 33">
            <a:extLst>
              <a:ext uri="{FF2B5EF4-FFF2-40B4-BE49-F238E27FC236}">
                <a16:creationId xmlns:a16="http://schemas.microsoft.com/office/drawing/2014/main" id="{666C1D80-DF15-478E-B7AE-CF6E0F4C9895}"/>
              </a:ext>
            </a:extLst>
          </p:cNvPr>
          <p:cNvSpPr txBox="1"/>
          <p:nvPr/>
        </p:nvSpPr>
        <p:spPr>
          <a:xfrm>
            <a:off x="5153996" y="4474421"/>
            <a:ext cx="1982952" cy="44099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5B9BD5">
                    <a:lumMod val="75000"/>
                  </a:srgbClr>
                </a:solidFill>
                <a:effectLst/>
                <a:uLnTx/>
                <a:uFillTx/>
                <a:latin typeface="Arial" panose="020B0604020202020204"/>
                <a:ea typeface="+mn-ea"/>
                <a:cs typeface="+mn-cs"/>
              </a:rPr>
              <a:t>adiotherapy</a:t>
            </a:r>
            <a:r>
              <a:rPr kumimoji="0" lang="en-GB" sz="10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Treatment Plan </a:t>
            </a:r>
            <a:r>
              <a:rPr kumimoji="0" lang="en-US" sz="800" b="0" i="0" u="none" strike="noStrike" kern="0" cap="none" spc="0" normalizeH="0" baseline="0" noProof="0" dirty="0">
                <a:ln>
                  <a:noFill/>
                </a:ln>
                <a:solidFill>
                  <a:prstClr val="black"/>
                </a:solidFill>
                <a:effectLst/>
                <a:uLnTx/>
                <a:uFillTx/>
                <a:latin typeface="Arial" panose="020B0604020202020204"/>
                <a:ea typeface="+mn-ea"/>
                <a:cs typeface="+mn-cs"/>
              </a:rPr>
              <a:t>(ServiceRequest)</a:t>
            </a:r>
            <a:endParaRPr kumimoji="0" lang="en-CH"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endParaRPr>
          </a:p>
        </p:txBody>
      </p:sp>
      <p:sp>
        <p:nvSpPr>
          <p:cNvPr id="33" name="TextBox 34">
            <a:extLst>
              <a:ext uri="{FF2B5EF4-FFF2-40B4-BE49-F238E27FC236}">
                <a16:creationId xmlns:a16="http://schemas.microsoft.com/office/drawing/2014/main" id="{FC700BB3-71FE-497E-AB4E-12C2EAC13B06}"/>
              </a:ext>
            </a:extLst>
          </p:cNvPr>
          <p:cNvSpPr txBox="1"/>
          <p:nvPr/>
        </p:nvSpPr>
        <p:spPr>
          <a:xfrm>
            <a:off x="9091253" y="4474421"/>
            <a:ext cx="2016852" cy="44099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5B9BD5">
                    <a:lumMod val="75000"/>
                  </a:srgbClr>
                </a:solidFill>
                <a:effectLst/>
                <a:uLnTx/>
                <a:uFillTx/>
                <a:latin typeface="Arial" panose="020B0604020202020204"/>
                <a:ea typeface="+mn-ea"/>
                <a:cs typeface="+mn-cs"/>
              </a:rPr>
              <a:t>adiotherapy</a:t>
            </a:r>
            <a:r>
              <a:rPr kumimoji="0" lang="en-GB" sz="10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Treated Plan </a:t>
            </a:r>
            <a:r>
              <a:rPr kumimoji="0" lang="en-US" sz="800" b="0" i="0" u="none" strike="noStrike" kern="0" cap="none" spc="0" normalizeH="0" baseline="0" noProof="0" dirty="0">
                <a:ln>
                  <a:noFill/>
                </a:ln>
                <a:solidFill>
                  <a:prstClr val="black"/>
                </a:solidFill>
                <a:effectLst/>
                <a:uLnTx/>
                <a:uFillTx/>
                <a:latin typeface="Arial" panose="020B0604020202020204"/>
                <a:ea typeface="+mn-ea"/>
                <a:cs typeface="+mn-cs"/>
              </a:rPr>
              <a:t>(Procedure)</a:t>
            </a:r>
            <a:endParaRPr kumimoji="0" lang="en-CH"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endParaRPr>
          </a:p>
        </p:txBody>
      </p:sp>
    </p:spTree>
    <p:extLst>
      <p:ext uri="{BB962C8B-B14F-4D97-AF65-F5344CB8AC3E}">
        <p14:creationId xmlns:p14="http://schemas.microsoft.com/office/powerpoint/2010/main" val="4054066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CAEE22E-ABBF-4BCA-AF07-AEB4836BE0B8}"/>
              </a:ext>
            </a:extLst>
          </p:cNvPr>
          <p:cNvSpPr txBox="1"/>
          <p:nvPr/>
        </p:nvSpPr>
        <p:spPr>
          <a:xfrm>
            <a:off x="3047260" y="2969554"/>
            <a:ext cx="6094520" cy="369332"/>
          </a:xfrm>
          <a:prstGeom prst="rect">
            <a:avLst/>
          </a:prstGeom>
          <a:noFill/>
        </p:spPr>
        <p:txBody>
          <a:bodyPr wrap="square">
            <a:spAutoFit/>
          </a:bodyPr>
          <a:lstStyle/>
          <a:p>
            <a:pPr>
              <a:defRPr/>
            </a:pPr>
            <a:r>
              <a:rPr kumimoji="0" lang="en-GB" sz="1800" b="0" i="0" u="none" strike="noStrike" kern="0" cap="none" spc="0" normalizeH="0" baseline="0" noProof="0" dirty="0">
                <a:ln>
                  <a:noFill/>
                </a:ln>
                <a:solidFill>
                  <a:srgbClr val="000000"/>
                </a:solidFill>
                <a:effectLst/>
                <a:uLnTx/>
                <a:uFillTx/>
                <a:latin typeface="Arial" panose="020B0604020202020204"/>
                <a:ea typeface="+mn-ea"/>
                <a:cs typeface="+mn-cs"/>
              </a:rPr>
              <a:t>Previous </a:t>
            </a:r>
            <a:r>
              <a:rPr lang="en-GB" kern="0" dirty="0">
                <a:solidFill>
                  <a:srgbClr val="000000"/>
                </a:solidFill>
                <a:latin typeface="Arial" panose="020B0604020202020204"/>
              </a:rPr>
              <a:t>v</a:t>
            </a:r>
            <a:r>
              <a:rPr kumimoji="0" lang="en-GB" sz="1800" b="0" i="0" u="none" strike="noStrike" kern="0" cap="none" spc="0" normalizeH="0" baseline="0" noProof="0" dirty="0" err="1">
                <a:ln>
                  <a:noFill/>
                </a:ln>
                <a:solidFill>
                  <a:srgbClr val="000000"/>
                </a:solidFill>
                <a:effectLst/>
                <a:uLnTx/>
                <a:uFillTx/>
                <a:latin typeface="Arial" panose="020B0604020202020204"/>
                <a:ea typeface="+mn-ea"/>
                <a:cs typeface="+mn-cs"/>
              </a:rPr>
              <a:t>ersions</a:t>
            </a:r>
            <a:r>
              <a:rPr kumimoji="0" lang="en-GB" sz="1800" b="0" i="0" u="none" strike="noStrike" kern="0" cap="none" spc="0" normalizeH="0" baseline="0" noProof="0" dirty="0">
                <a:ln>
                  <a:noFill/>
                </a:ln>
                <a:solidFill>
                  <a:srgbClr val="000000"/>
                </a:solidFill>
                <a:effectLst/>
                <a:uLnTx/>
                <a:uFillTx/>
                <a:latin typeface="Arial" panose="020B0604020202020204"/>
                <a:ea typeface="+mn-ea"/>
                <a:cs typeface="+mn-cs"/>
              </a:rPr>
              <a:t> and figures that were not used (yet):</a:t>
            </a:r>
            <a:endParaRPr kumimoji="0" lang="en-CH" sz="1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Tree>
    <p:extLst>
      <p:ext uri="{BB962C8B-B14F-4D97-AF65-F5344CB8AC3E}">
        <p14:creationId xmlns:p14="http://schemas.microsoft.com/office/powerpoint/2010/main" val="32360212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Rectangle 196">
            <a:extLst>
              <a:ext uri="{FF2B5EF4-FFF2-40B4-BE49-F238E27FC236}">
                <a16:creationId xmlns:a16="http://schemas.microsoft.com/office/drawing/2014/main" id="{65B05EA7-1082-4CDA-8E9D-CF745EDE8E8B}"/>
              </a:ext>
            </a:extLst>
          </p:cNvPr>
          <p:cNvSpPr/>
          <p:nvPr/>
        </p:nvSpPr>
        <p:spPr>
          <a:xfrm>
            <a:off x="57910" y="4823222"/>
            <a:ext cx="11129681" cy="2298813"/>
          </a:xfrm>
          <a:prstGeom prst="rect">
            <a:avLst/>
          </a:prstGeom>
          <a:solidFill>
            <a:schemeClr val="accent6">
              <a:lumMod val="20000"/>
              <a:lumOff val="80000"/>
            </a:schemeClr>
          </a:solidFill>
          <a:ln w="28575" cap="flat" cmpd="sng" algn="ctr">
            <a:solidFill>
              <a:schemeClr val="accent6">
                <a:lumMod val="75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97" name="Rectangle 96">
            <a:extLst>
              <a:ext uri="{FF2B5EF4-FFF2-40B4-BE49-F238E27FC236}">
                <a16:creationId xmlns:a16="http://schemas.microsoft.com/office/drawing/2014/main" id="{FB770477-ED0F-4207-80F7-A508DADB1558}"/>
              </a:ext>
            </a:extLst>
          </p:cNvPr>
          <p:cNvSpPr/>
          <p:nvPr/>
        </p:nvSpPr>
        <p:spPr>
          <a:xfrm>
            <a:off x="56185" y="338792"/>
            <a:ext cx="11131407" cy="4407457"/>
          </a:xfrm>
          <a:prstGeom prst="rect">
            <a:avLst/>
          </a:prstGeom>
          <a:solidFill>
            <a:schemeClr val="accent1">
              <a:lumMod val="20000"/>
              <a:lumOff val="80000"/>
            </a:schemeClr>
          </a:solidFill>
          <a:ln w="28575" cap="flat" cmpd="sng" algn="ctr">
            <a:solidFill>
              <a:schemeClr val="accent1">
                <a:lumMod val="75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77" name="Rectangle 76">
            <a:extLst>
              <a:ext uri="{FF2B5EF4-FFF2-40B4-BE49-F238E27FC236}">
                <a16:creationId xmlns:a16="http://schemas.microsoft.com/office/drawing/2014/main" id="{7ED299A2-93ED-4808-A0C7-86741EE079B1}"/>
              </a:ext>
            </a:extLst>
          </p:cNvPr>
          <p:cNvSpPr/>
          <p:nvPr/>
        </p:nvSpPr>
        <p:spPr>
          <a:xfrm>
            <a:off x="6257143" y="397372"/>
            <a:ext cx="4855667" cy="2297252"/>
          </a:xfrm>
          <a:prstGeom prst="rect">
            <a:avLst/>
          </a:prstGeom>
          <a:solidFill>
            <a:schemeClr val="accent2">
              <a:lumMod val="20000"/>
              <a:lumOff val="80000"/>
            </a:schemeClr>
          </a:solidFill>
          <a:ln w="28575" cap="flat" cmpd="sng" algn="ctr">
            <a:solidFill>
              <a:srgbClr val="C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49" name="TextBox 48">
            <a:extLst>
              <a:ext uri="{FF2B5EF4-FFF2-40B4-BE49-F238E27FC236}">
                <a16:creationId xmlns:a16="http://schemas.microsoft.com/office/drawing/2014/main" id="{BF7A4BF9-BAA1-4BEB-83E0-F361806545FF}"/>
              </a:ext>
            </a:extLst>
          </p:cNvPr>
          <p:cNvSpPr txBox="1"/>
          <p:nvPr/>
        </p:nvSpPr>
        <p:spPr>
          <a:xfrm>
            <a:off x="3493952" y="489844"/>
            <a:ext cx="2057027" cy="1631216"/>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Radiotherapy</a:t>
            </a:r>
            <a:r>
              <a:rPr kumimoji="0" lang="en-US" sz="10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Planned Course </a:t>
            </a:r>
            <a:r>
              <a:rPr kumimoji="0" lang="en-US" sz="8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(ServiceRequest)</a:t>
            </a:r>
          </a:p>
          <a:p>
            <a:pPr marL="0" marR="0" lvl="0" indent="0" defTabSz="914400" eaLnBrk="1" fontAlgn="auto" latinLnBrk="0" hangingPunct="1">
              <a:lnSpc>
                <a:spcPct val="100000"/>
              </a:lnSpc>
              <a:spcBef>
                <a:spcPts val="0"/>
              </a:spcBef>
              <a:spcAft>
                <a:spcPts val="0"/>
              </a:spcAft>
              <a:buClrTx/>
              <a:buSzTx/>
              <a:buFontTx/>
              <a:buNone/>
              <a:tabLst/>
              <a:defRPr/>
            </a:pPr>
            <a:endParaRPr lang="en-US" sz="800" kern="0" dirty="0">
              <a:latin typeface="Arial" panose="020B0604020202020204"/>
            </a:endParaRPr>
          </a:p>
          <a:p>
            <a:pPr marR="0" lvl="0" defTabSz="914400" eaLnBrk="1" fontAlgn="auto" latinLnBrk="0" hangingPunct="1">
              <a:lnSpc>
                <a:spcPct val="100000"/>
              </a:lnSpc>
              <a:spcBef>
                <a:spcPts val="0"/>
              </a:spcBef>
              <a:spcAft>
                <a:spcPts val="0"/>
              </a:spcAft>
              <a:buClrTx/>
              <a:buSzTx/>
              <a:tabLst/>
              <a:defRPr/>
            </a:pPr>
            <a:r>
              <a:rPr lang="en-US" sz="800" kern="0" dirty="0">
                <a:latin typeface="Arial" panose="020B0604020202020204"/>
              </a:rPr>
              <a:t>What was </a:t>
            </a:r>
            <a:r>
              <a:rPr lang="en-US" sz="800" b="1" kern="0" dirty="0">
                <a:latin typeface="Arial" panose="020B0604020202020204"/>
              </a:rPr>
              <a:t>planned</a:t>
            </a:r>
            <a:r>
              <a:rPr lang="en-US" sz="800" kern="0" dirty="0">
                <a:latin typeface="Arial" panose="020B0604020202020204"/>
              </a:rPr>
              <a:t> for all treatments </a:t>
            </a:r>
          </a:p>
          <a:p>
            <a:pPr marR="0" lvl="0" defTabSz="914400" eaLnBrk="1" fontAlgn="auto" latinLnBrk="0" hangingPunct="1">
              <a:lnSpc>
                <a:spcPct val="100000"/>
              </a:lnSpc>
              <a:spcBef>
                <a:spcPts val="0"/>
              </a:spcBef>
              <a:spcAft>
                <a:spcPts val="0"/>
              </a:spcAft>
              <a:buClrTx/>
              <a:buSzTx/>
              <a:tabLst/>
              <a:defRPr/>
            </a:pPr>
            <a:r>
              <a:rPr lang="en-US" sz="800" kern="0" dirty="0">
                <a:latin typeface="Arial" panose="020B0604020202020204"/>
              </a:rPr>
              <a:t>in the complete Course?</a:t>
            </a:r>
            <a:endParaRPr kumimoji="0" lang="en-US" sz="800" i="0" u="none" strike="noStrike" kern="0" cap="none" spc="0" normalizeH="0" baseline="0" noProof="0" dirty="0">
              <a:ln>
                <a:noFill/>
              </a:ln>
              <a:effectLst/>
              <a:uLnTx/>
              <a:uFillTx/>
              <a:latin typeface="Arial" panose="020B0604020202020204"/>
              <a:ea typeface="+mn-ea"/>
              <a:cs typeface="+mn-cs"/>
            </a:endParaRPr>
          </a:p>
          <a:p>
            <a:pPr>
              <a:defRPr/>
            </a:pPr>
            <a:endParaRPr kumimoji="0" lang="en-US"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a:p>
            <a:pPr>
              <a:defRPr/>
            </a:pPr>
            <a:r>
              <a:rPr kumimoji="0" lang="en-US" sz="800" b="0" i="0" u="none" strike="noStrike" kern="0" cap="none" spc="0" normalizeH="0" baseline="0" noProof="0" dirty="0">
                <a:ln>
                  <a:noFill/>
                </a:ln>
                <a:effectLst/>
                <a:uLnTx/>
                <a:uFillTx/>
                <a:latin typeface="Arial" panose="020B0604020202020204"/>
                <a:ea typeface="+mn-ea"/>
                <a:cs typeface="+mn-cs"/>
              </a:rPr>
              <a:t>Sum of </a:t>
            </a:r>
            <a:r>
              <a:rPr kumimoji="0" lang="en-US" sz="800" b="1" i="0" u="none" strike="noStrike" kern="0" cap="none" spc="0" normalizeH="0" baseline="0" noProof="0" dirty="0">
                <a:ln>
                  <a:noFill/>
                </a:ln>
                <a:effectLst/>
                <a:uLnTx/>
                <a:uFillTx/>
                <a:latin typeface="Arial" panose="020B0604020202020204"/>
                <a:ea typeface="+mn-ea"/>
                <a:cs typeface="+mn-cs"/>
              </a:rPr>
              <a:t>all Plans that </a:t>
            </a:r>
            <a:r>
              <a:rPr lang="en-US" sz="800" b="1" kern="0" dirty="0">
                <a:latin typeface="Arial" panose="020B0604020202020204"/>
              </a:rPr>
              <a:t>are used in the complete Course</a:t>
            </a:r>
            <a:r>
              <a:rPr kumimoji="0" lang="en-US" sz="800" b="0" i="0" u="none" strike="noStrike" kern="0" cap="none" spc="0" normalizeH="0" baseline="0" noProof="0" dirty="0">
                <a:ln>
                  <a:noFill/>
                </a:ln>
                <a:effectLst/>
                <a:uLnTx/>
                <a:uFillTx/>
                <a:latin typeface="Arial" panose="020B0604020202020204"/>
                <a:ea typeface="+mn-ea"/>
                <a:cs typeface="+mn-cs"/>
              </a:rPr>
              <a:t>.</a:t>
            </a:r>
          </a:p>
          <a:p>
            <a:pPr>
              <a:defRPr/>
            </a:pPr>
            <a:endParaRPr kumimoji="0" lang="en-US" sz="800" b="0" i="0" u="none" strike="noStrike" kern="0" cap="none" spc="0" normalizeH="0" baseline="0" noProof="0" dirty="0">
              <a:ln>
                <a:noFill/>
              </a:ln>
              <a:effectLst/>
              <a:uLnTx/>
              <a:uFillTx/>
              <a:latin typeface="Arial" panose="020B0604020202020204"/>
              <a:ea typeface="+mn-ea"/>
              <a:cs typeface="+mn-cs"/>
            </a:endParaRPr>
          </a:p>
          <a:p>
            <a:pPr>
              <a:defRPr/>
            </a:pPr>
            <a:r>
              <a:rPr lang="en-US" sz="800" kern="0" dirty="0">
                <a:latin typeface="Arial" panose="020B0604020202020204"/>
              </a:rPr>
              <a:t>Expected to match the Course Cumulative Prescription if that exists, but may be more detailed.</a:t>
            </a:r>
            <a:endParaRPr kumimoji="0" lang="en-US" sz="800" b="0" i="0" u="none" strike="noStrike" kern="0" cap="none" spc="0" normalizeH="0" baseline="0" noProof="0" dirty="0">
              <a:ln>
                <a:noFill/>
              </a:ln>
              <a:effectLst/>
              <a:uLnTx/>
              <a:uFillTx/>
              <a:latin typeface="Arial" panose="020B0604020202020204"/>
              <a:ea typeface="+mn-ea"/>
              <a:cs typeface="+mn-cs"/>
            </a:endParaRPr>
          </a:p>
        </p:txBody>
      </p:sp>
      <p:sp>
        <p:nvSpPr>
          <p:cNvPr id="51" name="TextBox 50">
            <a:extLst>
              <a:ext uri="{FF2B5EF4-FFF2-40B4-BE49-F238E27FC236}">
                <a16:creationId xmlns:a16="http://schemas.microsoft.com/office/drawing/2014/main" id="{18CD33D3-1E48-461C-B7B9-4B44DD0494B3}"/>
              </a:ext>
            </a:extLst>
          </p:cNvPr>
          <p:cNvSpPr txBox="1"/>
          <p:nvPr/>
        </p:nvSpPr>
        <p:spPr>
          <a:xfrm>
            <a:off x="8705483" y="544642"/>
            <a:ext cx="2248652" cy="1292662"/>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a:defRPr sz="1400" b="1">
                <a:solidFill>
                  <a:schemeClr val="accent1"/>
                </a:solidFill>
              </a:defRPr>
            </a:lvl1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Radiotherapy</a:t>
            </a:r>
            <a:r>
              <a:rPr kumimoji="0" lang="en-US" sz="1000" b="0" i="0" u="none" strike="noStrike" kern="0" cap="none" spc="0" normalizeH="0" baseline="0" noProof="0" dirty="0">
                <a:ln>
                  <a:noFill/>
                </a:ln>
                <a:solidFill>
                  <a:srgbClr val="C0000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CH" sz="1000" b="1" i="0" u="none" strike="noStrike" kern="0" cap="none" spc="0" normalizeH="0" baseline="0" noProof="0" dirty="0">
                <a:ln>
                  <a:noFill/>
                </a:ln>
                <a:solidFill>
                  <a:srgbClr val="C00000"/>
                </a:solidFill>
                <a:effectLst/>
                <a:uLnTx/>
                <a:uFillTx/>
                <a:latin typeface="Arial" panose="020B0604020202020204"/>
                <a:ea typeface="+mn-ea"/>
                <a:cs typeface="+mn-cs"/>
              </a:rPr>
              <a:t>Course</a:t>
            </a:r>
            <a:r>
              <a:rPr kumimoji="0" lang="en-US" sz="1000" b="1" i="0" u="none" strike="noStrike" kern="0" cap="none" spc="0" normalizeH="0" baseline="0" noProof="0" dirty="0">
                <a:ln>
                  <a:noFill/>
                </a:ln>
                <a:solidFill>
                  <a:srgbClr val="C00000"/>
                </a:solidFill>
                <a:effectLst/>
                <a:uLnTx/>
                <a:uFillTx/>
                <a:latin typeface="Arial" panose="020B0604020202020204"/>
                <a:ea typeface="+mn-ea"/>
                <a:cs typeface="+mn-cs"/>
              </a:rPr>
              <a:t> Summary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(Procedure)</a:t>
            </a:r>
            <a:endParaRPr kumimoji="0" lang="en-CH" sz="800" b="1" i="0" u="none" strike="noStrike" kern="0" cap="none" spc="0" normalizeH="0" baseline="0" noProof="0" dirty="0">
              <a:ln>
                <a:noFill/>
              </a:ln>
              <a:solidFill>
                <a:srgbClr val="C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endParaRPr lang="en-US" sz="800" kern="0" dirty="0">
              <a:solidFill>
                <a:srgbClr val="C00000"/>
              </a:solidFill>
              <a:latin typeface="Arial" panose="020B0604020202020204"/>
            </a:endParaRPr>
          </a:p>
          <a:p>
            <a:pPr>
              <a:spcBef>
                <a:spcPts val="600"/>
              </a:spcBef>
              <a:defRPr/>
            </a:pP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What was </a:t>
            </a:r>
            <a:r>
              <a:rPr lang="en-US" sz="800" kern="0" dirty="0">
                <a:solidFill>
                  <a:schemeClr val="tx1"/>
                </a:solidFill>
                <a:latin typeface="Arial" panose="020B0604020202020204"/>
              </a:rPr>
              <a:t>delivered</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 </a:t>
            </a:r>
            <a:b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b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in the complete Course</a:t>
            </a:r>
            <a:r>
              <a:rPr lang="en-US" sz="800" b="0" kern="0" dirty="0">
                <a:solidFill>
                  <a:schemeClr val="tx1"/>
                </a:solidFill>
                <a:latin typeface="Arial" panose="020B0604020202020204"/>
              </a:rPr>
              <a:t>?</a:t>
            </a:r>
          </a:p>
          <a:p>
            <a:pPr>
              <a:spcBef>
                <a:spcPts val="600"/>
              </a:spcBef>
              <a:defRPr/>
            </a:pP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Sum of delivery from all Plans that were used in this Course</a:t>
            </a:r>
            <a:r>
              <a:rPr kumimoji="0" lang="en-US"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a:t>
            </a:r>
          </a:p>
          <a:p>
            <a:pPr marR="0" lvl="0" defTabSz="914400" eaLnBrk="1" fontAlgn="auto" latinLnBrk="0" hangingPunct="1">
              <a:lnSpc>
                <a:spcPct val="100000"/>
              </a:lnSpc>
              <a:spcBef>
                <a:spcPts val="0"/>
              </a:spcBef>
              <a:spcAft>
                <a:spcPts val="0"/>
              </a:spcAft>
              <a:buClrTx/>
              <a:buSzTx/>
              <a:tabLst/>
              <a:defRPr/>
            </a:pP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52" name="TextBox 51">
            <a:extLst>
              <a:ext uri="{FF2B5EF4-FFF2-40B4-BE49-F238E27FC236}">
                <a16:creationId xmlns:a16="http://schemas.microsoft.com/office/drawing/2014/main" id="{848A5E45-7DE6-410A-BD25-B63498F58981}"/>
              </a:ext>
            </a:extLst>
          </p:cNvPr>
          <p:cNvSpPr txBox="1"/>
          <p:nvPr/>
        </p:nvSpPr>
        <p:spPr>
          <a:xfrm>
            <a:off x="8808838" y="2838629"/>
            <a:ext cx="2138697" cy="1246495"/>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lvl="0">
              <a:spcBef>
                <a:spcPts val="600"/>
              </a:spcBef>
              <a:defRPr/>
            </a:pPr>
            <a:r>
              <a:rPr lang="en-US" sz="800" kern="0" dirty="0">
                <a:solidFill>
                  <a:schemeClr val="accent5">
                    <a:lumMod val="75000"/>
                  </a:schemeClr>
                </a:solidFill>
                <a:latin typeface="Arial" panose="020B0604020202020204"/>
              </a:rPr>
              <a:t>Radiotherapy</a:t>
            </a:r>
            <a:r>
              <a:rPr lang="en-US" sz="1000" b="1" kern="0" dirty="0">
                <a:solidFill>
                  <a:schemeClr val="accent5">
                    <a:lumMod val="75000"/>
                  </a:schemeClr>
                </a:solidFill>
                <a:latin typeface="Arial" panose="020B0604020202020204"/>
              </a:rPr>
              <a:t> </a:t>
            </a:r>
            <a:br>
              <a:rPr lang="en-US" sz="1000" b="1" kern="0" dirty="0">
                <a:solidFill>
                  <a:schemeClr val="accent5">
                    <a:lumMod val="75000"/>
                  </a:schemeClr>
                </a:solidFill>
                <a:latin typeface="Arial" panose="020B0604020202020204"/>
              </a:rPr>
            </a:br>
            <a:r>
              <a:rPr lang="en-US" sz="1000" b="1" kern="0" dirty="0">
                <a:solidFill>
                  <a:schemeClr val="accent5">
                    <a:lumMod val="75000"/>
                  </a:schemeClr>
                </a:solidFill>
                <a:latin typeface="Arial" panose="020B0604020202020204"/>
              </a:rPr>
              <a:t>Treated </a:t>
            </a:r>
            <a:r>
              <a:rPr lang="en-CH" sz="1000" b="1" kern="0" dirty="0">
                <a:solidFill>
                  <a:schemeClr val="accent5">
                    <a:lumMod val="75000"/>
                  </a:schemeClr>
                </a:solidFill>
                <a:latin typeface="Arial" panose="020B0604020202020204"/>
              </a:rPr>
              <a:t>Phase</a:t>
            </a:r>
            <a:r>
              <a:rPr lang="en-US" sz="1000" b="1" kern="0" dirty="0">
                <a:solidFill>
                  <a:schemeClr val="accent5">
                    <a:lumMod val="75000"/>
                  </a:schemeClr>
                </a:solidFill>
                <a:latin typeface="Arial" panose="020B0604020202020204"/>
              </a:rPr>
              <a:t> </a:t>
            </a:r>
            <a:r>
              <a:rPr kumimoji="0" lang="en-US" sz="8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(Procedure)</a:t>
            </a:r>
          </a:p>
          <a:p>
            <a:pPr>
              <a:spcBef>
                <a:spcPts val="600"/>
              </a:spcBef>
              <a:defRPr/>
            </a:pPr>
            <a:r>
              <a:rPr kumimoji="0" lang="en-US" sz="800" b="0" i="0" u="none" strike="noStrike" kern="0" cap="none" spc="0" normalizeH="0" baseline="0" noProof="0" dirty="0">
                <a:ln>
                  <a:noFill/>
                </a:ln>
                <a:effectLst/>
                <a:uLnTx/>
                <a:uFillTx/>
                <a:latin typeface="Arial" panose="020B0604020202020204"/>
                <a:ea typeface="+mn-ea"/>
                <a:cs typeface="+mn-cs"/>
              </a:rPr>
              <a:t>What was </a:t>
            </a:r>
            <a:r>
              <a:rPr kumimoji="0" lang="en-US" sz="800" b="1" i="0" u="none" strike="noStrike" kern="0" cap="none" spc="0" normalizeH="0" baseline="0" noProof="0" dirty="0">
                <a:ln>
                  <a:noFill/>
                </a:ln>
                <a:effectLst/>
                <a:uLnTx/>
                <a:uFillTx/>
                <a:latin typeface="Arial" panose="020B0604020202020204"/>
                <a:ea typeface="+mn-ea"/>
                <a:cs typeface="+mn-cs"/>
              </a:rPr>
              <a:t>delivered</a:t>
            </a:r>
            <a:r>
              <a:rPr kumimoji="0" lang="en-US" sz="800" b="0" i="0" u="none" strike="noStrike" kern="0" cap="none" spc="0" normalizeH="0" baseline="0" noProof="0" dirty="0">
                <a:ln>
                  <a:noFill/>
                </a:ln>
                <a:effectLst/>
                <a:uLnTx/>
                <a:uFillTx/>
                <a:latin typeface="Arial" panose="020B0604020202020204"/>
                <a:ea typeface="+mn-ea"/>
                <a:cs typeface="+mn-cs"/>
              </a:rPr>
              <a:t> in </a:t>
            </a:r>
            <a:br>
              <a:rPr kumimoji="0" lang="en-US" sz="800" b="0" i="0" u="none" strike="noStrike" kern="0" cap="none" spc="0" normalizeH="0" baseline="0" noProof="0" dirty="0">
                <a:ln>
                  <a:noFill/>
                </a:ln>
                <a:effectLst/>
                <a:uLnTx/>
                <a:uFillTx/>
                <a:latin typeface="Arial" panose="020B0604020202020204"/>
                <a:ea typeface="+mn-ea"/>
                <a:cs typeface="+mn-cs"/>
              </a:rPr>
            </a:br>
            <a:r>
              <a:rPr kumimoji="0" lang="en-US" sz="800" b="0" i="0" u="none" strike="noStrike" kern="0" cap="none" spc="0" normalizeH="0" baseline="0" noProof="0" dirty="0">
                <a:ln>
                  <a:noFill/>
                </a:ln>
                <a:effectLst/>
                <a:uLnTx/>
                <a:uFillTx/>
                <a:latin typeface="Arial" panose="020B0604020202020204"/>
                <a:ea typeface="+mn-ea"/>
                <a:cs typeface="+mn-cs"/>
              </a:rPr>
              <a:t>one </a:t>
            </a:r>
            <a:r>
              <a:rPr lang="en-US" sz="800" kern="0" dirty="0">
                <a:latin typeface="Arial" panose="020B0604020202020204"/>
              </a:rPr>
              <a:t>Phase of treatment?</a:t>
            </a:r>
          </a:p>
          <a:p>
            <a:pPr>
              <a:spcBef>
                <a:spcPts val="600"/>
              </a:spcBef>
              <a:defRPr/>
            </a:pPr>
            <a:r>
              <a:rPr kumimoji="0" lang="en-US" sz="800" b="0" i="0" u="none" strike="noStrike" kern="0" cap="none" spc="0" normalizeH="0" baseline="0" noProof="0" dirty="0">
                <a:ln>
                  <a:noFill/>
                </a:ln>
                <a:effectLst/>
                <a:uLnTx/>
                <a:uFillTx/>
                <a:latin typeface="Arial" panose="020B0604020202020204"/>
                <a:ea typeface="+mn-ea"/>
                <a:cs typeface="+mn-cs"/>
              </a:rPr>
              <a:t>Sum of delivery from all Plans that were used in this Phase.</a:t>
            </a:r>
          </a:p>
          <a:p>
            <a:pPr lvl="0">
              <a:spcBef>
                <a:spcPts val="600"/>
              </a:spcBef>
              <a:defRPr/>
            </a:pPr>
            <a:endParaRPr lang="en-US" sz="800" b="1" kern="0" dirty="0">
              <a:solidFill>
                <a:schemeClr val="accent5">
                  <a:lumMod val="75000"/>
                </a:schemeClr>
              </a:solidFill>
              <a:latin typeface="Arial" panose="020B0604020202020204"/>
            </a:endParaRPr>
          </a:p>
        </p:txBody>
      </p:sp>
      <p:cxnSp>
        <p:nvCxnSpPr>
          <p:cNvPr id="54" name="Straight Arrow Connector 53">
            <a:extLst>
              <a:ext uri="{FF2B5EF4-FFF2-40B4-BE49-F238E27FC236}">
                <a16:creationId xmlns:a16="http://schemas.microsoft.com/office/drawing/2014/main" id="{F2C3C905-B815-4664-8991-653B0CBCCB57}"/>
              </a:ext>
            </a:extLst>
          </p:cNvPr>
          <p:cNvCxnSpPr>
            <a:cxnSpLocks/>
          </p:cNvCxnSpPr>
          <p:nvPr/>
        </p:nvCxnSpPr>
        <p:spPr>
          <a:xfrm flipH="1">
            <a:off x="5431051" y="752829"/>
            <a:ext cx="3335176" cy="0"/>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55" name="Straight Arrow Connector 54">
            <a:extLst>
              <a:ext uri="{FF2B5EF4-FFF2-40B4-BE49-F238E27FC236}">
                <a16:creationId xmlns:a16="http://schemas.microsoft.com/office/drawing/2014/main" id="{05FD7FC3-6564-4491-AB35-E09A3A5A3035}"/>
              </a:ext>
            </a:extLst>
          </p:cNvPr>
          <p:cNvCxnSpPr>
            <a:cxnSpLocks/>
          </p:cNvCxnSpPr>
          <p:nvPr/>
        </p:nvCxnSpPr>
        <p:spPr>
          <a:xfrm>
            <a:off x="2709704" y="1744075"/>
            <a:ext cx="800942" cy="8767"/>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57" name="TextBox 56">
            <a:extLst>
              <a:ext uri="{FF2B5EF4-FFF2-40B4-BE49-F238E27FC236}">
                <a16:creationId xmlns:a16="http://schemas.microsoft.com/office/drawing/2014/main" id="{D30C8AF1-E4FC-4DB1-A1AE-6BC054EACD44}"/>
              </a:ext>
            </a:extLst>
          </p:cNvPr>
          <p:cNvSpPr txBox="1"/>
          <p:nvPr/>
        </p:nvSpPr>
        <p:spPr>
          <a:xfrm>
            <a:off x="146774" y="382132"/>
            <a:ext cx="2579723" cy="2112704"/>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Radiotherapy</a:t>
            </a:r>
            <a:endParaRPr kumimoji="0" lang="en-US" sz="8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Course Prescription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(ServiceRequest)</a:t>
            </a:r>
            <a:endParaRPr kumimoji="0" lang="en-CH"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endParaRPr kumimoji="0" lang="en-US"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lang="en-US" sz="800" kern="0" dirty="0">
                <a:latin typeface="Arial" panose="020B0604020202020204"/>
              </a:rPr>
              <a:t>What was </a:t>
            </a:r>
            <a:r>
              <a:rPr lang="en-US" sz="800" b="1" kern="0" dirty="0">
                <a:latin typeface="Arial" panose="020B0604020202020204"/>
              </a:rPr>
              <a:t>prescribed</a:t>
            </a:r>
            <a:r>
              <a:rPr lang="en-US" sz="800" kern="0" dirty="0">
                <a:latin typeface="Arial" panose="020B0604020202020204"/>
              </a:rPr>
              <a:t> for all treatments </a:t>
            </a:r>
          </a:p>
          <a:p>
            <a:pPr marR="0" lvl="0" defTabSz="914400" eaLnBrk="1" fontAlgn="auto" latinLnBrk="0" hangingPunct="1">
              <a:lnSpc>
                <a:spcPct val="100000"/>
              </a:lnSpc>
              <a:spcBef>
                <a:spcPts val="0"/>
              </a:spcBef>
              <a:spcAft>
                <a:spcPts val="0"/>
              </a:spcAft>
              <a:buClrTx/>
              <a:buSzTx/>
              <a:tabLst/>
              <a:defRPr/>
            </a:pPr>
            <a:r>
              <a:rPr lang="en-US" sz="800" kern="0" dirty="0">
                <a:latin typeface="Arial" panose="020B0604020202020204"/>
              </a:rPr>
              <a:t>in the complete Course (cumulative)?</a:t>
            </a:r>
            <a:endParaRPr kumimoji="0" lang="en-US" sz="800" b="0" i="0" u="none" strike="noStrike" kern="0" cap="none" spc="0" normalizeH="0" baseline="0" noProof="0" dirty="0">
              <a:ln>
                <a:noFill/>
              </a:ln>
              <a:effectLst/>
              <a:uLnTx/>
              <a:uFillTx/>
              <a:latin typeface="Arial" panose="020B0604020202020204"/>
              <a:ea typeface="+mn-ea"/>
              <a:cs typeface="+mn-cs"/>
            </a:endParaRPr>
          </a:p>
        </p:txBody>
      </p:sp>
      <p:sp>
        <p:nvSpPr>
          <p:cNvPr id="58" name="TextBox 57">
            <a:extLst>
              <a:ext uri="{FF2B5EF4-FFF2-40B4-BE49-F238E27FC236}">
                <a16:creationId xmlns:a16="http://schemas.microsoft.com/office/drawing/2014/main" id="{1E37A2B9-A74A-43C5-81E3-4D7F6F676546}"/>
              </a:ext>
            </a:extLst>
          </p:cNvPr>
          <p:cNvSpPr txBox="1"/>
          <p:nvPr/>
        </p:nvSpPr>
        <p:spPr>
          <a:xfrm>
            <a:off x="3501136" y="2733169"/>
            <a:ext cx="2057026" cy="1842129"/>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lvl="0"/>
            <a:r>
              <a:rPr lang="en-GB" sz="800" kern="0" dirty="0">
                <a:solidFill>
                  <a:schemeClr val="accent5">
                    <a:lumMod val="75000"/>
                  </a:schemeClr>
                </a:solidFill>
                <a:latin typeface="Arial" panose="020B0604020202020204"/>
              </a:rPr>
              <a:t>R</a:t>
            </a:r>
            <a:r>
              <a:rPr kumimoji="0" lang="en-GB" sz="800" i="0" u="none" strike="noStrike" kern="0" cap="none" spc="0" normalizeH="0" baseline="0" noProof="0" dirty="0" err="1">
                <a:ln>
                  <a:noFill/>
                </a:ln>
                <a:solidFill>
                  <a:schemeClr val="accent5">
                    <a:lumMod val="75000"/>
                  </a:schemeClr>
                </a:solidFill>
                <a:effectLst/>
                <a:uLnTx/>
                <a:uFillTx/>
                <a:latin typeface="Arial" panose="020B0604020202020204"/>
                <a:ea typeface="+mn-ea"/>
                <a:cs typeface="+mn-cs"/>
              </a:rPr>
              <a:t>adiotherapy</a:t>
            </a:r>
            <a:r>
              <a:rPr kumimoji="0" lang="en-GB" sz="10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p>
          <a:p>
            <a:pPr lvl="0"/>
            <a:r>
              <a:rPr kumimoji="0" lang="en-GB"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Planned Phase</a:t>
            </a:r>
            <a:r>
              <a:rPr kumimoji="0" lang="en-US" sz="8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(ServiceRequest)</a:t>
            </a:r>
            <a:endParaRPr lang="en-US" sz="800" b="1" kern="0" dirty="0">
              <a:solidFill>
                <a:schemeClr val="accent5">
                  <a:lumMod val="75000"/>
                </a:schemeClr>
              </a:solidFill>
              <a:latin typeface="Arial" panose="020B0604020202020204"/>
            </a:endParaRPr>
          </a:p>
          <a:p>
            <a:pPr>
              <a:defRPr/>
            </a:pPr>
            <a:r>
              <a:rPr lang="en-US" sz="800" kern="0" dirty="0">
                <a:latin typeface="Arial" panose="020B0604020202020204"/>
              </a:rPr>
              <a:t>What was </a:t>
            </a:r>
            <a:r>
              <a:rPr lang="en-US" sz="800" b="1" kern="0" dirty="0">
                <a:latin typeface="Arial" panose="020B0604020202020204"/>
              </a:rPr>
              <a:t>planned</a:t>
            </a:r>
            <a:r>
              <a:rPr lang="en-US" sz="800" kern="0" dirty="0">
                <a:latin typeface="Arial" panose="020B0604020202020204"/>
              </a:rPr>
              <a:t> for </a:t>
            </a:r>
          </a:p>
          <a:p>
            <a:pPr>
              <a:defRPr/>
            </a:pPr>
            <a:r>
              <a:rPr lang="en-US" sz="800" b="1" kern="0" dirty="0">
                <a:latin typeface="Arial" panose="020B0604020202020204"/>
              </a:rPr>
              <a:t>one Phase </a:t>
            </a:r>
            <a:r>
              <a:rPr lang="en-US" sz="800" kern="0" dirty="0">
                <a:latin typeface="Arial" panose="020B0604020202020204"/>
              </a:rPr>
              <a:t>of treatment (cumulative)?</a:t>
            </a:r>
            <a:endParaRPr kumimoji="0" lang="en-US" sz="800" b="0" i="0" u="none" strike="noStrike" kern="0" cap="none" spc="0" normalizeH="0" baseline="0" noProof="0" dirty="0">
              <a:ln>
                <a:noFill/>
              </a:ln>
              <a:effectLst/>
              <a:uLnTx/>
              <a:uFillTx/>
              <a:latin typeface="Arial" panose="020B0604020202020204"/>
              <a:ea typeface="+mn-ea"/>
              <a:cs typeface="+mn-cs"/>
            </a:endParaRPr>
          </a:p>
          <a:p>
            <a:pPr>
              <a:defRPr/>
            </a:pPr>
            <a:endParaRPr lang="en-US" sz="800" kern="0" dirty="0">
              <a:solidFill>
                <a:schemeClr val="accent6">
                  <a:lumMod val="75000"/>
                </a:schemeClr>
              </a:solidFill>
              <a:latin typeface="Arial" panose="020B0604020202020204"/>
            </a:endParaRPr>
          </a:p>
          <a:p>
            <a:pPr>
              <a:defRPr/>
            </a:pPr>
            <a:r>
              <a:rPr kumimoji="0" lang="en-US" sz="800" b="0" i="0" u="none" strike="noStrike" kern="0" cap="none" spc="0" normalizeH="0" baseline="0" noProof="0" dirty="0">
                <a:ln>
                  <a:noFill/>
                </a:ln>
                <a:effectLst/>
                <a:uLnTx/>
                <a:uFillTx/>
                <a:latin typeface="Arial" panose="020B0604020202020204"/>
                <a:ea typeface="+mn-ea"/>
                <a:cs typeface="+mn-cs"/>
              </a:rPr>
              <a:t>Sum of </a:t>
            </a:r>
            <a:r>
              <a:rPr kumimoji="0" lang="en-US" sz="800" b="1" i="0" u="none" strike="noStrike" kern="0" cap="none" spc="0" normalizeH="0" baseline="0" noProof="0" dirty="0">
                <a:ln>
                  <a:noFill/>
                </a:ln>
                <a:effectLst/>
                <a:uLnTx/>
                <a:uFillTx/>
                <a:latin typeface="Arial" panose="020B0604020202020204"/>
                <a:ea typeface="+mn-ea"/>
                <a:cs typeface="+mn-cs"/>
              </a:rPr>
              <a:t>all Plans that </a:t>
            </a:r>
            <a:r>
              <a:rPr lang="en-US" sz="800" b="1" kern="0" dirty="0">
                <a:latin typeface="Arial" panose="020B0604020202020204"/>
              </a:rPr>
              <a:t>are used in this Phase</a:t>
            </a:r>
            <a:r>
              <a:rPr kumimoji="0" lang="en-US" sz="800" b="1" i="0" u="none" strike="noStrike" kern="0" cap="none" spc="0" normalizeH="0" baseline="0" noProof="0" dirty="0">
                <a:ln>
                  <a:noFill/>
                </a:ln>
                <a:effectLst/>
                <a:uLnTx/>
                <a:uFillTx/>
                <a:latin typeface="Arial" panose="020B0604020202020204"/>
                <a:ea typeface="+mn-ea"/>
                <a:cs typeface="+mn-cs"/>
              </a:rPr>
              <a:t>.</a:t>
            </a:r>
          </a:p>
          <a:p>
            <a:pPr>
              <a:defRPr/>
            </a:pPr>
            <a:endParaRPr lang="en-US" sz="800" kern="0" dirty="0">
              <a:latin typeface="Arial" panose="020B0604020202020204"/>
            </a:endParaRPr>
          </a:p>
          <a:p>
            <a:pPr>
              <a:defRPr/>
            </a:pPr>
            <a:r>
              <a:rPr kumimoji="0" lang="en-US" sz="800" b="0" i="0" u="none" strike="noStrike" kern="0" cap="none" spc="0" normalizeH="0" baseline="0" noProof="0" dirty="0">
                <a:ln>
                  <a:noFill/>
                </a:ln>
                <a:effectLst/>
                <a:uLnTx/>
                <a:uFillTx/>
                <a:latin typeface="Arial" panose="020B0604020202020204"/>
                <a:ea typeface="+mn-ea"/>
                <a:cs typeface="+mn-cs"/>
              </a:rPr>
              <a:t>E.g. </a:t>
            </a:r>
            <a:r>
              <a:rPr lang="en-US" sz="800" kern="0" dirty="0">
                <a:latin typeface="Arial" panose="020B0604020202020204"/>
              </a:rPr>
              <a:t>multiple plans used in parallel or multiple revisions.</a:t>
            </a:r>
          </a:p>
          <a:p>
            <a:pPr>
              <a:defRPr/>
            </a:pPr>
            <a:endParaRPr kumimoji="0" lang="en-US" sz="800" b="0" i="0" u="none" strike="noStrike" kern="0" cap="none" spc="0" normalizeH="0" baseline="0" noProof="0" dirty="0">
              <a:ln>
                <a:noFill/>
              </a:ln>
              <a:effectLst/>
              <a:uLnTx/>
              <a:uFillTx/>
              <a:latin typeface="Arial" panose="020B0604020202020204"/>
              <a:ea typeface="+mn-ea"/>
              <a:cs typeface="+mn-cs"/>
            </a:endParaRPr>
          </a:p>
          <a:p>
            <a:pPr>
              <a:defRPr/>
            </a:pPr>
            <a:r>
              <a:rPr lang="en-US" sz="800" kern="0" dirty="0">
                <a:latin typeface="Arial" panose="020B0604020202020204"/>
              </a:rPr>
              <a:t>Expected to match the Phase Cumulative Prescription if that exists, but may be more detailed.</a:t>
            </a:r>
            <a:endParaRPr kumimoji="0" lang="en-US" sz="800" b="0" i="0" u="none" strike="noStrike" kern="0" cap="none" spc="0" normalizeH="0" baseline="0" noProof="0" dirty="0">
              <a:ln>
                <a:noFill/>
              </a:ln>
              <a:effectLst/>
              <a:uLnTx/>
              <a:uFillTx/>
              <a:latin typeface="Arial" panose="020B0604020202020204"/>
              <a:ea typeface="+mn-ea"/>
              <a:cs typeface="+mn-cs"/>
            </a:endParaRPr>
          </a:p>
        </p:txBody>
      </p:sp>
      <p:cxnSp>
        <p:nvCxnSpPr>
          <p:cNvPr id="59" name="Straight Arrow Connector 58">
            <a:extLst>
              <a:ext uri="{FF2B5EF4-FFF2-40B4-BE49-F238E27FC236}">
                <a16:creationId xmlns:a16="http://schemas.microsoft.com/office/drawing/2014/main" id="{B13FE25C-2A71-45FE-9A16-97CC5F8B5FD2}"/>
              </a:ext>
            </a:extLst>
          </p:cNvPr>
          <p:cNvCxnSpPr>
            <a:cxnSpLocks/>
            <a:stCxn id="71" idx="1"/>
            <a:endCxn id="72" idx="3"/>
          </p:cNvCxnSpPr>
          <p:nvPr/>
        </p:nvCxnSpPr>
        <p:spPr>
          <a:xfrm flipH="1" flipV="1">
            <a:off x="5521449" y="5778741"/>
            <a:ext cx="3319253" cy="55490"/>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64" name="TextBox 63">
            <a:extLst>
              <a:ext uri="{FF2B5EF4-FFF2-40B4-BE49-F238E27FC236}">
                <a16:creationId xmlns:a16="http://schemas.microsoft.com/office/drawing/2014/main" id="{3EECD0F2-B207-40E8-A1A5-473F6F4160AC}"/>
              </a:ext>
            </a:extLst>
          </p:cNvPr>
          <p:cNvSpPr txBox="1"/>
          <p:nvPr/>
        </p:nvSpPr>
        <p:spPr>
          <a:xfrm>
            <a:off x="6409610" y="1020643"/>
            <a:ext cx="1501325" cy="892552"/>
          </a:xfrm>
          <a:prstGeom prst="rect">
            <a:avLst/>
          </a:prstGeom>
          <a:solidFill>
            <a:srgbClr val="A3BAC3">
              <a:lumMod val="20000"/>
              <a:lumOff val="80000"/>
            </a:srgbClr>
          </a:solidFill>
          <a:ln w="12700" cap="flat" cmpd="sng" algn="ctr">
            <a:solidFill>
              <a:srgbClr val="C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i="0" u="none" strike="noStrike" kern="0" cap="none" spc="0" normalizeH="0" baseline="0" noProof="0" dirty="0">
                <a:ln>
                  <a:noFill/>
                </a:ln>
                <a:solidFill>
                  <a:srgbClr val="C00000"/>
                </a:solidFill>
                <a:effectLst/>
                <a:uLnTx/>
                <a:uFillTx/>
                <a:latin typeface="Arial" panose="020B0604020202020204"/>
                <a:ea typeface="+mn-ea"/>
                <a:cs typeface="+mn-cs"/>
              </a:rPr>
              <a:t>Radiotherapy</a:t>
            </a:r>
            <a:r>
              <a:rPr kumimoji="0" lang="en-GB" sz="1000" b="1" i="0" u="none" strike="noStrike" kern="0" cap="none" spc="0" normalizeH="0" baseline="0" noProof="0" dirty="0">
                <a:ln>
                  <a:noFill/>
                </a:ln>
                <a:solidFill>
                  <a:srgbClr val="C0000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C00000"/>
                </a:solidFill>
                <a:effectLst/>
                <a:uLnTx/>
                <a:uFillTx/>
                <a:latin typeface="Arial" panose="020B0604020202020204"/>
                <a:ea typeface="+mn-ea"/>
                <a:cs typeface="+mn-cs"/>
              </a:rPr>
              <a:t>Volume</a:t>
            </a:r>
            <a:endParaRPr kumimoji="0" lang="en-CH" sz="800" b="1" i="0" u="none" strike="noStrike" kern="0" cap="none" spc="0" normalizeH="0" baseline="0" noProof="0" dirty="0">
              <a:ln>
                <a:noFill/>
              </a:ln>
              <a:solidFill>
                <a:srgbClr val="C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endParaRPr lang="en-US" sz="800" b="1" kern="0" dirty="0">
              <a:solidFill>
                <a:srgbClr val="C00000"/>
              </a:solidFill>
              <a:latin typeface="Arial" panose="020B0604020202020204"/>
            </a:endParaRPr>
          </a:p>
          <a:p>
            <a:pPr marR="0" lvl="0" defTabSz="914400" eaLnBrk="1" fontAlgn="auto" latinLnBrk="0" hangingPunct="1">
              <a:lnSpc>
                <a:spcPct val="100000"/>
              </a:lnSpc>
              <a:spcBef>
                <a:spcPts val="0"/>
              </a:spcBef>
              <a:spcAft>
                <a:spcPts val="0"/>
              </a:spcAft>
              <a:buClrTx/>
              <a:buSzTx/>
              <a:tabLst/>
              <a:defRPr/>
            </a:pPr>
            <a:r>
              <a:rPr lang="en-US" sz="800" kern="0" dirty="0">
                <a:latin typeface="Arial" panose="020B0604020202020204"/>
              </a:rPr>
              <a:t>Volume to which dose is prescribed, planned, and delivered.</a:t>
            </a:r>
            <a:endParaRPr kumimoji="0" lang="en-US" sz="800" i="0" u="none" strike="noStrike" kern="0" cap="none" spc="0" normalizeH="0" baseline="0" noProof="0" dirty="0">
              <a:ln>
                <a:noFill/>
              </a:ln>
              <a:effectLst/>
              <a:uLnTx/>
              <a:uFillTx/>
              <a:latin typeface="Arial" panose="020B0604020202020204"/>
              <a:ea typeface="+mn-ea"/>
              <a:cs typeface="+mn-cs"/>
            </a:endParaRPr>
          </a:p>
        </p:txBody>
      </p:sp>
      <p:cxnSp>
        <p:nvCxnSpPr>
          <p:cNvPr id="65" name="Straight Arrow Connector 64">
            <a:extLst>
              <a:ext uri="{FF2B5EF4-FFF2-40B4-BE49-F238E27FC236}">
                <a16:creationId xmlns:a16="http://schemas.microsoft.com/office/drawing/2014/main" id="{3852BA76-9720-4014-820D-96FCB5635CD8}"/>
              </a:ext>
            </a:extLst>
          </p:cNvPr>
          <p:cNvCxnSpPr>
            <a:cxnSpLocks/>
            <a:stCxn id="51" idx="1"/>
            <a:endCxn id="64" idx="3"/>
          </p:cNvCxnSpPr>
          <p:nvPr/>
        </p:nvCxnSpPr>
        <p:spPr>
          <a:xfrm flipH="1">
            <a:off x="7910935" y="1190973"/>
            <a:ext cx="794548" cy="275946"/>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6" name="Straight Arrow Connector 65">
            <a:extLst>
              <a:ext uri="{FF2B5EF4-FFF2-40B4-BE49-F238E27FC236}">
                <a16:creationId xmlns:a16="http://schemas.microsoft.com/office/drawing/2014/main" id="{AF1DC0A4-D6B7-430F-AB21-289D21FEE26F}"/>
              </a:ext>
            </a:extLst>
          </p:cNvPr>
          <p:cNvCxnSpPr>
            <a:cxnSpLocks/>
            <a:endCxn id="64" idx="3"/>
          </p:cNvCxnSpPr>
          <p:nvPr/>
        </p:nvCxnSpPr>
        <p:spPr>
          <a:xfrm flipH="1" flipV="1">
            <a:off x="7910935" y="1466919"/>
            <a:ext cx="873928" cy="1371711"/>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7" name="Straight Arrow Connector 66">
            <a:extLst>
              <a:ext uri="{FF2B5EF4-FFF2-40B4-BE49-F238E27FC236}">
                <a16:creationId xmlns:a16="http://schemas.microsoft.com/office/drawing/2014/main" id="{54C61DEA-4198-411E-8153-806E7EC3A264}"/>
              </a:ext>
            </a:extLst>
          </p:cNvPr>
          <p:cNvCxnSpPr>
            <a:cxnSpLocks/>
            <a:endCxn id="64" idx="2"/>
          </p:cNvCxnSpPr>
          <p:nvPr/>
        </p:nvCxnSpPr>
        <p:spPr>
          <a:xfrm flipH="1" flipV="1">
            <a:off x="7160273" y="1913195"/>
            <a:ext cx="1705292" cy="3296645"/>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8" name="Straight Arrow Connector 67">
            <a:extLst>
              <a:ext uri="{FF2B5EF4-FFF2-40B4-BE49-F238E27FC236}">
                <a16:creationId xmlns:a16="http://schemas.microsoft.com/office/drawing/2014/main" id="{F07AE743-BCEB-4E48-9431-71105F4085AF}"/>
              </a:ext>
            </a:extLst>
          </p:cNvPr>
          <p:cNvCxnSpPr>
            <a:cxnSpLocks/>
            <a:stCxn id="58" idx="3"/>
            <a:endCxn id="64" idx="1"/>
          </p:cNvCxnSpPr>
          <p:nvPr/>
        </p:nvCxnSpPr>
        <p:spPr>
          <a:xfrm flipV="1">
            <a:off x="5558162" y="1466919"/>
            <a:ext cx="851448" cy="2187315"/>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9" name="Straight Arrow Connector 68">
            <a:extLst>
              <a:ext uri="{FF2B5EF4-FFF2-40B4-BE49-F238E27FC236}">
                <a16:creationId xmlns:a16="http://schemas.microsoft.com/office/drawing/2014/main" id="{5D013524-DFD9-45E9-A18A-01E27D6A09C9}"/>
              </a:ext>
            </a:extLst>
          </p:cNvPr>
          <p:cNvCxnSpPr>
            <a:cxnSpLocks/>
            <a:stCxn id="49" idx="3"/>
            <a:endCxn id="64" idx="1"/>
          </p:cNvCxnSpPr>
          <p:nvPr/>
        </p:nvCxnSpPr>
        <p:spPr>
          <a:xfrm>
            <a:off x="5550979" y="1305452"/>
            <a:ext cx="858631" cy="161467"/>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71" name="TextBox 70">
            <a:extLst>
              <a:ext uri="{FF2B5EF4-FFF2-40B4-BE49-F238E27FC236}">
                <a16:creationId xmlns:a16="http://schemas.microsoft.com/office/drawing/2014/main" id="{F388FE23-27B4-4E12-8E64-7769F160A50D}"/>
              </a:ext>
            </a:extLst>
          </p:cNvPr>
          <p:cNvSpPr txBox="1"/>
          <p:nvPr/>
        </p:nvSpPr>
        <p:spPr>
          <a:xfrm>
            <a:off x="8840702" y="5234066"/>
            <a:ext cx="2106833" cy="1200329"/>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Radiotherapy</a:t>
            </a:r>
            <a:r>
              <a:rPr kumimoji="0" lang="en-US" sz="120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Treated Plan</a:t>
            </a:r>
            <a:r>
              <a:rPr kumimoji="0" lang="en-US" sz="8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(Procedure)</a:t>
            </a:r>
            <a:endParaRPr kumimoji="0" lang="en-CH"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a:p>
            <a:pPr>
              <a:spcBef>
                <a:spcPts val="600"/>
              </a:spcBef>
              <a:defRPr/>
            </a:pPr>
            <a:r>
              <a:rPr kumimoji="0" lang="en-US" sz="800" b="0" i="0" u="none" strike="noStrike" kern="0" cap="none" spc="0" normalizeH="0" baseline="0" noProof="0" dirty="0">
                <a:ln>
                  <a:noFill/>
                </a:ln>
                <a:effectLst/>
                <a:uLnTx/>
                <a:uFillTx/>
                <a:latin typeface="Arial" panose="020B0604020202020204"/>
                <a:ea typeface="+mn-ea"/>
                <a:cs typeface="+mn-cs"/>
              </a:rPr>
              <a:t>What was delivered with </a:t>
            </a:r>
            <a:br>
              <a:rPr kumimoji="0" lang="en-US" sz="800" b="0" i="0" u="none" strike="noStrike" kern="0" cap="none" spc="0" normalizeH="0" baseline="0" noProof="0" dirty="0">
                <a:ln>
                  <a:noFill/>
                </a:ln>
                <a:effectLst/>
                <a:uLnTx/>
                <a:uFillTx/>
                <a:latin typeface="Arial" panose="020B0604020202020204"/>
                <a:ea typeface="+mn-ea"/>
                <a:cs typeface="+mn-cs"/>
              </a:rPr>
            </a:br>
            <a:r>
              <a:rPr kumimoji="0" lang="en-US" sz="800" b="1" i="0" u="none" strike="noStrike" kern="0" cap="none" spc="0" normalizeH="0" baseline="0" noProof="0" dirty="0">
                <a:ln>
                  <a:noFill/>
                </a:ln>
                <a:effectLst/>
                <a:uLnTx/>
                <a:uFillTx/>
                <a:latin typeface="Arial" panose="020B0604020202020204"/>
                <a:ea typeface="+mn-ea"/>
                <a:cs typeface="+mn-cs"/>
              </a:rPr>
              <a:t>one Treatment Plan</a:t>
            </a:r>
            <a:r>
              <a:rPr lang="en-US" sz="800" b="1" kern="0" dirty="0">
                <a:latin typeface="Arial" panose="020B0604020202020204"/>
              </a:rPr>
              <a:t>?</a:t>
            </a:r>
          </a:p>
          <a:p>
            <a:pPr>
              <a:spcBef>
                <a:spcPts val="600"/>
              </a:spcBef>
              <a:defRPr/>
            </a:pPr>
            <a:r>
              <a:rPr kumimoji="0" lang="en-US" sz="800" b="0" i="0" u="none" strike="noStrike" kern="0" cap="none" spc="0" normalizeH="0" baseline="0" noProof="0" dirty="0">
                <a:ln>
                  <a:noFill/>
                </a:ln>
                <a:effectLst/>
                <a:uLnTx/>
                <a:uFillTx/>
                <a:latin typeface="Arial" panose="020B0604020202020204"/>
                <a:ea typeface="+mn-ea"/>
                <a:cs typeface="+mn-cs"/>
              </a:rPr>
              <a:t>Sum of delivery from all Plans that were used in this Phase.</a:t>
            </a:r>
          </a:p>
          <a:p>
            <a:pPr marR="0" lvl="0" defTabSz="914400" eaLnBrk="1" fontAlgn="auto" latinLnBrk="0" hangingPunct="1">
              <a:lnSpc>
                <a:spcPct val="100000"/>
              </a:lnSpc>
              <a:spcBef>
                <a:spcPts val="0"/>
              </a:spcBef>
              <a:spcAft>
                <a:spcPts val="0"/>
              </a:spcAft>
              <a:buClrTx/>
              <a:buSzTx/>
              <a:tabLst/>
              <a:defRPr/>
            </a:pPr>
            <a:endParaRPr kumimoji="0" lang="en-CH" sz="80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p:txBody>
      </p:sp>
      <p:sp>
        <p:nvSpPr>
          <p:cNvPr id="72" name="TextBox 71">
            <a:extLst>
              <a:ext uri="{FF2B5EF4-FFF2-40B4-BE49-F238E27FC236}">
                <a16:creationId xmlns:a16="http://schemas.microsoft.com/office/drawing/2014/main" id="{84CF12A4-2223-4CE7-B3E0-FE45C0545214}"/>
              </a:ext>
            </a:extLst>
          </p:cNvPr>
          <p:cNvSpPr txBox="1"/>
          <p:nvPr/>
        </p:nvSpPr>
        <p:spPr>
          <a:xfrm>
            <a:off x="3515679" y="5147799"/>
            <a:ext cx="2005770" cy="1261884"/>
          </a:xfrm>
          <a:prstGeom prst="rect">
            <a:avLst/>
          </a:prstGeom>
          <a:solidFill>
            <a:srgbClr val="A3BAC3">
              <a:lumMod val="20000"/>
              <a:lumOff val="80000"/>
            </a:srgbClr>
          </a:solidFill>
          <a:ln w="12700" cap="flat" cmpd="sng" algn="ctr">
            <a:solidFill>
              <a:schemeClr val="tx1"/>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Radiotherapy</a:t>
            </a:r>
            <a:r>
              <a:rPr kumimoji="0" lang="en-US" sz="1000" b="1"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Treatment Plan</a:t>
            </a:r>
            <a:r>
              <a:rPr kumimoji="0" lang="en-US" sz="8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(ServiceRequest)</a:t>
            </a:r>
            <a:endParaRPr kumimoji="0" lang="en-CH"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endParaRPr lang="en-US" sz="800" kern="0" dirty="0">
              <a:solidFill>
                <a:schemeClr val="accent6">
                  <a:lumMod val="75000"/>
                </a:schemeClr>
              </a:solidFill>
              <a:latin typeface="Arial" panose="020B0604020202020204"/>
            </a:endParaRPr>
          </a:p>
          <a:p>
            <a:pPr marR="0" lvl="0" defTabSz="914400" eaLnBrk="1" fontAlgn="auto" latinLnBrk="0" hangingPunct="1">
              <a:lnSpc>
                <a:spcPct val="100000"/>
              </a:lnSpc>
              <a:spcBef>
                <a:spcPts val="0"/>
              </a:spcBef>
              <a:spcAft>
                <a:spcPts val="0"/>
              </a:spcAft>
              <a:buClrTx/>
              <a:buSzTx/>
              <a:tabLst/>
              <a:defRPr/>
            </a:pPr>
            <a:r>
              <a:rPr kumimoji="0" lang="en-US" sz="800" b="1" i="0" u="none" strike="noStrike" kern="0" cap="none" spc="0" normalizeH="0" baseline="0" noProof="0" dirty="0">
                <a:ln>
                  <a:noFill/>
                </a:ln>
                <a:effectLst/>
                <a:uLnTx/>
                <a:uFillTx/>
                <a:latin typeface="Arial" panose="020B0604020202020204"/>
                <a:ea typeface="+mn-ea"/>
                <a:cs typeface="+mn-cs"/>
              </a:rPr>
              <a:t>One Treatment Plan. </a:t>
            </a: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effectLst/>
                <a:uLnTx/>
                <a:uFillTx/>
                <a:latin typeface="Arial" panose="020B0604020202020204"/>
                <a:ea typeface="+mn-ea"/>
                <a:cs typeface="+mn-cs"/>
              </a:rPr>
              <a:t>Set of instructions </a:t>
            </a:r>
            <a:r>
              <a:rPr lang="en-US" sz="800" kern="0" dirty="0">
                <a:latin typeface="Arial" panose="020B0604020202020204"/>
              </a:rPr>
              <a:t>that can be sent to a treatment device.</a:t>
            </a:r>
          </a:p>
          <a:p>
            <a:pPr marR="0" lvl="0" defTabSz="914400" eaLnBrk="1" fontAlgn="auto" latinLnBrk="0" hangingPunct="1">
              <a:lnSpc>
                <a:spcPct val="100000"/>
              </a:lnSpc>
              <a:spcBef>
                <a:spcPts val="0"/>
              </a:spcBef>
              <a:spcAft>
                <a:spcPts val="0"/>
              </a:spcAft>
              <a:buClrTx/>
              <a:buSzTx/>
              <a:tabLst/>
              <a:defRPr/>
            </a:pPr>
            <a:endParaRPr kumimoji="0" lang="en-US"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a:p>
            <a:pPr>
              <a:defRPr/>
            </a:pPr>
            <a:r>
              <a:rPr lang="en-US" sz="800" kern="0" dirty="0">
                <a:latin typeface="Arial" panose="020B0604020202020204"/>
              </a:rPr>
              <a:t>Expected to match the Plan Prescription if that exists, but may be more detailed.</a:t>
            </a:r>
            <a:endParaRPr kumimoji="0" lang="en-US" sz="800" b="0" i="0" u="none" strike="noStrike" kern="0" cap="none" spc="0" normalizeH="0" baseline="0" noProof="0" dirty="0">
              <a:ln>
                <a:noFill/>
              </a:ln>
              <a:effectLst/>
              <a:uLnTx/>
              <a:uFillTx/>
              <a:latin typeface="Arial" panose="020B0604020202020204"/>
              <a:ea typeface="+mn-ea"/>
              <a:cs typeface="+mn-cs"/>
            </a:endParaRPr>
          </a:p>
        </p:txBody>
      </p:sp>
      <p:cxnSp>
        <p:nvCxnSpPr>
          <p:cNvPr id="76" name="Straight Arrow Connector 75">
            <a:extLst>
              <a:ext uri="{FF2B5EF4-FFF2-40B4-BE49-F238E27FC236}">
                <a16:creationId xmlns:a16="http://schemas.microsoft.com/office/drawing/2014/main" id="{AD643A87-0366-40DF-BF33-79C01C2DFD22}"/>
              </a:ext>
            </a:extLst>
          </p:cNvPr>
          <p:cNvCxnSpPr>
            <a:cxnSpLocks/>
            <a:stCxn id="72" idx="3"/>
          </p:cNvCxnSpPr>
          <p:nvPr/>
        </p:nvCxnSpPr>
        <p:spPr>
          <a:xfrm flipV="1">
            <a:off x="5521449" y="1989007"/>
            <a:ext cx="1021993" cy="3789734"/>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79" name="TextBox 78">
            <a:extLst>
              <a:ext uri="{FF2B5EF4-FFF2-40B4-BE49-F238E27FC236}">
                <a16:creationId xmlns:a16="http://schemas.microsoft.com/office/drawing/2014/main" id="{0642CF20-8BB8-4DF8-8D2B-19DDE35DCE96}"/>
              </a:ext>
            </a:extLst>
          </p:cNvPr>
          <p:cNvSpPr txBox="1"/>
          <p:nvPr/>
        </p:nvSpPr>
        <p:spPr>
          <a:xfrm>
            <a:off x="2666472" y="1252528"/>
            <a:ext cx="86859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a:t>
            </a:r>
          </a:p>
        </p:txBody>
      </p:sp>
      <p:sp>
        <p:nvSpPr>
          <p:cNvPr id="80" name="TextBox 79">
            <a:extLst>
              <a:ext uri="{FF2B5EF4-FFF2-40B4-BE49-F238E27FC236}">
                <a16:creationId xmlns:a16="http://schemas.microsoft.com/office/drawing/2014/main" id="{A29ECE01-50C6-4B92-99C1-DF4DC9AB1F58}"/>
              </a:ext>
            </a:extLst>
          </p:cNvPr>
          <p:cNvSpPr txBox="1"/>
          <p:nvPr/>
        </p:nvSpPr>
        <p:spPr>
          <a:xfrm>
            <a:off x="7119807" y="5996658"/>
            <a:ext cx="899832"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a:ln>
                  <a:noFill/>
                </a:ln>
                <a:solidFill>
                  <a:srgbClr val="000000"/>
                </a:solidFill>
                <a:effectLst/>
                <a:uLnTx/>
                <a:uFillTx/>
                <a:latin typeface="Arial" panose="020B0604020202020204"/>
                <a:ea typeface="+mn-ea"/>
                <a:cs typeface="+mn-cs"/>
              </a:rPr>
              <a:t>l</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a:ln>
                  <a:noFill/>
                </a:ln>
                <a:solidFill>
                  <a:srgbClr val="000000"/>
                </a:solidFill>
                <a:effectLst/>
                <a:uLnTx/>
                <a:uFillTx/>
                <a:latin typeface="Arial" panose="020B0604020202020204"/>
                <a:ea typeface="+mn-ea"/>
                <a:cs typeface="+mn-cs"/>
              </a:rPr>
              <a:t>ment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of 1</a:t>
            </a:r>
          </a:p>
        </p:txBody>
      </p:sp>
      <p:sp>
        <p:nvSpPr>
          <p:cNvPr id="81" name="TextBox 80">
            <a:extLst>
              <a:ext uri="{FF2B5EF4-FFF2-40B4-BE49-F238E27FC236}">
                <a16:creationId xmlns:a16="http://schemas.microsoft.com/office/drawing/2014/main" id="{4279E119-9DB2-46C2-B58C-C882600A5822}"/>
              </a:ext>
            </a:extLst>
          </p:cNvPr>
          <p:cNvSpPr txBox="1"/>
          <p:nvPr/>
        </p:nvSpPr>
        <p:spPr>
          <a:xfrm>
            <a:off x="6465205" y="749322"/>
            <a:ext cx="1562482"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a:ln>
                  <a:noFill/>
                </a:ln>
                <a:solidFill>
                  <a:srgbClr val="000000"/>
                </a:solidFill>
                <a:effectLst/>
                <a:uLnTx/>
                <a:uFillTx/>
                <a:latin typeface="Arial" panose="020B0604020202020204"/>
                <a:ea typeface="+mn-ea"/>
                <a:cs typeface="+mn-cs"/>
              </a:rPr>
              <a:t>l</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a:ln>
                  <a:noFill/>
                </a:ln>
                <a:solidFill>
                  <a:srgbClr val="000000"/>
                </a:solidFill>
                <a:effectLst/>
                <a:uLnTx/>
                <a:uFillTx/>
                <a:latin typeface="Arial" panose="020B0604020202020204"/>
                <a:ea typeface="+mn-ea"/>
                <a:cs typeface="+mn-cs"/>
              </a:rPr>
              <a:t>ment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of 1</a:t>
            </a:r>
          </a:p>
        </p:txBody>
      </p:sp>
      <p:sp>
        <p:nvSpPr>
          <p:cNvPr id="82" name="TextBox 81">
            <a:extLst>
              <a:ext uri="{FF2B5EF4-FFF2-40B4-BE49-F238E27FC236}">
                <a16:creationId xmlns:a16="http://schemas.microsoft.com/office/drawing/2014/main" id="{1A2AB6D5-FAFD-47A3-8341-79F61FDDF345}"/>
              </a:ext>
            </a:extLst>
          </p:cNvPr>
          <p:cNvSpPr txBox="1"/>
          <p:nvPr/>
        </p:nvSpPr>
        <p:spPr>
          <a:xfrm>
            <a:off x="7892300" y="1685011"/>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3" name="TextBox 82">
            <a:extLst>
              <a:ext uri="{FF2B5EF4-FFF2-40B4-BE49-F238E27FC236}">
                <a16:creationId xmlns:a16="http://schemas.microsoft.com/office/drawing/2014/main" id="{C26DCD5C-5849-4C67-8AB0-D39FE4EA87DD}"/>
              </a:ext>
            </a:extLst>
          </p:cNvPr>
          <p:cNvSpPr txBox="1"/>
          <p:nvPr/>
        </p:nvSpPr>
        <p:spPr>
          <a:xfrm>
            <a:off x="7845977" y="874886"/>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4" name="TextBox 83">
            <a:extLst>
              <a:ext uri="{FF2B5EF4-FFF2-40B4-BE49-F238E27FC236}">
                <a16:creationId xmlns:a16="http://schemas.microsoft.com/office/drawing/2014/main" id="{99BECC0D-7C15-434E-AE2E-27C94BDFFCC1}"/>
              </a:ext>
            </a:extLst>
          </p:cNvPr>
          <p:cNvSpPr txBox="1"/>
          <p:nvPr/>
        </p:nvSpPr>
        <p:spPr>
          <a:xfrm>
            <a:off x="2662766" y="446197"/>
            <a:ext cx="797338"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prescribes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5" name="TextBox 84">
            <a:extLst>
              <a:ext uri="{FF2B5EF4-FFF2-40B4-BE49-F238E27FC236}">
                <a16:creationId xmlns:a16="http://schemas.microsoft.com/office/drawing/2014/main" id="{7B6C850D-4F9C-4CB1-AE52-3CEDFBD60D4E}"/>
              </a:ext>
            </a:extLst>
          </p:cNvPr>
          <p:cNvSpPr txBox="1"/>
          <p:nvPr/>
        </p:nvSpPr>
        <p:spPr>
          <a:xfrm>
            <a:off x="5495769" y="2505315"/>
            <a:ext cx="766365"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plans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7" name="TextBox 86">
            <a:extLst>
              <a:ext uri="{FF2B5EF4-FFF2-40B4-BE49-F238E27FC236}">
                <a16:creationId xmlns:a16="http://schemas.microsoft.com/office/drawing/2014/main" id="{00793D66-E92C-4B06-995D-4826A3A568C6}"/>
              </a:ext>
            </a:extLst>
          </p:cNvPr>
          <p:cNvSpPr txBox="1"/>
          <p:nvPr/>
        </p:nvSpPr>
        <p:spPr>
          <a:xfrm>
            <a:off x="7514045" y="2745908"/>
            <a:ext cx="81025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records dose delivered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5" name="TextBox 94">
            <a:extLst>
              <a:ext uri="{FF2B5EF4-FFF2-40B4-BE49-F238E27FC236}">
                <a16:creationId xmlns:a16="http://schemas.microsoft.com/office/drawing/2014/main" id="{A8E5DBCF-F223-4A2A-B7C5-E8C15249A5B2}"/>
              </a:ext>
            </a:extLst>
          </p:cNvPr>
          <p:cNvSpPr txBox="1"/>
          <p:nvPr/>
        </p:nvSpPr>
        <p:spPr>
          <a:xfrm>
            <a:off x="5856777" y="3021250"/>
            <a:ext cx="739868"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plans</a:t>
            </a:r>
            <a:b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b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6" name="Content Placeholder 2">
            <a:extLst>
              <a:ext uri="{FF2B5EF4-FFF2-40B4-BE49-F238E27FC236}">
                <a16:creationId xmlns:a16="http://schemas.microsoft.com/office/drawing/2014/main" id="{32B37F1D-56B9-4F99-B7CF-52D70156DA99}"/>
              </a:ext>
            </a:extLst>
          </p:cNvPr>
          <p:cNvSpPr txBox="1">
            <a:spLocks/>
          </p:cNvSpPr>
          <p:nvPr/>
        </p:nvSpPr>
        <p:spPr>
          <a:xfrm>
            <a:off x="9546787" y="4355558"/>
            <a:ext cx="1459719"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50000"/>
              </a:lnSpc>
              <a:spcBef>
                <a:spcPts val="1000"/>
              </a:spcBef>
              <a:spcAft>
                <a:spcPts val="1000"/>
              </a:spcAft>
              <a:buClr>
                <a:srgbClr val="00A9E0"/>
              </a:buClr>
              <a:buSzTx/>
              <a:buFont typeface="Arial"/>
              <a:buNone/>
              <a:tabLst/>
              <a:defRPr/>
            </a:pPr>
            <a:r>
              <a:rPr kumimoji="0" lang="en-US" sz="1200" b="0" i="0" u="none" strike="noStrike" kern="1200" cap="none" spc="0" normalizeH="0" baseline="0" noProof="0" dirty="0" err="1">
                <a:ln>
                  <a:noFill/>
                </a:ln>
                <a:solidFill>
                  <a:schemeClr val="accent5">
                    <a:lumMod val="75000"/>
                  </a:schemeClr>
                </a:solidFill>
                <a:effectLst/>
                <a:uLnTx/>
                <a:uFillTx/>
                <a:latin typeface="Arial" panose="020B0604020202020204"/>
                <a:ea typeface="+mn-ea"/>
                <a:cs typeface="+mn-cs"/>
              </a:rPr>
              <a:t>CodeX</a:t>
            </a:r>
            <a:r>
              <a:rPr kumimoji="0" lang="en-US" sz="1200" b="0" i="0" u="none" strike="noStrike" kern="1200" cap="none" spc="0" normalizeH="0" baseline="0" noProof="0" dirty="0">
                <a:ln>
                  <a:noFill/>
                </a:ln>
                <a:solidFill>
                  <a:schemeClr val="accent5">
                    <a:lumMod val="75000"/>
                  </a:schemeClr>
                </a:solidFill>
                <a:effectLst/>
                <a:uLnTx/>
                <a:uFillTx/>
                <a:latin typeface="Arial" panose="020B0604020202020204"/>
                <a:ea typeface="+mn-ea"/>
                <a:cs typeface="+mn-cs"/>
              </a:rPr>
              <a:t> RT Scope</a:t>
            </a:r>
          </a:p>
        </p:txBody>
      </p:sp>
      <p:sp>
        <p:nvSpPr>
          <p:cNvPr id="103" name="Title 1">
            <a:extLst>
              <a:ext uri="{FF2B5EF4-FFF2-40B4-BE49-F238E27FC236}">
                <a16:creationId xmlns:a16="http://schemas.microsoft.com/office/drawing/2014/main" id="{A024BF84-ECD7-4752-BD7B-4EA8E5D9718A}"/>
              </a:ext>
            </a:extLst>
          </p:cNvPr>
          <p:cNvSpPr txBox="1">
            <a:spLocks/>
          </p:cNvSpPr>
          <p:nvPr/>
        </p:nvSpPr>
        <p:spPr>
          <a:xfrm>
            <a:off x="0" y="-25947"/>
            <a:ext cx="11242646" cy="61753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0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400" b="0" i="0" u="none" strike="noStrike" kern="1200" cap="none" spc="0" normalizeH="0" baseline="0" noProof="0" dirty="0" err="1">
                <a:ln>
                  <a:noFill/>
                </a:ln>
                <a:solidFill>
                  <a:srgbClr val="000000"/>
                </a:solidFill>
                <a:effectLst/>
                <a:uLnTx/>
                <a:uFillTx/>
                <a:latin typeface="Arial" panose="020B0604020202020204"/>
                <a:ea typeface="+mj-ea"/>
                <a:cs typeface="+mj-cs"/>
              </a:rPr>
              <a:t>RTResourcesHighLevel.svg</a:t>
            </a:r>
            <a:r>
              <a:rPr lang="en-US" sz="1400" b="0" dirty="0">
                <a:solidFill>
                  <a:srgbClr val="000000"/>
                </a:solidFill>
                <a:latin typeface="Arial" panose="020B0604020202020204"/>
              </a:rPr>
              <a:t>	</a:t>
            </a:r>
            <a:r>
              <a:rPr lang="en-US" sz="800" b="0" dirty="0">
                <a:solidFill>
                  <a:srgbClr val="000000"/>
                </a:solidFill>
                <a:latin typeface="Arial" panose="020B0604020202020204"/>
              </a:rPr>
              <a:t>Updated: Jan 27, 2021</a:t>
            </a:r>
            <a:endParaRPr kumimoji="0" lang="en-GB" sz="800" b="1" i="0" u="none" strike="noStrike" kern="1200" cap="none" spc="0" normalizeH="0" baseline="0" noProof="0" dirty="0">
              <a:ln>
                <a:noFill/>
              </a:ln>
              <a:solidFill>
                <a:srgbClr val="000000"/>
              </a:solidFill>
              <a:effectLst/>
              <a:uLnTx/>
              <a:uFillTx/>
              <a:latin typeface="Arial" panose="020B0604020202020204"/>
              <a:ea typeface="+mj-ea"/>
              <a:cs typeface="+mj-cs"/>
            </a:endParaRPr>
          </a:p>
        </p:txBody>
      </p:sp>
      <p:sp>
        <p:nvSpPr>
          <p:cNvPr id="102" name="Content Placeholder 2">
            <a:extLst>
              <a:ext uri="{FF2B5EF4-FFF2-40B4-BE49-F238E27FC236}">
                <a16:creationId xmlns:a16="http://schemas.microsoft.com/office/drawing/2014/main" id="{6DC83C9B-1A44-4EF8-8691-01E95F4CAE4E}"/>
              </a:ext>
            </a:extLst>
          </p:cNvPr>
          <p:cNvSpPr txBox="1">
            <a:spLocks/>
          </p:cNvSpPr>
          <p:nvPr/>
        </p:nvSpPr>
        <p:spPr>
          <a:xfrm>
            <a:off x="6325517" y="338792"/>
            <a:ext cx="2147959"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50000"/>
              </a:lnSpc>
              <a:buClr>
                <a:srgbClr val="00A9E0"/>
              </a:buClr>
              <a:buFont typeface="Arial"/>
              <a:buNone/>
            </a:pPr>
            <a:r>
              <a:rPr lang="en-US" sz="1200" dirty="0">
                <a:solidFill>
                  <a:srgbClr val="C00000"/>
                </a:solidFill>
                <a:latin typeface="Arial" panose="020B0604020202020204"/>
              </a:rPr>
              <a:t>Derived from </a:t>
            </a:r>
            <a:r>
              <a:rPr lang="en-US" sz="1200" dirty="0" err="1">
                <a:solidFill>
                  <a:srgbClr val="C00000"/>
                </a:solidFill>
                <a:latin typeface="Arial" panose="020B0604020202020204"/>
              </a:rPr>
              <a:t>mCODE</a:t>
            </a:r>
            <a:r>
              <a:rPr lang="en-US" sz="1200" dirty="0">
                <a:solidFill>
                  <a:srgbClr val="C00000"/>
                </a:solidFill>
                <a:latin typeface="Arial" panose="020B0604020202020204"/>
              </a:rPr>
              <a:t> STU 2</a:t>
            </a:r>
          </a:p>
        </p:txBody>
      </p:sp>
      <p:sp>
        <p:nvSpPr>
          <p:cNvPr id="104" name="TextBox 103">
            <a:extLst>
              <a:ext uri="{FF2B5EF4-FFF2-40B4-BE49-F238E27FC236}">
                <a16:creationId xmlns:a16="http://schemas.microsoft.com/office/drawing/2014/main" id="{9E969075-DC24-4E9D-98EB-9771B955AF7D}"/>
              </a:ext>
            </a:extLst>
          </p:cNvPr>
          <p:cNvSpPr txBox="1"/>
          <p:nvPr/>
        </p:nvSpPr>
        <p:spPr>
          <a:xfrm>
            <a:off x="134741" y="4946648"/>
            <a:ext cx="2591756" cy="2087872"/>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Radiotherapy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Plan Prescription</a:t>
            </a:r>
            <a:r>
              <a:rPr kumimoji="0" lang="en-US" sz="8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(ServiceRequest)</a:t>
            </a:r>
            <a:endParaRPr kumimoji="0" lang="en-CH"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endParaRPr lang="en-GB" sz="800" kern="0" dirty="0">
              <a:solidFill>
                <a:schemeClr val="accent6">
                  <a:lumMod val="75000"/>
                </a:schemeClr>
              </a:solidFill>
              <a:latin typeface="Arial" panose="020B0604020202020204"/>
            </a:endParaRPr>
          </a:p>
          <a:p>
            <a:pPr>
              <a:defRPr/>
            </a:pPr>
            <a:r>
              <a:rPr lang="en-US" sz="800" kern="0" dirty="0">
                <a:latin typeface="Arial" panose="020B0604020202020204"/>
              </a:rPr>
              <a:t>What was </a:t>
            </a:r>
            <a:r>
              <a:rPr lang="en-US" sz="800" b="1" kern="0" dirty="0">
                <a:latin typeface="Arial" panose="020B0604020202020204"/>
              </a:rPr>
              <a:t>prescribed </a:t>
            </a:r>
            <a:r>
              <a:rPr lang="en-US" sz="800" kern="0" dirty="0">
                <a:latin typeface="Arial" panose="020B0604020202020204"/>
              </a:rPr>
              <a:t>for a </a:t>
            </a:r>
          </a:p>
          <a:p>
            <a:pPr>
              <a:defRPr/>
            </a:pPr>
            <a:r>
              <a:rPr lang="en-US" sz="800" b="1" kern="0" dirty="0">
                <a:latin typeface="Arial" panose="020B0604020202020204"/>
              </a:rPr>
              <a:t>single Treatment Plan</a:t>
            </a:r>
            <a:r>
              <a:rPr lang="en-US" sz="800" kern="0" dirty="0">
                <a:latin typeface="Arial" panose="020B0604020202020204"/>
              </a:rPr>
              <a:t>?</a:t>
            </a:r>
            <a:endParaRPr kumimoji="0" lang="en-US" sz="800" b="0" i="0" u="none" strike="noStrike" kern="0" cap="none" spc="0" normalizeH="0" baseline="0" noProof="0" dirty="0">
              <a:ln>
                <a:noFill/>
              </a:ln>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endParaRPr lang="en-GB" sz="800" kern="0" dirty="0">
              <a:solidFill>
                <a:schemeClr val="accent6">
                  <a:lumMod val="75000"/>
                </a:schemeClr>
              </a:solidFill>
              <a:latin typeface="Arial" panose="020B0604020202020204"/>
            </a:endParaRPr>
          </a:p>
        </p:txBody>
      </p:sp>
      <p:sp>
        <p:nvSpPr>
          <p:cNvPr id="105" name="TextBox 104">
            <a:extLst>
              <a:ext uri="{FF2B5EF4-FFF2-40B4-BE49-F238E27FC236}">
                <a16:creationId xmlns:a16="http://schemas.microsoft.com/office/drawing/2014/main" id="{D5AA52A2-86CC-4F22-AE1C-05DFEE159DCB}"/>
              </a:ext>
            </a:extLst>
          </p:cNvPr>
          <p:cNvSpPr txBox="1"/>
          <p:nvPr/>
        </p:nvSpPr>
        <p:spPr>
          <a:xfrm>
            <a:off x="146774" y="2575832"/>
            <a:ext cx="2579723" cy="2112704"/>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a:defRPr/>
            </a:pP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Radiotherapy </a:t>
            </a:r>
            <a:r>
              <a:rPr kumimoji="0" lang="en-US"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Phase Prescription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(ServiceRequest)</a:t>
            </a:r>
            <a:endParaRPr kumimoji="0" lang="en-CH"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endParaRPr lang="en-GB" sz="800" kern="0" dirty="0">
              <a:solidFill>
                <a:schemeClr val="accent5">
                  <a:lumMod val="75000"/>
                </a:schemeClr>
              </a:solidFill>
              <a:latin typeface="Arial" panose="020B0604020202020204"/>
            </a:endParaRPr>
          </a:p>
          <a:p>
            <a:pPr>
              <a:defRPr/>
            </a:pPr>
            <a:r>
              <a:rPr lang="en-US" sz="800" kern="0" dirty="0">
                <a:latin typeface="Arial" panose="020B0604020202020204"/>
              </a:rPr>
              <a:t>What was </a:t>
            </a:r>
            <a:r>
              <a:rPr lang="en-US" sz="800" b="1" kern="0" dirty="0">
                <a:latin typeface="Arial" panose="020B0604020202020204"/>
              </a:rPr>
              <a:t>prescribed</a:t>
            </a:r>
            <a:r>
              <a:rPr lang="en-US" sz="800" kern="0" dirty="0">
                <a:latin typeface="Arial" panose="020B0604020202020204"/>
              </a:rPr>
              <a:t> for </a:t>
            </a:r>
          </a:p>
          <a:p>
            <a:pPr>
              <a:defRPr/>
            </a:pPr>
            <a:r>
              <a:rPr lang="en-US" sz="800" b="1" kern="0" dirty="0">
                <a:latin typeface="Arial" panose="020B0604020202020204"/>
              </a:rPr>
              <a:t>one Phase </a:t>
            </a:r>
            <a:r>
              <a:rPr lang="en-US" sz="800" kern="0" dirty="0">
                <a:latin typeface="Arial" panose="020B0604020202020204"/>
              </a:rPr>
              <a:t>of treatment (cumulative)?</a:t>
            </a:r>
            <a:endParaRPr kumimoji="0" lang="en-US" sz="800" b="0" i="0" u="none" strike="noStrike" kern="0" cap="none" spc="0" normalizeH="0" baseline="0" noProof="0" dirty="0">
              <a:ln>
                <a:noFill/>
              </a:ln>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endParaRPr lang="en-US" sz="800" kern="0" dirty="0">
              <a:solidFill>
                <a:schemeClr val="accent5">
                  <a:lumMod val="75000"/>
                </a:schemeClr>
              </a:solidFill>
              <a:latin typeface="Arial" panose="020B0604020202020204"/>
            </a:endParaRPr>
          </a:p>
        </p:txBody>
      </p:sp>
      <p:sp>
        <p:nvSpPr>
          <p:cNvPr id="86" name="TextBox 85">
            <a:extLst>
              <a:ext uri="{FF2B5EF4-FFF2-40B4-BE49-F238E27FC236}">
                <a16:creationId xmlns:a16="http://schemas.microsoft.com/office/drawing/2014/main" id="{1AFE997A-DF41-4E81-85D6-84EE15116B40}"/>
              </a:ext>
            </a:extLst>
          </p:cNvPr>
          <p:cNvSpPr txBox="1"/>
          <p:nvPr/>
        </p:nvSpPr>
        <p:spPr>
          <a:xfrm>
            <a:off x="2699525" y="3109007"/>
            <a:ext cx="86859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a:t>
            </a:r>
          </a:p>
        </p:txBody>
      </p:sp>
      <p:sp>
        <p:nvSpPr>
          <p:cNvPr id="106" name="TextBox 105">
            <a:extLst>
              <a:ext uri="{FF2B5EF4-FFF2-40B4-BE49-F238E27FC236}">
                <a16:creationId xmlns:a16="http://schemas.microsoft.com/office/drawing/2014/main" id="{EC128519-FA13-45F5-9C8E-F7CF2E5248B9}"/>
              </a:ext>
            </a:extLst>
          </p:cNvPr>
          <p:cNvSpPr txBox="1"/>
          <p:nvPr/>
        </p:nvSpPr>
        <p:spPr>
          <a:xfrm>
            <a:off x="2731860" y="5274002"/>
            <a:ext cx="86859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a:t>
            </a:r>
          </a:p>
        </p:txBody>
      </p:sp>
      <p:cxnSp>
        <p:nvCxnSpPr>
          <p:cNvPr id="107" name="Straight Arrow Connector 106">
            <a:extLst>
              <a:ext uri="{FF2B5EF4-FFF2-40B4-BE49-F238E27FC236}">
                <a16:creationId xmlns:a16="http://schemas.microsoft.com/office/drawing/2014/main" id="{4DB37F00-5984-436E-8678-4012CB0F75C5}"/>
              </a:ext>
            </a:extLst>
          </p:cNvPr>
          <p:cNvCxnSpPr>
            <a:cxnSpLocks/>
          </p:cNvCxnSpPr>
          <p:nvPr/>
        </p:nvCxnSpPr>
        <p:spPr>
          <a:xfrm flipV="1">
            <a:off x="2735153" y="3575944"/>
            <a:ext cx="742007" cy="6645"/>
          </a:xfrm>
          <a:prstGeom prst="straightConnector1">
            <a:avLst/>
          </a:prstGeom>
          <a:ln>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8" name="Straight Arrow Connector 107">
            <a:extLst>
              <a:ext uri="{FF2B5EF4-FFF2-40B4-BE49-F238E27FC236}">
                <a16:creationId xmlns:a16="http://schemas.microsoft.com/office/drawing/2014/main" id="{E9BDF8C3-1993-4875-B6F9-B844828F7F19}"/>
              </a:ext>
            </a:extLst>
          </p:cNvPr>
          <p:cNvCxnSpPr>
            <a:cxnSpLocks/>
            <a:stCxn id="104" idx="3"/>
            <a:endCxn id="72" idx="1"/>
          </p:cNvCxnSpPr>
          <p:nvPr/>
        </p:nvCxnSpPr>
        <p:spPr>
          <a:xfrm flipV="1">
            <a:off x="2726497" y="5778741"/>
            <a:ext cx="789182" cy="211843"/>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70" name="Straight Arrow Connector 69">
            <a:extLst>
              <a:ext uri="{FF2B5EF4-FFF2-40B4-BE49-F238E27FC236}">
                <a16:creationId xmlns:a16="http://schemas.microsoft.com/office/drawing/2014/main" id="{1351689B-486C-490E-A615-F06DAD98BD92}"/>
              </a:ext>
            </a:extLst>
          </p:cNvPr>
          <p:cNvCxnSpPr>
            <a:cxnSpLocks/>
            <a:stCxn id="52" idx="1"/>
            <a:endCxn id="58" idx="3"/>
          </p:cNvCxnSpPr>
          <p:nvPr/>
        </p:nvCxnSpPr>
        <p:spPr>
          <a:xfrm flipH="1">
            <a:off x="5558162" y="3461877"/>
            <a:ext cx="3250676" cy="192357"/>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109" name="TextBox 108">
            <a:extLst>
              <a:ext uri="{FF2B5EF4-FFF2-40B4-BE49-F238E27FC236}">
                <a16:creationId xmlns:a16="http://schemas.microsoft.com/office/drawing/2014/main" id="{E2EEEE41-3EF1-4F32-B219-38445C16AF99}"/>
              </a:ext>
            </a:extLst>
          </p:cNvPr>
          <p:cNvSpPr txBox="1"/>
          <p:nvPr/>
        </p:nvSpPr>
        <p:spPr>
          <a:xfrm>
            <a:off x="6911839" y="3716553"/>
            <a:ext cx="1107799"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ment </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of 1</a:t>
            </a:r>
          </a:p>
        </p:txBody>
      </p:sp>
      <p:sp>
        <p:nvSpPr>
          <p:cNvPr id="98" name="TextBox 97">
            <a:extLst>
              <a:ext uri="{FF2B5EF4-FFF2-40B4-BE49-F238E27FC236}">
                <a16:creationId xmlns:a16="http://schemas.microsoft.com/office/drawing/2014/main" id="{03379234-AEA8-4149-AE3A-156B290468A9}"/>
              </a:ext>
            </a:extLst>
          </p:cNvPr>
          <p:cNvSpPr txBox="1"/>
          <p:nvPr/>
        </p:nvSpPr>
        <p:spPr>
          <a:xfrm>
            <a:off x="43781" y="7250819"/>
            <a:ext cx="2202613" cy="789112"/>
          </a:xfrm>
          <a:prstGeom prst="rect">
            <a:avLst/>
          </a:prstGeom>
          <a:noFill/>
          <a:ln w="12700" cap="flat" cmpd="sng" algn="ctr">
            <a:solidFill>
              <a:srgbClr val="000000"/>
            </a:solidFill>
            <a:prstDash val="sysDash"/>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a:ln>
                  <a:noFill/>
                </a:ln>
                <a:effectLst/>
                <a:uLnTx/>
                <a:uFillTx/>
                <a:latin typeface="Arial" panose="020B0604020202020204"/>
                <a:ea typeface="+mn-ea"/>
                <a:cs typeface="+mn-cs"/>
              </a:rPr>
              <a:t>Legend</a:t>
            </a:r>
          </a:p>
          <a:p>
            <a:pPr marL="0" marR="0" lvl="0" indent="0" defTabSz="914400" eaLnBrk="1" fontAlgn="auto" latinLnBrk="0" hangingPunct="1">
              <a:lnSpc>
                <a:spcPct val="100000"/>
              </a:lnSpc>
              <a:spcBef>
                <a:spcPts val="0"/>
              </a:spcBef>
              <a:spcAft>
                <a:spcPts val="0"/>
              </a:spcAft>
              <a:buClrTx/>
              <a:buSzTx/>
              <a:buFontTx/>
              <a:buNone/>
              <a:tabLst/>
              <a:defRPr/>
            </a:pPr>
            <a:endParaRPr lang="en-US" sz="800" kern="0" dirty="0">
              <a:solidFill>
                <a:schemeClr val="accent6">
                  <a:lumMod val="75000"/>
                </a:schemeClr>
              </a:solidFill>
              <a:latin typeface="Arial" panose="020B0604020202020204"/>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effectLst/>
                <a:uLnTx/>
                <a:uFillTx/>
                <a:latin typeface="Arial" panose="020B0604020202020204"/>
                <a:ea typeface="+mn-ea"/>
                <a:cs typeface="+mn-cs"/>
              </a:rPr>
              <a:t>Standard FHIR Elements</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Extension </a:t>
            </a:r>
            <a:r>
              <a:rPr lang="en-US" sz="800" kern="0" dirty="0">
                <a:solidFill>
                  <a:srgbClr val="C00000"/>
                </a:solidFill>
                <a:latin typeface="Arial" panose="020B0604020202020204"/>
              </a:rPr>
              <a:t>defined in </a:t>
            </a:r>
            <a:r>
              <a:rPr lang="en-US" sz="800" kern="0" dirty="0" err="1">
                <a:solidFill>
                  <a:srgbClr val="C00000"/>
                </a:solidFill>
                <a:latin typeface="Arial" panose="020B0604020202020204"/>
              </a:rPr>
              <a:t>mCODE</a:t>
            </a:r>
            <a:r>
              <a:rPr lang="en-US" sz="800" kern="0" dirty="0">
                <a:solidFill>
                  <a:srgbClr val="C00000"/>
                </a:solidFill>
                <a:latin typeface="Arial" panose="020B0604020202020204"/>
              </a:rPr>
              <a:t> &gt;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&lt;&lt; Extension defined in </a:t>
            </a:r>
            <a:r>
              <a:rPr kumimoji="0" lang="en-US" sz="800" i="0" u="none" strike="noStrike" kern="0" cap="none" spc="0" normalizeH="0" baseline="0" noProof="0" dirty="0" err="1">
                <a:ln>
                  <a:noFill/>
                </a:ln>
                <a:solidFill>
                  <a:schemeClr val="accent5">
                    <a:lumMod val="75000"/>
                  </a:schemeClr>
                </a:solidFill>
                <a:effectLst/>
                <a:uLnTx/>
                <a:uFillTx/>
                <a:latin typeface="Arial" panose="020B0604020202020204"/>
                <a:ea typeface="+mn-ea"/>
                <a:cs typeface="+mn-cs"/>
              </a:rPr>
              <a:t>CodeX</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RT &gt;&gt;</a:t>
            </a:r>
          </a:p>
          <a:p>
            <a:pPr marL="0" marR="0" lvl="0" indent="0" defTabSz="914400" eaLnBrk="1" fontAlgn="auto" latinLnBrk="0" hangingPunct="1">
              <a:lnSpc>
                <a:spcPct val="100000"/>
              </a:lnSpc>
              <a:spcBef>
                <a:spcPts val="0"/>
              </a:spcBef>
              <a:spcAft>
                <a:spcPts val="0"/>
              </a:spcAft>
              <a:buClrTx/>
              <a:buSzTx/>
              <a:buFontTx/>
              <a:buNone/>
              <a:tabLst/>
              <a:defRPr/>
            </a:pPr>
            <a:r>
              <a:rPr lang="en-US" sz="800" b="0" kern="0" dirty="0">
                <a:solidFill>
                  <a:schemeClr val="accent6">
                    <a:lumMod val="75000"/>
                  </a:schemeClr>
                </a:solidFill>
                <a:latin typeface="Arial" panose="020B0604020202020204"/>
              </a:rPr>
              <a:t>&lt;&lt;&lt; Extension defined in future scope &gt;&gt;&gt;</a:t>
            </a:r>
            <a:endParaRPr kumimoji="0" lang="en-CH"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p:txBody>
      </p:sp>
      <p:sp>
        <p:nvSpPr>
          <p:cNvPr id="115" name="Content Placeholder 2">
            <a:extLst>
              <a:ext uri="{FF2B5EF4-FFF2-40B4-BE49-F238E27FC236}">
                <a16:creationId xmlns:a16="http://schemas.microsoft.com/office/drawing/2014/main" id="{6C29ECB6-2077-4816-81DD-9348C59D0448}"/>
              </a:ext>
            </a:extLst>
          </p:cNvPr>
          <p:cNvSpPr txBox="1">
            <a:spLocks/>
          </p:cNvSpPr>
          <p:nvPr/>
        </p:nvSpPr>
        <p:spPr>
          <a:xfrm>
            <a:off x="9779274" y="4797380"/>
            <a:ext cx="1144894"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50000"/>
              </a:lnSpc>
              <a:spcBef>
                <a:spcPts val="1000"/>
              </a:spcBef>
              <a:spcAft>
                <a:spcPts val="1000"/>
              </a:spcAft>
              <a:buClr>
                <a:srgbClr val="00A9E0"/>
              </a:buClr>
              <a:buSzTx/>
              <a:buFont typeface="Arial"/>
              <a:buNone/>
              <a:tabLst/>
              <a:defRPr/>
            </a:pPr>
            <a:r>
              <a:rPr kumimoji="0" lang="en-US" sz="1200" b="0" i="0" u="none" strike="noStrike" kern="1200" cap="none" spc="0" normalizeH="0" baseline="0" noProof="0" dirty="0">
                <a:ln>
                  <a:noFill/>
                </a:ln>
                <a:solidFill>
                  <a:schemeClr val="accent6">
                    <a:lumMod val="75000"/>
                  </a:schemeClr>
                </a:solidFill>
                <a:effectLst/>
                <a:uLnTx/>
                <a:uFillTx/>
                <a:latin typeface="Arial" panose="020B0604020202020204"/>
                <a:ea typeface="+mn-ea"/>
                <a:cs typeface="+mn-cs"/>
              </a:rPr>
              <a:t>Future Scope</a:t>
            </a:r>
          </a:p>
        </p:txBody>
      </p:sp>
      <p:cxnSp>
        <p:nvCxnSpPr>
          <p:cNvPr id="233" name="Connector: Elbow 232">
            <a:extLst>
              <a:ext uri="{FF2B5EF4-FFF2-40B4-BE49-F238E27FC236}">
                <a16:creationId xmlns:a16="http://schemas.microsoft.com/office/drawing/2014/main" id="{DFA384CE-4759-4B77-8DCB-6D7203324539}"/>
              </a:ext>
            </a:extLst>
          </p:cNvPr>
          <p:cNvCxnSpPr/>
          <p:nvPr/>
        </p:nvCxnSpPr>
        <p:spPr>
          <a:xfrm>
            <a:off x="2735153" y="410929"/>
            <a:ext cx="3657665" cy="673622"/>
          </a:xfrm>
          <a:prstGeom prst="bentConnector3">
            <a:avLst>
              <a:gd name="adj1" fmla="val 81018"/>
            </a:avLst>
          </a:prstGeom>
          <a:ln>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40" name="TextBox 239">
            <a:extLst>
              <a:ext uri="{FF2B5EF4-FFF2-40B4-BE49-F238E27FC236}">
                <a16:creationId xmlns:a16="http://schemas.microsoft.com/office/drawing/2014/main" id="{D3908BBE-2CF3-48A6-BD6B-E80696D8DEFF}"/>
              </a:ext>
            </a:extLst>
          </p:cNvPr>
          <p:cNvSpPr txBox="1"/>
          <p:nvPr/>
        </p:nvSpPr>
        <p:spPr>
          <a:xfrm>
            <a:off x="5528179" y="1545822"/>
            <a:ext cx="797338"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plans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241" name="TextBox 240">
            <a:extLst>
              <a:ext uri="{FF2B5EF4-FFF2-40B4-BE49-F238E27FC236}">
                <a16:creationId xmlns:a16="http://schemas.microsoft.com/office/drawing/2014/main" id="{BF47672E-9BAF-4C4A-94EC-AEEA970DA590}"/>
              </a:ext>
            </a:extLst>
          </p:cNvPr>
          <p:cNvSpPr txBox="1"/>
          <p:nvPr/>
        </p:nvSpPr>
        <p:spPr>
          <a:xfrm>
            <a:off x="2662766" y="4152105"/>
            <a:ext cx="797338"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prescribes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242" name="TextBox 241">
            <a:extLst>
              <a:ext uri="{FF2B5EF4-FFF2-40B4-BE49-F238E27FC236}">
                <a16:creationId xmlns:a16="http://schemas.microsoft.com/office/drawing/2014/main" id="{0CADCDE1-BE3E-4C37-95D6-C035E027CC9D}"/>
              </a:ext>
            </a:extLst>
          </p:cNvPr>
          <p:cNvSpPr txBox="1"/>
          <p:nvPr/>
        </p:nvSpPr>
        <p:spPr>
          <a:xfrm>
            <a:off x="2652009" y="6474235"/>
            <a:ext cx="797338"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prescribes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243" name="Connector: Elbow 242">
            <a:extLst>
              <a:ext uri="{FF2B5EF4-FFF2-40B4-BE49-F238E27FC236}">
                <a16:creationId xmlns:a16="http://schemas.microsoft.com/office/drawing/2014/main" id="{5A82F2BA-02B8-477D-8300-4399F32D8F53}"/>
              </a:ext>
            </a:extLst>
          </p:cNvPr>
          <p:cNvCxnSpPr>
            <a:cxnSpLocks/>
          </p:cNvCxnSpPr>
          <p:nvPr/>
        </p:nvCxnSpPr>
        <p:spPr>
          <a:xfrm flipV="1">
            <a:off x="2652009" y="1922337"/>
            <a:ext cx="4051633" cy="2713334"/>
          </a:xfrm>
          <a:prstGeom prst="bentConnector3">
            <a:avLst>
              <a:gd name="adj1" fmla="val 99681"/>
            </a:avLst>
          </a:prstGeom>
          <a:ln>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48" name="Connector: Elbow 247">
            <a:extLst>
              <a:ext uri="{FF2B5EF4-FFF2-40B4-BE49-F238E27FC236}">
                <a16:creationId xmlns:a16="http://schemas.microsoft.com/office/drawing/2014/main" id="{829EAE52-CF73-460C-A081-D41803337F54}"/>
              </a:ext>
            </a:extLst>
          </p:cNvPr>
          <p:cNvCxnSpPr>
            <a:cxnSpLocks/>
          </p:cNvCxnSpPr>
          <p:nvPr/>
        </p:nvCxnSpPr>
        <p:spPr>
          <a:xfrm rot="5400000" flipH="1" flipV="1">
            <a:off x="2320556" y="2323423"/>
            <a:ext cx="4971043" cy="4196987"/>
          </a:xfrm>
          <a:prstGeom prst="bentConnector3">
            <a:avLst>
              <a:gd name="adj1" fmla="val 50000"/>
            </a:avLst>
          </a:prstGeom>
          <a:ln>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069550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Rectangle 96">
            <a:extLst>
              <a:ext uri="{FF2B5EF4-FFF2-40B4-BE49-F238E27FC236}">
                <a16:creationId xmlns:a16="http://schemas.microsoft.com/office/drawing/2014/main" id="{FB770477-ED0F-4207-80F7-A508DADB1558}"/>
              </a:ext>
            </a:extLst>
          </p:cNvPr>
          <p:cNvSpPr/>
          <p:nvPr/>
        </p:nvSpPr>
        <p:spPr>
          <a:xfrm>
            <a:off x="3175000" y="287034"/>
            <a:ext cx="7823448" cy="4705495"/>
          </a:xfrm>
          <a:prstGeom prst="rect">
            <a:avLst/>
          </a:prstGeom>
          <a:solidFill>
            <a:schemeClr val="accent1">
              <a:lumMod val="20000"/>
              <a:lumOff val="80000"/>
            </a:schemeClr>
          </a:solidFill>
          <a:ln w="28575" cap="flat" cmpd="sng" algn="ctr">
            <a:solidFill>
              <a:schemeClr val="accent1">
                <a:lumMod val="75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77" name="Rectangle 76">
            <a:extLst>
              <a:ext uri="{FF2B5EF4-FFF2-40B4-BE49-F238E27FC236}">
                <a16:creationId xmlns:a16="http://schemas.microsoft.com/office/drawing/2014/main" id="{7ED299A2-93ED-4808-A0C7-86741EE079B1}"/>
              </a:ext>
            </a:extLst>
          </p:cNvPr>
          <p:cNvSpPr/>
          <p:nvPr/>
        </p:nvSpPr>
        <p:spPr>
          <a:xfrm>
            <a:off x="6257144" y="372823"/>
            <a:ext cx="4635876" cy="2408473"/>
          </a:xfrm>
          <a:prstGeom prst="rect">
            <a:avLst/>
          </a:prstGeom>
          <a:solidFill>
            <a:schemeClr val="accent2">
              <a:lumMod val="20000"/>
              <a:lumOff val="80000"/>
            </a:schemeClr>
          </a:solidFill>
          <a:ln w="28575" cap="flat" cmpd="sng" algn="ctr">
            <a:solidFill>
              <a:srgbClr val="C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49" name="TextBox 48">
            <a:extLst>
              <a:ext uri="{FF2B5EF4-FFF2-40B4-BE49-F238E27FC236}">
                <a16:creationId xmlns:a16="http://schemas.microsoft.com/office/drawing/2014/main" id="{BF7A4BF9-BAA1-4BEB-83E0-F361806545FF}"/>
              </a:ext>
            </a:extLst>
          </p:cNvPr>
          <p:cNvSpPr txBox="1"/>
          <p:nvPr/>
        </p:nvSpPr>
        <p:spPr>
          <a:xfrm>
            <a:off x="3459018" y="489844"/>
            <a:ext cx="1972031" cy="2246769"/>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Radiotherapy</a:t>
            </a:r>
            <a:r>
              <a:rPr kumimoji="0" lang="en-US" sz="10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Planned Course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(ServiceRequest)</a:t>
            </a:r>
            <a:endParaRPr kumimoji="0" lang="en-CH" sz="8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endPar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ite</a:t>
            </a:r>
          </a:p>
          <a:p>
            <a:pPr marR="0" lvl="0" defTabSz="914400" eaLnBrk="1" fontAlgn="auto" latinLnBrk="0" hangingPunct="1">
              <a:lnSpc>
                <a:spcPct val="100000"/>
              </a:lnSpc>
              <a:spcBef>
                <a:spcPts val="0"/>
              </a:spcBef>
              <a:spcAft>
                <a:spcPts val="0"/>
              </a:spcAft>
              <a:buClrTx/>
              <a:buSzTx/>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Reference / Code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&lt; </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Procedure</a:t>
            </a:r>
            <a:r>
              <a:rPr kumimoji="0" lang="en-CH" sz="800" i="0" u="none" strike="noStrike" kern="0" cap="none" spc="0" normalizeH="0" baseline="0" noProof="0" dirty="0">
                <a:ln>
                  <a:noFill/>
                </a:ln>
                <a:solidFill>
                  <a:srgbClr val="C00000"/>
                </a:solidFill>
                <a:effectLst/>
                <a:uLnTx/>
                <a:uFillTx/>
                <a:latin typeface="Arial" panose="020B0604020202020204"/>
                <a:ea typeface="+mn-ea"/>
                <a:cs typeface="+mn-cs"/>
              </a:rPr>
              <a:t> Intent</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 &gt;</a:t>
            </a: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Technique &gt;</a:t>
            </a:r>
          </a:p>
          <a:p>
            <a:pPr>
              <a:defRPr/>
            </a:pPr>
            <a:r>
              <a:rPr lang="en-US" sz="800" kern="0" dirty="0">
                <a:solidFill>
                  <a:schemeClr val="accent5">
                    <a:lumMod val="75000"/>
                  </a:schemeClr>
                </a:solidFill>
                <a:latin typeface="Arial" panose="020B0604020202020204"/>
              </a:rPr>
              <a:t>    &lt;&lt; Energy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kern="0" dirty="0">
                <a:solidFill>
                  <a:schemeClr val="accent5">
                    <a:lumMod val="75000"/>
                  </a:schemeClr>
                </a:solidFill>
                <a:latin typeface="Arial" panose="020B0604020202020204"/>
              </a:rPr>
              <a:t>    &lt;&lt; Type Of Device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kern="0" dirty="0">
              <a:solidFill>
                <a:srgbClr val="C00000"/>
              </a:solidFill>
              <a:latin typeface="Arial" panose="020B0604020202020204"/>
            </a:endParaRPr>
          </a:p>
          <a:p>
            <a:pPr>
              <a:defRPr/>
            </a:pPr>
            <a:r>
              <a:rPr lang="en-US" sz="800" kern="0" dirty="0">
                <a:solidFill>
                  <a:srgbClr val="C00000"/>
                </a:solidFill>
                <a:latin typeface="Arial" panose="020B0604020202020204"/>
              </a:rPr>
              <a:t>&lt; No. Sessions &gt;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Dose Planned to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Target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Planned No. Fractions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Planned Total Dose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a:t>
            </a:r>
            <a:endParaRPr lang="en-US" sz="800" b="1" kern="0" dirty="0">
              <a:solidFill>
                <a:schemeClr val="accent5">
                  <a:lumMod val="75000"/>
                </a:schemeClr>
              </a:solidFill>
              <a:latin typeface="Arial" panose="020B0604020202020204"/>
            </a:endParaRPr>
          </a:p>
        </p:txBody>
      </p:sp>
      <p:sp>
        <p:nvSpPr>
          <p:cNvPr id="51" name="TextBox 50">
            <a:extLst>
              <a:ext uri="{FF2B5EF4-FFF2-40B4-BE49-F238E27FC236}">
                <a16:creationId xmlns:a16="http://schemas.microsoft.com/office/drawing/2014/main" id="{18CD33D3-1E48-461C-B7B9-4B44DD0494B3}"/>
              </a:ext>
            </a:extLst>
          </p:cNvPr>
          <p:cNvSpPr txBox="1"/>
          <p:nvPr/>
        </p:nvSpPr>
        <p:spPr>
          <a:xfrm>
            <a:off x="8784387" y="470198"/>
            <a:ext cx="2021834" cy="2246769"/>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a:defRPr sz="1400" b="1">
                <a:solidFill>
                  <a:schemeClr val="accent1"/>
                </a:solidFill>
              </a:defRPr>
            </a:lvl1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Radiotherapy</a:t>
            </a:r>
            <a:r>
              <a:rPr kumimoji="0" lang="en-US" sz="1000" b="0" i="0" u="none" strike="noStrike" kern="0" cap="none" spc="0" normalizeH="0" baseline="0" noProof="0" dirty="0">
                <a:ln>
                  <a:noFill/>
                </a:ln>
                <a:solidFill>
                  <a:srgbClr val="C0000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CH" sz="1000" b="1" i="0" u="none" strike="noStrike" kern="0" cap="none" spc="0" normalizeH="0" baseline="0" noProof="0" dirty="0">
                <a:ln>
                  <a:noFill/>
                </a:ln>
                <a:solidFill>
                  <a:srgbClr val="C00000"/>
                </a:solidFill>
                <a:effectLst/>
                <a:uLnTx/>
                <a:uFillTx/>
                <a:latin typeface="Arial" panose="020B0604020202020204"/>
                <a:ea typeface="+mn-ea"/>
                <a:cs typeface="+mn-cs"/>
              </a:rPr>
              <a:t>Course</a:t>
            </a:r>
            <a:r>
              <a:rPr kumimoji="0" lang="en-US" sz="1000" b="1" i="0" u="none" strike="noStrike" kern="0" cap="none" spc="0" normalizeH="0" baseline="0" noProof="0" dirty="0">
                <a:ln>
                  <a:noFill/>
                </a:ln>
                <a:solidFill>
                  <a:srgbClr val="C00000"/>
                </a:solidFill>
                <a:effectLst/>
                <a:uLnTx/>
                <a:uFillTx/>
                <a:latin typeface="Arial" panose="020B0604020202020204"/>
                <a:ea typeface="+mn-ea"/>
                <a:cs typeface="+mn-cs"/>
              </a:rPr>
              <a:t> Summary</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 (Procedure)</a:t>
            </a:r>
          </a:p>
          <a:p>
            <a:pPr marL="0" marR="0" lvl="0" indent="0" defTabSz="914400" eaLnBrk="1" fontAlgn="auto" latinLnBrk="0" hangingPunct="1">
              <a:lnSpc>
                <a:spcPct val="100000"/>
              </a:lnSpc>
              <a:spcBef>
                <a:spcPts val="0"/>
              </a:spcBef>
              <a:spcAft>
                <a:spcPts val="0"/>
              </a:spcAft>
              <a:buClrTx/>
              <a:buSzTx/>
              <a:buFontTx/>
              <a:buNone/>
              <a:tabLst/>
              <a:defRPr/>
            </a:pPr>
            <a:endParaRPr kumimoji="0" lang="en-CH" sz="800" b="0" i="0" u="none" strike="noStrike" kern="0" cap="none" spc="0" normalizeH="0" baseline="0" noProof="0" dirty="0">
              <a:ln>
                <a:noFill/>
              </a:ln>
              <a:solidFill>
                <a:schemeClr val="tx1"/>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Reference / Code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&lt; </a:t>
            </a: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Procedure</a:t>
            </a:r>
            <a:r>
              <a:rPr kumimoji="0" lang="en-CH" sz="800" b="0" i="0" u="none" strike="noStrike" kern="0" cap="none" spc="0" normalizeH="0" baseline="0" noProof="0" dirty="0">
                <a:ln>
                  <a:noFill/>
                </a:ln>
                <a:solidFill>
                  <a:srgbClr val="C00000"/>
                </a:solidFill>
                <a:effectLst/>
                <a:uLnTx/>
                <a:uFillTx/>
                <a:latin typeface="Arial" panose="020B0604020202020204"/>
                <a:ea typeface="+mn-ea"/>
                <a:cs typeface="+mn-cs"/>
              </a:rPr>
              <a:t> Intent</a:t>
            </a: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 &gt;</a:t>
            </a:r>
          </a:p>
          <a:p>
            <a:pPr>
              <a:defRPr/>
            </a:pPr>
            <a:r>
              <a:rPr lang="en-US" sz="800" b="0" kern="0" dirty="0">
                <a:solidFill>
                  <a:srgbClr val="C00000"/>
                </a:solidFill>
                <a:latin typeface="Arial" panose="020B0604020202020204"/>
              </a:rPr>
              <a:t>&lt; Termination Reason</a:t>
            </a: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&gt;</a:t>
            </a: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    &lt; Technique &gt;</a:t>
            </a:r>
          </a:p>
          <a:p>
            <a:pPr>
              <a:defRPr/>
            </a:pPr>
            <a:r>
              <a:rPr lang="en-US" sz="800" b="0" kern="0" dirty="0">
                <a:solidFill>
                  <a:schemeClr val="accent5">
                    <a:lumMod val="75000"/>
                  </a:schemeClr>
                </a:solidFill>
                <a:latin typeface="Arial" panose="020B0604020202020204"/>
              </a:rPr>
              <a:t>    &lt;&lt; Energy </a:t>
            </a:r>
            <a:r>
              <a:rPr kumimoji="0" lang="en-US"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b="0" kern="0" dirty="0">
                <a:solidFill>
                  <a:schemeClr val="accent5">
                    <a:lumMod val="75000"/>
                  </a:schemeClr>
                </a:solidFill>
                <a:latin typeface="Arial" panose="020B0604020202020204"/>
              </a:rPr>
              <a:t>    &lt;&lt; Type Of Device </a:t>
            </a:r>
            <a:r>
              <a:rPr kumimoji="0" lang="en-US"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b="0" kern="0" dirty="0">
              <a:solidFill>
                <a:srgbClr val="C00000"/>
              </a:solidFill>
              <a:latin typeface="Arial" panose="020B0604020202020204"/>
            </a:endParaRP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&lt; No. Sessions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&lt; </a:t>
            </a: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Dose Delivered to Volume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    &lt; Target Volume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    &lt; Delivered No. Fractions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    &lt; Delivered Total Dose &gt;</a:t>
            </a:r>
          </a:p>
        </p:txBody>
      </p:sp>
      <p:sp>
        <p:nvSpPr>
          <p:cNvPr id="52" name="TextBox 51">
            <a:extLst>
              <a:ext uri="{FF2B5EF4-FFF2-40B4-BE49-F238E27FC236}">
                <a16:creationId xmlns:a16="http://schemas.microsoft.com/office/drawing/2014/main" id="{848A5E45-7DE6-410A-BD25-B63498F58981}"/>
              </a:ext>
            </a:extLst>
          </p:cNvPr>
          <p:cNvSpPr txBox="1"/>
          <p:nvPr/>
        </p:nvSpPr>
        <p:spPr>
          <a:xfrm>
            <a:off x="8600180" y="2902571"/>
            <a:ext cx="2138697" cy="1631216"/>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lvl="0">
              <a:spcBef>
                <a:spcPts val="600"/>
              </a:spcBef>
              <a:defRPr/>
            </a:pPr>
            <a:r>
              <a:rPr lang="en-US" sz="800" kern="0" dirty="0">
                <a:solidFill>
                  <a:schemeClr val="accent5">
                    <a:lumMod val="75000"/>
                  </a:schemeClr>
                </a:solidFill>
                <a:latin typeface="Arial" panose="020B0604020202020204"/>
              </a:rPr>
              <a:t>Radiotherapy</a:t>
            </a:r>
            <a:r>
              <a:rPr lang="en-US" sz="1000" b="1" kern="0" dirty="0">
                <a:solidFill>
                  <a:schemeClr val="accent5">
                    <a:lumMod val="75000"/>
                  </a:schemeClr>
                </a:solidFill>
                <a:latin typeface="Arial" panose="020B0604020202020204"/>
              </a:rPr>
              <a:t> </a:t>
            </a:r>
            <a:br>
              <a:rPr lang="en-US" sz="1000" b="1" kern="0" dirty="0">
                <a:solidFill>
                  <a:schemeClr val="accent5">
                    <a:lumMod val="75000"/>
                  </a:schemeClr>
                </a:solidFill>
                <a:latin typeface="Arial" panose="020B0604020202020204"/>
              </a:rPr>
            </a:br>
            <a:r>
              <a:rPr lang="en-US" sz="1000" b="1" kern="0" dirty="0">
                <a:solidFill>
                  <a:schemeClr val="accent5">
                    <a:lumMod val="75000"/>
                  </a:schemeClr>
                </a:solidFill>
                <a:latin typeface="Arial" panose="020B0604020202020204"/>
              </a:rPr>
              <a:t>Treated </a:t>
            </a:r>
            <a:r>
              <a:rPr lang="en-CH" sz="1000" b="1" kern="0" dirty="0">
                <a:solidFill>
                  <a:schemeClr val="accent5">
                    <a:lumMod val="75000"/>
                  </a:schemeClr>
                </a:solidFill>
                <a:latin typeface="Arial" panose="020B0604020202020204"/>
              </a:rPr>
              <a:t>Phase</a:t>
            </a:r>
            <a:r>
              <a:rPr lang="en-US" sz="1000" b="1" kern="0" dirty="0">
                <a:solidFill>
                  <a:schemeClr val="accent5">
                    <a:lumMod val="75000"/>
                  </a:schemeClr>
                </a:solidFill>
                <a:latin typeface="Arial" panose="020B0604020202020204"/>
              </a:rPr>
              <a:t>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(Procedure)</a:t>
            </a:r>
            <a:b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br>
            <a:endParaRPr lang="en-US" sz="800" b="1" kern="0" dirty="0">
              <a:solidFill>
                <a:schemeClr val="accent5">
                  <a:lumMod val="75000"/>
                </a:schemeClr>
              </a:solidFill>
              <a:latin typeface="Arial" panose="020B0604020202020204"/>
            </a:endParaRP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Techniques &gt;</a:t>
            </a:r>
          </a:p>
          <a:p>
            <a:pPr>
              <a:defRPr/>
            </a:pPr>
            <a:r>
              <a:rPr lang="en-US" sz="800" kern="0" dirty="0">
                <a:solidFill>
                  <a:schemeClr val="accent5">
                    <a:lumMod val="75000"/>
                  </a:schemeClr>
                </a:solidFill>
                <a:latin typeface="Arial" panose="020B0604020202020204"/>
              </a:rPr>
              <a:t>    &lt;&lt; Energy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kern="0" dirty="0">
                <a:solidFill>
                  <a:schemeClr val="accent5">
                    <a:lumMod val="75000"/>
                  </a:schemeClr>
                </a:solidFill>
                <a:latin typeface="Arial" panose="020B0604020202020204"/>
              </a:rPr>
              <a:t>    &lt;&lt; Type Of Device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kern="0" dirty="0">
              <a:solidFill>
                <a:srgbClr val="C00000"/>
              </a:solidFill>
              <a:latin typeface="Arial" panose="020B0604020202020204"/>
            </a:endParaRPr>
          </a:p>
          <a:p>
            <a:pPr>
              <a:defRPr/>
            </a:pPr>
            <a:r>
              <a:rPr lang="en-US" sz="800" kern="0" dirty="0">
                <a:solidFill>
                  <a:schemeClr val="accent5">
                    <a:lumMod val="75000"/>
                  </a:schemeClr>
                </a:solidFill>
                <a:latin typeface="Arial" panose="020B0604020202020204"/>
              </a:rPr>
              <a:t>&lt;&lt; Delivered No. Fractions &gt;&gt;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&lt; </a:t>
            </a: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Dose Delivered to Volume </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Target Volume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Delivered Total Dose &gt;</a:t>
            </a:r>
          </a:p>
        </p:txBody>
      </p:sp>
      <p:cxnSp>
        <p:nvCxnSpPr>
          <p:cNvPr id="54" name="Straight Arrow Connector 53">
            <a:extLst>
              <a:ext uri="{FF2B5EF4-FFF2-40B4-BE49-F238E27FC236}">
                <a16:creationId xmlns:a16="http://schemas.microsoft.com/office/drawing/2014/main" id="{F2C3C905-B815-4664-8991-653B0CBCCB57}"/>
              </a:ext>
            </a:extLst>
          </p:cNvPr>
          <p:cNvCxnSpPr>
            <a:cxnSpLocks/>
          </p:cNvCxnSpPr>
          <p:nvPr/>
        </p:nvCxnSpPr>
        <p:spPr>
          <a:xfrm flipH="1">
            <a:off x="5431049" y="752829"/>
            <a:ext cx="3332001" cy="0"/>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58" name="TextBox 57">
            <a:extLst>
              <a:ext uri="{FF2B5EF4-FFF2-40B4-BE49-F238E27FC236}">
                <a16:creationId xmlns:a16="http://schemas.microsoft.com/office/drawing/2014/main" id="{1E37A2B9-A74A-43C5-81E3-4D7F6F676546}"/>
              </a:ext>
            </a:extLst>
          </p:cNvPr>
          <p:cNvSpPr txBox="1"/>
          <p:nvPr/>
        </p:nvSpPr>
        <p:spPr>
          <a:xfrm>
            <a:off x="3459018" y="2856703"/>
            <a:ext cx="1982952" cy="201163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lvl="0"/>
            <a:r>
              <a:rPr lang="en-GB" sz="800" kern="0" dirty="0">
                <a:solidFill>
                  <a:schemeClr val="accent5">
                    <a:lumMod val="75000"/>
                  </a:schemeClr>
                </a:solidFill>
                <a:latin typeface="Arial" panose="020B0604020202020204"/>
              </a:rPr>
              <a:t>R</a:t>
            </a:r>
            <a:r>
              <a:rPr kumimoji="0" lang="en-GB" sz="800" i="0" u="none" strike="noStrike" kern="0" cap="none" spc="0" normalizeH="0" baseline="0" noProof="0" dirty="0" err="1">
                <a:ln>
                  <a:noFill/>
                </a:ln>
                <a:solidFill>
                  <a:schemeClr val="accent5">
                    <a:lumMod val="75000"/>
                  </a:schemeClr>
                </a:solidFill>
                <a:effectLst/>
                <a:uLnTx/>
                <a:uFillTx/>
                <a:latin typeface="Arial" panose="020B0604020202020204"/>
                <a:ea typeface="+mn-ea"/>
                <a:cs typeface="+mn-cs"/>
              </a:rPr>
              <a:t>adiotherapy</a:t>
            </a:r>
            <a:r>
              <a:rPr kumimoji="0" lang="en-GB" sz="10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p>
          <a:p>
            <a:r>
              <a:rPr kumimoji="0" lang="en-GB"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Planned Phase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(ServiceRequest)</a:t>
            </a:r>
            <a:b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br>
            <a:endParaRPr kumimoji="0" lang="en-CH"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ite</a:t>
            </a: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&lt;Modality&gt;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&lt;Techniques&gt;</a:t>
            </a:r>
          </a:p>
          <a:p>
            <a:pPr>
              <a:defRPr/>
            </a:pPr>
            <a:r>
              <a:rPr lang="en-US" sz="800" kern="0" dirty="0">
                <a:solidFill>
                  <a:schemeClr val="accent5">
                    <a:lumMod val="75000"/>
                  </a:schemeClr>
                </a:solidFill>
                <a:latin typeface="Arial" panose="020B0604020202020204"/>
              </a:rPr>
              <a:t>    &lt;&lt; Energy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kern="0" dirty="0">
                <a:solidFill>
                  <a:schemeClr val="accent5">
                    <a:lumMod val="75000"/>
                  </a:schemeClr>
                </a:solidFill>
                <a:latin typeface="Arial" panose="020B0604020202020204"/>
              </a:rPr>
              <a:t>    &lt;&lt; Type Of Device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kern="0" dirty="0">
              <a:solidFill>
                <a:srgbClr val="C00000"/>
              </a:solidFill>
              <a:latin typeface="Arial" panose="020B0604020202020204"/>
            </a:endParaRPr>
          </a:p>
          <a:p>
            <a:pPr>
              <a:defRPr/>
            </a:pPr>
            <a:r>
              <a:rPr lang="en-US" sz="800" kern="0" dirty="0">
                <a:solidFill>
                  <a:schemeClr val="accent5">
                    <a:lumMod val="75000"/>
                  </a:schemeClr>
                </a:solidFill>
                <a:latin typeface="Arial" panose="020B0604020202020204"/>
              </a:rPr>
              <a:t>&lt;&lt; Planned No. Fractions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Dose Planned to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Target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Planned Total Dose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Planned Dose Per Fraction &gt;&gt;</a:t>
            </a:r>
          </a:p>
        </p:txBody>
      </p:sp>
      <p:sp>
        <p:nvSpPr>
          <p:cNvPr id="64" name="TextBox 63">
            <a:extLst>
              <a:ext uri="{FF2B5EF4-FFF2-40B4-BE49-F238E27FC236}">
                <a16:creationId xmlns:a16="http://schemas.microsoft.com/office/drawing/2014/main" id="{3EECD0F2-B207-40E8-A1A5-473F6F4160AC}"/>
              </a:ext>
            </a:extLst>
          </p:cNvPr>
          <p:cNvSpPr txBox="1"/>
          <p:nvPr/>
        </p:nvSpPr>
        <p:spPr>
          <a:xfrm>
            <a:off x="6409610" y="1020643"/>
            <a:ext cx="1501325" cy="1138773"/>
          </a:xfrm>
          <a:prstGeom prst="rect">
            <a:avLst/>
          </a:prstGeom>
          <a:solidFill>
            <a:srgbClr val="A3BAC3">
              <a:lumMod val="20000"/>
              <a:lumOff val="80000"/>
            </a:srgbClr>
          </a:solidFill>
          <a:ln w="12700" cap="flat" cmpd="sng" algn="ctr">
            <a:solidFill>
              <a:srgbClr val="C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i="0" u="none" strike="noStrike" kern="0" cap="none" spc="0" normalizeH="0" baseline="0" noProof="0" dirty="0">
                <a:ln>
                  <a:noFill/>
                </a:ln>
                <a:solidFill>
                  <a:srgbClr val="C00000"/>
                </a:solidFill>
                <a:effectLst/>
                <a:uLnTx/>
                <a:uFillTx/>
                <a:latin typeface="Arial" panose="020B0604020202020204"/>
                <a:ea typeface="+mn-ea"/>
                <a:cs typeface="+mn-cs"/>
              </a:rPr>
              <a:t>Radiotherapy</a:t>
            </a:r>
            <a:r>
              <a:rPr kumimoji="0" lang="en-GB" sz="1000" b="1" i="0" u="none" strike="noStrike" kern="0" cap="none" spc="0" normalizeH="0" baseline="0" noProof="0" dirty="0">
                <a:ln>
                  <a:noFill/>
                </a:ln>
                <a:solidFill>
                  <a:srgbClr val="C0000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C00000"/>
                </a:solidFill>
                <a:effectLst/>
                <a:uLnTx/>
                <a:uFillTx/>
                <a:latin typeface="Arial" panose="020B0604020202020204"/>
                <a:ea typeface="+mn-ea"/>
                <a:cs typeface="+mn-cs"/>
              </a:rPr>
              <a:t>Volume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a:t>
            </a:r>
            <a:r>
              <a:rPr kumimoji="0" lang="en-US" sz="800" b="0" i="0" u="none" strike="noStrike" kern="0" cap="none" spc="0" normalizeH="0" baseline="0" noProof="0" dirty="0" err="1">
                <a:ln>
                  <a:noFill/>
                </a:ln>
                <a:solidFill>
                  <a:schemeClr val="tx1"/>
                </a:solidFill>
                <a:effectLst/>
                <a:uLnTx/>
                <a:uFillTx/>
                <a:latin typeface="Arial" panose="020B0604020202020204"/>
                <a:ea typeface="+mn-ea"/>
                <a:cs typeface="+mn-cs"/>
              </a:rPr>
              <a:t>BodyStructure</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a:t>
            </a:r>
          </a:p>
          <a:p>
            <a:pPr marL="0" marR="0" lvl="0" indent="0" defTabSz="914400" eaLnBrk="1" fontAlgn="auto" latinLnBrk="0" hangingPunct="1">
              <a:lnSpc>
                <a:spcPct val="100000"/>
              </a:lnSpc>
              <a:spcBef>
                <a:spcPts val="0"/>
              </a:spcBef>
              <a:spcAft>
                <a:spcPts val="0"/>
              </a:spcAft>
              <a:buClrTx/>
              <a:buSzTx/>
              <a:buFontTx/>
              <a:buNone/>
              <a:tabLst/>
              <a:defRPr/>
            </a:pPr>
            <a:endParaRPr kumimoji="0" lang="en-CH" sz="800" b="1" i="0" u="none" strike="noStrike" kern="0" cap="none" spc="0" normalizeH="0" baseline="0" noProof="0" dirty="0">
              <a:ln>
                <a:noFill/>
              </a:ln>
              <a:solidFill>
                <a:srgbClr val="C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Display Name (Identifier)</a:t>
            </a: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Technical Identifier</a:t>
            </a: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Volume Type</a:t>
            </a: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Location</a:t>
            </a:r>
          </a:p>
          <a:p>
            <a:pPr marR="0" lvl="0" defTabSz="914400" eaLnBrk="1" fontAlgn="auto" latinLnBrk="0" hangingPunct="1">
              <a:lnSpc>
                <a:spcPct val="100000"/>
              </a:lnSpc>
              <a:spcBef>
                <a:spcPts val="0"/>
              </a:spcBef>
              <a:spcAft>
                <a:spcPts val="0"/>
              </a:spcAft>
              <a:buClrTx/>
              <a:buSzTx/>
              <a:tabLst/>
              <a:defRPr/>
            </a:pPr>
            <a:r>
              <a:rPr lang="en-GB" sz="800" kern="0" dirty="0" err="1">
                <a:solidFill>
                  <a:srgbClr val="000000"/>
                </a:solidFill>
                <a:latin typeface="Arial" panose="020B0604020202020204"/>
              </a:rPr>
              <a:t>Locatoin</a:t>
            </a:r>
            <a:r>
              <a:rPr lang="en-GB" sz="800" kern="0" dirty="0">
                <a:solidFill>
                  <a:srgbClr val="000000"/>
                </a:solidFill>
                <a:latin typeface="Arial" panose="020B0604020202020204"/>
              </a:rPr>
              <a:t> Qualifier</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65" name="Straight Arrow Connector 64">
            <a:extLst>
              <a:ext uri="{FF2B5EF4-FFF2-40B4-BE49-F238E27FC236}">
                <a16:creationId xmlns:a16="http://schemas.microsoft.com/office/drawing/2014/main" id="{3852BA76-9720-4014-820D-96FCB5635CD8}"/>
              </a:ext>
            </a:extLst>
          </p:cNvPr>
          <p:cNvCxnSpPr>
            <a:cxnSpLocks/>
            <a:stCxn id="51" idx="1"/>
            <a:endCxn id="64" idx="3"/>
          </p:cNvCxnSpPr>
          <p:nvPr/>
        </p:nvCxnSpPr>
        <p:spPr>
          <a:xfrm flipH="1" flipV="1">
            <a:off x="7910935" y="1590030"/>
            <a:ext cx="873452" cy="3553"/>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6" name="Straight Arrow Connector 65">
            <a:extLst>
              <a:ext uri="{FF2B5EF4-FFF2-40B4-BE49-F238E27FC236}">
                <a16:creationId xmlns:a16="http://schemas.microsoft.com/office/drawing/2014/main" id="{AF1DC0A4-D6B7-430F-AB21-289D21FEE26F}"/>
              </a:ext>
            </a:extLst>
          </p:cNvPr>
          <p:cNvCxnSpPr>
            <a:cxnSpLocks/>
            <a:endCxn id="64" idx="3"/>
          </p:cNvCxnSpPr>
          <p:nvPr/>
        </p:nvCxnSpPr>
        <p:spPr>
          <a:xfrm flipH="1" flipV="1">
            <a:off x="7910935" y="1590030"/>
            <a:ext cx="1050762" cy="1470603"/>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8" name="Straight Arrow Connector 67">
            <a:extLst>
              <a:ext uri="{FF2B5EF4-FFF2-40B4-BE49-F238E27FC236}">
                <a16:creationId xmlns:a16="http://schemas.microsoft.com/office/drawing/2014/main" id="{F07AE743-BCEB-4E48-9431-71105F4085AF}"/>
              </a:ext>
            </a:extLst>
          </p:cNvPr>
          <p:cNvCxnSpPr>
            <a:cxnSpLocks/>
            <a:stCxn id="58" idx="3"/>
            <a:endCxn id="64" idx="1"/>
          </p:cNvCxnSpPr>
          <p:nvPr/>
        </p:nvCxnSpPr>
        <p:spPr>
          <a:xfrm flipV="1">
            <a:off x="5441970" y="1590030"/>
            <a:ext cx="967640" cy="2272488"/>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9" name="Straight Arrow Connector 68">
            <a:extLst>
              <a:ext uri="{FF2B5EF4-FFF2-40B4-BE49-F238E27FC236}">
                <a16:creationId xmlns:a16="http://schemas.microsoft.com/office/drawing/2014/main" id="{5D013524-DFD9-45E9-A18A-01E27D6A09C9}"/>
              </a:ext>
            </a:extLst>
          </p:cNvPr>
          <p:cNvCxnSpPr>
            <a:cxnSpLocks/>
            <a:stCxn id="49" idx="3"/>
            <a:endCxn id="64" idx="1"/>
          </p:cNvCxnSpPr>
          <p:nvPr/>
        </p:nvCxnSpPr>
        <p:spPr>
          <a:xfrm flipV="1">
            <a:off x="5431049" y="1590030"/>
            <a:ext cx="978561" cy="23199"/>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81" name="TextBox 80">
            <a:extLst>
              <a:ext uri="{FF2B5EF4-FFF2-40B4-BE49-F238E27FC236}">
                <a16:creationId xmlns:a16="http://schemas.microsoft.com/office/drawing/2014/main" id="{4279E119-9DB2-46C2-B58C-C882600A5822}"/>
              </a:ext>
            </a:extLst>
          </p:cNvPr>
          <p:cNvSpPr txBox="1"/>
          <p:nvPr/>
        </p:nvSpPr>
        <p:spPr>
          <a:xfrm>
            <a:off x="6465205" y="749322"/>
            <a:ext cx="1562482"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lment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1</a:t>
            </a:r>
          </a:p>
        </p:txBody>
      </p:sp>
      <p:sp>
        <p:nvSpPr>
          <p:cNvPr id="82" name="TextBox 81">
            <a:extLst>
              <a:ext uri="{FF2B5EF4-FFF2-40B4-BE49-F238E27FC236}">
                <a16:creationId xmlns:a16="http://schemas.microsoft.com/office/drawing/2014/main" id="{1A2AB6D5-FAFD-47A3-8341-79F61FDDF345}"/>
              </a:ext>
            </a:extLst>
          </p:cNvPr>
          <p:cNvSpPr txBox="1"/>
          <p:nvPr/>
        </p:nvSpPr>
        <p:spPr>
          <a:xfrm>
            <a:off x="7892300" y="1685011"/>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3" name="TextBox 82">
            <a:extLst>
              <a:ext uri="{FF2B5EF4-FFF2-40B4-BE49-F238E27FC236}">
                <a16:creationId xmlns:a16="http://schemas.microsoft.com/office/drawing/2014/main" id="{C26DCD5C-5849-4C67-8AB0-D39FE4EA87DD}"/>
              </a:ext>
            </a:extLst>
          </p:cNvPr>
          <p:cNvSpPr txBox="1"/>
          <p:nvPr/>
        </p:nvSpPr>
        <p:spPr>
          <a:xfrm>
            <a:off x="7845977" y="874886"/>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5" name="TextBox 84">
            <a:extLst>
              <a:ext uri="{FF2B5EF4-FFF2-40B4-BE49-F238E27FC236}">
                <a16:creationId xmlns:a16="http://schemas.microsoft.com/office/drawing/2014/main" id="{7B6C850D-4F9C-4CB1-AE52-3CEDFBD60D4E}"/>
              </a:ext>
            </a:extLst>
          </p:cNvPr>
          <p:cNvSpPr txBox="1"/>
          <p:nvPr/>
        </p:nvSpPr>
        <p:spPr>
          <a:xfrm>
            <a:off x="5495769" y="2505315"/>
            <a:ext cx="766365"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plans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6" name="Content Placeholder 2">
            <a:extLst>
              <a:ext uri="{FF2B5EF4-FFF2-40B4-BE49-F238E27FC236}">
                <a16:creationId xmlns:a16="http://schemas.microsoft.com/office/drawing/2014/main" id="{32B37F1D-56B9-4F99-B7CF-52D70156DA99}"/>
              </a:ext>
            </a:extLst>
          </p:cNvPr>
          <p:cNvSpPr txBox="1">
            <a:spLocks/>
          </p:cNvSpPr>
          <p:nvPr/>
        </p:nvSpPr>
        <p:spPr>
          <a:xfrm>
            <a:off x="9571310" y="4593356"/>
            <a:ext cx="4003828"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50000"/>
              </a:lnSpc>
              <a:spcBef>
                <a:spcPts val="1000"/>
              </a:spcBef>
              <a:spcAft>
                <a:spcPts val="1000"/>
              </a:spcAft>
              <a:buClr>
                <a:srgbClr val="00A9E0"/>
              </a:buClr>
              <a:buSzTx/>
              <a:buFont typeface="Arial"/>
              <a:buNone/>
              <a:tabLst/>
              <a:defRPr/>
            </a:pPr>
            <a:r>
              <a:rPr kumimoji="0" lang="en-US" sz="1200" b="0" i="0" u="none" strike="noStrike" kern="1200" cap="none" spc="0" normalizeH="0" baseline="0" noProof="0" dirty="0" err="1">
                <a:ln>
                  <a:noFill/>
                </a:ln>
                <a:solidFill>
                  <a:schemeClr val="accent5">
                    <a:lumMod val="75000"/>
                  </a:schemeClr>
                </a:solidFill>
                <a:effectLst/>
                <a:uLnTx/>
                <a:uFillTx/>
                <a:latin typeface="Arial" panose="020B0604020202020204"/>
                <a:ea typeface="+mn-ea"/>
                <a:cs typeface="+mn-cs"/>
              </a:rPr>
              <a:t>CodeX</a:t>
            </a:r>
            <a:r>
              <a:rPr kumimoji="0" lang="en-US" sz="1200" b="0" i="0" u="none" strike="noStrike" kern="1200" cap="none" spc="0" normalizeH="0" baseline="0" noProof="0" dirty="0">
                <a:ln>
                  <a:noFill/>
                </a:ln>
                <a:solidFill>
                  <a:schemeClr val="accent5">
                    <a:lumMod val="75000"/>
                  </a:schemeClr>
                </a:solidFill>
                <a:effectLst/>
                <a:uLnTx/>
                <a:uFillTx/>
                <a:latin typeface="Arial" panose="020B0604020202020204"/>
                <a:ea typeface="+mn-ea"/>
                <a:cs typeface="+mn-cs"/>
              </a:rPr>
              <a:t> RT Scope</a:t>
            </a:r>
          </a:p>
        </p:txBody>
      </p:sp>
      <p:sp>
        <p:nvSpPr>
          <p:cNvPr id="103" name="Title 1">
            <a:extLst>
              <a:ext uri="{FF2B5EF4-FFF2-40B4-BE49-F238E27FC236}">
                <a16:creationId xmlns:a16="http://schemas.microsoft.com/office/drawing/2014/main" id="{A024BF84-ECD7-4752-BD7B-4EA8E5D9718A}"/>
              </a:ext>
            </a:extLst>
          </p:cNvPr>
          <p:cNvSpPr txBox="1">
            <a:spLocks/>
          </p:cNvSpPr>
          <p:nvPr/>
        </p:nvSpPr>
        <p:spPr>
          <a:xfrm>
            <a:off x="0" y="-25947"/>
            <a:ext cx="11242646" cy="61753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0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400" b="0" i="0" u="none" strike="noStrike" kern="1200" cap="none" spc="0" normalizeH="0" baseline="0" noProof="0" dirty="0" err="1">
                <a:ln>
                  <a:noFill/>
                </a:ln>
                <a:solidFill>
                  <a:srgbClr val="000000"/>
                </a:solidFill>
                <a:effectLst/>
                <a:uLnTx/>
                <a:uFillTx/>
                <a:latin typeface="Arial" panose="020B0604020202020204"/>
                <a:ea typeface="+mj-ea"/>
                <a:cs typeface="+mj-cs"/>
              </a:rPr>
              <a:t>RTResourcesOverviewSubset.svg</a:t>
            </a:r>
            <a:r>
              <a:rPr lang="en-US" sz="1400" b="0" dirty="0">
                <a:solidFill>
                  <a:srgbClr val="000000"/>
                </a:solidFill>
                <a:latin typeface="Arial" panose="020B0604020202020204"/>
              </a:rPr>
              <a:t>	</a:t>
            </a:r>
            <a:r>
              <a:rPr lang="en-US" sz="800" b="0" dirty="0">
                <a:solidFill>
                  <a:srgbClr val="000000"/>
                </a:solidFill>
                <a:latin typeface="Arial" panose="020B0604020202020204"/>
              </a:rPr>
              <a:t>Updated: Jan 11, 2021</a:t>
            </a:r>
            <a:endParaRPr kumimoji="0" lang="en-GB" sz="800" b="1" i="0" u="none" strike="noStrike" kern="1200" cap="none" spc="0" normalizeH="0" baseline="0" noProof="0" dirty="0">
              <a:ln>
                <a:noFill/>
              </a:ln>
              <a:solidFill>
                <a:srgbClr val="000000"/>
              </a:solidFill>
              <a:effectLst/>
              <a:uLnTx/>
              <a:uFillTx/>
              <a:latin typeface="Arial" panose="020B0604020202020204"/>
              <a:ea typeface="+mj-ea"/>
              <a:cs typeface="+mj-cs"/>
            </a:endParaRPr>
          </a:p>
        </p:txBody>
      </p:sp>
      <p:sp>
        <p:nvSpPr>
          <p:cNvPr id="102" name="Content Placeholder 2">
            <a:extLst>
              <a:ext uri="{FF2B5EF4-FFF2-40B4-BE49-F238E27FC236}">
                <a16:creationId xmlns:a16="http://schemas.microsoft.com/office/drawing/2014/main" id="{6DC83C9B-1A44-4EF8-8691-01E95F4CAE4E}"/>
              </a:ext>
            </a:extLst>
          </p:cNvPr>
          <p:cNvSpPr txBox="1">
            <a:spLocks/>
          </p:cNvSpPr>
          <p:nvPr/>
        </p:nvSpPr>
        <p:spPr>
          <a:xfrm>
            <a:off x="6392818" y="389332"/>
            <a:ext cx="2147959"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50000"/>
              </a:lnSpc>
              <a:buClr>
                <a:srgbClr val="00A9E0"/>
              </a:buClr>
              <a:buFont typeface="Arial"/>
              <a:buNone/>
            </a:pPr>
            <a:r>
              <a:rPr lang="en-US" sz="1200" dirty="0">
                <a:solidFill>
                  <a:srgbClr val="C00000"/>
                </a:solidFill>
                <a:latin typeface="Arial" panose="020B0604020202020204"/>
              </a:rPr>
              <a:t>Derived from </a:t>
            </a:r>
            <a:r>
              <a:rPr lang="en-US" sz="1200" dirty="0" err="1">
                <a:solidFill>
                  <a:srgbClr val="C00000"/>
                </a:solidFill>
                <a:latin typeface="Arial" panose="020B0604020202020204"/>
              </a:rPr>
              <a:t>mCODE</a:t>
            </a:r>
            <a:r>
              <a:rPr lang="en-US" sz="1200" dirty="0">
                <a:solidFill>
                  <a:srgbClr val="C00000"/>
                </a:solidFill>
                <a:latin typeface="Arial" panose="020B0604020202020204"/>
              </a:rPr>
              <a:t> STU 2</a:t>
            </a:r>
          </a:p>
        </p:txBody>
      </p:sp>
      <p:cxnSp>
        <p:nvCxnSpPr>
          <p:cNvPr id="70" name="Straight Arrow Connector 69">
            <a:extLst>
              <a:ext uri="{FF2B5EF4-FFF2-40B4-BE49-F238E27FC236}">
                <a16:creationId xmlns:a16="http://schemas.microsoft.com/office/drawing/2014/main" id="{1351689B-486C-490E-A615-F06DAD98BD92}"/>
              </a:ext>
            </a:extLst>
          </p:cNvPr>
          <p:cNvCxnSpPr>
            <a:cxnSpLocks/>
            <a:endCxn id="58" idx="3"/>
          </p:cNvCxnSpPr>
          <p:nvPr/>
        </p:nvCxnSpPr>
        <p:spPr>
          <a:xfrm flipH="1">
            <a:off x="5441970" y="3680085"/>
            <a:ext cx="3158210" cy="182433"/>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109" name="TextBox 108">
            <a:extLst>
              <a:ext uri="{FF2B5EF4-FFF2-40B4-BE49-F238E27FC236}">
                <a16:creationId xmlns:a16="http://schemas.microsoft.com/office/drawing/2014/main" id="{E2EEEE41-3EF1-4F32-B219-38445C16AF99}"/>
              </a:ext>
            </a:extLst>
          </p:cNvPr>
          <p:cNvSpPr txBox="1"/>
          <p:nvPr/>
        </p:nvSpPr>
        <p:spPr>
          <a:xfrm>
            <a:off x="6506080" y="3299647"/>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lment </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of 1</a:t>
            </a:r>
          </a:p>
        </p:txBody>
      </p:sp>
      <p:sp>
        <p:nvSpPr>
          <p:cNvPr id="98" name="TextBox 97">
            <a:extLst>
              <a:ext uri="{FF2B5EF4-FFF2-40B4-BE49-F238E27FC236}">
                <a16:creationId xmlns:a16="http://schemas.microsoft.com/office/drawing/2014/main" id="{03379234-AEA8-4149-AE3A-156B290468A9}"/>
              </a:ext>
            </a:extLst>
          </p:cNvPr>
          <p:cNvSpPr txBox="1"/>
          <p:nvPr/>
        </p:nvSpPr>
        <p:spPr>
          <a:xfrm>
            <a:off x="8784387" y="5173472"/>
            <a:ext cx="2202613" cy="789112"/>
          </a:xfrm>
          <a:prstGeom prst="rect">
            <a:avLst/>
          </a:prstGeom>
          <a:noFill/>
          <a:ln w="12700" cap="flat" cmpd="sng" algn="ctr">
            <a:solidFill>
              <a:srgbClr val="000000"/>
            </a:solidFill>
            <a:prstDash val="sysDash"/>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a:ln>
                  <a:noFill/>
                </a:ln>
                <a:effectLst/>
                <a:uLnTx/>
                <a:uFillTx/>
                <a:latin typeface="Arial" panose="020B0604020202020204"/>
                <a:ea typeface="+mn-ea"/>
                <a:cs typeface="+mn-cs"/>
              </a:rPr>
              <a:t>Legend</a:t>
            </a:r>
          </a:p>
          <a:p>
            <a:pPr marL="0" marR="0" lvl="0" indent="0" defTabSz="914400" eaLnBrk="1" fontAlgn="auto" latinLnBrk="0" hangingPunct="1">
              <a:lnSpc>
                <a:spcPct val="100000"/>
              </a:lnSpc>
              <a:spcBef>
                <a:spcPts val="0"/>
              </a:spcBef>
              <a:spcAft>
                <a:spcPts val="0"/>
              </a:spcAft>
              <a:buClrTx/>
              <a:buSzTx/>
              <a:buFontTx/>
              <a:buNone/>
              <a:tabLst/>
              <a:defRPr/>
            </a:pPr>
            <a:endParaRPr lang="en-US" sz="800" kern="0" dirty="0">
              <a:solidFill>
                <a:schemeClr val="accent6">
                  <a:lumMod val="75000"/>
                </a:schemeClr>
              </a:solidFill>
              <a:latin typeface="Arial" panose="020B0604020202020204"/>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effectLst/>
                <a:uLnTx/>
                <a:uFillTx/>
                <a:latin typeface="Arial" panose="020B0604020202020204"/>
                <a:ea typeface="+mn-ea"/>
                <a:cs typeface="+mn-cs"/>
              </a:rPr>
              <a:t>Standard FHIR Elements</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Extension </a:t>
            </a:r>
            <a:r>
              <a:rPr lang="en-US" sz="800" kern="0" dirty="0">
                <a:solidFill>
                  <a:srgbClr val="C00000"/>
                </a:solidFill>
                <a:latin typeface="Arial" panose="020B0604020202020204"/>
              </a:rPr>
              <a:t>defined in </a:t>
            </a:r>
            <a:r>
              <a:rPr lang="en-US" sz="800" kern="0" dirty="0" err="1">
                <a:solidFill>
                  <a:srgbClr val="C00000"/>
                </a:solidFill>
                <a:latin typeface="Arial" panose="020B0604020202020204"/>
              </a:rPr>
              <a:t>mCODE</a:t>
            </a:r>
            <a:r>
              <a:rPr lang="en-US" sz="800" kern="0" dirty="0">
                <a:solidFill>
                  <a:srgbClr val="C00000"/>
                </a:solidFill>
                <a:latin typeface="Arial" panose="020B0604020202020204"/>
              </a:rPr>
              <a:t> &gt;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&lt;&lt; Extension defined in </a:t>
            </a:r>
            <a:r>
              <a:rPr kumimoji="0" lang="en-US" sz="800" i="0" u="none" strike="noStrike" kern="0" cap="none" spc="0" normalizeH="0" baseline="0" noProof="0" dirty="0" err="1">
                <a:ln>
                  <a:noFill/>
                </a:ln>
                <a:solidFill>
                  <a:schemeClr val="accent5">
                    <a:lumMod val="75000"/>
                  </a:schemeClr>
                </a:solidFill>
                <a:effectLst/>
                <a:uLnTx/>
                <a:uFillTx/>
                <a:latin typeface="Arial" panose="020B0604020202020204"/>
                <a:ea typeface="+mn-ea"/>
                <a:cs typeface="+mn-cs"/>
              </a:rPr>
              <a:t>CodeX</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RT &gt;&gt;</a:t>
            </a:r>
          </a:p>
        </p:txBody>
      </p:sp>
      <p:sp>
        <p:nvSpPr>
          <p:cNvPr id="240" name="TextBox 239">
            <a:extLst>
              <a:ext uri="{FF2B5EF4-FFF2-40B4-BE49-F238E27FC236}">
                <a16:creationId xmlns:a16="http://schemas.microsoft.com/office/drawing/2014/main" id="{D3908BBE-2CF3-48A6-BD6B-E80696D8DEFF}"/>
              </a:ext>
            </a:extLst>
          </p:cNvPr>
          <p:cNvSpPr txBox="1"/>
          <p:nvPr/>
        </p:nvSpPr>
        <p:spPr>
          <a:xfrm>
            <a:off x="5528179" y="1545822"/>
            <a:ext cx="797338"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plans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Tree>
    <p:extLst>
      <p:ext uri="{BB962C8B-B14F-4D97-AF65-F5344CB8AC3E}">
        <p14:creationId xmlns:p14="http://schemas.microsoft.com/office/powerpoint/2010/main" val="9621803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Rectangle 96">
            <a:extLst>
              <a:ext uri="{FF2B5EF4-FFF2-40B4-BE49-F238E27FC236}">
                <a16:creationId xmlns:a16="http://schemas.microsoft.com/office/drawing/2014/main" id="{FB770477-ED0F-4207-80F7-A508DADB1558}"/>
              </a:ext>
            </a:extLst>
          </p:cNvPr>
          <p:cNvSpPr/>
          <p:nvPr/>
        </p:nvSpPr>
        <p:spPr>
          <a:xfrm>
            <a:off x="3175000" y="287034"/>
            <a:ext cx="7823448" cy="4705495"/>
          </a:xfrm>
          <a:prstGeom prst="rect">
            <a:avLst/>
          </a:prstGeom>
          <a:solidFill>
            <a:schemeClr val="accent1">
              <a:lumMod val="20000"/>
              <a:lumOff val="80000"/>
            </a:schemeClr>
          </a:solidFill>
          <a:ln w="28575" cap="flat" cmpd="sng" algn="ctr">
            <a:solidFill>
              <a:schemeClr val="accent1">
                <a:lumMod val="75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77" name="Rectangle 76">
            <a:extLst>
              <a:ext uri="{FF2B5EF4-FFF2-40B4-BE49-F238E27FC236}">
                <a16:creationId xmlns:a16="http://schemas.microsoft.com/office/drawing/2014/main" id="{7ED299A2-93ED-4808-A0C7-86741EE079B1}"/>
              </a:ext>
            </a:extLst>
          </p:cNvPr>
          <p:cNvSpPr/>
          <p:nvPr/>
        </p:nvSpPr>
        <p:spPr>
          <a:xfrm>
            <a:off x="6257144" y="372823"/>
            <a:ext cx="4635876" cy="2408473"/>
          </a:xfrm>
          <a:prstGeom prst="rect">
            <a:avLst/>
          </a:prstGeom>
          <a:solidFill>
            <a:schemeClr val="accent2">
              <a:lumMod val="20000"/>
              <a:lumOff val="80000"/>
            </a:schemeClr>
          </a:solidFill>
          <a:ln w="28575" cap="flat" cmpd="sng" algn="ctr">
            <a:solidFill>
              <a:srgbClr val="C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49" name="TextBox 48">
            <a:extLst>
              <a:ext uri="{FF2B5EF4-FFF2-40B4-BE49-F238E27FC236}">
                <a16:creationId xmlns:a16="http://schemas.microsoft.com/office/drawing/2014/main" id="{BF7A4BF9-BAA1-4BEB-83E0-F361806545FF}"/>
              </a:ext>
            </a:extLst>
          </p:cNvPr>
          <p:cNvSpPr txBox="1"/>
          <p:nvPr/>
        </p:nvSpPr>
        <p:spPr>
          <a:xfrm>
            <a:off x="3459018" y="489844"/>
            <a:ext cx="1972031" cy="2246769"/>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Radiotherapy</a:t>
            </a:r>
            <a:r>
              <a:rPr kumimoji="0" lang="en-US" sz="10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Planned Course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(ServiceRequest)</a:t>
            </a:r>
            <a:endParaRPr kumimoji="0" lang="en-CH" sz="8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endPar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ite</a:t>
            </a:r>
          </a:p>
          <a:p>
            <a:pPr marR="0" lvl="0" defTabSz="914400" eaLnBrk="1" fontAlgn="auto" latinLnBrk="0" hangingPunct="1">
              <a:lnSpc>
                <a:spcPct val="100000"/>
              </a:lnSpc>
              <a:spcBef>
                <a:spcPts val="0"/>
              </a:spcBef>
              <a:spcAft>
                <a:spcPts val="0"/>
              </a:spcAft>
              <a:buClrTx/>
              <a:buSzTx/>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Reference / Code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&lt; </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Procedure</a:t>
            </a:r>
            <a:r>
              <a:rPr kumimoji="0" lang="en-CH" sz="800" i="0" u="none" strike="noStrike" kern="0" cap="none" spc="0" normalizeH="0" baseline="0" noProof="0" dirty="0">
                <a:ln>
                  <a:noFill/>
                </a:ln>
                <a:solidFill>
                  <a:srgbClr val="C00000"/>
                </a:solidFill>
                <a:effectLst/>
                <a:uLnTx/>
                <a:uFillTx/>
                <a:latin typeface="Arial" panose="020B0604020202020204"/>
                <a:ea typeface="+mn-ea"/>
                <a:cs typeface="+mn-cs"/>
              </a:rPr>
              <a:t> Intent</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 &gt;</a:t>
            </a: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Technique &gt;</a:t>
            </a:r>
          </a:p>
          <a:p>
            <a:pPr>
              <a:defRPr/>
            </a:pPr>
            <a:r>
              <a:rPr lang="en-US" sz="800" kern="0" dirty="0">
                <a:solidFill>
                  <a:schemeClr val="accent5">
                    <a:lumMod val="75000"/>
                  </a:schemeClr>
                </a:solidFill>
                <a:latin typeface="Arial" panose="020B0604020202020204"/>
              </a:rPr>
              <a:t>    &lt;&lt; Energy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kern="0" dirty="0">
                <a:solidFill>
                  <a:schemeClr val="accent5">
                    <a:lumMod val="75000"/>
                  </a:schemeClr>
                </a:solidFill>
                <a:latin typeface="Arial" panose="020B0604020202020204"/>
              </a:rPr>
              <a:t>    &lt;&lt; Type Of Device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kern="0" dirty="0">
              <a:solidFill>
                <a:srgbClr val="C00000"/>
              </a:solidFill>
              <a:latin typeface="Arial" panose="020B0604020202020204"/>
            </a:endParaRPr>
          </a:p>
          <a:p>
            <a:pPr>
              <a:defRPr/>
            </a:pPr>
            <a:r>
              <a:rPr lang="en-US" sz="800" kern="0" dirty="0">
                <a:solidFill>
                  <a:srgbClr val="C00000"/>
                </a:solidFill>
                <a:latin typeface="Arial" panose="020B0604020202020204"/>
              </a:rPr>
              <a:t>&lt; No. Sessions &gt;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Dose Planned to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Target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Planned No. Fractions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Planned Total Dose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a:t>
            </a:r>
            <a:endParaRPr lang="en-US" sz="800" b="1" kern="0" dirty="0">
              <a:solidFill>
                <a:schemeClr val="accent5">
                  <a:lumMod val="75000"/>
                </a:schemeClr>
              </a:solidFill>
              <a:latin typeface="Arial" panose="020B0604020202020204"/>
            </a:endParaRPr>
          </a:p>
        </p:txBody>
      </p:sp>
      <p:sp>
        <p:nvSpPr>
          <p:cNvPr id="51" name="TextBox 50">
            <a:extLst>
              <a:ext uri="{FF2B5EF4-FFF2-40B4-BE49-F238E27FC236}">
                <a16:creationId xmlns:a16="http://schemas.microsoft.com/office/drawing/2014/main" id="{18CD33D3-1E48-461C-B7B9-4B44DD0494B3}"/>
              </a:ext>
            </a:extLst>
          </p:cNvPr>
          <p:cNvSpPr txBox="1"/>
          <p:nvPr/>
        </p:nvSpPr>
        <p:spPr>
          <a:xfrm>
            <a:off x="8784387" y="470198"/>
            <a:ext cx="2021834" cy="2246769"/>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a:defRPr sz="1400" b="1">
                <a:solidFill>
                  <a:schemeClr val="accent1"/>
                </a:solidFill>
              </a:defRPr>
            </a:lvl1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Radiotherapy</a:t>
            </a:r>
            <a:r>
              <a:rPr kumimoji="0" lang="en-US" sz="1000" b="0" i="0" u="none" strike="noStrike" kern="0" cap="none" spc="0" normalizeH="0" baseline="0" noProof="0" dirty="0">
                <a:ln>
                  <a:noFill/>
                </a:ln>
                <a:solidFill>
                  <a:srgbClr val="C0000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CH" sz="1000" b="1" i="0" u="none" strike="noStrike" kern="0" cap="none" spc="0" normalizeH="0" baseline="0" noProof="0" dirty="0">
                <a:ln>
                  <a:noFill/>
                </a:ln>
                <a:solidFill>
                  <a:srgbClr val="C00000"/>
                </a:solidFill>
                <a:effectLst/>
                <a:uLnTx/>
                <a:uFillTx/>
                <a:latin typeface="Arial" panose="020B0604020202020204"/>
                <a:ea typeface="+mn-ea"/>
                <a:cs typeface="+mn-cs"/>
              </a:rPr>
              <a:t>Course</a:t>
            </a:r>
            <a:r>
              <a:rPr kumimoji="0" lang="en-US" sz="1000" b="1" i="0" u="none" strike="noStrike" kern="0" cap="none" spc="0" normalizeH="0" baseline="0" noProof="0" dirty="0">
                <a:ln>
                  <a:noFill/>
                </a:ln>
                <a:solidFill>
                  <a:srgbClr val="C00000"/>
                </a:solidFill>
                <a:effectLst/>
                <a:uLnTx/>
                <a:uFillTx/>
                <a:latin typeface="Arial" panose="020B0604020202020204"/>
                <a:ea typeface="+mn-ea"/>
                <a:cs typeface="+mn-cs"/>
              </a:rPr>
              <a:t> Summary</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 (Procedure)</a:t>
            </a:r>
          </a:p>
          <a:p>
            <a:pPr marL="0" marR="0" lvl="0" indent="0" defTabSz="914400" eaLnBrk="1" fontAlgn="auto" latinLnBrk="0" hangingPunct="1">
              <a:lnSpc>
                <a:spcPct val="100000"/>
              </a:lnSpc>
              <a:spcBef>
                <a:spcPts val="0"/>
              </a:spcBef>
              <a:spcAft>
                <a:spcPts val="0"/>
              </a:spcAft>
              <a:buClrTx/>
              <a:buSzTx/>
              <a:buFontTx/>
              <a:buNone/>
              <a:tabLst/>
              <a:defRPr/>
            </a:pPr>
            <a:endParaRPr kumimoji="0" lang="en-CH" sz="800" b="0" i="0" u="none" strike="noStrike" kern="0" cap="none" spc="0" normalizeH="0" baseline="0" noProof="0" dirty="0">
              <a:ln>
                <a:noFill/>
              </a:ln>
              <a:solidFill>
                <a:schemeClr val="tx1"/>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Reference / Code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&lt; </a:t>
            </a: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Procedure</a:t>
            </a:r>
            <a:r>
              <a:rPr kumimoji="0" lang="en-CH" sz="800" b="0" i="0" u="none" strike="noStrike" kern="0" cap="none" spc="0" normalizeH="0" baseline="0" noProof="0" dirty="0">
                <a:ln>
                  <a:noFill/>
                </a:ln>
                <a:solidFill>
                  <a:srgbClr val="C00000"/>
                </a:solidFill>
                <a:effectLst/>
                <a:uLnTx/>
                <a:uFillTx/>
                <a:latin typeface="Arial" panose="020B0604020202020204"/>
                <a:ea typeface="+mn-ea"/>
                <a:cs typeface="+mn-cs"/>
              </a:rPr>
              <a:t> Intent</a:t>
            </a: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 &gt;</a:t>
            </a:r>
          </a:p>
          <a:p>
            <a:pPr>
              <a:defRPr/>
            </a:pPr>
            <a:r>
              <a:rPr lang="en-US" sz="800" b="0" kern="0" dirty="0">
                <a:solidFill>
                  <a:srgbClr val="C00000"/>
                </a:solidFill>
                <a:latin typeface="Arial" panose="020B0604020202020204"/>
              </a:rPr>
              <a:t>&lt; Termination Reason</a:t>
            </a: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&gt;</a:t>
            </a: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    &lt; Technique &gt;</a:t>
            </a:r>
          </a:p>
          <a:p>
            <a:pPr>
              <a:defRPr/>
            </a:pPr>
            <a:r>
              <a:rPr lang="en-US" sz="800" b="0" kern="0" dirty="0">
                <a:solidFill>
                  <a:schemeClr val="accent5">
                    <a:lumMod val="75000"/>
                  </a:schemeClr>
                </a:solidFill>
                <a:latin typeface="Arial" panose="020B0604020202020204"/>
              </a:rPr>
              <a:t>    &lt;&lt; Energy </a:t>
            </a:r>
            <a:r>
              <a:rPr kumimoji="0" lang="en-US"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b="0" kern="0" dirty="0">
                <a:solidFill>
                  <a:schemeClr val="accent5">
                    <a:lumMod val="75000"/>
                  </a:schemeClr>
                </a:solidFill>
                <a:latin typeface="Arial" panose="020B0604020202020204"/>
              </a:rPr>
              <a:t>    &lt;&lt; Type Of Device </a:t>
            </a:r>
            <a:r>
              <a:rPr kumimoji="0" lang="en-US"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b="0" kern="0" dirty="0">
              <a:solidFill>
                <a:srgbClr val="C00000"/>
              </a:solidFill>
              <a:latin typeface="Arial" panose="020B0604020202020204"/>
            </a:endParaRP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&lt; No. Sessions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&lt; </a:t>
            </a: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Dose Delivered to Volume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    &lt; Target Volume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    &lt; Delivered No. Fractions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    &lt; Delivered Total Dose &gt;</a:t>
            </a:r>
          </a:p>
        </p:txBody>
      </p:sp>
      <p:sp>
        <p:nvSpPr>
          <p:cNvPr id="52" name="TextBox 51">
            <a:extLst>
              <a:ext uri="{FF2B5EF4-FFF2-40B4-BE49-F238E27FC236}">
                <a16:creationId xmlns:a16="http://schemas.microsoft.com/office/drawing/2014/main" id="{848A5E45-7DE6-410A-BD25-B63498F58981}"/>
              </a:ext>
            </a:extLst>
          </p:cNvPr>
          <p:cNvSpPr txBox="1"/>
          <p:nvPr/>
        </p:nvSpPr>
        <p:spPr>
          <a:xfrm>
            <a:off x="8600180" y="2902571"/>
            <a:ext cx="2138697" cy="1631216"/>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lvl="0">
              <a:spcBef>
                <a:spcPts val="600"/>
              </a:spcBef>
              <a:defRPr/>
            </a:pPr>
            <a:r>
              <a:rPr lang="en-US" sz="800" kern="0" dirty="0">
                <a:solidFill>
                  <a:schemeClr val="accent5">
                    <a:lumMod val="75000"/>
                  </a:schemeClr>
                </a:solidFill>
                <a:latin typeface="Arial" panose="020B0604020202020204"/>
              </a:rPr>
              <a:t>Radiotherapy</a:t>
            </a:r>
            <a:r>
              <a:rPr lang="en-US" sz="1000" b="1" kern="0" dirty="0">
                <a:solidFill>
                  <a:schemeClr val="accent5">
                    <a:lumMod val="75000"/>
                  </a:schemeClr>
                </a:solidFill>
                <a:latin typeface="Arial" panose="020B0604020202020204"/>
              </a:rPr>
              <a:t> </a:t>
            </a:r>
            <a:br>
              <a:rPr lang="en-US" sz="1000" b="1" kern="0" dirty="0">
                <a:solidFill>
                  <a:schemeClr val="accent5">
                    <a:lumMod val="75000"/>
                  </a:schemeClr>
                </a:solidFill>
                <a:latin typeface="Arial" panose="020B0604020202020204"/>
              </a:rPr>
            </a:br>
            <a:r>
              <a:rPr lang="en-US" sz="1000" b="1" kern="0" dirty="0">
                <a:solidFill>
                  <a:schemeClr val="accent5">
                    <a:lumMod val="75000"/>
                  </a:schemeClr>
                </a:solidFill>
                <a:latin typeface="Arial" panose="020B0604020202020204"/>
              </a:rPr>
              <a:t>Treated </a:t>
            </a:r>
            <a:r>
              <a:rPr lang="en-CH" sz="1000" b="1" kern="0" dirty="0">
                <a:solidFill>
                  <a:schemeClr val="accent5">
                    <a:lumMod val="75000"/>
                  </a:schemeClr>
                </a:solidFill>
                <a:latin typeface="Arial" panose="020B0604020202020204"/>
              </a:rPr>
              <a:t>Phase</a:t>
            </a:r>
            <a:r>
              <a:rPr lang="en-US" sz="1000" b="1" kern="0" dirty="0">
                <a:solidFill>
                  <a:schemeClr val="accent5">
                    <a:lumMod val="75000"/>
                  </a:schemeClr>
                </a:solidFill>
                <a:latin typeface="Arial" panose="020B0604020202020204"/>
              </a:rPr>
              <a:t>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(Procedure)</a:t>
            </a:r>
            <a:b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br>
            <a:endParaRPr lang="en-US" sz="800" b="1" kern="0" dirty="0">
              <a:solidFill>
                <a:schemeClr val="accent5">
                  <a:lumMod val="75000"/>
                </a:schemeClr>
              </a:solidFill>
              <a:latin typeface="Arial" panose="020B0604020202020204"/>
            </a:endParaRP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Techniques &gt;</a:t>
            </a:r>
          </a:p>
          <a:p>
            <a:pPr>
              <a:defRPr/>
            </a:pPr>
            <a:r>
              <a:rPr lang="en-US" sz="800" kern="0" dirty="0">
                <a:solidFill>
                  <a:schemeClr val="accent5">
                    <a:lumMod val="75000"/>
                  </a:schemeClr>
                </a:solidFill>
                <a:latin typeface="Arial" panose="020B0604020202020204"/>
              </a:rPr>
              <a:t>    &lt;&lt; Energy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kern="0" dirty="0">
                <a:solidFill>
                  <a:schemeClr val="accent5">
                    <a:lumMod val="75000"/>
                  </a:schemeClr>
                </a:solidFill>
                <a:latin typeface="Arial" panose="020B0604020202020204"/>
              </a:rPr>
              <a:t>    &lt;&lt; Type Of Device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kern="0" dirty="0">
              <a:solidFill>
                <a:srgbClr val="C00000"/>
              </a:solidFill>
              <a:latin typeface="Arial" panose="020B0604020202020204"/>
            </a:endParaRPr>
          </a:p>
          <a:p>
            <a:pPr>
              <a:defRPr/>
            </a:pPr>
            <a:r>
              <a:rPr lang="en-US" sz="800" kern="0" dirty="0">
                <a:solidFill>
                  <a:schemeClr val="accent5">
                    <a:lumMod val="75000"/>
                  </a:schemeClr>
                </a:solidFill>
                <a:latin typeface="Arial" panose="020B0604020202020204"/>
              </a:rPr>
              <a:t>&lt;&lt; Delivered No. Fractions &gt;&gt;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&lt; </a:t>
            </a: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Dose Delivered to Volume </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Target Volume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Delivered Total Dose &gt;</a:t>
            </a:r>
          </a:p>
        </p:txBody>
      </p:sp>
      <p:cxnSp>
        <p:nvCxnSpPr>
          <p:cNvPr id="54" name="Straight Arrow Connector 53">
            <a:extLst>
              <a:ext uri="{FF2B5EF4-FFF2-40B4-BE49-F238E27FC236}">
                <a16:creationId xmlns:a16="http://schemas.microsoft.com/office/drawing/2014/main" id="{F2C3C905-B815-4664-8991-653B0CBCCB57}"/>
              </a:ext>
            </a:extLst>
          </p:cNvPr>
          <p:cNvCxnSpPr>
            <a:cxnSpLocks/>
          </p:cNvCxnSpPr>
          <p:nvPr/>
        </p:nvCxnSpPr>
        <p:spPr>
          <a:xfrm flipH="1">
            <a:off x="5431049" y="752829"/>
            <a:ext cx="3332001" cy="0"/>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58" name="TextBox 57">
            <a:extLst>
              <a:ext uri="{FF2B5EF4-FFF2-40B4-BE49-F238E27FC236}">
                <a16:creationId xmlns:a16="http://schemas.microsoft.com/office/drawing/2014/main" id="{1E37A2B9-A74A-43C5-81E3-4D7F6F676546}"/>
              </a:ext>
            </a:extLst>
          </p:cNvPr>
          <p:cNvSpPr txBox="1"/>
          <p:nvPr/>
        </p:nvSpPr>
        <p:spPr>
          <a:xfrm>
            <a:off x="3459018" y="2856703"/>
            <a:ext cx="1982952" cy="201163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lvl="0"/>
            <a:r>
              <a:rPr lang="en-GB" sz="800" kern="0" dirty="0">
                <a:solidFill>
                  <a:schemeClr val="accent5">
                    <a:lumMod val="75000"/>
                  </a:schemeClr>
                </a:solidFill>
                <a:latin typeface="Arial" panose="020B0604020202020204"/>
              </a:rPr>
              <a:t>R</a:t>
            </a:r>
            <a:r>
              <a:rPr kumimoji="0" lang="en-GB" sz="800" i="0" u="none" strike="noStrike" kern="0" cap="none" spc="0" normalizeH="0" baseline="0" noProof="0" dirty="0" err="1">
                <a:ln>
                  <a:noFill/>
                </a:ln>
                <a:solidFill>
                  <a:schemeClr val="accent5">
                    <a:lumMod val="75000"/>
                  </a:schemeClr>
                </a:solidFill>
                <a:effectLst/>
                <a:uLnTx/>
                <a:uFillTx/>
                <a:latin typeface="Arial" panose="020B0604020202020204"/>
                <a:ea typeface="+mn-ea"/>
                <a:cs typeface="+mn-cs"/>
              </a:rPr>
              <a:t>adiotherapy</a:t>
            </a:r>
            <a:r>
              <a:rPr kumimoji="0" lang="en-GB" sz="10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p>
          <a:p>
            <a:r>
              <a:rPr kumimoji="0" lang="en-GB"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Planned Phase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(ServiceRequest)</a:t>
            </a:r>
            <a:b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br>
            <a:endParaRPr kumimoji="0" lang="en-CH"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ite</a:t>
            </a: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&lt;Modality&gt;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&lt;Techniques&gt;</a:t>
            </a:r>
          </a:p>
          <a:p>
            <a:pPr>
              <a:defRPr/>
            </a:pPr>
            <a:r>
              <a:rPr lang="en-US" sz="800" kern="0" dirty="0">
                <a:solidFill>
                  <a:schemeClr val="accent5">
                    <a:lumMod val="75000"/>
                  </a:schemeClr>
                </a:solidFill>
                <a:latin typeface="Arial" panose="020B0604020202020204"/>
              </a:rPr>
              <a:t>    &lt;&lt; Energy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kern="0" dirty="0">
                <a:solidFill>
                  <a:schemeClr val="accent5">
                    <a:lumMod val="75000"/>
                  </a:schemeClr>
                </a:solidFill>
                <a:latin typeface="Arial" panose="020B0604020202020204"/>
              </a:rPr>
              <a:t>    &lt;&lt; Type Of Device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kern="0" dirty="0">
              <a:solidFill>
                <a:srgbClr val="C00000"/>
              </a:solidFill>
              <a:latin typeface="Arial" panose="020B0604020202020204"/>
            </a:endParaRPr>
          </a:p>
          <a:p>
            <a:pPr>
              <a:defRPr/>
            </a:pPr>
            <a:r>
              <a:rPr lang="en-US" sz="800" kern="0" dirty="0">
                <a:solidFill>
                  <a:schemeClr val="accent5">
                    <a:lumMod val="75000"/>
                  </a:schemeClr>
                </a:solidFill>
                <a:latin typeface="Arial" panose="020B0604020202020204"/>
              </a:rPr>
              <a:t>&lt;&lt; Planned No. Fractions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Dose Planned to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Target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Planned Total Dose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Planned Dose Per Fraction &gt;&gt;</a:t>
            </a:r>
          </a:p>
        </p:txBody>
      </p:sp>
      <p:sp>
        <p:nvSpPr>
          <p:cNvPr id="64" name="TextBox 63">
            <a:extLst>
              <a:ext uri="{FF2B5EF4-FFF2-40B4-BE49-F238E27FC236}">
                <a16:creationId xmlns:a16="http://schemas.microsoft.com/office/drawing/2014/main" id="{3EECD0F2-B207-40E8-A1A5-473F6F4160AC}"/>
              </a:ext>
            </a:extLst>
          </p:cNvPr>
          <p:cNvSpPr txBox="1"/>
          <p:nvPr/>
        </p:nvSpPr>
        <p:spPr>
          <a:xfrm>
            <a:off x="6409610" y="1020643"/>
            <a:ext cx="1501325" cy="1138773"/>
          </a:xfrm>
          <a:prstGeom prst="rect">
            <a:avLst/>
          </a:prstGeom>
          <a:solidFill>
            <a:srgbClr val="A3BAC3">
              <a:lumMod val="20000"/>
              <a:lumOff val="80000"/>
            </a:srgbClr>
          </a:solidFill>
          <a:ln w="12700" cap="flat" cmpd="sng" algn="ctr">
            <a:solidFill>
              <a:srgbClr val="C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i="0" u="none" strike="noStrike" kern="0" cap="none" spc="0" normalizeH="0" baseline="0" noProof="0" dirty="0">
                <a:ln>
                  <a:noFill/>
                </a:ln>
                <a:solidFill>
                  <a:srgbClr val="C00000"/>
                </a:solidFill>
                <a:effectLst/>
                <a:uLnTx/>
                <a:uFillTx/>
                <a:latin typeface="Arial" panose="020B0604020202020204"/>
                <a:ea typeface="+mn-ea"/>
                <a:cs typeface="+mn-cs"/>
              </a:rPr>
              <a:t>Radiotherapy</a:t>
            </a:r>
            <a:r>
              <a:rPr kumimoji="0" lang="en-GB" sz="1000" b="1" i="0" u="none" strike="noStrike" kern="0" cap="none" spc="0" normalizeH="0" baseline="0" noProof="0" dirty="0">
                <a:ln>
                  <a:noFill/>
                </a:ln>
                <a:solidFill>
                  <a:srgbClr val="C0000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C00000"/>
                </a:solidFill>
                <a:effectLst/>
                <a:uLnTx/>
                <a:uFillTx/>
                <a:latin typeface="Arial" panose="020B0604020202020204"/>
                <a:ea typeface="+mn-ea"/>
                <a:cs typeface="+mn-cs"/>
              </a:rPr>
              <a:t>Volume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a:t>
            </a:r>
            <a:r>
              <a:rPr kumimoji="0" lang="en-US" sz="800" b="0" i="0" u="none" strike="noStrike" kern="0" cap="none" spc="0" normalizeH="0" baseline="0" noProof="0" dirty="0" err="1">
                <a:ln>
                  <a:noFill/>
                </a:ln>
                <a:solidFill>
                  <a:schemeClr val="tx1"/>
                </a:solidFill>
                <a:effectLst/>
                <a:uLnTx/>
                <a:uFillTx/>
                <a:latin typeface="Arial" panose="020B0604020202020204"/>
                <a:ea typeface="+mn-ea"/>
                <a:cs typeface="+mn-cs"/>
              </a:rPr>
              <a:t>BodyStructure</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a:t>
            </a:r>
          </a:p>
          <a:p>
            <a:pPr marL="0" marR="0" lvl="0" indent="0" defTabSz="914400" eaLnBrk="1" fontAlgn="auto" latinLnBrk="0" hangingPunct="1">
              <a:lnSpc>
                <a:spcPct val="100000"/>
              </a:lnSpc>
              <a:spcBef>
                <a:spcPts val="0"/>
              </a:spcBef>
              <a:spcAft>
                <a:spcPts val="0"/>
              </a:spcAft>
              <a:buClrTx/>
              <a:buSzTx/>
              <a:buFontTx/>
              <a:buNone/>
              <a:tabLst/>
              <a:defRPr/>
            </a:pPr>
            <a:endParaRPr kumimoji="0" lang="en-CH" sz="800" b="1" i="0" u="none" strike="noStrike" kern="0" cap="none" spc="0" normalizeH="0" baseline="0" noProof="0" dirty="0">
              <a:ln>
                <a:noFill/>
              </a:ln>
              <a:solidFill>
                <a:srgbClr val="C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Display Name (Identifier)</a:t>
            </a: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Technical Identifier</a:t>
            </a: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Volume Type</a:t>
            </a: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Location</a:t>
            </a:r>
          </a:p>
          <a:p>
            <a:pPr marR="0" lvl="0" defTabSz="914400" eaLnBrk="1" fontAlgn="auto" latinLnBrk="0" hangingPunct="1">
              <a:lnSpc>
                <a:spcPct val="100000"/>
              </a:lnSpc>
              <a:spcBef>
                <a:spcPts val="0"/>
              </a:spcBef>
              <a:spcAft>
                <a:spcPts val="0"/>
              </a:spcAft>
              <a:buClrTx/>
              <a:buSzTx/>
              <a:tabLst/>
              <a:defRPr/>
            </a:pPr>
            <a:r>
              <a:rPr lang="en-GB" sz="800" kern="0" dirty="0" err="1">
                <a:solidFill>
                  <a:srgbClr val="000000"/>
                </a:solidFill>
                <a:latin typeface="Arial" panose="020B0604020202020204"/>
              </a:rPr>
              <a:t>Locatoin</a:t>
            </a:r>
            <a:r>
              <a:rPr lang="en-GB" sz="800" kern="0" dirty="0">
                <a:solidFill>
                  <a:srgbClr val="000000"/>
                </a:solidFill>
                <a:latin typeface="Arial" panose="020B0604020202020204"/>
              </a:rPr>
              <a:t> Qualifier</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65" name="Straight Arrow Connector 64">
            <a:extLst>
              <a:ext uri="{FF2B5EF4-FFF2-40B4-BE49-F238E27FC236}">
                <a16:creationId xmlns:a16="http://schemas.microsoft.com/office/drawing/2014/main" id="{3852BA76-9720-4014-820D-96FCB5635CD8}"/>
              </a:ext>
            </a:extLst>
          </p:cNvPr>
          <p:cNvCxnSpPr>
            <a:cxnSpLocks/>
            <a:stCxn id="51" idx="1"/>
            <a:endCxn id="64" idx="3"/>
          </p:cNvCxnSpPr>
          <p:nvPr/>
        </p:nvCxnSpPr>
        <p:spPr>
          <a:xfrm flipH="1" flipV="1">
            <a:off x="7910935" y="1590030"/>
            <a:ext cx="873452" cy="3553"/>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6" name="Straight Arrow Connector 65">
            <a:extLst>
              <a:ext uri="{FF2B5EF4-FFF2-40B4-BE49-F238E27FC236}">
                <a16:creationId xmlns:a16="http://schemas.microsoft.com/office/drawing/2014/main" id="{AF1DC0A4-D6B7-430F-AB21-289D21FEE26F}"/>
              </a:ext>
            </a:extLst>
          </p:cNvPr>
          <p:cNvCxnSpPr>
            <a:cxnSpLocks/>
            <a:endCxn id="64" idx="3"/>
          </p:cNvCxnSpPr>
          <p:nvPr/>
        </p:nvCxnSpPr>
        <p:spPr>
          <a:xfrm flipH="1" flipV="1">
            <a:off x="7910935" y="1590030"/>
            <a:ext cx="1050762" cy="1470603"/>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8" name="Straight Arrow Connector 67">
            <a:extLst>
              <a:ext uri="{FF2B5EF4-FFF2-40B4-BE49-F238E27FC236}">
                <a16:creationId xmlns:a16="http://schemas.microsoft.com/office/drawing/2014/main" id="{F07AE743-BCEB-4E48-9431-71105F4085AF}"/>
              </a:ext>
            </a:extLst>
          </p:cNvPr>
          <p:cNvCxnSpPr>
            <a:cxnSpLocks/>
            <a:stCxn id="58" idx="3"/>
            <a:endCxn id="64" idx="1"/>
          </p:cNvCxnSpPr>
          <p:nvPr/>
        </p:nvCxnSpPr>
        <p:spPr>
          <a:xfrm flipV="1">
            <a:off x="5441970" y="1590030"/>
            <a:ext cx="967640" cy="2272488"/>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9" name="Straight Arrow Connector 68">
            <a:extLst>
              <a:ext uri="{FF2B5EF4-FFF2-40B4-BE49-F238E27FC236}">
                <a16:creationId xmlns:a16="http://schemas.microsoft.com/office/drawing/2014/main" id="{5D013524-DFD9-45E9-A18A-01E27D6A09C9}"/>
              </a:ext>
            </a:extLst>
          </p:cNvPr>
          <p:cNvCxnSpPr>
            <a:cxnSpLocks/>
            <a:stCxn id="49" idx="3"/>
            <a:endCxn id="64" idx="1"/>
          </p:cNvCxnSpPr>
          <p:nvPr/>
        </p:nvCxnSpPr>
        <p:spPr>
          <a:xfrm flipV="1">
            <a:off x="5431049" y="1590030"/>
            <a:ext cx="978561" cy="23199"/>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81" name="TextBox 80">
            <a:extLst>
              <a:ext uri="{FF2B5EF4-FFF2-40B4-BE49-F238E27FC236}">
                <a16:creationId xmlns:a16="http://schemas.microsoft.com/office/drawing/2014/main" id="{4279E119-9DB2-46C2-B58C-C882600A5822}"/>
              </a:ext>
            </a:extLst>
          </p:cNvPr>
          <p:cNvSpPr txBox="1"/>
          <p:nvPr/>
        </p:nvSpPr>
        <p:spPr>
          <a:xfrm>
            <a:off x="6465205" y="749322"/>
            <a:ext cx="1562482"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lment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1</a:t>
            </a:r>
          </a:p>
        </p:txBody>
      </p:sp>
      <p:sp>
        <p:nvSpPr>
          <p:cNvPr id="82" name="TextBox 81">
            <a:extLst>
              <a:ext uri="{FF2B5EF4-FFF2-40B4-BE49-F238E27FC236}">
                <a16:creationId xmlns:a16="http://schemas.microsoft.com/office/drawing/2014/main" id="{1A2AB6D5-FAFD-47A3-8341-79F61FDDF345}"/>
              </a:ext>
            </a:extLst>
          </p:cNvPr>
          <p:cNvSpPr txBox="1"/>
          <p:nvPr/>
        </p:nvSpPr>
        <p:spPr>
          <a:xfrm>
            <a:off x="7892300" y="1685011"/>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3" name="TextBox 82">
            <a:extLst>
              <a:ext uri="{FF2B5EF4-FFF2-40B4-BE49-F238E27FC236}">
                <a16:creationId xmlns:a16="http://schemas.microsoft.com/office/drawing/2014/main" id="{C26DCD5C-5849-4C67-8AB0-D39FE4EA87DD}"/>
              </a:ext>
            </a:extLst>
          </p:cNvPr>
          <p:cNvSpPr txBox="1"/>
          <p:nvPr/>
        </p:nvSpPr>
        <p:spPr>
          <a:xfrm>
            <a:off x="7845977" y="874886"/>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5" name="TextBox 84">
            <a:extLst>
              <a:ext uri="{FF2B5EF4-FFF2-40B4-BE49-F238E27FC236}">
                <a16:creationId xmlns:a16="http://schemas.microsoft.com/office/drawing/2014/main" id="{7B6C850D-4F9C-4CB1-AE52-3CEDFBD60D4E}"/>
              </a:ext>
            </a:extLst>
          </p:cNvPr>
          <p:cNvSpPr txBox="1"/>
          <p:nvPr/>
        </p:nvSpPr>
        <p:spPr>
          <a:xfrm>
            <a:off x="5495769" y="2505315"/>
            <a:ext cx="766365"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plans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6" name="Content Placeholder 2">
            <a:extLst>
              <a:ext uri="{FF2B5EF4-FFF2-40B4-BE49-F238E27FC236}">
                <a16:creationId xmlns:a16="http://schemas.microsoft.com/office/drawing/2014/main" id="{32B37F1D-56B9-4F99-B7CF-52D70156DA99}"/>
              </a:ext>
            </a:extLst>
          </p:cNvPr>
          <p:cNvSpPr txBox="1">
            <a:spLocks/>
          </p:cNvSpPr>
          <p:nvPr/>
        </p:nvSpPr>
        <p:spPr>
          <a:xfrm>
            <a:off x="9571310" y="4593356"/>
            <a:ext cx="4003828"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50000"/>
              </a:lnSpc>
              <a:spcBef>
                <a:spcPts val="1000"/>
              </a:spcBef>
              <a:spcAft>
                <a:spcPts val="1000"/>
              </a:spcAft>
              <a:buClr>
                <a:srgbClr val="00A9E0"/>
              </a:buClr>
              <a:buSzTx/>
              <a:buFont typeface="Arial"/>
              <a:buNone/>
              <a:tabLst/>
              <a:defRPr/>
            </a:pPr>
            <a:r>
              <a:rPr kumimoji="0" lang="en-US" sz="1200" b="0" i="0" u="none" strike="noStrike" kern="1200" cap="none" spc="0" normalizeH="0" baseline="0" noProof="0" dirty="0" err="1">
                <a:ln>
                  <a:noFill/>
                </a:ln>
                <a:solidFill>
                  <a:schemeClr val="accent5">
                    <a:lumMod val="75000"/>
                  </a:schemeClr>
                </a:solidFill>
                <a:effectLst/>
                <a:uLnTx/>
                <a:uFillTx/>
                <a:latin typeface="Arial" panose="020B0604020202020204"/>
                <a:ea typeface="+mn-ea"/>
                <a:cs typeface="+mn-cs"/>
              </a:rPr>
              <a:t>CodeX</a:t>
            </a:r>
            <a:r>
              <a:rPr kumimoji="0" lang="en-US" sz="1200" b="0" i="0" u="none" strike="noStrike" kern="1200" cap="none" spc="0" normalizeH="0" baseline="0" noProof="0" dirty="0">
                <a:ln>
                  <a:noFill/>
                </a:ln>
                <a:solidFill>
                  <a:schemeClr val="accent5">
                    <a:lumMod val="75000"/>
                  </a:schemeClr>
                </a:solidFill>
                <a:effectLst/>
                <a:uLnTx/>
                <a:uFillTx/>
                <a:latin typeface="Arial" panose="020B0604020202020204"/>
                <a:ea typeface="+mn-ea"/>
                <a:cs typeface="+mn-cs"/>
              </a:rPr>
              <a:t> RT Scope</a:t>
            </a:r>
          </a:p>
        </p:txBody>
      </p:sp>
      <p:sp>
        <p:nvSpPr>
          <p:cNvPr id="103" name="Title 1">
            <a:extLst>
              <a:ext uri="{FF2B5EF4-FFF2-40B4-BE49-F238E27FC236}">
                <a16:creationId xmlns:a16="http://schemas.microsoft.com/office/drawing/2014/main" id="{A024BF84-ECD7-4752-BD7B-4EA8E5D9718A}"/>
              </a:ext>
            </a:extLst>
          </p:cNvPr>
          <p:cNvSpPr txBox="1">
            <a:spLocks/>
          </p:cNvSpPr>
          <p:nvPr/>
        </p:nvSpPr>
        <p:spPr>
          <a:xfrm>
            <a:off x="0" y="-25947"/>
            <a:ext cx="11242646" cy="61753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0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400" b="0" i="0" u="none" strike="noStrike" kern="1200" cap="none" spc="0" normalizeH="0" baseline="0" noProof="0" dirty="0" err="1">
                <a:ln>
                  <a:noFill/>
                </a:ln>
                <a:solidFill>
                  <a:srgbClr val="000000"/>
                </a:solidFill>
                <a:effectLst/>
                <a:uLnTx/>
                <a:uFillTx/>
                <a:latin typeface="Arial" panose="020B0604020202020204"/>
                <a:ea typeface="+mj-ea"/>
                <a:cs typeface="+mj-cs"/>
              </a:rPr>
              <a:t>RTResourcesOverviewSubset.svg</a:t>
            </a:r>
            <a:r>
              <a:rPr lang="en-US" sz="1400" b="0" dirty="0">
                <a:solidFill>
                  <a:srgbClr val="000000"/>
                </a:solidFill>
                <a:latin typeface="Arial" panose="020B0604020202020204"/>
              </a:rPr>
              <a:t>	</a:t>
            </a:r>
            <a:r>
              <a:rPr lang="en-US" sz="800" b="0" dirty="0">
                <a:solidFill>
                  <a:srgbClr val="000000"/>
                </a:solidFill>
                <a:latin typeface="Arial" panose="020B0604020202020204"/>
              </a:rPr>
              <a:t>Updated: Jan 11, 2021</a:t>
            </a:r>
            <a:endParaRPr kumimoji="0" lang="en-GB" sz="800" b="1" i="0" u="none" strike="noStrike" kern="1200" cap="none" spc="0" normalizeH="0" baseline="0" noProof="0" dirty="0">
              <a:ln>
                <a:noFill/>
              </a:ln>
              <a:solidFill>
                <a:srgbClr val="000000"/>
              </a:solidFill>
              <a:effectLst/>
              <a:uLnTx/>
              <a:uFillTx/>
              <a:latin typeface="Arial" panose="020B0604020202020204"/>
              <a:ea typeface="+mj-ea"/>
              <a:cs typeface="+mj-cs"/>
            </a:endParaRPr>
          </a:p>
        </p:txBody>
      </p:sp>
      <p:sp>
        <p:nvSpPr>
          <p:cNvPr id="102" name="Content Placeholder 2">
            <a:extLst>
              <a:ext uri="{FF2B5EF4-FFF2-40B4-BE49-F238E27FC236}">
                <a16:creationId xmlns:a16="http://schemas.microsoft.com/office/drawing/2014/main" id="{6DC83C9B-1A44-4EF8-8691-01E95F4CAE4E}"/>
              </a:ext>
            </a:extLst>
          </p:cNvPr>
          <p:cNvSpPr txBox="1">
            <a:spLocks/>
          </p:cNvSpPr>
          <p:nvPr/>
        </p:nvSpPr>
        <p:spPr>
          <a:xfrm>
            <a:off x="6392818" y="389332"/>
            <a:ext cx="2147959"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50000"/>
              </a:lnSpc>
              <a:buClr>
                <a:srgbClr val="00A9E0"/>
              </a:buClr>
              <a:buFont typeface="Arial"/>
              <a:buNone/>
            </a:pPr>
            <a:r>
              <a:rPr lang="en-US" sz="1200" dirty="0">
                <a:solidFill>
                  <a:srgbClr val="C00000"/>
                </a:solidFill>
                <a:latin typeface="Arial" panose="020B0604020202020204"/>
              </a:rPr>
              <a:t>Derived from </a:t>
            </a:r>
            <a:r>
              <a:rPr lang="en-US" sz="1200" dirty="0" err="1">
                <a:solidFill>
                  <a:srgbClr val="C00000"/>
                </a:solidFill>
                <a:latin typeface="Arial" panose="020B0604020202020204"/>
              </a:rPr>
              <a:t>mCODE</a:t>
            </a:r>
            <a:r>
              <a:rPr lang="en-US" sz="1200" dirty="0">
                <a:solidFill>
                  <a:srgbClr val="C00000"/>
                </a:solidFill>
                <a:latin typeface="Arial" panose="020B0604020202020204"/>
              </a:rPr>
              <a:t> STU 2</a:t>
            </a:r>
          </a:p>
        </p:txBody>
      </p:sp>
      <p:cxnSp>
        <p:nvCxnSpPr>
          <p:cNvPr id="70" name="Straight Arrow Connector 69">
            <a:extLst>
              <a:ext uri="{FF2B5EF4-FFF2-40B4-BE49-F238E27FC236}">
                <a16:creationId xmlns:a16="http://schemas.microsoft.com/office/drawing/2014/main" id="{1351689B-486C-490E-A615-F06DAD98BD92}"/>
              </a:ext>
            </a:extLst>
          </p:cNvPr>
          <p:cNvCxnSpPr>
            <a:cxnSpLocks/>
            <a:endCxn id="58" idx="3"/>
          </p:cNvCxnSpPr>
          <p:nvPr/>
        </p:nvCxnSpPr>
        <p:spPr>
          <a:xfrm flipH="1">
            <a:off x="5441970" y="3680085"/>
            <a:ext cx="3158210" cy="182433"/>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109" name="TextBox 108">
            <a:extLst>
              <a:ext uri="{FF2B5EF4-FFF2-40B4-BE49-F238E27FC236}">
                <a16:creationId xmlns:a16="http://schemas.microsoft.com/office/drawing/2014/main" id="{E2EEEE41-3EF1-4F32-B219-38445C16AF99}"/>
              </a:ext>
            </a:extLst>
          </p:cNvPr>
          <p:cNvSpPr txBox="1"/>
          <p:nvPr/>
        </p:nvSpPr>
        <p:spPr>
          <a:xfrm>
            <a:off x="6506080" y="3299647"/>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lment </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of 1</a:t>
            </a:r>
          </a:p>
        </p:txBody>
      </p:sp>
      <p:sp>
        <p:nvSpPr>
          <p:cNvPr id="98" name="TextBox 97">
            <a:extLst>
              <a:ext uri="{FF2B5EF4-FFF2-40B4-BE49-F238E27FC236}">
                <a16:creationId xmlns:a16="http://schemas.microsoft.com/office/drawing/2014/main" id="{03379234-AEA8-4149-AE3A-156B290468A9}"/>
              </a:ext>
            </a:extLst>
          </p:cNvPr>
          <p:cNvSpPr txBox="1"/>
          <p:nvPr/>
        </p:nvSpPr>
        <p:spPr>
          <a:xfrm>
            <a:off x="8784387" y="5173472"/>
            <a:ext cx="2202613" cy="789112"/>
          </a:xfrm>
          <a:prstGeom prst="rect">
            <a:avLst/>
          </a:prstGeom>
          <a:noFill/>
          <a:ln w="12700" cap="flat" cmpd="sng" algn="ctr">
            <a:solidFill>
              <a:srgbClr val="000000"/>
            </a:solidFill>
            <a:prstDash val="sysDash"/>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a:ln>
                  <a:noFill/>
                </a:ln>
                <a:effectLst/>
                <a:uLnTx/>
                <a:uFillTx/>
                <a:latin typeface="Arial" panose="020B0604020202020204"/>
                <a:ea typeface="+mn-ea"/>
                <a:cs typeface="+mn-cs"/>
              </a:rPr>
              <a:t>Legend</a:t>
            </a:r>
          </a:p>
          <a:p>
            <a:pPr marL="0" marR="0" lvl="0" indent="0" defTabSz="914400" eaLnBrk="1" fontAlgn="auto" latinLnBrk="0" hangingPunct="1">
              <a:lnSpc>
                <a:spcPct val="100000"/>
              </a:lnSpc>
              <a:spcBef>
                <a:spcPts val="0"/>
              </a:spcBef>
              <a:spcAft>
                <a:spcPts val="0"/>
              </a:spcAft>
              <a:buClrTx/>
              <a:buSzTx/>
              <a:buFontTx/>
              <a:buNone/>
              <a:tabLst/>
              <a:defRPr/>
            </a:pPr>
            <a:endParaRPr lang="en-US" sz="800" kern="0" dirty="0">
              <a:solidFill>
                <a:schemeClr val="accent6">
                  <a:lumMod val="75000"/>
                </a:schemeClr>
              </a:solidFill>
              <a:latin typeface="Arial" panose="020B0604020202020204"/>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effectLst/>
                <a:uLnTx/>
                <a:uFillTx/>
                <a:latin typeface="Arial" panose="020B0604020202020204"/>
                <a:ea typeface="+mn-ea"/>
                <a:cs typeface="+mn-cs"/>
              </a:rPr>
              <a:t>Standard FHIR Elements</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Extension </a:t>
            </a:r>
            <a:r>
              <a:rPr lang="en-US" sz="800" kern="0" dirty="0">
                <a:solidFill>
                  <a:srgbClr val="C00000"/>
                </a:solidFill>
                <a:latin typeface="Arial" panose="020B0604020202020204"/>
              </a:rPr>
              <a:t>defined in </a:t>
            </a:r>
            <a:r>
              <a:rPr lang="en-US" sz="800" kern="0" dirty="0" err="1">
                <a:solidFill>
                  <a:srgbClr val="C00000"/>
                </a:solidFill>
                <a:latin typeface="Arial" panose="020B0604020202020204"/>
              </a:rPr>
              <a:t>mCODE</a:t>
            </a:r>
            <a:r>
              <a:rPr lang="en-US" sz="800" kern="0" dirty="0">
                <a:solidFill>
                  <a:srgbClr val="C00000"/>
                </a:solidFill>
                <a:latin typeface="Arial" panose="020B0604020202020204"/>
              </a:rPr>
              <a:t> &gt;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&lt;&lt; Extension defined in </a:t>
            </a:r>
            <a:r>
              <a:rPr kumimoji="0" lang="en-US" sz="800" i="0" u="none" strike="noStrike" kern="0" cap="none" spc="0" normalizeH="0" baseline="0" noProof="0" dirty="0" err="1">
                <a:ln>
                  <a:noFill/>
                </a:ln>
                <a:solidFill>
                  <a:schemeClr val="accent5">
                    <a:lumMod val="75000"/>
                  </a:schemeClr>
                </a:solidFill>
                <a:effectLst/>
                <a:uLnTx/>
                <a:uFillTx/>
                <a:latin typeface="Arial" panose="020B0604020202020204"/>
                <a:ea typeface="+mn-ea"/>
                <a:cs typeface="+mn-cs"/>
              </a:rPr>
              <a:t>CodeX</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RT &gt;&gt;</a:t>
            </a:r>
          </a:p>
        </p:txBody>
      </p:sp>
      <p:sp>
        <p:nvSpPr>
          <p:cNvPr id="240" name="TextBox 239">
            <a:extLst>
              <a:ext uri="{FF2B5EF4-FFF2-40B4-BE49-F238E27FC236}">
                <a16:creationId xmlns:a16="http://schemas.microsoft.com/office/drawing/2014/main" id="{D3908BBE-2CF3-48A6-BD6B-E80696D8DEFF}"/>
              </a:ext>
            </a:extLst>
          </p:cNvPr>
          <p:cNvSpPr txBox="1"/>
          <p:nvPr/>
        </p:nvSpPr>
        <p:spPr>
          <a:xfrm>
            <a:off x="5528179" y="1545822"/>
            <a:ext cx="797338"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plans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25" name="TextBox 24">
            <a:extLst>
              <a:ext uri="{FF2B5EF4-FFF2-40B4-BE49-F238E27FC236}">
                <a16:creationId xmlns:a16="http://schemas.microsoft.com/office/drawing/2014/main" id="{21D343AC-1547-41B4-9590-7D4F486623EE}"/>
              </a:ext>
            </a:extLst>
          </p:cNvPr>
          <p:cNvSpPr txBox="1"/>
          <p:nvPr/>
        </p:nvSpPr>
        <p:spPr>
          <a:xfrm>
            <a:off x="332860" y="5063570"/>
            <a:ext cx="6149507" cy="1655495"/>
          </a:xfrm>
          <a:prstGeom prst="rect">
            <a:avLst/>
          </a:prstGeom>
          <a:noFill/>
          <a:ln w="12700" cap="flat" cmpd="sng" algn="ctr">
            <a:solidFill>
              <a:srgbClr val="000000"/>
            </a:solidFill>
            <a:prstDash val="sysDash"/>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a:ln>
                  <a:noFill/>
                </a:ln>
                <a:effectLst/>
                <a:uLnTx/>
                <a:uFillTx/>
                <a:latin typeface="Arial" panose="020B0604020202020204"/>
                <a:ea typeface="+mn-ea"/>
                <a:cs typeface="+mn-cs"/>
              </a:rPr>
              <a:t>Discussed:</a:t>
            </a:r>
          </a:p>
          <a:p>
            <a:pPr marL="171450" marR="0" lvl="0" indent="-171450" defTabSz="914400" eaLnBrk="1" fontAlgn="auto" latinLnBrk="0" hangingPunct="1">
              <a:lnSpc>
                <a:spcPct val="100000"/>
              </a:lnSpc>
              <a:spcBef>
                <a:spcPts val="0"/>
              </a:spcBef>
              <a:spcAft>
                <a:spcPts val="0"/>
              </a:spcAft>
              <a:buClrTx/>
              <a:buSzTx/>
              <a:buFontTx/>
              <a:buChar char="-"/>
              <a:tabLst/>
              <a:defRPr/>
            </a:pPr>
            <a:r>
              <a:rPr lang="en-US" sz="800" kern="0" dirty="0">
                <a:solidFill>
                  <a:schemeClr val="accent6">
                    <a:lumMod val="75000"/>
                  </a:schemeClr>
                </a:solidFill>
                <a:latin typeface="Arial" panose="020B0604020202020204"/>
              </a:rPr>
              <a:t>Include Energy and Type of Device in nested extension together with Modality and Technique. Will need a more general name than the current modality-and-technique.</a:t>
            </a:r>
          </a:p>
          <a:p>
            <a:pPr marL="171450" marR="0" lvl="0" indent="-171450" defTabSz="914400" eaLnBrk="1" fontAlgn="auto" latinLnBrk="0" hangingPunct="1">
              <a:lnSpc>
                <a:spcPct val="100000"/>
              </a:lnSpc>
              <a:spcBef>
                <a:spcPts val="0"/>
              </a:spcBef>
              <a:spcAft>
                <a:spcPts val="0"/>
              </a:spcAft>
              <a:buClrTx/>
              <a:buSzTx/>
              <a:buFontTx/>
              <a:buChar char="-"/>
              <a:tabLst/>
              <a:defRPr/>
            </a:pPr>
            <a:r>
              <a:rPr lang="en-US" sz="800" kern="0" dirty="0">
                <a:solidFill>
                  <a:schemeClr val="accent6">
                    <a:lumMod val="75000"/>
                  </a:schemeClr>
                </a:solidFill>
                <a:latin typeface="Arial" panose="020B0604020202020204"/>
              </a:rPr>
              <a:t>Not include property for SBRT, SRS etc. Should be derived with objective criteria from other data such as number of </a:t>
            </a:r>
            <a:r>
              <a:rPr lang="en-US" sz="800" kern="0" dirty="0" err="1">
                <a:solidFill>
                  <a:schemeClr val="accent6">
                    <a:lumMod val="75000"/>
                  </a:schemeClr>
                </a:solidFill>
                <a:latin typeface="Arial" panose="020B0604020202020204"/>
              </a:rPr>
              <a:t>fractins</a:t>
            </a:r>
            <a:r>
              <a:rPr lang="en-US" sz="800" kern="0" dirty="0">
                <a:solidFill>
                  <a:schemeClr val="accent6">
                    <a:lumMod val="75000"/>
                  </a:schemeClr>
                </a:solidFill>
                <a:latin typeface="Arial" panose="020B0604020202020204"/>
              </a:rPr>
              <a:t> and dose </a:t>
            </a:r>
            <a:r>
              <a:rPr lang="en-US" sz="800" kern="0">
                <a:solidFill>
                  <a:schemeClr val="accent6">
                    <a:lumMod val="75000"/>
                  </a:schemeClr>
                </a:solidFill>
                <a:latin typeface="Arial" panose="020B0604020202020204"/>
              </a:rPr>
              <a:t>per fraction instead </a:t>
            </a:r>
            <a:r>
              <a:rPr lang="en-US" sz="800" kern="0" dirty="0">
                <a:solidFill>
                  <a:schemeClr val="accent6">
                    <a:lumMod val="75000"/>
                  </a:schemeClr>
                </a:solidFill>
                <a:latin typeface="Arial" panose="020B0604020202020204"/>
              </a:rPr>
              <a:t>of manually annotated.</a:t>
            </a:r>
          </a:p>
          <a:p>
            <a:pPr marL="171450" marR="0" lvl="0" indent="-171450" defTabSz="914400" eaLnBrk="1" fontAlgn="auto" latinLnBrk="0" hangingPunct="1">
              <a:lnSpc>
                <a:spcPct val="100000"/>
              </a:lnSpc>
              <a:spcBef>
                <a:spcPts val="0"/>
              </a:spcBef>
              <a:spcAft>
                <a:spcPts val="0"/>
              </a:spcAft>
              <a:buClrTx/>
              <a:buSzTx/>
              <a:buFontTx/>
              <a:buChar char="-"/>
              <a:tabLst/>
              <a:defRPr/>
            </a:pPr>
            <a:r>
              <a:rPr lang="en-US" sz="800" kern="0" dirty="0">
                <a:solidFill>
                  <a:schemeClr val="accent6">
                    <a:lumMod val="75000"/>
                  </a:schemeClr>
                </a:solidFill>
                <a:latin typeface="Arial" panose="020B0604020202020204"/>
              </a:rPr>
              <a:t>Not include property about performed image guidance for now. Also here manual annotation would be subjective and not straight forward to derive from available image. </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i="0" u="none" strike="noStrike" kern="0" cap="none" spc="0" normalizeH="0" baseline="0" noProof="0" dirty="0" err="1">
                <a:ln>
                  <a:noFill/>
                </a:ln>
                <a:solidFill>
                  <a:schemeClr val="accent6">
                    <a:lumMod val="75000"/>
                  </a:schemeClr>
                </a:solidFill>
                <a:effectLst/>
                <a:uLnTx/>
                <a:uFillTx/>
                <a:latin typeface="Arial" panose="020B0604020202020204"/>
                <a:ea typeface="+mn-ea"/>
                <a:cs typeface="+mn-cs"/>
              </a:rPr>
              <a:t>Confi</a:t>
            </a:r>
            <a:r>
              <a:rPr lang="en-US" sz="800" kern="0" dirty="0" err="1">
                <a:solidFill>
                  <a:schemeClr val="accent6">
                    <a:lumMod val="75000"/>
                  </a:schemeClr>
                </a:solidFill>
                <a:latin typeface="Arial" panose="020B0604020202020204"/>
              </a:rPr>
              <a:t>rmed</a:t>
            </a:r>
            <a:r>
              <a:rPr lang="en-US" sz="800" kern="0" dirty="0">
                <a:solidFill>
                  <a:schemeClr val="accent6">
                    <a:lumMod val="75000"/>
                  </a:schemeClr>
                </a:solidFill>
                <a:latin typeface="Arial" panose="020B0604020202020204"/>
              </a:rPr>
              <a:t> Profile names</a:t>
            </a:r>
          </a:p>
          <a:p>
            <a:pPr marL="171450" marR="0" lvl="0" indent="-171450" defTabSz="914400" eaLnBrk="1" fontAlgn="auto" latinLnBrk="0" hangingPunct="1">
              <a:lnSpc>
                <a:spcPct val="100000"/>
              </a:lnSpc>
              <a:spcBef>
                <a:spcPts val="0"/>
              </a:spcBef>
              <a:spcAft>
                <a:spcPts val="0"/>
              </a:spcAft>
              <a:buClrTx/>
              <a:buSzTx/>
              <a:buFontTx/>
              <a:buChar char="-"/>
              <a:tabLst/>
              <a:defRPr/>
            </a:pPr>
            <a:r>
              <a:rPr lang="en-US" sz="800" kern="0" dirty="0">
                <a:solidFill>
                  <a:schemeClr val="accent6">
                    <a:lumMod val="75000"/>
                  </a:schemeClr>
                </a:solidFill>
                <a:latin typeface="Arial" panose="020B0604020202020204"/>
              </a:rPr>
              <a:t>Confirmed that Prescription is supported for single Plans, for a complete Phase, or for a complete Course. The profile will support all three but clinics may only support one of them depending on their practice.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Discussed request from XRTS works</a:t>
            </a:r>
            <a:r>
              <a:rPr lang="en-US" sz="800" kern="0" dirty="0">
                <a:solidFill>
                  <a:schemeClr val="accent6">
                    <a:lumMod val="75000"/>
                  </a:schemeClr>
                </a:solidFill>
                <a:latin typeface="Arial" panose="020B0604020202020204"/>
              </a:rPr>
              <a:t>hop to have Number of Sessions also on Phase. But considered as not needed. Only deviates from Number of Fractions in case of partials which is not that interesting in a summary.</a:t>
            </a:r>
          </a:p>
          <a:p>
            <a:pPr marL="171450" marR="0" lvl="0" indent="-171450" defTabSz="914400" eaLnBrk="1" fontAlgn="auto" latinLnBrk="0" hangingPunct="1">
              <a:lnSpc>
                <a:spcPct val="100000"/>
              </a:lnSpc>
              <a:spcBef>
                <a:spcPts val="0"/>
              </a:spcBef>
              <a:spcAft>
                <a:spcPts val="0"/>
              </a:spcAft>
              <a:buClrTx/>
              <a:buSzTx/>
              <a:buFontTx/>
              <a:buChar char="-"/>
              <a:tabLst/>
              <a:defRPr/>
            </a:pPr>
            <a:endParaRPr lang="en-US" sz="800" b="1" kern="0" dirty="0">
              <a:solidFill>
                <a:schemeClr val="accent6">
                  <a:lumMod val="75000"/>
                </a:schemeClr>
              </a:solidFill>
              <a:latin typeface="Arial" panose="020B0604020202020204"/>
            </a:endParaRPr>
          </a:p>
          <a:p>
            <a:pPr marL="171450" marR="0" lvl="0" indent="-171450" defTabSz="914400" eaLnBrk="1" fontAlgn="auto" latinLnBrk="0" hangingPunct="1">
              <a:lnSpc>
                <a:spcPct val="100000"/>
              </a:lnSpc>
              <a:spcBef>
                <a:spcPts val="0"/>
              </a:spcBef>
              <a:spcAft>
                <a:spcPts val="0"/>
              </a:spcAft>
              <a:buClrTx/>
              <a:buSzTx/>
              <a:buFontTx/>
              <a:buChar char="-"/>
              <a:tabLst/>
              <a:defRPr/>
            </a:pPr>
            <a:endParaRPr kumimoji="0" lang="en-CH"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p:txBody>
      </p:sp>
    </p:spTree>
    <p:extLst>
      <p:ext uri="{BB962C8B-B14F-4D97-AF65-F5344CB8AC3E}">
        <p14:creationId xmlns:p14="http://schemas.microsoft.com/office/powerpoint/2010/main" val="21076565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Rectangle 196">
            <a:extLst>
              <a:ext uri="{FF2B5EF4-FFF2-40B4-BE49-F238E27FC236}">
                <a16:creationId xmlns:a16="http://schemas.microsoft.com/office/drawing/2014/main" id="{65B05EA7-1082-4CDA-8E9D-CF745EDE8E8B}"/>
              </a:ext>
            </a:extLst>
          </p:cNvPr>
          <p:cNvSpPr/>
          <p:nvPr/>
        </p:nvSpPr>
        <p:spPr>
          <a:xfrm>
            <a:off x="57911" y="4823222"/>
            <a:ext cx="10940536" cy="2298813"/>
          </a:xfrm>
          <a:prstGeom prst="rect">
            <a:avLst/>
          </a:prstGeom>
          <a:solidFill>
            <a:schemeClr val="accent6">
              <a:lumMod val="20000"/>
              <a:lumOff val="80000"/>
            </a:schemeClr>
          </a:solidFill>
          <a:ln w="28575" cap="flat" cmpd="sng" algn="ctr">
            <a:solidFill>
              <a:schemeClr val="accent6">
                <a:lumMod val="75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97" name="Rectangle 96">
            <a:extLst>
              <a:ext uri="{FF2B5EF4-FFF2-40B4-BE49-F238E27FC236}">
                <a16:creationId xmlns:a16="http://schemas.microsoft.com/office/drawing/2014/main" id="{FB770477-ED0F-4207-80F7-A508DADB1558}"/>
              </a:ext>
            </a:extLst>
          </p:cNvPr>
          <p:cNvSpPr/>
          <p:nvPr/>
        </p:nvSpPr>
        <p:spPr>
          <a:xfrm>
            <a:off x="57911" y="287035"/>
            <a:ext cx="10940537" cy="4456112"/>
          </a:xfrm>
          <a:prstGeom prst="rect">
            <a:avLst/>
          </a:prstGeom>
          <a:solidFill>
            <a:schemeClr val="accent1">
              <a:lumMod val="20000"/>
              <a:lumOff val="80000"/>
            </a:schemeClr>
          </a:solidFill>
          <a:ln w="28575" cap="flat" cmpd="sng" algn="ctr">
            <a:solidFill>
              <a:schemeClr val="accent1">
                <a:lumMod val="75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77" name="Rectangle 76">
            <a:extLst>
              <a:ext uri="{FF2B5EF4-FFF2-40B4-BE49-F238E27FC236}">
                <a16:creationId xmlns:a16="http://schemas.microsoft.com/office/drawing/2014/main" id="{7ED299A2-93ED-4808-A0C7-86741EE079B1}"/>
              </a:ext>
            </a:extLst>
          </p:cNvPr>
          <p:cNvSpPr/>
          <p:nvPr/>
        </p:nvSpPr>
        <p:spPr>
          <a:xfrm>
            <a:off x="6257144" y="372824"/>
            <a:ext cx="4635876" cy="2122011"/>
          </a:xfrm>
          <a:prstGeom prst="rect">
            <a:avLst/>
          </a:prstGeom>
          <a:solidFill>
            <a:schemeClr val="accent2">
              <a:lumMod val="20000"/>
              <a:lumOff val="80000"/>
            </a:schemeClr>
          </a:solidFill>
          <a:ln w="28575" cap="flat" cmpd="sng" algn="ctr">
            <a:solidFill>
              <a:srgbClr val="C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49" name="TextBox 48">
            <a:extLst>
              <a:ext uri="{FF2B5EF4-FFF2-40B4-BE49-F238E27FC236}">
                <a16:creationId xmlns:a16="http://schemas.microsoft.com/office/drawing/2014/main" id="{BF7A4BF9-BAA1-4BEB-83E0-F361806545FF}"/>
              </a:ext>
            </a:extLst>
          </p:cNvPr>
          <p:cNvSpPr txBox="1"/>
          <p:nvPr/>
        </p:nvSpPr>
        <p:spPr>
          <a:xfrm>
            <a:off x="3493952" y="489844"/>
            <a:ext cx="1937097" cy="212365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Radiotherapy</a:t>
            </a:r>
            <a:r>
              <a:rPr kumimoji="0" lang="en-US" sz="10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Planned Course</a:t>
            </a:r>
            <a:endParaRPr kumimoji="0" lang="en-CH"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lang="en-GB" sz="800" kern="0" dirty="0">
                <a:solidFill>
                  <a:srgbClr val="000000"/>
                </a:solidFill>
                <a:latin typeface="Arial" panose="020B0604020202020204"/>
              </a:rPr>
              <a:t>…</a:t>
            </a:r>
            <a:endParaRPr lang="en-US" sz="800" b="1" kern="0" dirty="0">
              <a:solidFill>
                <a:schemeClr val="accent5">
                  <a:lumMod val="75000"/>
                </a:schemeClr>
              </a:solidFill>
              <a:latin typeface="Arial" panose="020B0604020202020204"/>
            </a:endParaRPr>
          </a:p>
        </p:txBody>
      </p:sp>
      <p:sp>
        <p:nvSpPr>
          <p:cNvPr id="51" name="TextBox 50">
            <a:extLst>
              <a:ext uri="{FF2B5EF4-FFF2-40B4-BE49-F238E27FC236}">
                <a16:creationId xmlns:a16="http://schemas.microsoft.com/office/drawing/2014/main" id="{18CD33D3-1E48-461C-B7B9-4B44DD0494B3}"/>
              </a:ext>
            </a:extLst>
          </p:cNvPr>
          <p:cNvSpPr txBox="1"/>
          <p:nvPr/>
        </p:nvSpPr>
        <p:spPr>
          <a:xfrm>
            <a:off x="8784387" y="470198"/>
            <a:ext cx="2021834" cy="52322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a:defRPr sz="1400" b="1">
                <a:solidFill>
                  <a:schemeClr val="accent1"/>
                </a:solidFill>
              </a:defRPr>
            </a:lvl1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Radiotherapy</a:t>
            </a:r>
            <a:r>
              <a:rPr kumimoji="0" lang="en-US" sz="1000" b="0" i="0" u="none" strike="noStrike" kern="0" cap="none" spc="0" normalizeH="0" baseline="0" noProof="0" dirty="0">
                <a:ln>
                  <a:noFill/>
                </a:ln>
                <a:solidFill>
                  <a:srgbClr val="C0000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CH" sz="1000" b="1" i="0" u="none" strike="noStrike" kern="0" cap="none" spc="0" normalizeH="0" baseline="0" noProof="0" dirty="0">
                <a:ln>
                  <a:noFill/>
                </a:ln>
                <a:solidFill>
                  <a:srgbClr val="C00000"/>
                </a:solidFill>
                <a:effectLst/>
                <a:uLnTx/>
                <a:uFillTx/>
                <a:latin typeface="Arial" panose="020B0604020202020204"/>
                <a:ea typeface="+mn-ea"/>
                <a:cs typeface="+mn-cs"/>
              </a:rPr>
              <a:t>Course</a:t>
            </a:r>
            <a:r>
              <a:rPr kumimoji="0" lang="en-US" sz="1000" b="1" i="0" u="none" strike="noStrike" kern="0" cap="none" spc="0" normalizeH="0" baseline="0" noProof="0" dirty="0">
                <a:ln>
                  <a:noFill/>
                </a:ln>
                <a:solidFill>
                  <a:srgbClr val="C00000"/>
                </a:solidFill>
                <a:effectLst/>
                <a:uLnTx/>
                <a:uFillTx/>
                <a:latin typeface="Arial" panose="020B0604020202020204"/>
                <a:ea typeface="+mn-ea"/>
                <a:cs typeface="+mn-cs"/>
              </a:rPr>
              <a:t> Summary</a:t>
            </a:r>
            <a:endParaRPr kumimoji="0" lang="en-CH" sz="1000" b="1" i="0" u="none" strike="noStrike" kern="0" cap="none" spc="0" normalizeH="0" baseline="0" noProof="0" dirty="0">
              <a:ln>
                <a:noFill/>
              </a:ln>
              <a:solidFill>
                <a:srgbClr val="C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a:t>
            </a:r>
            <a:endParaRPr lang="en-US" sz="800" b="0" kern="0" dirty="0">
              <a:solidFill>
                <a:srgbClr val="C00000"/>
              </a:solidFill>
              <a:latin typeface="Arial" panose="020B0604020202020204"/>
            </a:endParaRPr>
          </a:p>
        </p:txBody>
      </p:sp>
      <p:sp>
        <p:nvSpPr>
          <p:cNvPr id="52" name="TextBox 51">
            <a:extLst>
              <a:ext uri="{FF2B5EF4-FFF2-40B4-BE49-F238E27FC236}">
                <a16:creationId xmlns:a16="http://schemas.microsoft.com/office/drawing/2014/main" id="{848A5E45-7DE6-410A-BD25-B63498F58981}"/>
              </a:ext>
            </a:extLst>
          </p:cNvPr>
          <p:cNvSpPr txBox="1"/>
          <p:nvPr/>
        </p:nvSpPr>
        <p:spPr>
          <a:xfrm>
            <a:off x="8600180" y="2838629"/>
            <a:ext cx="2138697" cy="52322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lvl="0">
              <a:spcBef>
                <a:spcPts val="600"/>
              </a:spcBef>
              <a:defRPr/>
            </a:pPr>
            <a:r>
              <a:rPr lang="en-US" sz="800" kern="0" dirty="0">
                <a:solidFill>
                  <a:schemeClr val="accent5">
                    <a:lumMod val="75000"/>
                  </a:schemeClr>
                </a:solidFill>
                <a:latin typeface="Arial" panose="020B0604020202020204"/>
              </a:rPr>
              <a:t>Radiotherapy</a:t>
            </a:r>
            <a:r>
              <a:rPr lang="en-US" sz="1000" b="1" kern="0" dirty="0">
                <a:solidFill>
                  <a:schemeClr val="accent5">
                    <a:lumMod val="75000"/>
                  </a:schemeClr>
                </a:solidFill>
                <a:latin typeface="Arial" panose="020B0604020202020204"/>
              </a:rPr>
              <a:t> </a:t>
            </a:r>
            <a:br>
              <a:rPr lang="en-US" sz="1000" b="1" kern="0" dirty="0">
                <a:solidFill>
                  <a:schemeClr val="accent5">
                    <a:lumMod val="75000"/>
                  </a:schemeClr>
                </a:solidFill>
                <a:latin typeface="Arial" panose="020B0604020202020204"/>
              </a:rPr>
            </a:br>
            <a:r>
              <a:rPr lang="en-US" sz="1000" b="1" kern="0" dirty="0">
                <a:solidFill>
                  <a:schemeClr val="accent5">
                    <a:lumMod val="75000"/>
                  </a:schemeClr>
                </a:solidFill>
                <a:latin typeface="Arial" panose="020B0604020202020204"/>
              </a:rPr>
              <a:t>Treated </a:t>
            </a:r>
            <a:r>
              <a:rPr lang="en-CH" sz="1000" b="1" kern="0" dirty="0">
                <a:solidFill>
                  <a:schemeClr val="accent5">
                    <a:lumMod val="75000"/>
                  </a:schemeClr>
                </a:solidFill>
                <a:latin typeface="Arial" panose="020B0604020202020204"/>
              </a:rPr>
              <a:t>Phase</a:t>
            </a:r>
            <a:endParaRPr lang="en-US" sz="1000" b="1" kern="0" dirty="0">
              <a:solidFill>
                <a:schemeClr val="accent5">
                  <a:lumMod val="75000"/>
                </a:schemeClr>
              </a:solidFill>
              <a:latin typeface="Arial" panose="020B0604020202020204"/>
            </a:endParaRP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a:t>
            </a:r>
            <a:endParaRPr lang="en-US" sz="800" kern="0" dirty="0">
              <a:solidFill>
                <a:srgbClr val="C00000"/>
              </a:solidFill>
              <a:latin typeface="Arial" panose="020B0604020202020204"/>
            </a:endParaRPr>
          </a:p>
        </p:txBody>
      </p:sp>
      <p:cxnSp>
        <p:nvCxnSpPr>
          <p:cNvPr id="54" name="Straight Arrow Connector 53">
            <a:extLst>
              <a:ext uri="{FF2B5EF4-FFF2-40B4-BE49-F238E27FC236}">
                <a16:creationId xmlns:a16="http://schemas.microsoft.com/office/drawing/2014/main" id="{F2C3C905-B815-4664-8991-653B0CBCCB57}"/>
              </a:ext>
            </a:extLst>
          </p:cNvPr>
          <p:cNvCxnSpPr>
            <a:cxnSpLocks/>
          </p:cNvCxnSpPr>
          <p:nvPr/>
        </p:nvCxnSpPr>
        <p:spPr>
          <a:xfrm flipH="1">
            <a:off x="5431049" y="752829"/>
            <a:ext cx="3332001" cy="0"/>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58" name="TextBox 57">
            <a:extLst>
              <a:ext uri="{FF2B5EF4-FFF2-40B4-BE49-F238E27FC236}">
                <a16:creationId xmlns:a16="http://schemas.microsoft.com/office/drawing/2014/main" id="{1E37A2B9-A74A-43C5-81E3-4D7F6F676546}"/>
              </a:ext>
            </a:extLst>
          </p:cNvPr>
          <p:cNvSpPr txBox="1"/>
          <p:nvPr/>
        </p:nvSpPr>
        <p:spPr>
          <a:xfrm>
            <a:off x="3489960" y="2704598"/>
            <a:ext cx="1952010" cy="1842129"/>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lvl="0"/>
            <a:r>
              <a:rPr lang="en-GB" sz="800" kern="0" dirty="0">
                <a:solidFill>
                  <a:schemeClr val="accent5">
                    <a:lumMod val="75000"/>
                  </a:schemeClr>
                </a:solidFill>
                <a:latin typeface="Arial" panose="020B0604020202020204"/>
              </a:rPr>
              <a:t>R</a:t>
            </a:r>
            <a:r>
              <a:rPr kumimoji="0" lang="en-GB" sz="800" i="0" u="none" strike="noStrike" kern="0" cap="none" spc="0" normalizeH="0" baseline="0" noProof="0" dirty="0" err="1">
                <a:ln>
                  <a:noFill/>
                </a:ln>
                <a:solidFill>
                  <a:schemeClr val="accent5">
                    <a:lumMod val="75000"/>
                  </a:schemeClr>
                </a:solidFill>
                <a:effectLst/>
                <a:uLnTx/>
                <a:uFillTx/>
                <a:latin typeface="Arial" panose="020B0604020202020204"/>
                <a:ea typeface="+mn-ea"/>
                <a:cs typeface="+mn-cs"/>
              </a:rPr>
              <a:t>adiotherapy</a:t>
            </a:r>
            <a:r>
              <a:rPr kumimoji="0" lang="en-GB" sz="10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p>
          <a:p>
            <a:pPr lvl="0"/>
            <a:r>
              <a:rPr kumimoji="0" lang="en-GB"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Planned Phase</a:t>
            </a:r>
            <a:endParaRPr kumimoji="0" lang="en-CH"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a:t>
            </a:r>
            <a:endParaRPr lang="en-US" sz="800" kern="0" dirty="0">
              <a:solidFill>
                <a:schemeClr val="accent5">
                  <a:lumMod val="75000"/>
                </a:schemeClr>
              </a:solidFill>
              <a:latin typeface="Arial" panose="020B0604020202020204"/>
            </a:endParaRPr>
          </a:p>
        </p:txBody>
      </p:sp>
      <p:cxnSp>
        <p:nvCxnSpPr>
          <p:cNvPr id="59" name="Straight Arrow Connector 58">
            <a:extLst>
              <a:ext uri="{FF2B5EF4-FFF2-40B4-BE49-F238E27FC236}">
                <a16:creationId xmlns:a16="http://schemas.microsoft.com/office/drawing/2014/main" id="{B13FE25C-2A71-45FE-9A16-97CC5F8B5FD2}"/>
              </a:ext>
            </a:extLst>
          </p:cNvPr>
          <p:cNvCxnSpPr>
            <a:cxnSpLocks/>
            <a:stCxn id="71" idx="1"/>
            <a:endCxn id="72" idx="3"/>
          </p:cNvCxnSpPr>
          <p:nvPr/>
        </p:nvCxnSpPr>
        <p:spPr>
          <a:xfrm flipH="1" flipV="1">
            <a:off x="5498886" y="5342740"/>
            <a:ext cx="3282585" cy="137445"/>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64" name="TextBox 63">
            <a:extLst>
              <a:ext uri="{FF2B5EF4-FFF2-40B4-BE49-F238E27FC236}">
                <a16:creationId xmlns:a16="http://schemas.microsoft.com/office/drawing/2014/main" id="{3EECD0F2-B207-40E8-A1A5-473F6F4160AC}"/>
              </a:ext>
            </a:extLst>
          </p:cNvPr>
          <p:cNvSpPr txBox="1"/>
          <p:nvPr/>
        </p:nvSpPr>
        <p:spPr>
          <a:xfrm>
            <a:off x="6409610" y="1020643"/>
            <a:ext cx="1501325" cy="1015663"/>
          </a:xfrm>
          <a:prstGeom prst="rect">
            <a:avLst/>
          </a:prstGeom>
          <a:solidFill>
            <a:srgbClr val="A3BAC3">
              <a:lumMod val="20000"/>
              <a:lumOff val="80000"/>
            </a:srgbClr>
          </a:solidFill>
          <a:ln w="12700" cap="flat" cmpd="sng" algn="ctr">
            <a:solidFill>
              <a:srgbClr val="C00000"/>
            </a:solidFill>
            <a:prstDash val="solid"/>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i="0" u="none" strike="noStrike" kern="0" cap="none" spc="0" normalizeH="0" baseline="0" noProof="0" dirty="0">
                <a:ln>
                  <a:noFill/>
                </a:ln>
                <a:solidFill>
                  <a:srgbClr val="C00000"/>
                </a:solidFill>
                <a:effectLst/>
                <a:uLnTx/>
                <a:uFillTx/>
                <a:latin typeface="Arial" panose="020B0604020202020204"/>
                <a:ea typeface="+mn-ea"/>
                <a:cs typeface="+mn-cs"/>
              </a:rPr>
              <a:t>Radiotherapy</a:t>
            </a:r>
            <a:r>
              <a:rPr kumimoji="0" lang="en-GB" sz="1000" b="1" i="0" u="none" strike="noStrike" kern="0" cap="none" spc="0" normalizeH="0" baseline="0" noProof="0" dirty="0">
                <a:ln>
                  <a:noFill/>
                </a:ln>
                <a:solidFill>
                  <a:srgbClr val="C0000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C00000"/>
                </a:solidFill>
                <a:effectLst/>
                <a:uLnTx/>
                <a:uFillTx/>
                <a:latin typeface="Arial" panose="020B0604020202020204"/>
                <a:ea typeface="+mn-ea"/>
                <a:cs typeface="+mn-cs"/>
              </a:rPr>
              <a:t>Volume</a:t>
            </a:r>
            <a:endParaRPr kumimoji="0" lang="en-CH" sz="1000" b="1" i="0" u="none" strike="noStrike" kern="0" cap="none" spc="0" normalizeH="0" baseline="0" noProof="0" dirty="0">
              <a:ln>
                <a:noFill/>
              </a:ln>
              <a:solidFill>
                <a:srgbClr val="C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65" name="Straight Arrow Connector 64">
            <a:extLst>
              <a:ext uri="{FF2B5EF4-FFF2-40B4-BE49-F238E27FC236}">
                <a16:creationId xmlns:a16="http://schemas.microsoft.com/office/drawing/2014/main" id="{3852BA76-9720-4014-820D-96FCB5635CD8}"/>
              </a:ext>
            </a:extLst>
          </p:cNvPr>
          <p:cNvCxnSpPr>
            <a:cxnSpLocks/>
            <a:stCxn id="51" idx="1"/>
            <a:endCxn id="64" idx="3"/>
          </p:cNvCxnSpPr>
          <p:nvPr/>
        </p:nvCxnSpPr>
        <p:spPr>
          <a:xfrm flipH="1">
            <a:off x="7910935" y="731808"/>
            <a:ext cx="873452" cy="796667"/>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6" name="Straight Arrow Connector 65">
            <a:extLst>
              <a:ext uri="{FF2B5EF4-FFF2-40B4-BE49-F238E27FC236}">
                <a16:creationId xmlns:a16="http://schemas.microsoft.com/office/drawing/2014/main" id="{AF1DC0A4-D6B7-430F-AB21-289D21FEE26F}"/>
              </a:ext>
            </a:extLst>
          </p:cNvPr>
          <p:cNvCxnSpPr>
            <a:cxnSpLocks/>
            <a:endCxn id="64" idx="3"/>
          </p:cNvCxnSpPr>
          <p:nvPr/>
        </p:nvCxnSpPr>
        <p:spPr>
          <a:xfrm flipH="1" flipV="1">
            <a:off x="7910935" y="1528475"/>
            <a:ext cx="1050761" cy="1286024"/>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7" name="Straight Arrow Connector 66">
            <a:extLst>
              <a:ext uri="{FF2B5EF4-FFF2-40B4-BE49-F238E27FC236}">
                <a16:creationId xmlns:a16="http://schemas.microsoft.com/office/drawing/2014/main" id="{54C61DEA-4198-411E-8153-806E7EC3A264}"/>
              </a:ext>
            </a:extLst>
          </p:cNvPr>
          <p:cNvCxnSpPr>
            <a:cxnSpLocks/>
            <a:endCxn id="64" idx="2"/>
          </p:cNvCxnSpPr>
          <p:nvPr/>
        </p:nvCxnSpPr>
        <p:spPr>
          <a:xfrm flipH="1" flipV="1">
            <a:off x="7160273" y="2036306"/>
            <a:ext cx="1705291" cy="3173529"/>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8" name="Straight Arrow Connector 67">
            <a:extLst>
              <a:ext uri="{FF2B5EF4-FFF2-40B4-BE49-F238E27FC236}">
                <a16:creationId xmlns:a16="http://schemas.microsoft.com/office/drawing/2014/main" id="{F07AE743-BCEB-4E48-9431-71105F4085AF}"/>
              </a:ext>
            </a:extLst>
          </p:cNvPr>
          <p:cNvCxnSpPr>
            <a:cxnSpLocks/>
            <a:stCxn id="58" idx="3"/>
            <a:endCxn id="64" idx="1"/>
          </p:cNvCxnSpPr>
          <p:nvPr/>
        </p:nvCxnSpPr>
        <p:spPr>
          <a:xfrm flipV="1">
            <a:off x="5441970" y="1528475"/>
            <a:ext cx="967640" cy="2097188"/>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9" name="Straight Arrow Connector 68">
            <a:extLst>
              <a:ext uri="{FF2B5EF4-FFF2-40B4-BE49-F238E27FC236}">
                <a16:creationId xmlns:a16="http://schemas.microsoft.com/office/drawing/2014/main" id="{5D013524-DFD9-45E9-A18A-01E27D6A09C9}"/>
              </a:ext>
            </a:extLst>
          </p:cNvPr>
          <p:cNvCxnSpPr>
            <a:cxnSpLocks/>
            <a:stCxn id="49" idx="3"/>
            <a:endCxn id="64" idx="1"/>
          </p:cNvCxnSpPr>
          <p:nvPr/>
        </p:nvCxnSpPr>
        <p:spPr>
          <a:xfrm flipV="1">
            <a:off x="5431049" y="1528475"/>
            <a:ext cx="978561" cy="23198"/>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71" name="TextBox 70">
            <a:extLst>
              <a:ext uri="{FF2B5EF4-FFF2-40B4-BE49-F238E27FC236}">
                <a16:creationId xmlns:a16="http://schemas.microsoft.com/office/drawing/2014/main" id="{F388FE23-27B4-4E12-8E64-7769F160A50D}"/>
              </a:ext>
            </a:extLst>
          </p:cNvPr>
          <p:cNvSpPr txBox="1"/>
          <p:nvPr/>
        </p:nvSpPr>
        <p:spPr>
          <a:xfrm>
            <a:off x="8781471" y="5203186"/>
            <a:ext cx="2106833" cy="55399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Radiotherapy</a:t>
            </a:r>
            <a:r>
              <a:rPr kumimoji="0" lang="en-US" sz="120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Treated Plan</a:t>
            </a:r>
            <a:endParaRPr kumimoji="0" lang="en-CH" sz="10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a:t>
            </a:r>
            <a:endParaRPr kumimoji="0" lang="en-CH" sz="80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p:txBody>
      </p:sp>
      <p:sp>
        <p:nvSpPr>
          <p:cNvPr id="72" name="TextBox 71">
            <a:extLst>
              <a:ext uri="{FF2B5EF4-FFF2-40B4-BE49-F238E27FC236}">
                <a16:creationId xmlns:a16="http://schemas.microsoft.com/office/drawing/2014/main" id="{84CF12A4-2223-4CE7-B3E0-FE45C0545214}"/>
              </a:ext>
            </a:extLst>
          </p:cNvPr>
          <p:cNvSpPr txBox="1"/>
          <p:nvPr/>
        </p:nvSpPr>
        <p:spPr>
          <a:xfrm>
            <a:off x="3545209" y="5081130"/>
            <a:ext cx="1953677" cy="523220"/>
          </a:xfrm>
          <a:prstGeom prst="rect">
            <a:avLst/>
          </a:prstGeom>
          <a:solidFill>
            <a:srgbClr val="A3BAC3">
              <a:lumMod val="20000"/>
              <a:lumOff val="80000"/>
            </a:srgbClr>
          </a:solidFill>
          <a:ln w="12700" cap="flat" cmpd="sng" algn="ctr">
            <a:solidFill>
              <a:schemeClr val="tx1"/>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Radiotherapy</a:t>
            </a:r>
            <a:r>
              <a:rPr kumimoji="0" lang="en-US" sz="1000" b="1"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Treatment Plan</a:t>
            </a:r>
            <a:endParaRPr kumimoji="0" lang="en-CH" sz="10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a:t>
            </a:r>
            <a:endParaRPr kumimoji="0" lang="en-CH"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p:txBody>
      </p:sp>
      <p:cxnSp>
        <p:nvCxnSpPr>
          <p:cNvPr id="76" name="Straight Arrow Connector 75">
            <a:extLst>
              <a:ext uri="{FF2B5EF4-FFF2-40B4-BE49-F238E27FC236}">
                <a16:creationId xmlns:a16="http://schemas.microsoft.com/office/drawing/2014/main" id="{AD643A87-0366-40DF-BF33-79C01C2DFD22}"/>
              </a:ext>
            </a:extLst>
          </p:cNvPr>
          <p:cNvCxnSpPr>
            <a:cxnSpLocks/>
            <a:stCxn id="72" idx="3"/>
          </p:cNvCxnSpPr>
          <p:nvPr/>
        </p:nvCxnSpPr>
        <p:spPr>
          <a:xfrm flipV="1">
            <a:off x="5498886" y="2092183"/>
            <a:ext cx="1042184" cy="3250557"/>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80" name="TextBox 79">
            <a:extLst>
              <a:ext uri="{FF2B5EF4-FFF2-40B4-BE49-F238E27FC236}">
                <a16:creationId xmlns:a16="http://schemas.microsoft.com/office/drawing/2014/main" id="{A29ECE01-50C6-4B92-99C1-DF4DC9AB1F58}"/>
              </a:ext>
            </a:extLst>
          </p:cNvPr>
          <p:cNvSpPr txBox="1"/>
          <p:nvPr/>
        </p:nvSpPr>
        <p:spPr>
          <a:xfrm>
            <a:off x="7119807" y="5996658"/>
            <a:ext cx="899832"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lment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1</a:t>
            </a:r>
          </a:p>
        </p:txBody>
      </p:sp>
      <p:sp>
        <p:nvSpPr>
          <p:cNvPr id="81" name="TextBox 80">
            <a:extLst>
              <a:ext uri="{FF2B5EF4-FFF2-40B4-BE49-F238E27FC236}">
                <a16:creationId xmlns:a16="http://schemas.microsoft.com/office/drawing/2014/main" id="{4279E119-9DB2-46C2-B58C-C882600A5822}"/>
              </a:ext>
            </a:extLst>
          </p:cNvPr>
          <p:cNvSpPr txBox="1"/>
          <p:nvPr/>
        </p:nvSpPr>
        <p:spPr>
          <a:xfrm>
            <a:off x="6465205" y="749322"/>
            <a:ext cx="1562482"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lment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1</a:t>
            </a:r>
          </a:p>
        </p:txBody>
      </p:sp>
      <p:sp>
        <p:nvSpPr>
          <p:cNvPr id="82" name="TextBox 81">
            <a:extLst>
              <a:ext uri="{FF2B5EF4-FFF2-40B4-BE49-F238E27FC236}">
                <a16:creationId xmlns:a16="http://schemas.microsoft.com/office/drawing/2014/main" id="{1A2AB6D5-FAFD-47A3-8341-79F61FDDF345}"/>
              </a:ext>
            </a:extLst>
          </p:cNvPr>
          <p:cNvSpPr txBox="1"/>
          <p:nvPr/>
        </p:nvSpPr>
        <p:spPr>
          <a:xfrm>
            <a:off x="7892300" y="1685011"/>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3" name="TextBox 82">
            <a:extLst>
              <a:ext uri="{FF2B5EF4-FFF2-40B4-BE49-F238E27FC236}">
                <a16:creationId xmlns:a16="http://schemas.microsoft.com/office/drawing/2014/main" id="{C26DCD5C-5849-4C67-8AB0-D39FE4EA87DD}"/>
              </a:ext>
            </a:extLst>
          </p:cNvPr>
          <p:cNvSpPr txBox="1"/>
          <p:nvPr/>
        </p:nvSpPr>
        <p:spPr>
          <a:xfrm>
            <a:off x="7845977" y="874886"/>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5" name="TextBox 84">
            <a:extLst>
              <a:ext uri="{FF2B5EF4-FFF2-40B4-BE49-F238E27FC236}">
                <a16:creationId xmlns:a16="http://schemas.microsoft.com/office/drawing/2014/main" id="{7B6C850D-4F9C-4CB1-AE52-3CEDFBD60D4E}"/>
              </a:ext>
            </a:extLst>
          </p:cNvPr>
          <p:cNvSpPr txBox="1"/>
          <p:nvPr/>
        </p:nvSpPr>
        <p:spPr>
          <a:xfrm>
            <a:off x="5495769" y="2505315"/>
            <a:ext cx="766365"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plans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7" name="TextBox 86">
            <a:extLst>
              <a:ext uri="{FF2B5EF4-FFF2-40B4-BE49-F238E27FC236}">
                <a16:creationId xmlns:a16="http://schemas.microsoft.com/office/drawing/2014/main" id="{00793D66-E92C-4B06-995D-4826A3A568C6}"/>
              </a:ext>
            </a:extLst>
          </p:cNvPr>
          <p:cNvSpPr txBox="1"/>
          <p:nvPr/>
        </p:nvSpPr>
        <p:spPr>
          <a:xfrm>
            <a:off x="7537408" y="2610783"/>
            <a:ext cx="81025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records dose delivered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5" name="TextBox 94">
            <a:extLst>
              <a:ext uri="{FF2B5EF4-FFF2-40B4-BE49-F238E27FC236}">
                <a16:creationId xmlns:a16="http://schemas.microsoft.com/office/drawing/2014/main" id="{A8E5DBCF-F223-4A2A-B7C5-E8C15249A5B2}"/>
              </a:ext>
            </a:extLst>
          </p:cNvPr>
          <p:cNvSpPr txBox="1"/>
          <p:nvPr/>
        </p:nvSpPr>
        <p:spPr>
          <a:xfrm>
            <a:off x="5856777" y="3021250"/>
            <a:ext cx="739868"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plans</a:t>
            </a:r>
            <a:b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b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6" name="Content Placeholder 2">
            <a:extLst>
              <a:ext uri="{FF2B5EF4-FFF2-40B4-BE49-F238E27FC236}">
                <a16:creationId xmlns:a16="http://schemas.microsoft.com/office/drawing/2014/main" id="{32B37F1D-56B9-4F99-B7CF-52D70156DA99}"/>
              </a:ext>
            </a:extLst>
          </p:cNvPr>
          <p:cNvSpPr txBox="1">
            <a:spLocks/>
          </p:cNvSpPr>
          <p:nvPr/>
        </p:nvSpPr>
        <p:spPr>
          <a:xfrm>
            <a:off x="9566940" y="4393189"/>
            <a:ext cx="4003828"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50000"/>
              </a:lnSpc>
              <a:spcBef>
                <a:spcPts val="1000"/>
              </a:spcBef>
              <a:spcAft>
                <a:spcPts val="1000"/>
              </a:spcAft>
              <a:buClr>
                <a:srgbClr val="00A9E0"/>
              </a:buClr>
              <a:buSzTx/>
              <a:buFont typeface="Arial"/>
              <a:buNone/>
              <a:tabLst/>
              <a:defRPr/>
            </a:pPr>
            <a:r>
              <a:rPr kumimoji="0" lang="en-US" sz="1200" b="0" i="0" u="none" strike="noStrike" kern="1200" cap="none" spc="0" normalizeH="0" baseline="0" noProof="0" dirty="0" err="1">
                <a:ln>
                  <a:noFill/>
                </a:ln>
                <a:solidFill>
                  <a:schemeClr val="accent5">
                    <a:lumMod val="75000"/>
                  </a:schemeClr>
                </a:solidFill>
                <a:effectLst/>
                <a:uLnTx/>
                <a:uFillTx/>
                <a:latin typeface="Arial" panose="020B0604020202020204"/>
                <a:ea typeface="+mn-ea"/>
                <a:cs typeface="+mn-cs"/>
              </a:rPr>
              <a:t>CodeX</a:t>
            </a:r>
            <a:r>
              <a:rPr kumimoji="0" lang="en-US" sz="1200" b="0" i="0" u="none" strike="noStrike" kern="1200" cap="none" spc="0" normalizeH="0" baseline="0" noProof="0" dirty="0">
                <a:ln>
                  <a:noFill/>
                </a:ln>
                <a:solidFill>
                  <a:schemeClr val="accent5">
                    <a:lumMod val="75000"/>
                  </a:schemeClr>
                </a:solidFill>
                <a:effectLst/>
                <a:uLnTx/>
                <a:uFillTx/>
                <a:latin typeface="Arial" panose="020B0604020202020204"/>
                <a:ea typeface="+mn-ea"/>
                <a:cs typeface="+mn-cs"/>
              </a:rPr>
              <a:t> RT Scope</a:t>
            </a:r>
          </a:p>
        </p:txBody>
      </p:sp>
      <p:sp>
        <p:nvSpPr>
          <p:cNvPr id="103" name="Title 1">
            <a:extLst>
              <a:ext uri="{FF2B5EF4-FFF2-40B4-BE49-F238E27FC236}">
                <a16:creationId xmlns:a16="http://schemas.microsoft.com/office/drawing/2014/main" id="{A024BF84-ECD7-4752-BD7B-4EA8E5D9718A}"/>
              </a:ext>
            </a:extLst>
          </p:cNvPr>
          <p:cNvSpPr txBox="1">
            <a:spLocks/>
          </p:cNvSpPr>
          <p:nvPr/>
        </p:nvSpPr>
        <p:spPr>
          <a:xfrm>
            <a:off x="0" y="-25947"/>
            <a:ext cx="11242646" cy="61753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0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400" b="0" i="0" u="none" strike="noStrike" kern="1200" cap="none" spc="0" normalizeH="0" baseline="0" noProof="0" dirty="0" err="1">
                <a:ln>
                  <a:noFill/>
                </a:ln>
                <a:solidFill>
                  <a:srgbClr val="000000"/>
                </a:solidFill>
                <a:effectLst/>
                <a:uLnTx/>
                <a:uFillTx/>
                <a:latin typeface="Arial" panose="020B0604020202020204"/>
                <a:ea typeface="+mj-ea"/>
                <a:cs typeface="+mj-cs"/>
              </a:rPr>
              <a:t>RTResourcesOverview.svg</a:t>
            </a:r>
            <a:r>
              <a:rPr lang="en-US" sz="1400" b="0" dirty="0">
                <a:solidFill>
                  <a:srgbClr val="000000"/>
                </a:solidFill>
                <a:latin typeface="Arial" panose="020B0604020202020204"/>
              </a:rPr>
              <a:t>	</a:t>
            </a:r>
            <a:r>
              <a:rPr lang="en-US" sz="800" b="0" dirty="0">
                <a:solidFill>
                  <a:srgbClr val="000000"/>
                </a:solidFill>
                <a:latin typeface="Arial" panose="020B0604020202020204"/>
              </a:rPr>
              <a:t>Updated: Jan 11, 2021</a:t>
            </a:r>
            <a:endParaRPr kumimoji="0" lang="en-GB" sz="800" b="1" i="0" u="none" strike="noStrike" kern="1200" cap="none" spc="0" normalizeH="0" baseline="0" noProof="0" dirty="0">
              <a:ln>
                <a:noFill/>
              </a:ln>
              <a:solidFill>
                <a:srgbClr val="000000"/>
              </a:solidFill>
              <a:effectLst/>
              <a:uLnTx/>
              <a:uFillTx/>
              <a:latin typeface="Arial" panose="020B0604020202020204"/>
              <a:ea typeface="+mj-ea"/>
              <a:cs typeface="+mj-cs"/>
            </a:endParaRPr>
          </a:p>
        </p:txBody>
      </p:sp>
      <p:sp>
        <p:nvSpPr>
          <p:cNvPr id="102" name="Content Placeholder 2">
            <a:extLst>
              <a:ext uri="{FF2B5EF4-FFF2-40B4-BE49-F238E27FC236}">
                <a16:creationId xmlns:a16="http://schemas.microsoft.com/office/drawing/2014/main" id="{6DC83C9B-1A44-4EF8-8691-01E95F4CAE4E}"/>
              </a:ext>
            </a:extLst>
          </p:cNvPr>
          <p:cNvSpPr txBox="1">
            <a:spLocks/>
          </p:cNvSpPr>
          <p:nvPr/>
        </p:nvSpPr>
        <p:spPr>
          <a:xfrm>
            <a:off x="6392818" y="389332"/>
            <a:ext cx="2147959"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50000"/>
              </a:lnSpc>
              <a:buClr>
                <a:srgbClr val="00A9E0"/>
              </a:buClr>
              <a:buFont typeface="Arial"/>
              <a:buNone/>
            </a:pPr>
            <a:r>
              <a:rPr lang="en-US" sz="1200" dirty="0">
                <a:solidFill>
                  <a:srgbClr val="C00000"/>
                </a:solidFill>
                <a:latin typeface="Arial" panose="020B0604020202020204"/>
              </a:rPr>
              <a:t>Derived from </a:t>
            </a:r>
            <a:r>
              <a:rPr lang="en-US" sz="1200" dirty="0" err="1">
                <a:solidFill>
                  <a:srgbClr val="C00000"/>
                </a:solidFill>
                <a:latin typeface="Arial" panose="020B0604020202020204"/>
              </a:rPr>
              <a:t>mCODE</a:t>
            </a:r>
            <a:r>
              <a:rPr lang="en-US" sz="1200" dirty="0">
                <a:solidFill>
                  <a:srgbClr val="C00000"/>
                </a:solidFill>
                <a:latin typeface="Arial" panose="020B0604020202020204"/>
              </a:rPr>
              <a:t> STU 2</a:t>
            </a:r>
          </a:p>
        </p:txBody>
      </p:sp>
      <p:cxnSp>
        <p:nvCxnSpPr>
          <p:cNvPr id="70" name="Straight Arrow Connector 69">
            <a:extLst>
              <a:ext uri="{FF2B5EF4-FFF2-40B4-BE49-F238E27FC236}">
                <a16:creationId xmlns:a16="http://schemas.microsoft.com/office/drawing/2014/main" id="{1351689B-486C-490E-A615-F06DAD98BD92}"/>
              </a:ext>
            </a:extLst>
          </p:cNvPr>
          <p:cNvCxnSpPr>
            <a:cxnSpLocks/>
            <a:endCxn id="58" idx="3"/>
          </p:cNvCxnSpPr>
          <p:nvPr/>
        </p:nvCxnSpPr>
        <p:spPr>
          <a:xfrm flipH="1">
            <a:off x="5441970" y="3218400"/>
            <a:ext cx="3158210" cy="407263"/>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109" name="TextBox 108">
            <a:extLst>
              <a:ext uri="{FF2B5EF4-FFF2-40B4-BE49-F238E27FC236}">
                <a16:creationId xmlns:a16="http://schemas.microsoft.com/office/drawing/2014/main" id="{E2EEEE41-3EF1-4F32-B219-38445C16AF99}"/>
              </a:ext>
            </a:extLst>
          </p:cNvPr>
          <p:cNvSpPr txBox="1"/>
          <p:nvPr/>
        </p:nvSpPr>
        <p:spPr>
          <a:xfrm>
            <a:off x="6911840" y="3716553"/>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lment </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of 1</a:t>
            </a:r>
          </a:p>
        </p:txBody>
      </p:sp>
      <p:sp>
        <p:nvSpPr>
          <p:cNvPr id="98" name="TextBox 97">
            <a:extLst>
              <a:ext uri="{FF2B5EF4-FFF2-40B4-BE49-F238E27FC236}">
                <a16:creationId xmlns:a16="http://schemas.microsoft.com/office/drawing/2014/main" id="{03379234-AEA8-4149-AE3A-156B290468A9}"/>
              </a:ext>
            </a:extLst>
          </p:cNvPr>
          <p:cNvSpPr txBox="1"/>
          <p:nvPr/>
        </p:nvSpPr>
        <p:spPr>
          <a:xfrm>
            <a:off x="8830169" y="-692020"/>
            <a:ext cx="2202613" cy="789112"/>
          </a:xfrm>
          <a:prstGeom prst="rect">
            <a:avLst/>
          </a:prstGeom>
          <a:noFill/>
          <a:ln w="12700" cap="flat" cmpd="sng" algn="ctr">
            <a:solidFill>
              <a:srgbClr val="000000"/>
            </a:solidFill>
            <a:prstDash val="sysDash"/>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a:ln>
                  <a:noFill/>
                </a:ln>
                <a:effectLst/>
                <a:uLnTx/>
                <a:uFillTx/>
                <a:latin typeface="Arial" panose="020B0604020202020204"/>
                <a:ea typeface="+mn-ea"/>
                <a:cs typeface="+mn-cs"/>
              </a:rPr>
              <a:t>Legend</a:t>
            </a:r>
          </a:p>
          <a:p>
            <a:pPr marL="0" marR="0" lvl="0" indent="0" defTabSz="914400" eaLnBrk="1" fontAlgn="auto" latinLnBrk="0" hangingPunct="1">
              <a:lnSpc>
                <a:spcPct val="100000"/>
              </a:lnSpc>
              <a:spcBef>
                <a:spcPts val="0"/>
              </a:spcBef>
              <a:spcAft>
                <a:spcPts val="0"/>
              </a:spcAft>
              <a:buClrTx/>
              <a:buSzTx/>
              <a:buFontTx/>
              <a:buNone/>
              <a:tabLst/>
              <a:defRPr/>
            </a:pPr>
            <a:endParaRPr lang="en-US" sz="800" kern="0" dirty="0">
              <a:solidFill>
                <a:schemeClr val="accent6">
                  <a:lumMod val="75000"/>
                </a:schemeClr>
              </a:solidFill>
              <a:latin typeface="Arial" panose="020B0604020202020204"/>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effectLst/>
                <a:uLnTx/>
                <a:uFillTx/>
                <a:latin typeface="Arial" panose="020B0604020202020204"/>
                <a:ea typeface="+mn-ea"/>
                <a:cs typeface="+mn-cs"/>
              </a:rPr>
              <a:t>Standard FHIR Elements</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Extension </a:t>
            </a:r>
            <a:r>
              <a:rPr lang="en-US" sz="800" kern="0" dirty="0">
                <a:solidFill>
                  <a:srgbClr val="C00000"/>
                </a:solidFill>
                <a:latin typeface="Arial" panose="020B0604020202020204"/>
              </a:rPr>
              <a:t>defined in </a:t>
            </a:r>
            <a:r>
              <a:rPr lang="en-US" sz="800" kern="0" dirty="0" err="1">
                <a:solidFill>
                  <a:srgbClr val="C00000"/>
                </a:solidFill>
                <a:latin typeface="Arial" panose="020B0604020202020204"/>
              </a:rPr>
              <a:t>mCODE</a:t>
            </a:r>
            <a:r>
              <a:rPr lang="en-US" sz="800" kern="0" dirty="0">
                <a:solidFill>
                  <a:srgbClr val="C00000"/>
                </a:solidFill>
                <a:latin typeface="Arial" panose="020B0604020202020204"/>
              </a:rPr>
              <a:t> &gt;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&lt;&lt; Extension defined in </a:t>
            </a:r>
            <a:r>
              <a:rPr kumimoji="0" lang="en-US" sz="800" i="0" u="none" strike="noStrike" kern="0" cap="none" spc="0" normalizeH="0" baseline="0" noProof="0" dirty="0" err="1">
                <a:ln>
                  <a:noFill/>
                </a:ln>
                <a:solidFill>
                  <a:schemeClr val="accent5">
                    <a:lumMod val="75000"/>
                  </a:schemeClr>
                </a:solidFill>
                <a:effectLst/>
                <a:uLnTx/>
                <a:uFillTx/>
                <a:latin typeface="Arial" panose="020B0604020202020204"/>
                <a:ea typeface="+mn-ea"/>
                <a:cs typeface="+mn-cs"/>
              </a:rPr>
              <a:t>CodeX</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RT &gt;&gt;</a:t>
            </a:r>
          </a:p>
          <a:p>
            <a:pPr marL="0" marR="0" lvl="0" indent="0" defTabSz="914400" eaLnBrk="1" fontAlgn="auto" latinLnBrk="0" hangingPunct="1">
              <a:lnSpc>
                <a:spcPct val="100000"/>
              </a:lnSpc>
              <a:spcBef>
                <a:spcPts val="0"/>
              </a:spcBef>
              <a:spcAft>
                <a:spcPts val="0"/>
              </a:spcAft>
              <a:buClrTx/>
              <a:buSzTx/>
              <a:buFontTx/>
              <a:buNone/>
              <a:tabLst/>
              <a:defRPr/>
            </a:pPr>
            <a:r>
              <a:rPr lang="en-US" sz="800" b="0" kern="0" dirty="0">
                <a:solidFill>
                  <a:schemeClr val="accent6">
                    <a:lumMod val="75000"/>
                  </a:schemeClr>
                </a:solidFill>
                <a:latin typeface="Arial" panose="020B0604020202020204"/>
              </a:rPr>
              <a:t>&lt;&lt;&lt; Extension defined in future scope &gt;&gt;&gt;</a:t>
            </a:r>
            <a:endParaRPr kumimoji="0" lang="en-CH"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p:txBody>
      </p:sp>
      <p:sp>
        <p:nvSpPr>
          <p:cNvPr id="115" name="Content Placeholder 2">
            <a:extLst>
              <a:ext uri="{FF2B5EF4-FFF2-40B4-BE49-F238E27FC236}">
                <a16:creationId xmlns:a16="http://schemas.microsoft.com/office/drawing/2014/main" id="{6C29ECB6-2077-4816-81DD-9348C59D0448}"/>
              </a:ext>
            </a:extLst>
          </p:cNvPr>
          <p:cNvSpPr txBox="1">
            <a:spLocks/>
          </p:cNvSpPr>
          <p:nvPr/>
        </p:nvSpPr>
        <p:spPr>
          <a:xfrm>
            <a:off x="9779274" y="4797380"/>
            <a:ext cx="1144894"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50000"/>
              </a:lnSpc>
              <a:spcBef>
                <a:spcPts val="1000"/>
              </a:spcBef>
              <a:spcAft>
                <a:spcPts val="1000"/>
              </a:spcAft>
              <a:buClr>
                <a:srgbClr val="00A9E0"/>
              </a:buClr>
              <a:buSzTx/>
              <a:buFont typeface="Arial"/>
              <a:buNone/>
              <a:tabLst/>
              <a:defRPr/>
            </a:pPr>
            <a:r>
              <a:rPr kumimoji="0" lang="en-US" sz="1200" b="0" i="0" u="none" strike="noStrike" kern="1200" cap="none" spc="0" normalizeH="0" baseline="0" noProof="0" dirty="0">
                <a:ln>
                  <a:noFill/>
                </a:ln>
                <a:solidFill>
                  <a:schemeClr val="accent6">
                    <a:lumMod val="75000"/>
                  </a:schemeClr>
                </a:solidFill>
                <a:effectLst/>
                <a:uLnTx/>
                <a:uFillTx/>
                <a:latin typeface="Arial" panose="020B0604020202020204"/>
                <a:ea typeface="+mn-ea"/>
                <a:cs typeface="+mn-cs"/>
              </a:rPr>
              <a:t>Future Scope</a:t>
            </a:r>
          </a:p>
        </p:txBody>
      </p:sp>
      <p:sp>
        <p:nvSpPr>
          <p:cNvPr id="240" name="TextBox 239">
            <a:extLst>
              <a:ext uri="{FF2B5EF4-FFF2-40B4-BE49-F238E27FC236}">
                <a16:creationId xmlns:a16="http://schemas.microsoft.com/office/drawing/2014/main" id="{D3908BBE-2CF3-48A6-BD6B-E80696D8DEFF}"/>
              </a:ext>
            </a:extLst>
          </p:cNvPr>
          <p:cNvSpPr txBox="1"/>
          <p:nvPr/>
        </p:nvSpPr>
        <p:spPr>
          <a:xfrm>
            <a:off x="5528179" y="1545822"/>
            <a:ext cx="797338"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plans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242" name="TextBox 241">
            <a:extLst>
              <a:ext uri="{FF2B5EF4-FFF2-40B4-BE49-F238E27FC236}">
                <a16:creationId xmlns:a16="http://schemas.microsoft.com/office/drawing/2014/main" id="{0CADCDE1-BE3E-4C37-95D6-C035E027CC9D}"/>
              </a:ext>
            </a:extLst>
          </p:cNvPr>
          <p:cNvSpPr txBox="1"/>
          <p:nvPr/>
        </p:nvSpPr>
        <p:spPr>
          <a:xfrm>
            <a:off x="2652009" y="6474235"/>
            <a:ext cx="797338"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prescribes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243" name="Connector: Elbow 242">
            <a:extLst>
              <a:ext uri="{FF2B5EF4-FFF2-40B4-BE49-F238E27FC236}">
                <a16:creationId xmlns:a16="http://schemas.microsoft.com/office/drawing/2014/main" id="{5A82F2BA-02B8-477D-8300-4399F32D8F53}"/>
              </a:ext>
            </a:extLst>
          </p:cNvPr>
          <p:cNvCxnSpPr>
            <a:cxnSpLocks/>
          </p:cNvCxnSpPr>
          <p:nvPr/>
        </p:nvCxnSpPr>
        <p:spPr>
          <a:xfrm flipV="1">
            <a:off x="2652009" y="2053653"/>
            <a:ext cx="4051633" cy="2582018"/>
          </a:xfrm>
          <a:prstGeom prst="bentConnector3">
            <a:avLst>
              <a:gd name="adj1" fmla="val 99735"/>
            </a:avLst>
          </a:prstGeom>
          <a:ln>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48" name="Connector: Elbow 247">
            <a:extLst>
              <a:ext uri="{FF2B5EF4-FFF2-40B4-BE49-F238E27FC236}">
                <a16:creationId xmlns:a16="http://schemas.microsoft.com/office/drawing/2014/main" id="{829EAE52-CF73-460C-A081-D41803337F54}"/>
              </a:ext>
            </a:extLst>
          </p:cNvPr>
          <p:cNvCxnSpPr>
            <a:cxnSpLocks/>
          </p:cNvCxnSpPr>
          <p:nvPr/>
        </p:nvCxnSpPr>
        <p:spPr>
          <a:xfrm rot="5400000" flipH="1" flipV="1">
            <a:off x="2384674" y="2359217"/>
            <a:ext cx="4871129" cy="4225309"/>
          </a:xfrm>
          <a:prstGeom prst="bentConnector3">
            <a:avLst>
              <a:gd name="adj1" fmla="val -1449"/>
            </a:avLst>
          </a:prstGeom>
          <a:ln>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8" name="Title 1">
            <a:extLst>
              <a:ext uri="{FF2B5EF4-FFF2-40B4-BE49-F238E27FC236}">
                <a16:creationId xmlns:a16="http://schemas.microsoft.com/office/drawing/2014/main" id="{96381AE5-820F-48AA-8341-69275407F045}"/>
              </a:ext>
            </a:extLst>
          </p:cNvPr>
          <p:cNvSpPr txBox="1">
            <a:spLocks/>
          </p:cNvSpPr>
          <p:nvPr/>
        </p:nvSpPr>
        <p:spPr>
          <a:xfrm>
            <a:off x="491092" y="4018131"/>
            <a:ext cx="2355194" cy="61753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0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panose="020B0604020202020204"/>
                <a:ea typeface="+mj-ea"/>
                <a:cs typeface="+mj-cs"/>
              </a:rPr>
              <a:t>Adding Plans (future scope) to discuss naming</a:t>
            </a:r>
            <a:endParaRPr kumimoji="0" lang="en-GB" sz="800" b="1" i="0" u="none" strike="noStrike" kern="1200" cap="none" spc="0" normalizeH="0" baseline="0" noProof="0" dirty="0">
              <a:ln>
                <a:noFill/>
              </a:ln>
              <a:solidFill>
                <a:srgbClr val="000000"/>
              </a:solidFill>
              <a:effectLst/>
              <a:uLnTx/>
              <a:uFillTx/>
              <a:latin typeface="Arial" panose="020B0604020202020204"/>
              <a:ea typeface="+mj-ea"/>
              <a:cs typeface="+mj-cs"/>
            </a:endParaRPr>
          </a:p>
        </p:txBody>
      </p:sp>
    </p:spTree>
    <p:extLst>
      <p:ext uri="{BB962C8B-B14F-4D97-AF65-F5344CB8AC3E}">
        <p14:creationId xmlns:p14="http://schemas.microsoft.com/office/powerpoint/2010/main" val="14545257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Rectangle 196">
            <a:extLst>
              <a:ext uri="{FF2B5EF4-FFF2-40B4-BE49-F238E27FC236}">
                <a16:creationId xmlns:a16="http://schemas.microsoft.com/office/drawing/2014/main" id="{65B05EA7-1082-4CDA-8E9D-CF745EDE8E8B}"/>
              </a:ext>
            </a:extLst>
          </p:cNvPr>
          <p:cNvSpPr/>
          <p:nvPr/>
        </p:nvSpPr>
        <p:spPr>
          <a:xfrm>
            <a:off x="57911" y="4823222"/>
            <a:ext cx="10940536" cy="2298813"/>
          </a:xfrm>
          <a:prstGeom prst="rect">
            <a:avLst/>
          </a:prstGeom>
          <a:solidFill>
            <a:schemeClr val="accent6">
              <a:lumMod val="20000"/>
              <a:lumOff val="80000"/>
            </a:schemeClr>
          </a:solidFill>
          <a:ln w="28575" cap="flat" cmpd="sng" algn="ctr">
            <a:solidFill>
              <a:schemeClr val="accent6">
                <a:lumMod val="75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97" name="Rectangle 96">
            <a:extLst>
              <a:ext uri="{FF2B5EF4-FFF2-40B4-BE49-F238E27FC236}">
                <a16:creationId xmlns:a16="http://schemas.microsoft.com/office/drawing/2014/main" id="{FB770477-ED0F-4207-80F7-A508DADB1558}"/>
              </a:ext>
            </a:extLst>
          </p:cNvPr>
          <p:cNvSpPr/>
          <p:nvPr/>
        </p:nvSpPr>
        <p:spPr>
          <a:xfrm>
            <a:off x="57911" y="287035"/>
            <a:ext cx="10940537" cy="4456112"/>
          </a:xfrm>
          <a:prstGeom prst="rect">
            <a:avLst/>
          </a:prstGeom>
          <a:solidFill>
            <a:schemeClr val="accent1">
              <a:lumMod val="20000"/>
              <a:lumOff val="80000"/>
            </a:schemeClr>
          </a:solidFill>
          <a:ln w="28575" cap="flat" cmpd="sng" algn="ctr">
            <a:solidFill>
              <a:schemeClr val="accent1">
                <a:lumMod val="75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77" name="Rectangle 76">
            <a:extLst>
              <a:ext uri="{FF2B5EF4-FFF2-40B4-BE49-F238E27FC236}">
                <a16:creationId xmlns:a16="http://schemas.microsoft.com/office/drawing/2014/main" id="{7ED299A2-93ED-4808-A0C7-86741EE079B1}"/>
              </a:ext>
            </a:extLst>
          </p:cNvPr>
          <p:cNvSpPr/>
          <p:nvPr/>
        </p:nvSpPr>
        <p:spPr>
          <a:xfrm>
            <a:off x="6257144" y="372824"/>
            <a:ext cx="4635876" cy="2122011"/>
          </a:xfrm>
          <a:prstGeom prst="rect">
            <a:avLst/>
          </a:prstGeom>
          <a:solidFill>
            <a:schemeClr val="accent2">
              <a:lumMod val="20000"/>
              <a:lumOff val="80000"/>
            </a:schemeClr>
          </a:solidFill>
          <a:ln w="28575" cap="flat" cmpd="sng" algn="ctr">
            <a:solidFill>
              <a:srgbClr val="C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49" name="TextBox 48">
            <a:extLst>
              <a:ext uri="{FF2B5EF4-FFF2-40B4-BE49-F238E27FC236}">
                <a16:creationId xmlns:a16="http://schemas.microsoft.com/office/drawing/2014/main" id="{BF7A4BF9-BAA1-4BEB-83E0-F361806545FF}"/>
              </a:ext>
            </a:extLst>
          </p:cNvPr>
          <p:cNvSpPr txBox="1"/>
          <p:nvPr/>
        </p:nvSpPr>
        <p:spPr>
          <a:xfrm>
            <a:off x="3493952" y="489844"/>
            <a:ext cx="1937097" cy="212365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Radiotherapy</a:t>
            </a:r>
            <a:r>
              <a:rPr kumimoji="0" lang="en-US" sz="10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Planned Course</a:t>
            </a:r>
            <a:endParaRPr kumimoji="0" lang="en-CH"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lang="en-GB" sz="800" kern="0" dirty="0">
                <a:solidFill>
                  <a:srgbClr val="000000"/>
                </a:solidFill>
                <a:latin typeface="Arial" panose="020B0604020202020204"/>
              </a:rPr>
              <a:t>…</a:t>
            </a:r>
            <a:endParaRPr lang="en-US" sz="800" b="1" kern="0" dirty="0">
              <a:solidFill>
                <a:schemeClr val="accent5">
                  <a:lumMod val="75000"/>
                </a:schemeClr>
              </a:solidFill>
              <a:latin typeface="Arial" panose="020B0604020202020204"/>
            </a:endParaRPr>
          </a:p>
        </p:txBody>
      </p:sp>
      <p:sp>
        <p:nvSpPr>
          <p:cNvPr id="51" name="TextBox 50">
            <a:extLst>
              <a:ext uri="{FF2B5EF4-FFF2-40B4-BE49-F238E27FC236}">
                <a16:creationId xmlns:a16="http://schemas.microsoft.com/office/drawing/2014/main" id="{18CD33D3-1E48-461C-B7B9-4B44DD0494B3}"/>
              </a:ext>
            </a:extLst>
          </p:cNvPr>
          <p:cNvSpPr txBox="1"/>
          <p:nvPr/>
        </p:nvSpPr>
        <p:spPr>
          <a:xfrm>
            <a:off x="8784387" y="470198"/>
            <a:ext cx="2021834" cy="52322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a:defRPr sz="1400" b="1">
                <a:solidFill>
                  <a:schemeClr val="accent1"/>
                </a:solidFill>
              </a:defRPr>
            </a:lvl1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Radiotherapy</a:t>
            </a:r>
            <a:r>
              <a:rPr kumimoji="0" lang="en-US" sz="1000" b="0" i="0" u="none" strike="noStrike" kern="0" cap="none" spc="0" normalizeH="0" baseline="0" noProof="0" dirty="0">
                <a:ln>
                  <a:noFill/>
                </a:ln>
                <a:solidFill>
                  <a:srgbClr val="C0000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CH" sz="1000" b="1" i="0" u="none" strike="noStrike" kern="0" cap="none" spc="0" normalizeH="0" baseline="0" noProof="0" dirty="0">
                <a:ln>
                  <a:noFill/>
                </a:ln>
                <a:solidFill>
                  <a:srgbClr val="C00000"/>
                </a:solidFill>
                <a:effectLst/>
                <a:uLnTx/>
                <a:uFillTx/>
                <a:latin typeface="Arial" panose="020B0604020202020204"/>
                <a:ea typeface="+mn-ea"/>
                <a:cs typeface="+mn-cs"/>
              </a:rPr>
              <a:t>Course</a:t>
            </a:r>
            <a:r>
              <a:rPr kumimoji="0" lang="en-US" sz="1000" b="1" i="0" u="none" strike="noStrike" kern="0" cap="none" spc="0" normalizeH="0" baseline="0" noProof="0" dirty="0">
                <a:ln>
                  <a:noFill/>
                </a:ln>
                <a:solidFill>
                  <a:srgbClr val="C00000"/>
                </a:solidFill>
                <a:effectLst/>
                <a:uLnTx/>
                <a:uFillTx/>
                <a:latin typeface="Arial" panose="020B0604020202020204"/>
                <a:ea typeface="+mn-ea"/>
                <a:cs typeface="+mn-cs"/>
              </a:rPr>
              <a:t> Summary</a:t>
            </a:r>
            <a:endParaRPr kumimoji="0" lang="en-CH" sz="1000" b="1" i="0" u="none" strike="noStrike" kern="0" cap="none" spc="0" normalizeH="0" baseline="0" noProof="0" dirty="0">
              <a:ln>
                <a:noFill/>
              </a:ln>
              <a:solidFill>
                <a:srgbClr val="C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a:t>
            </a:r>
            <a:endParaRPr lang="en-US" sz="800" b="0" kern="0" dirty="0">
              <a:solidFill>
                <a:srgbClr val="C00000"/>
              </a:solidFill>
              <a:latin typeface="Arial" panose="020B0604020202020204"/>
            </a:endParaRPr>
          </a:p>
        </p:txBody>
      </p:sp>
      <p:sp>
        <p:nvSpPr>
          <p:cNvPr id="52" name="TextBox 51">
            <a:extLst>
              <a:ext uri="{FF2B5EF4-FFF2-40B4-BE49-F238E27FC236}">
                <a16:creationId xmlns:a16="http://schemas.microsoft.com/office/drawing/2014/main" id="{848A5E45-7DE6-410A-BD25-B63498F58981}"/>
              </a:ext>
            </a:extLst>
          </p:cNvPr>
          <p:cNvSpPr txBox="1"/>
          <p:nvPr/>
        </p:nvSpPr>
        <p:spPr>
          <a:xfrm>
            <a:off x="8600180" y="2838629"/>
            <a:ext cx="2138697" cy="52322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lvl="0">
              <a:spcBef>
                <a:spcPts val="600"/>
              </a:spcBef>
              <a:defRPr/>
            </a:pPr>
            <a:r>
              <a:rPr lang="en-US" sz="800" kern="0" dirty="0">
                <a:solidFill>
                  <a:schemeClr val="accent5">
                    <a:lumMod val="75000"/>
                  </a:schemeClr>
                </a:solidFill>
                <a:latin typeface="Arial" panose="020B0604020202020204"/>
              </a:rPr>
              <a:t>Radiotherapy</a:t>
            </a:r>
            <a:r>
              <a:rPr lang="en-US" sz="1000" b="1" kern="0" dirty="0">
                <a:solidFill>
                  <a:schemeClr val="accent5">
                    <a:lumMod val="75000"/>
                  </a:schemeClr>
                </a:solidFill>
                <a:latin typeface="Arial" panose="020B0604020202020204"/>
              </a:rPr>
              <a:t> </a:t>
            </a:r>
            <a:br>
              <a:rPr lang="en-US" sz="1000" b="1" kern="0" dirty="0">
                <a:solidFill>
                  <a:schemeClr val="accent5">
                    <a:lumMod val="75000"/>
                  </a:schemeClr>
                </a:solidFill>
                <a:latin typeface="Arial" panose="020B0604020202020204"/>
              </a:rPr>
            </a:br>
            <a:r>
              <a:rPr lang="en-US" sz="1000" b="1" kern="0" dirty="0">
                <a:solidFill>
                  <a:schemeClr val="accent5">
                    <a:lumMod val="75000"/>
                  </a:schemeClr>
                </a:solidFill>
                <a:latin typeface="Arial" panose="020B0604020202020204"/>
              </a:rPr>
              <a:t>Treated </a:t>
            </a:r>
            <a:r>
              <a:rPr lang="en-CH" sz="1000" b="1" kern="0" dirty="0">
                <a:solidFill>
                  <a:schemeClr val="accent5">
                    <a:lumMod val="75000"/>
                  </a:schemeClr>
                </a:solidFill>
                <a:latin typeface="Arial" panose="020B0604020202020204"/>
              </a:rPr>
              <a:t>Phase</a:t>
            </a:r>
            <a:endParaRPr lang="en-US" sz="1000" b="1" kern="0" dirty="0">
              <a:solidFill>
                <a:schemeClr val="accent5">
                  <a:lumMod val="75000"/>
                </a:schemeClr>
              </a:solidFill>
              <a:latin typeface="Arial" panose="020B0604020202020204"/>
            </a:endParaRP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a:t>
            </a:r>
            <a:endParaRPr lang="en-US" sz="800" kern="0" dirty="0">
              <a:solidFill>
                <a:srgbClr val="C00000"/>
              </a:solidFill>
              <a:latin typeface="Arial" panose="020B0604020202020204"/>
            </a:endParaRPr>
          </a:p>
        </p:txBody>
      </p:sp>
      <p:cxnSp>
        <p:nvCxnSpPr>
          <p:cNvPr id="54" name="Straight Arrow Connector 53">
            <a:extLst>
              <a:ext uri="{FF2B5EF4-FFF2-40B4-BE49-F238E27FC236}">
                <a16:creationId xmlns:a16="http://schemas.microsoft.com/office/drawing/2014/main" id="{F2C3C905-B815-4664-8991-653B0CBCCB57}"/>
              </a:ext>
            </a:extLst>
          </p:cNvPr>
          <p:cNvCxnSpPr>
            <a:cxnSpLocks/>
          </p:cNvCxnSpPr>
          <p:nvPr/>
        </p:nvCxnSpPr>
        <p:spPr>
          <a:xfrm flipH="1">
            <a:off x="5431049" y="752829"/>
            <a:ext cx="3332001" cy="0"/>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55" name="Straight Arrow Connector 54">
            <a:extLst>
              <a:ext uri="{FF2B5EF4-FFF2-40B4-BE49-F238E27FC236}">
                <a16:creationId xmlns:a16="http://schemas.microsoft.com/office/drawing/2014/main" id="{05FD7FC3-6564-4491-AB35-E09A3A5A3035}"/>
              </a:ext>
            </a:extLst>
          </p:cNvPr>
          <p:cNvCxnSpPr>
            <a:cxnSpLocks/>
          </p:cNvCxnSpPr>
          <p:nvPr/>
        </p:nvCxnSpPr>
        <p:spPr>
          <a:xfrm>
            <a:off x="2709704" y="1744075"/>
            <a:ext cx="800942" cy="8767"/>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57" name="TextBox 56">
            <a:extLst>
              <a:ext uri="{FF2B5EF4-FFF2-40B4-BE49-F238E27FC236}">
                <a16:creationId xmlns:a16="http://schemas.microsoft.com/office/drawing/2014/main" id="{D30C8AF1-E4FC-4DB1-A1AE-6BC054EACD44}"/>
              </a:ext>
            </a:extLst>
          </p:cNvPr>
          <p:cNvSpPr txBox="1"/>
          <p:nvPr/>
        </p:nvSpPr>
        <p:spPr>
          <a:xfrm>
            <a:off x="146774" y="382132"/>
            <a:ext cx="2579723" cy="2112704"/>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Radiotherapy</a:t>
            </a:r>
            <a:endParaRPr kumimoji="0" lang="en-US" sz="8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Course Cumulative Prescription</a:t>
            </a:r>
            <a:endParaRPr kumimoji="0" lang="en-CH" sz="10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lang="en-GB" sz="800" kern="0" dirty="0">
                <a:latin typeface="Arial" panose="020B0604020202020204"/>
              </a:rPr>
              <a:t>Procedure Code = </a:t>
            </a:r>
            <a:r>
              <a:rPr lang="en-GB" sz="800" kern="0" dirty="0">
                <a:solidFill>
                  <a:schemeClr val="accent5">
                    <a:lumMod val="75000"/>
                  </a:schemeClr>
                </a:solidFill>
                <a:latin typeface="Arial" panose="020B0604020202020204"/>
              </a:rPr>
              <a:t>Course Cumulative Prescription</a:t>
            </a: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a:t>
            </a:r>
            <a:endParaRPr lang="en-US" sz="800" kern="0" dirty="0">
              <a:solidFill>
                <a:schemeClr val="accent5">
                  <a:lumMod val="75000"/>
                </a:schemeClr>
              </a:solidFill>
              <a:latin typeface="Arial" panose="020B0604020202020204"/>
            </a:endParaRPr>
          </a:p>
        </p:txBody>
      </p:sp>
      <p:sp>
        <p:nvSpPr>
          <p:cNvPr id="58" name="TextBox 57">
            <a:extLst>
              <a:ext uri="{FF2B5EF4-FFF2-40B4-BE49-F238E27FC236}">
                <a16:creationId xmlns:a16="http://schemas.microsoft.com/office/drawing/2014/main" id="{1E37A2B9-A74A-43C5-81E3-4D7F6F676546}"/>
              </a:ext>
            </a:extLst>
          </p:cNvPr>
          <p:cNvSpPr txBox="1"/>
          <p:nvPr/>
        </p:nvSpPr>
        <p:spPr>
          <a:xfrm>
            <a:off x="3489960" y="2704598"/>
            <a:ext cx="1952010" cy="1842129"/>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lvl="0"/>
            <a:r>
              <a:rPr lang="en-GB" sz="800" kern="0" dirty="0">
                <a:solidFill>
                  <a:schemeClr val="accent5">
                    <a:lumMod val="75000"/>
                  </a:schemeClr>
                </a:solidFill>
                <a:latin typeface="Arial" panose="020B0604020202020204"/>
              </a:rPr>
              <a:t>R</a:t>
            </a:r>
            <a:r>
              <a:rPr kumimoji="0" lang="en-GB" sz="800" i="0" u="none" strike="noStrike" kern="0" cap="none" spc="0" normalizeH="0" baseline="0" noProof="0" dirty="0" err="1">
                <a:ln>
                  <a:noFill/>
                </a:ln>
                <a:solidFill>
                  <a:schemeClr val="accent5">
                    <a:lumMod val="75000"/>
                  </a:schemeClr>
                </a:solidFill>
                <a:effectLst/>
                <a:uLnTx/>
                <a:uFillTx/>
                <a:latin typeface="Arial" panose="020B0604020202020204"/>
                <a:ea typeface="+mn-ea"/>
                <a:cs typeface="+mn-cs"/>
              </a:rPr>
              <a:t>adiotherapy</a:t>
            </a:r>
            <a:r>
              <a:rPr kumimoji="0" lang="en-GB" sz="10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p>
          <a:p>
            <a:pPr lvl="0"/>
            <a:r>
              <a:rPr kumimoji="0" lang="en-GB"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Planned Phase</a:t>
            </a:r>
            <a:endParaRPr kumimoji="0" lang="en-CH"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a:t>
            </a:r>
            <a:endParaRPr lang="en-US" sz="800" kern="0" dirty="0">
              <a:solidFill>
                <a:schemeClr val="accent5">
                  <a:lumMod val="75000"/>
                </a:schemeClr>
              </a:solidFill>
              <a:latin typeface="Arial" panose="020B0604020202020204"/>
            </a:endParaRPr>
          </a:p>
        </p:txBody>
      </p:sp>
      <p:cxnSp>
        <p:nvCxnSpPr>
          <p:cNvPr id="59" name="Straight Arrow Connector 58">
            <a:extLst>
              <a:ext uri="{FF2B5EF4-FFF2-40B4-BE49-F238E27FC236}">
                <a16:creationId xmlns:a16="http://schemas.microsoft.com/office/drawing/2014/main" id="{B13FE25C-2A71-45FE-9A16-97CC5F8B5FD2}"/>
              </a:ext>
            </a:extLst>
          </p:cNvPr>
          <p:cNvCxnSpPr>
            <a:cxnSpLocks/>
            <a:stCxn id="71" idx="1"/>
            <a:endCxn id="72" idx="3"/>
          </p:cNvCxnSpPr>
          <p:nvPr/>
        </p:nvCxnSpPr>
        <p:spPr>
          <a:xfrm flipH="1" flipV="1">
            <a:off x="5498886" y="5342740"/>
            <a:ext cx="3282585" cy="137445"/>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64" name="TextBox 63">
            <a:extLst>
              <a:ext uri="{FF2B5EF4-FFF2-40B4-BE49-F238E27FC236}">
                <a16:creationId xmlns:a16="http://schemas.microsoft.com/office/drawing/2014/main" id="{3EECD0F2-B207-40E8-A1A5-473F6F4160AC}"/>
              </a:ext>
            </a:extLst>
          </p:cNvPr>
          <p:cNvSpPr txBox="1"/>
          <p:nvPr/>
        </p:nvSpPr>
        <p:spPr>
          <a:xfrm>
            <a:off x="6409610" y="1020643"/>
            <a:ext cx="1501325" cy="1015663"/>
          </a:xfrm>
          <a:prstGeom prst="rect">
            <a:avLst/>
          </a:prstGeom>
          <a:solidFill>
            <a:srgbClr val="A3BAC3">
              <a:lumMod val="20000"/>
              <a:lumOff val="80000"/>
            </a:srgbClr>
          </a:solidFill>
          <a:ln w="12700" cap="flat" cmpd="sng" algn="ctr">
            <a:solidFill>
              <a:srgbClr val="C00000"/>
            </a:solidFill>
            <a:prstDash val="solid"/>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i="0" u="none" strike="noStrike" kern="0" cap="none" spc="0" normalizeH="0" baseline="0" noProof="0" dirty="0">
                <a:ln>
                  <a:noFill/>
                </a:ln>
                <a:solidFill>
                  <a:srgbClr val="C00000"/>
                </a:solidFill>
                <a:effectLst/>
                <a:uLnTx/>
                <a:uFillTx/>
                <a:latin typeface="Arial" panose="020B0604020202020204"/>
                <a:ea typeface="+mn-ea"/>
                <a:cs typeface="+mn-cs"/>
              </a:rPr>
              <a:t>Radiotherapy</a:t>
            </a:r>
            <a:r>
              <a:rPr kumimoji="0" lang="en-GB" sz="1000" b="1" i="0" u="none" strike="noStrike" kern="0" cap="none" spc="0" normalizeH="0" baseline="0" noProof="0" dirty="0">
                <a:ln>
                  <a:noFill/>
                </a:ln>
                <a:solidFill>
                  <a:srgbClr val="C0000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C00000"/>
                </a:solidFill>
                <a:effectLst/>
                <a:uLnTx/>
                <a:uFillTx/>
                <a:latin typeface="Arial" panose="020B0604020202020204"/>
                <a:ea typeface="+mn-ea"/>
                <a:cs typeface="+mn-cs"/>
              </a:rPr>
              <a:t>Volume</a:t>
            </a:r>
            <a:endParaRPr kumimoji="0" lang="en-CH" sz="1000" b="1" i="0" u="none" strike="noStrike" kern="0" cap="none" spc="0" normalizeH="0" baseline="0" noProof="0" dirty="0">
              <a:ln>
                <a:noFill/>
              </a:ln>
              <a:solidFill>
                <a:srgbClr val="C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65" name="Straight Arrow Connector 64">
            <a:extLst>
              <a:ext uri="{FF2B5EF4-FFF2-40B4-BE49-F238E27FC236}">
                <a16:creationId xmlns:a16="http://schemas.microsoft.com/office/drawing/2014/main" id="{3852BA76-9720-4014-820D-96FCB5635CD8}"/>
              </a:ext>
            </a:extLst>
          </p:cNvPr>
          <p:cNvCxnSpPr>
            <a:cxnSpLocks/>
            <a:stCxn id="51" idx="1"/>
            <a:endCxn id="64" idx="3"/>
          </p:cNvCxnSpPr>
          <p:nvPr/>
        </p:nvCxnSpPr>
        <p:spPr>
          <a:xfrm flipH="1">
            <a:off x="7910935" y="731808"/>
            <a:ext cx="873452" cy="796667"/>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6" name="Straight Arrow Connector 65">
            <a:extLst>
              <a:ext uri="{FF2B5EF4-FFF2-40B4-BE49-F238E27FC236}">
                <a16:creationId xmlns:a16="http://schemas.microsoft.com/office/drawing/2014/main" id="{AF1DC0A4-D6B7-430F-AB21-289D21FEE26F}"/>
              </a:ext>
            </a:extLst>
          </p:cNvPr>
          <p:cNvCxnSpPr>
            <a:cxnSpLocks/>
            <a:endCxn id="64" idx="3"/>
          </p:cNvCxnSpPr>
          <p:nvPr/>
        </p:nvCxnSpPr>
        <p:spPr>
          <a:xfrm flipH="1" flipV="1">
            <a:off x="7910935" y="1528475"/>
            <a:ext cx="1050761" cy="1286024"/>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7" name="Straight Arrow Connector 66">
            <a:extLst>
              <a:ext uri="{FF2B5EF4-FFF2-40B4-BE49-F238E27FC236}">
                <a16:creationId xmlns:a16="http://schemas.microsoft.com/office/drawing/2014/main" id="{54C61DEA-4198-411E-8153-806E7EC3A264}"/>
              </a:ext>
            </a:extLst>
          </p:cNvPr>
          <p:cNvCxnSpPr>
            <a:cxnSpLocks/>
            <a:endCxn id="64" idx="2"/>
          </p:cNvCxnSpPr>
          <p:nvPr/>
        </p:nvCxnSpPr>
        <p:spPr>
          <a:xfrm flipH="1" flipV="1">
            <a:off x="7160273" y="2036306"/>
            <a:ext cx="1705291" cy="3173529"/>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8" name="Straight Arrow Connector 67">
            <a:extLst>
              <a:ext uri="{FF2B5EF4-FFF2-40B4-BE49-F238E27FC236}">
                <a16:creationId xmlns:a16="http://schemas.microsoft.com/office/drawing/2014/main" id="{F07AE743-BCEB-4E48-9431-71105F4085AF}"/>
              </a:ext>
            </a:extLst>
          </p:cNvPr>
          <p:cNvCxnSpPr>
            <a:cxnSpLocks/>
            <a:stCxn id="58" idx="3"/>
            <a:endCxn id="64" idx="1"/>
          </p:cNvCxnSpPr>
          <p:nvPr/>
        </p:nvCxnSpPr>
        <p:spPr>
          <a:xfrm flipV="1">
            <a:off x="5441970" y="1528475"/>
            <a:ext cx="967640" cy="2097188"/>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9" name="Straight Arrow Connector 68">
            <a:extLst>
              <a:ext uri="{FF2B5EF4-FFF2-40B4-BE49-F238E27FC236}">
                <a16:creationId xmlns:a16="http://schemas.microsoft.com/office/drawing/2014/main" id="{5D013524-DFD9-45E9-A18A-01E27D6A09C9}"/>
              </a:ext>
            </a:extLst>
          </p:cNvPr>
          <p:cNvCxnSpPr>
            <a:cxnSpLocks/>
            <a:stCxn id="49" idx="3"/>
            <a:endCxn id="64" idx="1"/>
          </p:cNvCxnSpPr>
          <p:nvPr/>
        </p:nvCxnSpPr>
        <p:spPr>
          <a:xfrm flipV="1">
            <a:off x="5431049" y="1528475"/>
            <a:ext cx="978561" cy="23198"/>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71" name="TextBox 70">
            <a:extLst>
              <a:ext uri="{FF2B5EF4-FFF2-40B4-BE49-F238E27FC236}">
                <a16:creationId xmlns:a16="http://schemas.microsoft.com/office/drawing/2014/main" id="{F388FE23-27B4-4E12-8E64-7769F160A50D}"/>
              </a:ext>
            </a:extLst>
          </p:cNvPr>
          <p:cNvSpPr txBox="1"/>
          <p:nvPr/>
        </p:nvSpPr>
        <p:spPr>
          <a:xfrm>
            <a:off x="8781471" y="5203186"/>
            <a:ext cx="2106833" cy="55399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Radiotherapy</a:t>
            </a:r>
            <a:r>
              <a:rPr kumimoji="0" lang="en-US" sz="120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Treated Plan</a:t>
            </a:r>
            <a:endParaRPr kumimoji="0" lang="en-CH" sz="10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a:t>
            </a:r>
            <a:endParaRPr kumimoji="0" lang="en-CH" sz="80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p:txBody>
      </p:sp>
      <p:sp>
        <p:nvSpPr>
          <p:cNvPr id="72" name="TextBox 71">
            <a:extLst>
              <a:ext uri="{FF2B5EF4-FFF2-40B4-BE49-F238E27FC236}">
                <a16:creationId xmlns:a16="http://schemas.microsoft.com/office/drawing/2014/main" id="{84CF12A4-2223-4CE7-B3E0-FE45C0545214}"/>
              </a:ext>
            </a:extLst>
          </p:cNvPr>
          <p:cNvSpPr txBox="1"/>
          <p:nvPr/>
        </p:nvSpPr>
        <p:spPr>
          <a:xfrm>
            <a:off x="3545209" y="5081130"/>
            <a:ext cx="1953677" cy="523220"/>
          </a:xfrm>
          <a:prstGeom prst="rect">
            <a:avLst/>
          </a:prstGeom>
          <a:solidFill>
            <a:srgbClr val="A3BAC3">
              <a:lumMod val="20000"/>
              <a:lumOff val="80000"/>
            </a:srgbClr>
          </a:solidFill>
          <a:ln w="12700" cap="flat" cmpd="sng" algn="ctr">
            <a:solidFill>
              <a:schemeClr val="tx1"/>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Radiotherapy</a:t>
            </a:r>
            <a:r>
              <a:rPr kumimoji="0" lang="en-US" sz="1000" b="1"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Treatment Plan</a:t>
            </a:r>
            <a:endParaRPr kumimoji="0" lang="en-CH" sz="10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a:t>
            </a:r>
            <a:endParaRPr kumimoji="0" lang="en-CH"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p:txBody>
      </p:sp>
      <p:cxnSp>
        <p:nvCxnSpPr>
          <p:cNvPr id="76" name="Straight Arrow Connector 75">
            <a:extLst>
              <a:ext uri="{FF2B5EF4-FFF2-40B4-BE49-F238E27FC236}">
                <a16:creationId xmlns:a16="http://schemas.microsoft.com/office/drawing/2014/main" id="{AD643A87-0366-40DF-BF33-79C01C2DFD22}"/>
              </a:ext>
            </a:extLst>
          </p:cNvPr>
          <p:cNvCxnSpPr>
            <a:cxnSpLocks/>
            <a:stCxn id="72" idx="3"/>
          </p:cNvCxnSpPr>
          <p:nvPr/>
        </p:nvCxnSpPr>
        <p:spPr>
          <a:xfrm flipV="1">
            <a:off x="5498886" y="2092183"/>
            <a:ext cx="1042184" cy="3250557"/>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79" name="TextBox 78">
            <a:extLst>
              <a:ext uri="{FF2B5EF4-FFF2-40B4-BE49-F238E27FC236}">
                <a16:creationId xmlns:a16="http://schemas.microsoft.com/office/drawing/2014/main" id="{0642CF20-8BB8-4DF8-8D2B-19DDE35DCE96}"/>
              </a:ext>
            </a:extLst>
          </p:cNvPr>
          <p:cNvSpPr txBox="1"/>
          <p:nvPr/>
        </p:nvSpPr>
        <p:spPr>
          <a:xfrm>
            <a:off x="2666472" y="1252528"/>
            <a:ext cx="86859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a:t>
            </a:r>
          </a:p>
        </p:txBody>
      </p:sp>
      <p:sp>
        <p:nvSpPr>
          <p:cNvPr id="80" name="TextBox 79">
            <a:extLst>
              <a:ext uri="{FF2B5EF4-FFF2-40B4-BE49-F238E27FC236}">
                <a16:creationId xmlns:a16="http://schemas.microsoft.com/office/drawing/2014/main" id="{A29ECE01-50C6-4B92-99C1-DF4DC9AB1F58}"/>
              </a:ext>
            </a:extLst>
          </p:cNvPr>
          <p:cNvSpPr txBox="1"/>
          <p:nvPr/>
        </p:nvSpPr>
        <p:spPr>
          <a:xfrm>
            <a:off x="7119807" y="5996658"/>
            <a:ext cx="899832"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lment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1</a:t>
            </a:r>
          </a:p>
        </p:txBody>
      </p:sp>
      <p:sp>
        <p:nvSpPr>
          <p:cNvPr id="81" name="TextBox 80">
            <a:extLst>
              <a:ext uri="{FF2B5EF4-FFF2-40B4-BE49-F238E27FC236}">
                <a16:creationId xmlns:a16="http://schemas.microsoft.com/office/drawing/2014/main" id="{4279E119-9DB2-46C2-B58C-C882600A5822}"/>
              </a:ext>
            </a:extLst>
          </p:cNvPr>
          <p:cNvSpPr txBox="1"/>
          <p:nvPr/>
        </p:nvSpPr>
        <p:spPr>
          <a:xfrm>
            <a:off x="6465205" y="749322"/>
            <a:ext cx="1562482"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lment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1</a:t>
            </a:r>
          </a:p>
        </p:txBody>
      </p:sp>
      <p:sp>
        <p:nvSpPr>
          <p:cNvPr id="82" name="TextBox 81">
            <a:extLst>
              <a:ext uri="{FF2B5EF4-FFF2-40B4-BE49-F238E27FC236}">
                <a16:creationId xmlns:a16="http://schemas.microsoft.com/office/drawing/2014/main" id="{1A2AB6D5-FAFD-47A3-8341-79F61FDDF345}"/>
              </a:ext>
            </a:extLst>
          </p:cNvPr>
          <p:cNvSpPr txBox="1"/>
          <p:nvPr/>
        </p:nvSpPr>
        <p:spPr>
          <a:xfrm>
            <a:off x="7892300" y="1685011"/>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3" name="TextBox 82">
            <a:extLst>
              <a:ext uri="{FF2B5EF4-FFF2-40B4-BE49-F238E27FC236}">
                <a16:creationId xmlns:a16="http://schemas.microsoft.com/office/drawing/2014/main" id="{C26DCD5C-5849-4C67-8AB0-D39FE4EA87DD}"/>
              </a:ext>
            </a:extLst>
          </p:cNvPr>
          <p:cNvSpPr txBox="1"/>
          <p:nvPr/>
        </p:nvSpPr>
        <p:spPr>
          <a:xfrm>
            <a:off x="7845977" y="874886"/>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4" name="TextBox 83">
            <a:extLst>
              <a:ext uri="{FF2B5EF4-FFF2-40B4-BE49-F238E27FC236}">
                <a16:creationId xmlns:a16="http://schemas.microsoft.com/office/drawing/2014/main" id="{99BECC0D-7C15-434E-AE2E-27C94BDFFCC1}"/>
              </a:ext>
            </a:extLst>
          </p:cNvPr>
          <p:cNvSpPr txBox="1"/>
          <p:nvPr/>
        </p:nvSpPr>
        <p:spPr>
          <a:xfrm>
            <a:off x="2662766" y="446197"/>
            <a:ext cx="797338"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prescribes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5" name="TextBox 84">
            <a:extLst>
              <a:ext uri="{FF2B5EF4-FFF2-40B4-BE49-F238E27FC236}">
                <a16:creationId xmlns:a16="http://schemas.microsoft.com/office/drawing/2014/main" id="{7B6C850D-4F9C-4CB1-AE52-3CEDFBD60D4E}"/>
              </a:ext>
            </a:extLst>
          </p:cNvPr>
          <p:cNvSpPr txBox="1"/>
          <p:nvPr/>
        </p:nvSpPr>
        <p:spPr>
          <a:xfrm>
            <a:off x="5495769" y="2505315"/>
            <a:ext cx="766365"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plans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7" name="TextBox 86">
            <a:extLst>
              <a:ext uri="{FF2B5EF4-FFF2-40B4-BE49-F238E27FC236}">
                <a16:creationId xmlns:a16="http://schemas.microsoft.com/office/drawing/2014/main" id="{00793D66-E92C-4B06-995D-4826A3A568C6}"/>
              </a:ext>
            </a:extLst>
          </p:cNvPr>
          <p:cNvSpPr txBox="1"/>
          <p:nvPr/>
        </p:nvSpPr>
        <p:spPr>
          <a:xfrm>
            <a:off x="7537408" y="2610783"/>
            <a:ext cx="81025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records dose delivered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5" name="TextBox 94">
            <a:extLst>
              <a:ext uri="{FF2B5EF4-FFF2-40B4-BE49-F238E27FC236}">
                <a16:creationId xmlns:a16="http://schemas.microsoft.com/office/drawing/2014/main" id="{A8E5DBCF-F223-4A2A-B7C5-E8C15249A5B2}"/>
              </a:ext>
            </a:extLst>
          </p:cNvPr>
          <p:cNvSpPr txBox="1"/>
          <p:nvPr/>
        </p:nvSpPr>
        <p:spPr>
          <a:xfrm>
            <a:off x="5856777" y="3021250"/>
            <a:ext cx="739868"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plans</a:t>
            </a:r>
            <a:b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b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6" name="Content Placeholder 2">
            <a:extLst>
              <a:ext uri="{FF2B5EF4-FFF2-40B4-BE49-F238E27FC236}">
                <a16:creationId xmlns:a16="http://schemas.microsoft.com/office/drawing/2014/main" id="{32B37F1D-56B9-4F99-B7CF-52D70156DA99}"/>
              </a:ext>
            </a:extLst>
          </p:cNvPr>
          <p:cNvSpPr txBox="1">
            <a:spLocks/>
          </p:cNvSpPr>
          <p:nvPr/>
        </p:nvSpPr>
        <p:spPr>
          <a:xfrm>
            <a:off x="9566940" y="4393189"/>
            <a:ext cx="4003828"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50000"/>
              </a:lnSpc>
              <a:spcBef>
                <a:spcPts val="1000"/>
              </a:spcBef>
              <a:spcAft>
                <a:spcPts val="1000"/>
              </a:spcAft>
              <a:buClr>
                <a:srgbClr val="00A9E0"/>
              </a:buClr>
              <a:buSzTx/>
              <a:buFont typeface="Arial"/>
              <a:buNone/>
              <a:tabLst/>
              <a:defRPr/>
            </a:pPr>
            <a:r>
              <a:rPr kumimoji="0" lang="en-US" sz="1200" b="0" i="0" u="none" strike="noStrike" kern="1200" cap="none" spc="0" normalizeH="0" baseline="0" noProof="0" dirty="0" err="1">
                <a:ln>
                  <a:noFill/>
                </a:ln>
                <a:solidFill>
                  <a:schemeClr val="accent5">
                    <a:lumMod val="75000"/>
                  </a:schemeClr>
                </a:solidFill>
                <a:effectLst/>
                <a:uLnTx/>
                <a:uFillTx/>
                <a:latin typeface="Arial" panose="020B0604020202020204"/>
                <a:ea typeface="+mn-ea"/>
                <a:cs typeface="+mn-cs"/>
              </a:rPr>
              <a:t>CodeX</a:t>
            </a:r>
            <a:r>
              <a:rPr kumimoji="0" lang="en-US" sz="1200" b="0" i="0" u="none" strike="noStrike" kern="1200" cap="none" spc="0" normalizeH="0" baseline="0" noProof="0" dirty="0">
                <a:ln>
                  <a:noFill/>
                </a:ln>
                <a:solidFill>
                  <a:schemeClr val="accent5">
                    <a:lumMod val="75000"/>
                  </a:schemeClr>
                </a:solidFill>
                <a:effectLst/>
                <a:uLnTx/>
                <a:uFillTx/>
                <a:latin typeface="Arial" panose="020B0604020202020204"/>
                <a:ea typeface="+mn-ea"/>
                <a:cs typeface="+mn-cs"/>
              </a:rPr>
              <a:t> RT Scope</a:t>
            </a:r>
          </a:p>
        </p:txBody>
      </p:sp>
      <p:sp>
        <p:nvSpPr>
          <p:cNvPr id="103" name="Title 1">
            <a:extLst>
              <a:ext uri="{FF2B5EF4-FFF2-40B4-BE49-F238E27FC236}">
                <a16:creationId xmlns:a16="http://schemas.microsoft.com/office/drawing/2014/main" id="{A024BF84-ECD7-4752-BD7B-4EA8E5D9718A}"/>
              </a:ext>
            </a:extLst>
          </p:cNvPr>
          <p:cNvSpPr txBox="1">
            <a:spLocks/>
          </p:cNvSpPr>
          <p:nvPr/>
        </p:nvSpPr>
        <p:spPr>
          <a:xfrm>
            <a:off x="0" y="-25947"/>
            <a:ext cx="11242646" cy="61753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0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400" b="0" i="0" u="none" strike="noStrike" kern="1200" cap="none" spc="0" normalizeH="0" baseline="0" noProof="0" dirty="0" err="1">
                <a:ln>
                  <a:noFill/>
                </a:ln>
                <a:solidFill>
                  <a:srgbClr val="000000"/>
                </a:solidFill>
                <a:effectLst/>
                <a:uLnTx/>
                <a:uFillTx/>
                <a:latin typeface="Arial" panose="020B0604020202020204"/>
                <a:ea typeface="+mj-ea"/>
                <a:cs typeface="+mj-cs"/>
              </a:rPr>
              <a:t>RTResourcesOverview.svg</a:t>
            </a:r>
            <a:r>
              <a:rPr lang="en-US" sz="1400" b="0" dirty="0">
                <a:solidFill>
                  <a:srgbClr val="000000"/>
                </a:solidFill>
                <a:latin typeface="Arial" panose="020B0604020202020204"/>
              </a:rPr>
              <a:t>	</a:t>
            </a:r>
            <a:r>
              <a:rPr lang="en-US" sz="800" b="0" dirty="0">
                <a:solidFill>
                  <a:srgbClr val="000000"/>
                </a:solidFill>
                <a:latin typeface="Arial" panose="020B0604020202020204"/>
              </a:rPr>
              <a:t>Updated: Jan 11, 2021</a:t>
            </a:r>
            <a:endParaRPr kumimoji="0" lang="en-GB" sz="800" b="1" i="0" u="none" strike="noStrike" kern="1200" cap="none" spc="0" normalizeH="0" baseline="0" noProof="0" dirty="0">
              <a:ln>
                <a:noFill/>
              </a:ln>
              <a:solidFill>
                <a:srgbClr val="000000"/>
              </a:solidFill>
              <a:effectLst/>
              <a:uLnTx/>
              <a:uFillTx/>
              <a:latin typeface="Arial" panose="020B0604020202020204"/>
              <a:ea typeface="+mj-ea"/>
              <a:cs typeface="+mj-cs"/>
            </a:endParaRPr>
          </a:p>
        </p:txBody>
      </p:sp>
      <p:sp>
        <p:nvSpPr>
          <p:cNvPr id="102" name="Content Placeholder 2">
            <a:extLst>
              <a:ext uri="{FF2B5EF4-FFF2-40B4-BE49-F238E27FC236}">
                <a16:creationId xmlns:a16="http://schemas.microsoft.com/office/drawing/2014/main" id="{6DC83C9B-1A44-4EF8-8691-01E95F4CAE4E}"/>
              </a:ext>
            </a:extLst>
          </p:cNvPr>
          <p:cNvSpPr txBox="1">
            <a:spLocks/>
          </p:cNvSpPr>
          <p:nvPr/>
        </p:nvSpPr>
        <p:spPr>
          <a:xfrm>
            <a:off x="6392818" y="389332"/>
            <a:ext cx="2147959"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50000"/>
              </a:lnSpc>
              <a:buClr>
                <a:srgbClr val="00A9E0"/>
              </a:buClr>
              <a:buFont typeface="Arial"/>
              <a:buNone/>
            </a:pPr>
            <a:r>
              <a:rPr lang="en-US" sz="1200" dirty="0">
                <a:solidFill>
                  <a:srgbClr val="C00000"/>
                </a:solidFill>
                <a:latin typeface="Arial" panose="020B0604020202020204"/>
              </a:rPr>
              <a:t>Derived from </a:t>
            </a:r>
            <a:r>
              <a:rPr lang="en-US" sz="1200" dirty="0" err="1">
                <a:solidFill>
                  <a:srgbClr val="C00000"/>
                </a:solidFill>
                <a:latin typeface="Arial" panose="020B0604020202020204"/>
              </a:rPr>
              <a:t>mCODE</a:t>
            </a:r>
            <a:r>
              <a:rPr lang="en-US" sz="1200" dirty="0">
                <a:solidFill>
                  <a:srgbClr val="C00000"/>
                </a:solidFill>
                <a:latin typeface="Arial" panose="020B0604020202020204"/>
              </a:rPr>
              <a:t> STU 2</a:t>
            </a:r>
          </a:p>
        </p:txBody>
      </p:sp>
      <p:sp>
        <p:nvSpPr>
          <p:cNvPr id="104" name="TextBox 103">
            <a:extLst>
              <a:ext uri="{FF2B5EF4-FFF2-40B4-BE49-F238E27FC236}">
                <a16:creationId xmlns:a16="http://schemas.microsoft.com/office/drawing/2014/main" id="{9E969075-DC24-4E9D-98EB-9771B955AF7D}"/>
              </a:ext>
            </a:extLst>
          </p:cNvPr>
          <p:cNvSpPr txBox="1"/>
          <p:nvPr/>
        </p:nvSpPr>
        <p:spPr>
          <a:xfrm>
            <a:off x="127966" y="4933090"/>
            <a:ext cx="2591756" cy="2087872"/>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Radiotherapy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Plan Prescription</a:t>
            </a:r>
            <a:endParaRPr kumimoji="0" lang="en-CH"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lang="en-GB" sz="800" kern="0" dirty="0">
                <a:latin typeface="Arial" panose="020B0604020202020204"/>
              </a:rPr>
              <a:t>Procedure Code =</a:t>
            </a:r>
            <a:r>
              <a:rPr lang="en-GB" sz="800" kern="0" dirty="0">
                <a:solidFill>
                  <a:schemeClr val="accent5">
                    <a:lumMod val="75000"/>
                  </a:schemeClr>
                </a:solidFill>
                <a:latin typeface="Arial" panose="020B0604020202020204"/>
              </a:rPr>
              <a:t> </a:t>
            </a:r>
            <a:r>
              <a:rPr lang="en-GB" sz="800" kern="0" dirty="0">
                <a:solidFill>
                  <a:schemeClr val="accent6">
                    <a:lumMod val="75000"/>
                  </a:schemeClr>
                </a:solidFill>
                <a:latin typeface="Arial" panose="020B0604020202020204"/>
              </a:rPr>
              <a:t>Single Plan Prescription</a:t>
            </a: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a:t>
            </a:r>
            <a:endParaRPr lang="en-US" sz="800" kern="0" dirty="0">
              <a:solidFill>
                <a:schemeClr val="accent5">
                  <a:lumMod val="75000"/>
                </a:schemeClr>
              </a:solidFill>
              <a:latin typeface="Arial" panose="020B0604020202020204"/>
            </a:endParaRPr>
          </a:p>
        </p:txBody>
      </p:sp>
      <p:sp>
        <p:nvSpPr>
          <p:cNvPr id="105" name="TextBox 104">
            <a:extLst>
              <a:ext uri="{FF2B5EF4-FFF2-40B4-BE49-F238E27FC236}">
                <a16:creationId xmlns:a16="http://schemas.microsoft.com/office/drawing/2014/main" id="{D5AA52A2-86CC-4F22-AE1C-05DFEE159DCB}"/>
              </a:ext>
            </a:extLst>
          </p:cNvPr>
          <p:cNvSpPr txBox="1"/>
          <p:nvPr/>
        </p:nvSpPr>
        <p:spPr>
          <a:xfrm>
            <a:off x="146774" y="2575832"/>
            <a:ext cx="2579723" cy="2112704"/>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a:defRPr/>
            </a:pP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Radiotherapy </a:t>
            </a:r>
            <a:r>
              <a:rPr kumimoji="0" lang="en-US"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Phase Cumulative Prescription</a:t>
            </a:r>
            <a:endParaRPr kumimoji="0" lang="en-CH"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lang="en-GB" sz="800" kern="0" dirty="0">
                <a:latin typeface="Arial" panose="020B0604020202020204"/>
              </a:rPr>
              <a:t>Procedure Code =</a:t>
            </a:r>
            <a:r>
              <a:rPr lang="en-GB" sz="800" kern="0" dirty="0">
                <a:solidFill>
                  <a:schemeClr val="accent5">
                    <a:lumMod val="75000"/>
                  </a:schemeClr>
                </a:solidFill>
                <a:latin typeface="Arial" panose="020B0604020202020204"/>
              </a:rPr>
              <a:t> Phase Cumulative Prescription</a:t>
            </a: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a:t>
            </a:r>
            <a:endParaRPr lang="en-US" sz="800" kern="0" dirty="0">
              <a:solidFill>
                <a:schemeClr val="accent5">
                  <a:lumMod val="75000"/>
                </a:schemeClr>
              </a:solidFill>
              <a:latin typeface="Arial" panose="020B0604020202020204"/>
            </a:endParaRPr>
          </a:p>
          <a:p>
            <a:pPr lvl="1" indent="-171450">
              <a:buFontTx/>
              <a:buChar char="-"/>
              <a:defRPr/>
            </a:pPr>
            <a:endParaRPr lang="en-US" sz="800" kern="0" dirty="0">
              <a:solidFill>
                <a:schemeClr val="accent5">
                  <a:lumMod val="75000"/>
                </a:schemeClr>
              </a:solidFill>
              <a:latin typeface="Arial" panose="020B0604020202020204"/>
            </a:endParaRPr>
          </a:p>
        </p:txBody>
      </p:sp>
      <p:sp>
        <p:nvSpPr>
          <p:cNvPr id="86" name="TextBox 85">
            <a:extLst>
              <a:ext uri="{FF2B5EF4-FFF2-40B4-BE49-F238E27FC236}">
                <a16:creationId xmlns:a16="http://schemas.microsoft.com/office/drawing/2014/main" id="{1AFE997A-DF41-4E81-85D6-84EE15116B40}"/>
              </a:ext>
            </a:extLst>
          </p:cNvPr>
          <p:cNvSpPr txBox="1"/>
          <p:nvPr/>
        </p:nvSpPr>
        <p:spPr>
          <a:xfrm>
            <a:off x="2699525" y="3109007"/>
            <a:ext cx="86859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a:t>
            </a:r>
          </a:p>
        </p:txBody>
      </p:sp>
      <p:sp>
        <p:nvSpPr>
          <p:cNvPr id="106" name="TextBox 105">
            <a:extLst>
              <a:ext uri="{FF2B5EF4-FFF2-40B4-BE49-F238E27FC236}">
                <a16:creationId xmlns:a16="http://schemas.microsoft.com/office/drawing/2014/main" id="{EC128519-FA13-45F5-9C8E-F7CF2E5248B9}"/>
              </a:ext>
            </a:extLst>
          </p:cNvPr>
          <p:cNvSpPr txBox="1"/>
          <p:nvPr/>
        </p:nvSpPr>
        <p:spPr>
          <a:xfrm>
            <a:off x="2731860" y="5274002"/>
            <a:ext cx="86859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a:t>
            </a:r>
          </a:p>
        </p:txBody>
      </p:sp>
      <p:cxnSp>
        <p:nvCxnSpPr>
          <p:cNvPr id="107" name="Straight Arrow Connector 106">
            <a:extLst>
              <a:ext uri="{FF2B5EF4-FFF2-40B4-BE49-F238E27FC236}">
                <a16:creationId xmlns:a16="http://schemas.microsoft.com/office/drawing/2014/main" id="{4DB37F00-5984-436E-8678-4012CB0F75C5}"/>
              </a:ext>
            </a:extLst>
          </p:cNvPr>
          <p:cNvCxnSpPr>
            <a:cxnSpLocks/>
          </p:cNvCxnSpPr>
          <p:nvPr/>
        </p:nvCxnSpPr>
        <p:spPr>
          <a:xfrm flipV="1">
            <a:off x="2735153" y="3575944"/>
            <a:ext cx="742007" cy="6645"/>
          </a:xfrm>
          <a:prstGeom prst="straightConnector1">
            <a:avLst/>
          </a:prstGeom>
          <a:ln>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8" name="Straight Arrow Connector 107">
            <a:extLst>
              <a:ext uri="{FF2B5EF4-FFF2-40B4-BE49-F238E27FC236}">
                <a16:creationId xmlns:a16="http://schemas.microsoft.com/office/drawing/2014/main" id="{E9BDF8C3-1993-4875-B6F9-B844828F7F19}"/>
              </a:ext>
            </a:extLst>
          </p:cNvPr>
          <p:cNvCxnSpPr>
            <a:cxnSpLocks/>
            <a:stCxn id="104" idx="3"/>
            <a:endCxn id="72" idx="1"/>
          </p:cNvCxnSpPr>
          <p:nvPr/>
        </p:nvCxnSpPr>
        <p:spPr>
          <a:xfrm flipV="1">
            <a:off x="2719722" y="5342740"/>
            <a:ext cx="825487" cy="634286"/>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70" name="Straight Arrow Connector 69">
            <a:extLst>
              <a:ext uri="{FF2B5EF4-FFF2-40B4-BE49-F238E27FC236}">
                <a16:creationId xmlns:a16="http://schemas.microsoft.com/office/drawing/2014/main" id="{1351689B-486C-490E-A615-F06DAD98BD92}"/>
              </a:ext>
            </a:extLst>
          </p:cNvPr>
          <p:cNvCxnSpPr>
            <a:cxnSpLocks/>
            <a:endCxn id="58" idx="3"/>
          </p:cNvCxnSpPr>
          <p:nvPr/>
        </p:nvCxnSpPr>
        <p:spPr>
          <a:xfrm flipH="1">
            <a:off x="5441970" y="3218400"/>
            <a:ext cx="3158210" cy="407263"/>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109" name="TextBox 108">
            <a:extLst>
              <a:ext uri="{FF2B5EF4-FFF2-40B4-BE49-F238E27FC236}">
                <a16:creationId xmlns:a16="http://schemas.microsoft.com/office/drawing/2014/main" id="{E2EEEE41-3EF1-4F32-B219-38445C16AF99}"/>
              </a:ext>
            </a:extLst>
          </p:cNvPr>
          <p:cNvSpPr txBox="1"/>
          <p:nvPr/>
        </p:nvSpPr>
        <p:spPr>
          <a:xfrm>
            <a:off x="6911840" y="3716553"/>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lment </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of 1</a:t>
            </a:r>
          </a:p>
        </p:txBody>
      </p:sp>
      <p:sp>
        <p:nvSpPr>
          <p:cNvPr id="98" name="TextBox 97">
            <a:extLst>
              <a:ext uri="{FF2B5EF4-FFF2-40B4-BE49-F238E27FC236}">
                <a16:creationId xmlns:a16="http://schemas.microsoft.com/office/drawing/2014/main" id="{03379234-AEA8-4149-AE3A-156B290468A9}"/>
              </a:ext>
            </a:extLst>
          </p:cNvPr>
          <p:cNvSpPr txBox="1"/>
          <p:nvPr/>
        </p:nvSpPr>
        <p:spPr>
          <a:xfrm>
            <a:off x="8830169" y="-692020"/>
            <a:ext cx="2202613" cy="789112"/>
          </a:xfrm>
          <a:prstGeom prst="rect">
            <a:avLst/>
          </a:prstGeom>
          <a:noFill/>
          <a:ln w="12700" cap="flat" cmpd="sng" algn="ctr">
            <a:solidFill>
              <a:srgbClr val="000000"/>
            </a:solidFill>
            <a:prstDash val="sysDash"/>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a:ln>
                  <a:noFill/>
                </a:ln>
                <a:effectLst/>
                <a:uLnTx/>
                <a:uFillTx/>
                <a:latin typeface="Arial" panose="020B0604020202020204"/>
                <a:ea typeface="+mn-ea"/>
                <a:cs typeface="+mn-cs"/>
              </a:rPr>
              <a:t>Legend</a:t>
            </a:r>
          </a:p>
          <a:p>
            <a:pPr marL="0" marR="0" lvl="0" indent="0" defTabSz="914400" eaLnBrk="1" fontAlgn="auto" latinLnBrk="0" hangingPunct="1">
              <a:lnSpc>
                <a:spcPct val="100000"/>
              </a:lnSpc>
              <a:spcBef>
                <a:spcPts val="0"/>
              </a:spcBef>
              <a:spcAft>
                <a:spcPts val="0"/>
              </a:spcAft>
              <a:buClrTx/>
              <a:buSzTx/>
              <a:buFontTx/>
              <a:buNone/>
              <a:tabLst/>
              <a:defRPr/>
            </a:pPr>
            <a:endParaRPr lang="en-US" sz="800" kern="0" dirty="0">
              <a:solidFill>
                <a:schemeClr val="accent6">
                  <a:lumMod val="75000"/>
                </a:schemeClr>
              </a:solidFill>
              <a:latin typeface="Arial" panose="020B0604020202020204"/>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effectLst/>
                <a:uLnTx/>
                <a:uFillTx/>
                <a:latin typeface="Arial" panose="020B0604020202020204"/>
                <a:ea typeface="+mn-ea"/>
                <a:cs typeface="+mn-cs"/>
              </a:rPr>
              <a:t>Standard FHIR Elements</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Extension </a:t>
            </a:r>
            <a:r>
              <a:rPr lang="en-US" sz="800" kern="0" dirty="0">
                <a:solidFill>
                  <a:srgbClr val="C00000"/>
                </a:solidFill>
                <a:latin typeface="Arial" panose="020B0604020202020204"/>
              </a:rPr>
              <a:t>defined in </a:t>
            </a:r>
            <a:r>
              <a:rPr lang="en-US" sz="800" kern="0" dirty="0" err="1">
                <a:solidFill>
                  <a:srgbClr val="C00000"/>
                </a:solidFill>
                <a:latin typeface="Arial" panose="020B0604020202020204"/>
              </a:rPr>
              <a:t>mCODE</a:t>
            </a:r>
            <a:r>
              <a:rPr lang="en-US" sz="800" kern="0" dirty="0">
                <a:solidFill>
                  <a:srgbClr val="C00000"/>
                </a:solidFill>
                <a:latin typeface="Arial" panose="020B0604020202020204"/>
              </a:rPr>
              <a:t> &gt;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&lt;&lt; Extension defined in </a:t>
            </a:r>
            <a:r>
              <a:rPr kumimoji="0" lang="en-US" sz="800" i="0" u="none" strike="noStrike" kern="0" cap="none" spc="0" normalizeH="0" baseline="0" noProof="0" dirty="0" err="1">
                <a:ln>
                  <a:noFill/>
                </a:ln>
                <a:solidFill>
                  <a:schemeClr val="accent5">
                    <a:lumMod val="75000"/>
                  </a:schemeClr>
                </a:solidFill>
                <a:effectLst/>
                <a:uLnTx/>
                <a:uFillTx/>
                <a:latin typeface="Arial" panose="020B0604020202020204"/>
                <a:ea typeface="+mn-ea"/>
                <a:cs typeface="+mn-cs"/>
              </a:rPr>
              <a:t>CodeX</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RT &gt;&gt;</a:t>
            </a:r>
          </a:p>
          <a:p>
            <a:pPr marL="0" marR="0" lvl="0" indent="0" defTabSz="914400" eaLnBrk="1" fontAlgn="auto" latinLnBrk="0" hangingPunct="1">
              <a:lnSpc>
                <a:spcPct val="100000"/>
              </a:lnSpc>
              <a:spcBef>
                <a:spcPts val="0"/>
              </a:spcBef>
              <a:spcAft>
                <a:spcPts val="0"/>
              </a:spcAft>
              <a:buClrTx/>
              <a:buSzTx/>
              <a:buFontTx/>
              <a:buNone/>
              <a:tabLst/>
              <a:defRPr/>
            </a:pPr>
            <a:r>
              <a:rPr lang="en-US" sz="800" b="0" kern="0" dirty="0">
                <a:solidFill>
                  <a:schemeClr val="accent6">
                    <a:lumMod val="75000"/>
                  </a:schemeClr>
                </a:solidFill>
                <a:latin typeface="Arial" panose="020B0604020202020204"/>
              </a:rPr>
              <a:t>&lt;&lt;&lt; Extension defined in future scope &gt;&gt;&gt;</a:t>
            </a:r>
            <a:endParaRPr kumimoji="0" lang="en-CH"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p:txBody>
      </p:sp>
      <p:sp>
        <p:nvSpPr>
          <p:cNvPr id="115" name="Content Placeholder 2">
            <a:extLst>
              <a:ext uri="{FF2B5EF4-FFF2-40B4-BE49-F238E27FC236}">
                <a16:creationId xmlns:a16="http://schemas.microsoft.com/office/drawing/2014/main" id="{6C29ECB6-2077-4816-81DD-9348C59D0448}"/>
              </a:ext>
            </a:extLst>
          </p:cNvPr>
          <p:cNvSpPr txBox="1">
            <a:spLocks/>
          </p:cNvSpPr>
          <p:nvPr/>
        </p:nvSpPr>
        <p:spPr>
          <a:xfrm>
            <a:off x="9779274" y="4797380"/>
            <a:ext cx="1144894"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50000"/>
              </a:lnSpc>
              <a:spcBef>
                <a:spcPts val="1000"/>
              </a:spcBef>
              <a:spcAft>
                <a:spcPts val="1000"/>
              </a:spcAft>
              <a:buClr>
                <a:srgbClr val="00A9E0"/>
              </a:buClr>
              <a:buSzTx/>
              <a:buFont typeface="Arial"/>
              <a:buNone/>
              <a:tabLst/>
              <a:defRPr/>
            </a:pPr>
            <a:r>
              <a:rPr kumimoji="0" lang="en-US" sz="1200" b="0" i="0" u="none" strike="noStrike" kern="1200" cap="none" spc="0" normalizeH="0" baseline="0" noProof="0" dirty="0">
                <a:ln>
                  <a:noFill/>
                </a:ln>
                <a:solidFill>
                  <a:schemeClr val="accent6">
                    <a:lumMod val="75000"/>
                  </a:schemeClr>
                </a:solidFill>
                <a:effectLst/>
                <a:uLnTx/>
                <a:uFillTx/>
                <a:latin typeface="Arial" panose="020B0604020202020204"/>
                <a:ea typeface="+mn-ea"/>
                <a:cs typeface="+mn-cs"/>
              </a:rPr>
              <a:t>Future Scope</a:t>
            </a:r>
          </a:p>
        </p:txBody>
      </p:sp>
      <p:cxnSp>
        <p:nvCxnSpPr>
          <p:cNvPr id="233" name="Connector: Elbow 232">
            <a:extLst>
              <a:ext uri="{FF2B5EF4-FFF2-40B4-BE49-F238E27FC236}">
                <a16:creationId xmlns:a16="http://schemas.microsoft.com/office/drawing/2014/main" id="{DFA384CE-4759-4B77-8DCB-6D7203324539}"/>
              </a:ext>
            </a:extLst>
          </p:cNvPr>
          <p:cNvCxnSpPr/>
          <p:nvPr/>
        </p:nvCxnSpPr>
        <p:spPr>
          <a:xfrm>
            <a:off x="2735153" y="410929"/>
            <a:ext cx="3657665" cy="673622"/>
          </a:xfrm>
          <a:prstGeom prst="bentConnector3">
            <a:avLst>
              <a:gd name="adj1" fmla="val 81018"/>
            </a:avLst>
          </a:prstGeom>
          <a:ln>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40" name="TextBox 239">
            <a:extLst>
              <a:ext uri="{FF2B5EF4-FFF2-40B4-BE49-F238E27FC236}">
                <a16:creationId xmlns:a16="http://schemas.microsoft.com/office/drawing/2014/main" id="{D3908BBE-2CF3-48A6-BD6B-E80696D8DEFF}"/>
              </a:ext>
            </a:extLst>
          </p:cNvPr>
          <p:cNvSpPr txBox="1"/>
          <p:nvPr/>
        </p:nvSpPr>
        <p:spPr>
          <a:xfrm>
            <a:off x="5528179" y="1545822"/>
            <a:ext cx="797338"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plans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241" name="TextBox 240">
            <a:extLst>
              <a:ext uri="{FF2B5EF4-FFF2-40B4-BE49-F238E27FC236}">
                <a16:creationId xmlns:a16="http://schemas.microsoft.com/office/drawing/2014/main" id="{BF47672E-9BAF-4C4A-94EC-AEEA970DA590}"/>
              </a:ext>
            </a:extLst>
          </p:cNvPr>
          <p:cNvSpPr txBox="1"/>
          <p:nvPr/>
        </p:nvSpPr>
        <p:spPr>
          <a:xfrm>
            <a:off x="2662766" y="4152105"/>
            <a:ext cx="797338"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prescribes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242" name="TextBox 241">
            <a:extLst>
              <a:ext uri="{FF2B5EF4-FFF2-40B4-BE49-F238E27FC236}">
                <a16:creationId xmlns:a16="http://schemas.microsoft.com/office/drawing/2014/main" id="{0CADCDE1-BE3E-4C37-95D6-C035E027CC9D}"/>
              </a:ext>
            </a:extLst>
          </p:cNvPr>
          <p:cNvSpPr txBox="1"/>
          <p:nvPr/>
        </p:nvSpPr>
        <p:spPr>
          <a:xfrm>
            <a:off x="2652009" y="6474235"/>
            <a:ext cx="797338"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prescribes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243" name="Connector: Elbow 242">
            <a:extLst>
              <a:ext uri="{FF2B5EF4-FFF2-40B4-BE49-F238E27FC236}">
                <a16:creationId xmlns:a16="http://schemas.microsoft.com/office/drawing/2014/main" id="{5A82F2BA-02B8-477D-8300-4399F32D8F53}"/>
              </a:ext>
            </a:extLst>
          </p:cNvPr>
          <p:cNvCxnSpPr>
            <a:cxnSpLocks/>
          </p:cNvCxnSpPr>
          <p:nvPr/>
        </p:nvCxnSpPr>
        <p:spPr>
          <a:xfrm flipV="1">
            <a:off x="2652009" y="2053653"/>
            <a:ext cx="4051633" cy="2582018"/>
          </a:xfrm>
          <a:prstGeom prst="bentConnector3">
            <a:avLst>
              <a:gd name="adj1" fmla="val 99735"/>
            </a:avLst>
          </a:prstGeom>
          <a:ln>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48" name="Connector: Elbow 247">
            <a:extLst>
              <a:ext uri="{FF2B5EF4-FFF2-40B4-BE49-F238E27FC236}">
                <a16:creationId xmlns:a16="http://schemas.microsoft.com/office/drawing/2014/main" id="{829EAE52-CF73-460C-A081-D41803337F54}"/>
              </a:ext>
            </a:extLst>
          </p:cNvPr>
          <p:cNvCxnSpPr>
            <a:cxnSpLocks/>
          </p:cNvCxnSpPr>
          <p:nvPr/>
        </p:nvCxnSpPr>
        <p:spPr>
          <a:xfrm rot="5400000" flipH="1" flipV="1">
            <a:off x="2384674" y="2359217"/>
            <a:ext cx="4871129" cy="4225309"/>
          </a:xfrm>
          <a:prstGeom prst="bentConnector3">
            <a:avLst>
              <a:gd name="adj1" fmla="val -1449"/>
            </a:avLst>
          </a:prstGeom>
          <a:ln>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0" name="Title 1">
            <a:extLst>
              <a:ext uri="{FF2B5EF4-FFF2-40B4-BE49-F238E27FC236}">
                <a16:creationId xmlns:a16="http://schemas.microsoft.com/office/drawing/2014/main" id="{F97B3D8E-5982-498C-A34B-D140ACC463DB}"/>
              </a:ext>
            </a:extLst>
          </p:cNvPr>
          <p:cNvSpPr txBox="1">
            <a:spLocks/>
          </p:cNvSpPr>
          <p:nvPr/>
        </p:nvSpPr>
        <p:spPr>
          <a:xfrm>
            <a:off x="277898" y="3273819"/>
            <a:ext cx="2191871" cy="61753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0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panose="020B0604020202020204"/>
                <a:ea typeface="+mj-ea"/>
                <a:cs typeface="+mj-cs"/>
              </a:rPr>
              <a:t>Prescription supported on all levels. It depends on clinical practice of a site, which one is available.</a:t>
            </a:r>
            <a:endParaRPr kumimoji="0" lang="en-GB" sz="800" b="1" i="0" u="none" strike="noStrike" kern="1200" cap="none" spc="0" normalizeH="0" baseline="0" noProof="0" dirty="0">
              <a:ln>
                <a:noFill/>
              </a:ln>
              <a:solidFill>
                <a:srgbClr val="000000"/>
              </a:solidFill>
              <a:effectLst/>
              <a:uLnTx/>
              <a:uFillTx/>
              <a:latin typeface="Arial" panose="020B0604020202020204"/>
              <a:ea typeface="+mj-ea"/>
              <a:cs typeface="+mj-cs"/>
            </a:endParaRPr>
          </a:p>
        </p:txBody>
      </p:sp>
    </p:spTree>
    <p:extLst>
      <p:ext uri="{BB962C8B-B14F-4D97-AF65-F5344CB8AC3E}">
        <p14:creationId xmlns:p14="http://schemas.microsoft.com/office/powerpoint/2010/main" val="33915642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Rectangle 76">
            <a:extLst>
              <a:ext uri="{FF2B5EF4-FFF2-40B4-BE49-F238E27FC236}">
                <a16:creationId xmlns:a16="http://schemas.microsoft.com/office/drawing/2014/main" id="{7ED299A2-93ED-4808-A0C7-86741EE079B1}"/>
              </a:ext>
            </a:extLst>
          </p:cNvPr>
          <p:cNvSpPr/>
          <p:nvPr/>
        </p:nvSpPr>
        <p:spPr>
          <a:xfrm>
            <a:off x="6257144" y="617625"/>
            <a:ext cx="4635876" cy="1845820"/>
          </a:xfrm>
          <a:prstGeom prst="rect">
            <a:avLst/>
          </a:prstGeom>
          <a:noFill/>
          <a:ln w="28575" cap="flat" cmpd="sng" algn="ctr">
            <a:solidFill>
              <a:srgbClr val="33CC33"/>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97" name="Rectangle 96">
            <a:extLst>
              <a:ext uri="{FF2B5EF4-FFF2-40B4-BE49-F238E27FC236}">
                <a16:creationId xmlns:a16="http://schemas.microsoft.com/office/drawing/2014/main" id="{FB770477-ED0F-4207-80F7-A508DADB1558}"/>
              </a:ext>
            </a:extLst>
          </p:cNvPr>
          <p:cNvSpPr/>
          <p:nvPr/>
        </p:nvSpPr>
        <p:spPr>
          <a:xfrm>
            <a:off x="57911" y="531835"/>
            <a:ext cx="10940537" cy="3417555"/>
          </a:xfrm>
          <a:prstGeom prst="rect">
            <a:avLst/>
          </a:prstGeom>
          <a:noFill/>
          <a:ln w="28575" cap="flat" cmpd="sng" algn="ctr">
            <a:solidFill>
              <a:srgbClr val="FF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49" name="TextBox 48">
            <a:extLst>
              <a:ext uri="{FF2B5EF4-FFF2-40B4-BE49-F238E27FC236}">
                <a16:creationId xmlns:a16="http://schemas.microsoft.com/office/drawing/2014/main" id="{BF7A4BF9-BAA1-4BEB-83E0-F361806545FF}"/>
              </a:ext>
            </a:extLst>
          </p:cNvPr>
          <p:cNvSpPr txBox="1"/>
          <p:nvPr/>
        </p:nvSpPr>
        <p:spPr>
          <a:xfrm>
            <a:off x="3561790" y="629343"/>
            <a:ext cx="2111486" cy="1631216"/>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a:t>
            </a:r>
            <a:r>
              <a:rPr kumimoji="0" lang="en-US" sz="1000" i="0" u="none" strike="noStrike" kern="0" cap="none" spc="0" normalizeH="0" baseline="0" noProof="0" dirty="0">
                <a:ln>
                  <a:noFill/>
                </a:ln>
                <a:solidFill>
                  <a:srgbClr val="00A9E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Planned Course</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(how to treat, covering a </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complete radiotherapy treatment)</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Therapeutic Intent</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Modalities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Techniques </a:t>
            </a:r>
            <a:endParaRPr lang="en-US" sz="800" kern="0" dirty="0">
              <a:solidFill>
                <a:srgbClr val="000000"/>
              </a:solidFill>
              <a:latin typeface="Arial" panose="020B0604020202020204"/>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Planned</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Number of Sessions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Planned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Volume</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Planned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ractions</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per Volume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50" name="TextBox 49">
            <a:extLst>
              <a:ext uri="{FF2B5EF4-FFF2-40B4-BE49-F238E27FC236}">
                <a16:creationId xmlns:a16="http://schemas.microsoft.com/office/drawing/2014/main" id="{722E46DF-7122-4780-BA61-36B6ECEB6F6D}"/>
              </a:ext>
            </a:extLst>
          </p:cNvPr>
          <p:cNvSpPr txBox="1"/>
          <p:nvPr/>
        </p:nvSpPr>
        <p:spPr>
          <a:xfrm>
            <a:off x="3561790" y="5734902"/>
            <a:ext cx="2188134" cy="892552"/>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a:t>
            </a:r>
            <a:endParaRPr lang="en-US" sz="800" kern="0" dirty="0">
              <a:solidFill>
                <a:srgbClr val="00A9E0"/>
              </a:solidFill>
              <a:latin typeface="Arial" panose="020B0604020202020204"/>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Planned F</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r</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a</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c</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t</a:t>
            </a:r>
            <a:r>
              <a:rPr kumimoji="0" lang="en-CH" sz="1000" b="1" i="0" u="none" strike="noStrike" kern="0" cap="none" spc="0" normalizeH="0" baseline="0" noProof="0" dirty="0" err="1">
                <a:ln>
                  <a:noFill/>
                </a:ln>
                <a:solidFill>
                  <a:srgbClr val="00A9E0"/>
                </a:solidFill>
                <a:effectLst/>
                <a:uLnTx/>
                <a:uFillTx/>
                <a:latin typeface="Arial" panose="020B0604020202020204"/>
                <a:ea typeface="+mn-ea"/>
                <a:cs typeface="+mn-cs"/>
              </a:rPr>
              <a:t>i</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o</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n</a:t>
            </a:r>
            <a:br>
              <a:rPr kumimoji="0" lang="en-CH" sz="1000" b="1" i="0" u="none" strike="noStrike" kern="0" cap="none" spc="0" normalizeH="0" baseline="0" noProof="0" dirty="0">
                <a:ln>
                  <a:noFill/>
                </a:ln>
                <a:solidFill>
                  <a:srgbClr val="000000"/>
                </a:solidFill>
                <a:effectLst/>
                <a:uLnTx/>
                <a:uFillTx/>
                <a:latin typeface="Arial" panose="020B0604020202020204"/>
                <a:ea typeface="+mn-ea"/>
                <a:cs typeface="+mn-cs"/>
              </a:rPr>
            </a:b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request to treat a single fraction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tion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Number</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Resumption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if specific plan(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endParaRPr kumimoji="0" lang="en-CH" sz="800" b="0" i="0" u="none" strike="noStrike" kern="0" cap="none" spc="0" normalizeH="0" baseline="0" noProof="0" dirty="0">
              <a:ln>
                <a:noFill/>
              </a:ln>
              <a:solidFill>
                <a:srgbClr val="FF0000"/>
              </a:solidFill>
              <a:effectLst/>
              <a:uLnTx/>
              <a:uFillTx/>
              <a:latin typeface="Arial" panose="020B0604020202020204"/>
              <a:ea typeface="+mn-ea"/>
              <a:cs typeface="+mn-cs"/>
            </a:endParaRPr>
          </a:p>
        </p:txBody>
      </p:sp>
      <p:sp>
        <p:nvSpPr>
          <p:cNvPr id="51" name="TextBox 50">
            <a:extLst>
              <a:ext uri="{FF2B5EF4-FFF2-40B4-BE49-F238E27FC236}">
                <a16:creationId xmlns:a16="http://schemas.microsoft.com/office/drawing/2014/main" id="{18CD33D3-1E48-461C-B7B9-4B44DD0494B3}"/>
              </a:ext>
            </a:extLst>
          </p:cNvPr>
          <p:cNvSpPr txBox="1"/>
          <p:nvPr/>
        </p:nvSpPr>
        <p:spPr>
          <a:xfrm>
            <a:off x="8777206" y="690898"/>
            <a:ext cx="2021834" cy="1384995"/>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a:defRPr sz="1400" b="1">
                <a:solidFill>
                  <a:schemeClr val="accent1"/>
                </a:solidFill>
              </a:defRPr>
            </a:lvl1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A9E0"/>
                </a:solidFill>
                <a:effectLst/>
                <a:uLnTx/>
                <a:uFillTx/>
                <a:latin typeface="Arial" panose="020B0604020202020204"/>
                <a:ea typeface="+mn-ea"/>
                <a:cs typeface="+mn-cs"/>
              </a:rPr>
              <a:t>Radiotherapy</a:t>
            </a:r>
            <a:r>
              <a:rPr kumimoji="0" lang="en-US" sz="1000" b="0" i="0" u="none" strike="noStrike" kern="0" cap="none" spc="0" normalizeH="0" baseline="0" noProof="0" dirty="0">
                <a:ln>
                  <a:noFill/>
                </a:ln>
                <a:solidFill>
                  <a:srgbClr val="00A9E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Course</a:t>
            </a: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 Summary</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Therapeutic Intent</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Modalities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Number of Sessions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Dose per Volume</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 Fractions per Volume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52" name="TextBox 51">
            <a:extLst>
              <a:ext uri="{FF2B5EF4-FFF2-40B4-BE49-F238E27FC236}">
                <a16:creationId xmlns:a16="http://schemas.microsoft.com/office/drawing/2014/main" id="{848A5E45-7DE6-410A-BD25-B63498F58981}"/>
              </a:ext>
            </a:extLst>
          </p:cNvPr>
          <p:cNvSpPr txBox="1"/>
          <p:nvPr/>
        </p:nvSpPr>
        <p:spPr>
          <a:xfrm>
            <a:off x="7998839" y="2639338"/>
            <a:ext cx="1797026" cy="892552"/>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lvl="0">
              <a:spcBef>
                <a:spcPts val="600"/>
              </a:spcBef>
              <a:defRPr/>
            </a:pPr>
            <a:r>
              <a:rPr lang="en-US" sz="800" kern="0" dirty="0">
                <a:solidFill>
                  <a:srgbClr val="00A9E0"/>
                </a:solidFill>
                <a:latin typeface="Arial" panose="020B0604020202020204"/>
              </a:rPr>
              <a:t>Radiotherapy</a:t>
            </a:r>
            <a:r>
              <a:rPr lang="en-US" sz="1000" b="1" kern="0" dirty="0">
                <a:solidFill>
                  <a:srgbClr val="00A9E0"/>
                </a:solidFill>
                <a:latin typeface="Arial" panose="020B0604020202020204"/>
              </a:rPr>
              <a:t> </a:t>
            </a:r>
            <a:br>
              <a:rPr lang="en-US" sz="1000" b="1" kern="0" dirty="0">
                <a:solidFill>
                  <a:srgbClr val="00A9E0"/>
                </a:solidFill>
                <a:latin typeface="Arial" panose="020B0604020202020204"/>
              </a:rPr>
            </a:br>
            <a:r>
              <a:rPr lang="en-US" sz="1000" b="1" kern="0" dirty="0">
                <a:solidFill>
                  <a:srgbClr val="00A9E0"/>
                </a:solidFill>
                <a:latin typeface="Arial" panose="020B0604020202020204"/>
              </a:rPr>
              <a:t>Treated </a:t>
            </a:r>
            <a:r>
              <a:rPr lang="en-CH" sz="1000" b="1" kern="0" dirty="0">
                <a:solidFill>
                  <a:srgbClr val="00A9E0"/>
                </a:solidFill>
                <a:latin typeface="Arial" panose="020B0604020202020204"/>
              </a:rPr>
              <a:t>Phase</a:t>
            </a:r>
            <a:endParaRPr lang="en-US" sz="1000" b="1" kern="0" dirty="0">
              <a:solidFill>
                <a:srgbClr val="00A9E0"/>
              </a:solidFill>
              <a:latin typeface="Arial" panose="020B0604020202020204"/>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Modality</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Number of Fractions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Dose per Volume</a:t>
            </a:r>
            <a:endPar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53" name="TextBox 52">
            <a:extLst>
              <a:ext uri="{FF2B5EF4-FFF2-40B4-BE49-F238E27FC236}">
                <a16:creationId xmlns:a16="http://schemas.microsoft.com/office/drawing/2014/main" id="{E5C13426-F4F3-45EA-A069-AF4F27BBE25E}"/>
              </a:ext>
            </a:extLst>
          </p:cNvPr>
          <p:cNvSpPr txBox="1"/>
          <p:nvPr/>
        </p:nvSpPr>
        <p:spPr>
          <a:xfrm>
            <a:off x="7998839" y="5611792"/>
            <a:ext cx="2780029" cy="113877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a:t>
            </a:r>
            <a:br>
              <a:rPr kumimoji="0" lang="en-US" sz="800" i="0" u="none" strike="noStrike" kern="0" cap="none" spc="0" normalizeH="0" baseline="0" noProof="0">
                <a:ln>
                  <a:noFill/>
                </a:ln>
                <a:solidFill>
                  <a:srgbClr val="00A9E0"/>
                </a:solidFill>
                <a:effectLst/>
                <a:uLnTx/>
                <a:uFillTx/>
                <a:latin typeface="Arial" panose="020B0604020202020204"/>
                <a:ea typeface="+mn-ea"/>
                <a:cs typeface="+mn-cs"/>
              </a:rPr>
            </a:br>
            <a:r>
              <a:rPr kumimoji="0" lang="en-US" sz="1000" b="1" i="0" u="none" strike="noStrike" kern="0" cap="none" spc="0" normalizeH="0" baseline="0" noProof="0">
                <a:ln>
                  <a:noFill/>
                </a:ln>
                <a:solidFill>
                  <a:srgbClr val="00A9E0"/>
                </a:solidFill>
                <a:effectLst/>
                <a:uLnTx/>
                <a:uFillTx/>
                <a:latin typeface="Arial" panose="020B0604020202020204"/>
                <a:ea typeface="+mn-ea"/>
                <a:cs typeface="+mn-cs"/>
              </a:rPr>
              <a:t>Treated</a:t>
            </a:r>
            <a:r>
              <a:rPr kumimoji="0" lang="en-CH" sz="1000" b="1" i="0" u="none" strike="noStrike" kern="0" cap="none" spc="0" normalizeH="0" baseline="0" noProof="0">
                <a:ln>
                  <a:noFill/>
                </a:ln>
                <a:solidFill>
                  <a:srgbClr val="00A9E0"/>
                </a:solidFill>
                <a:effectLst/>
                <a:uLnTx/>
                <a:uFillTx/>
                <a:latin typeface="Arial" panose="020B0604020202020204"/>
                <a:ea typeface="+mn-ea"/>
                <a:cs typeface="+mn-cs"/>
              </a:rPr>
              <a:t> </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F</a:t>
            </a:r>
            <a:r>
              <a:rPr kumimoji="0" lang="en-CH" sz="1000" b="1" i="0" u="none" strike="noStrike" kern="0" cap="none" spc="0" normalizeH="0" baseline="0" noProof="0" dirty="0" err="1">
                <a:ln>
                  <a:noFill/>
                </a:ln>
                <a:solidFill>
                  <a:srgbClr val="00A9E0"/>
                </a:solidFill>
                <a:effectLst/>
                <a:uLnTx/>
                <a:uFillTx/>
                <a:latin typeface="Arial" panose="020B0604020202020204"/>
                <a:ea typeface="+mn-ea"/>
                <a:cs typeface="+mn-cs"/>
              </a:rPr>
              <a:t>raction</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Delivered Fraction Dose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Volume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ype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record</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in Phase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in Plan</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Resumption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 </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DICOM Refer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54" name="Straight Arrow Connector 53">
            <a:extLst>
              <a:ext uri="{FF2B5EF4-FFF2-40B4-BE49-F238E27FC236}">
                <a16:creationId xmlns:a16="http://schemas.microsoft.com/office/drawing/2014/main" id="{F2C3C905-B815-4664-8991-653B0CBCCB57}"/>
              </a:ext>
            </a:extLst>
          </p:cNvPr>
          <p:cNvCxnSpPr>
            <a:cxnSpLocks/>
          </p:cNvCxnSpPr>
          <p:nvPr/>
        </p:nvCxnSpPr>
        <p:spPr>
          <a:xfrm flipH="1">
            <a:off x="5673276" y="997629"/>
            <a:ext cx="3089773" cy="0"/>
          </a:xfrm>
          <a:prstGeom prst="straightConnector1">
            <a:avLst/>
          </a:prstGeom>
          <a:noFill/>
          <a:ln w="6350" cap="flat" cmpd="sng" algn="ctr">
            <a:solidFill>
              <a:srgbClr val="00A9E0"/>
            </a:solidFill>
            <a:prstDash val="solid"/>
            <a:miter lim="800000"/>
            <a:tailEnd type="triangle"/>
          </a:ln>
          <a:effectLst/>
        </p:spPr>
      </p:cxnSp>
      <p:cxnSp>
        <p:nvCxnSpPr>
          <p:cNvPr id="55" name="Straight Arrow Connector 54">
            <a:extLst>
              <a:ext uri="{FF2B5EF4-FFF2-40B4-BE49-F238E27FC236}">
                <a16:creationId xmlns:a16="http://schemas.microsoft.com/office/drawing/2014/main" id="{05FD7FC3-6564-4491-AB35-E09A3A5A3035}"/>
              </a:ext>
            </a:extLst>
          </p:cNvPr>
          <p:cNvCxnSpPr>
            <a:cxnSpLocks/>
            <a:stCxn id="57" idx="3"/>
            <a:endCxn id="49" idx="1"/>
          </p:cNvCxnSpPr>
          <p:nvPr/>
        </p:nvCxnSpPr>
        <p:spPr>
          <a:xfrm flipV="1">
            <a:off x="2857421" y="1444951"/>
            <a:ext cx="704369" cy="2394"/>
          </a:xfrm>
          <a:prstGeom prst="straightConnector1">
            <a:avLst/>
          </a:prstGeom>
          <a:noFill/>
          <a:ln w="6350" cap="flat" cmpd="sng" algn="ctr">
            <a:solidFill>
              <a:srgbClr val="00A9E0"/>
            </a:solidFill>
            <a:prstDash val="solid"/>
            <a:miter lim="800000"/>
            <a:tailEnd type="triangle"/>
          </a:ln>
          <a:effectLst/>
        </p:spPr>
      </p:cxnSp>
      <p:cxnSp>
        <p:nvCxnSpPr>
          <p:cNvPr id="56" name="Straight Arrow Connector 55">
            <a:extLst>
              <a:ext uri="{FF2B5EF4-FFF2-40B4-BE49-F238E27FC236}">
                <a16:creationId xmlns:a16="http://schemas.microsoft.com/office/drawing/2014/main" id="{6ECFD2D1-BE42-474D-9AA6-33BE04CE6C1D}"/>
              </a:ext>
            </a:extLst>
          </p:cNvPr>
          <p:cNvCxnSpPr>
            <a:cxnSpLocks/>
            <a:stCxn id="53" idx="1"/>
            <a:endCxn id="50" idx="3"/>
          </p:cNvCxnSpPr>
          <p:nvPr/>
        </p:nvCxnSpPr>
        <p:spPr>
          <a:xfrm flipH="1" flipV="1">
            <a:off x="5749924" y="6181178"/>
            <a:ext cx="2248915" cy="1"/>
          </a:xfrm>
          <a:prstGeom prst="straightConnector1">
            <a:avLst/>
          </a:prstGeom>
          <a:noFill/>
          <a:ln w="6350" cap="flat" cmpd="sng" algn="ctr">
            <a:solidFill>
              <a:srgbClr val="00A9E0"/>
            </a:solidFill>
            <a:prstDash val="solid"/>
            <a:miter lim="800000"/>
            <a:headEnd type="triangle" w="med" len="med"/>
            <a:tailEnd type="none" w="med" len="med"/>
          </a:ln>
          <a:effectLst/>
        </p:spPr>
      </p:cxnSp>
      <p:sp>
        <p:nvSpPr>
          <p:cNvPr id="57" name="TextBox 56">
            <a:extLst>
              <a:ext uri="{FF2B5EF4-FFF2-40B4-BE49-F238E27FC236}">
                <a16:creationId xmlns:a16="http://schemas.microsoft.com/office/drawing/2014/main" id="{D30C8AF1-E4FC-4DB1-A1AE-6BC054EACD44}"/>
              </a:ext>
            </a:extLst>
          </p:cNvPr>
          <p:cNvSpPr txBox="1"/>
          <p:nvPr/>
        </p:nvSpPr>
        <p:spPr>
          <a:xfrm>
            <a:off x="146774" y="634131"/>
            <a:ext cx="2710647" cy="162642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a:t>
            </a:r>
            <a:endParaRPr kumimoji="0" lang="en-US" sz="8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Course Cumulative Prescription</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lang="en-GB" sz="800" b="1" kern="0" dirty="0">
                <a:solidFill>
                  <a:srgbClr val="FF0000"/>
                </a:solidFill>
                <a:latin typeface="Arial" panose="020B0604020202020204"/>
              </a:rPr>
              <a:t>Cumulative =</a:t>
            </a:r>
          </a:p>
          <a:p>
            <a:pPr lvl="1">
              <a:defRPr/>
            </a:pPr>
            <a:r>
              <a:rPr kumimoji="0" lang="en-GB" sz="800" b="1" i="0" u="none" strike="noStrike" kern="0" cap="none" spc="0" normalizeH="0" baseline="0" noProof="0" dirty="0">
                <a:ln>
                  <a:noFill/>
                </a:ln>
                <a:solidFill>
                  <a:srgbClr val="FF0000"/>
                </a:solidFill>
                <a:effectLst/>
                <a:uLnTx/>
                <a:uFillTx/>
                <a:latin typeface="Arial" panose="020B0604020202020204"/>
                <a:ea typeface="+mn-ea"/>
                <a:cs typeface="+mn-cs"/>
              </a:rPr>
              <a:t>course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Therapeutic Intent</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Modalities</a:t>
            </a:r>
          </a:p>
          <a:p>
            <a:pPr marL="171450" indent="-171450">
              <a:buFontTx/>
              <a:buChar char="-"/>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Techniques (optional)</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Prescribed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Number of Sessions </a:t>
            </a:r>
            <a:endParaRPr lang="en-US" sz="800" kern="0" dirty="0">
              <a:solidFill>
                <a:srgbClr val="000000"/>
              </a:solidFill>
              <a:latin typeface="Arial" panose="020B0604020202020204"/>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Prescribed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Target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Volume</a:t>
            </a:r>
          </a:p>
        </p:txBody>
      </p:sp>
      <p:sp>
        <p:nvSpPr>
          <p:cNvPr id="58" name="TextBox 57">
            <a:extLst>
              <a:ext uri="{FF2B5EF4-FFF2-40B4-BE49-F238E27FC236}">
                <a16:creationId xmlns:a16="http://schemas.microsoft.com/office/drawing/2014/main" id="{1E37A2B9-A74A-43C5-81E3-4D7F6F676546}"/>
              </a:ext>
            </a:extLst>
          </p:cNvPr>
          <p:cNvSpPr txBox="1"/>
          <p:nvPr/>
        </p:nvSpPr>
        <p:spPr>
          <a:xfrm>
            <a:off x="3561791" y="2516228"/>
            <a:ext cx="2111486" cy="113877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lvl="0"/>
            <a:r>
              <a:rPr lang="en-GB" sz="800" kern="0" dirty="0">
                <a:solidFill>
                  <a:srgbClr val="00A9E0"/>
                </a:solidFill>
                <a:latin typeface="Arial" panose="020B0604020202020204"/>
              </a:rPr>
              <a:t>R</a:t>
            </a:r>
            <a:r>
              <a:rPr kumimoji="0" lang="en-GB" sz="800" i="0" u="none" strike="noStrike" kern="0" cap="none" spc="0" normalizeH="0" baseline="0" noProof="0" dirty="0" err="1">
                <a:ln>
                  <a:noFill/>
                </a:ln>
                <a:solidFill>
                  <a:srgbClr val="00A9E0"/>
                </a:solidFill>
                <a:effectLst/>
                <a:uLnTx/>
                <a:uFillTx/>
                <a:latin typeface="Arial" panose="020B0604020202020204"/>
                <a:ea typeface="+mn-ea"/>
                <a:cs typeface="+mn-cs"/>
              </a:rPr>
              <a:t>adiotherapy</a:t>
            </a:r>
            <a:r>
              <a:rPr kumimoji="0" lang="en-GB" sz="1000" i="0" u="none" strike="noStrike" kern="0" cap="none" spc="0" normalizeH="0" baseline="0" noProof="0" dirty="0">
                <a:ln>
                  <a:noFill/>
                </a:ln>
                <a:solidFill>
                  <a:srgbClr val="00A9E0"/>
                </a:solidFill>
                <a:effectLst/>
                <a:uLnTx/>
                <a:uFillTx/>
                <a:latin typeface="Arial" panose="020B0604020202020204"/>
                <a:ea typeface="+mn-ea"/>
                <a:cs typeface="+mn-cs"/>
              </a:rPr>
              <a:t> </a:t>
            </a:r>
          </a:p>
          <a:p>
            <a:pPr lvl="0"/>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Planned Phase</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q</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v</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 to a set of volumes)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Modality</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Planned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 Fractions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Planned</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Volume</a:t>
            </a:r>
          </a:p>
        </p:txBody>
      </p:sp>
      <p:cxnSp>
        <p:nvCxnSpPr>
          <p:cNvPr id="59" name="Straight Arrow Connector 58">
            <a:extLst>
              <a:ext uri="{FF2B5EF4-FFF2-40B4-BE49-F238E27FC236}">
                <a16:creationId xmlns:a16="http://schemas.microsoft.com/office/drawing/2014/main" id="{B13FE25C-2A71-45FE-9A16-97CC5F8B5FD2}"/>
              </a:ext>
            </a:extLst>
          </p:cNvPr>
          <p:cNvCxnSpPr>
            <a:cxnSpLocks/>
            <a:stCxn id="71" idx="1"/>
            <a:endCxn id="72" idx="3"/>
          </p:cNvCxnSpPr>
          <p:nvPr/>
        </p:nvCxnSpPr>
        <p:spPr>
          <a:xfrm flipH="1">
            <a:off x="5319818" y="4808648"/>
            <a:ext cx="3199355" cy="1"/>
          </a:xfrm>
          <a:prstGeom prst="straightConnector1">
            <a:avLst/>
          </a:prstGeom>
          <a:noFill/>
          <a:ln w="6350" cap="flat" cmpd="sng" algn="ctr">
            <a:solidFill>
              <a:srgbClr val="00A9E0"/>
            </a:solidFill>
            <a:prstDash val="solid"/>
            <a:miter lim="800000"/>
            <a:tailEnd type="triangle"/>
          </a:ln>
          <a:effectLst/>
        </p:spPr>
      </p:cxnSp>
      <p:cxnSp>
        <p:nvCxnSpPr>
          <p:cNvPr id="60" name="Straight Arrow Connector 59">
            <a:extLst>
              <a:ext uri="{FF2B5EF4-FFF2-40B4-BE49-F238E27FC236}">
                <a16:creationId xmlns:a16="http://schemas.microsoft.com/office/drawing/2014/main" id="{ECA66F80-845E-4B02-AD54-1B6A0B54983A}"/>
              </a:ext>
            </a:extLst>
          </p:cNvPr>
          <p:cNvCxnSpPr>
            <a:cxnSpLocks/>
            <a:stCxn id="49" idx="2"/>
            <a:endCxn id="58" idx="0"/>
          </p:cNvCxnSpPr>
          <p:nvPr/>
        </p:nvCxnSpPr>
        <p:spPr>
          <a:xfrm>
            <a:off x="4617533" y="2260559"/>
            <a:ext cx="1" cy="255669"/>
          </a:xfrm>
          <a:prstGeom prst="straightConnector1">
            <a:avLst/>
          </a:prstGeom>
          <a:noFill/>
          <a:ln w="6350" cap="flat" cmpd="sng" algn="ctr">
            <a:solidFill>
              <a:srgbClr val="00A9E0"/>
            </a:solidFill>
            <a:prstDash val="solid"/>
            <a:miter lim="800000"/>
            <a:tailEnd type="triangle"/>
          </a:ln>
          <a:effectLst/>
        </p:spPr>
      </p:cxnSp>
      <p:cxnSp>
        <p:nvCxnSpPr>
          <p:cNvPr id="61" name="Straight Arrow Connector 60">
            <a:extLst>
              <a:ext uri="{FF2B5EF4-FFF2-40B4-BE49-F238E27FC236}">
                <a16:creationId xmlns:a16="http://schemas.microsoft.com/office/drawing/2014/main" id="{BA65E012-AAD8-4226-8C8C-5558D3E64252}"/>
              </a:ext>
            </a:extLst>
          </p:cNvPr>
          <p:cNvCxnSpPr>
            <a:cxnSpLocks/>
            <a:stCxn id="58" idx="2"/>
          </p:cNvCxnSpPr>
          <p:nvPr/>
        </p:nvCxnSpPr>
        <p:spPr>
          <a:xfrm flipH="1">
            <a:off x="4611549" y="3655001"/>
            <a:ext cx="5985" cy="646975"/>
          </a:xfrm>
          <a:prstGeom prst="straightConnector1">
            <a:avLst/>
          </a:prstGeom>
          <a:noFill/>
          <a:ln w="6350" cap="flat" cmpd="sng" algn="ctr">
            <a:solidFill>
              <a:srgbClr val="00A9E0"/>
            </a:solidFill>
            <a:prstDash val="solid"/>
            <a:miter lim="800000"/>
            <a:tailEnd type="triangle"/>
          </a:ln>
          <a:effectLst/>
        </p:spPr>
      </p:cxnSp>
      <p:cxnSp>
        <p:nvCxnSpPr>
          <p:cNvPr id="62" name="Straight Arrow Connector 61">
            <a:extLst>
              <a:ext uri="{FF2B5EF4-FFF2-40B4-BE49-F238E27FC236}">
                <a16:creationId xmlns:a16="http://schemas.microsoft.com/office/drawing/2014/main" id="{CF720450-1B56-474D-831D-C75C2C641835}"/>
              </a:ext>
            </a:extLst>
          </p:cNvPr>
          <p:cNvCxnSpPr>
            <a:cxnSpLocks/>
          </p:cNvCxnSpPr>
          <p:nvPr/>
        </p:nvCxnSpPr>
        <p:spPr>
          <a:xfrm>
            <a:off x="8253902" y="3533917"/>
            <a:ext cx="0" cy="2065601"/>
          </a:xfrm>
          <a:prstGeom prst="straightConnector1">
            <a:avLst/>
          </a:prstGeom>
          <a:noFill/>
          <a:ln w="6350" cap="flat" cmpd="sng" algn="ctr">
            <a:solidFill>
              <a:srgbClr val="00A9E0"/>
            </a:solidFill>
            <a:prstDash val="solid"/>
            <a:miter lim="800000"/>
            <a:tailEnd type="triangle"/>
          </a:ln>
          <a:effectLst/>
        </p:spPr>
      </p:cxnSp>
      <p:cxnSp>
        <p:nvCxnSpPr>
          <p:cNvPr id="63" name="Straight Arrow Connector 62">
            <a:extLst>
              <a:ext uri="{FF2B5EF4-FFF2-40B4-BE49-F238E27FC236}">
                <a16:creationId xmlns:a16="http://schemas.microsoft.com/office/drawing/2014/main" id="{BA578A30-79CA-446E-B21C-73BD209E5929}"/>
              </a:ext>
            </a:extLst>
          </p:cNvPr>
          <p:cNvCxnSpPr>
            <a:cxnSpLocks/>
          </p:cNvCxnSpPr>
          <p:nvPr/>
        </p:nvCxnSpPr>
        <p:spPr>
          <a:xfrm>
            <a:off x="10656328" y="2069327"/>
            <a:ext cx="0" cy="3542465"/>
          </a:xfrm>
          <a:prstGeom prst="straightConnector1">
            <a:avLst/>
          </a:prstGeom>
          <a:noFill/>
          <a:ln w="6350" cap="flat" cmpd="sng" algn="ctr">
            <a:solidFill>
              <a:srgbClr val="00A9E0"/>
            </a:solidFill>
            <a:prstDash val="solid"/>
            <a:miter lim="800000"/>
            <a:tailEnd type="triangle"/>
          </a:ln>
          <a:effectLst/>
        </p:spPr>
      </p:cxnSp>
      <p:sp>
        <p:nvSpPr>
          <p:cNvPr id="64" name="TextBox 63">
            <a:extLst>
              <a:ext uri="{FF2B5EF4-FFF2-40B4-BE49-F238E27FC236}">
                <a16:creationId xmlns:a16="http://schemas.microsoft.com/office/drawing/2014/main" id="{3EECD0F2-B207-40E8-A1A5-473F6F4160AC}"/>
              </a:ext>
            </a:extLst>
          </p:cNvPr>
          <p:cNvSpPr txBox="1"/>
          <p:nvPr/>
        </p:nvSpPr>
        <p:spPr>
          <a:xfrm>
            <a:off x="6390975" y="1265443"/>
            <a:ext cx="1416538" cy="101566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i="0" u="none" strike="noStrike" kern="0" cap="none" spc="0" normalizeH="0" baseline="0" noProof="0" dirty="0">
                <a:ln>
                  <a:noFill/>
                </a:ln>
                <a:solidFill>
                  <a:srgbClr val="00A9E0"/>
                </a:solidFill>
                <a:effectLst/>
                <a:uLnTx/>
                <a:uFillTx/>
                <a:latin typeface="Arial" panose="020B0604020202020204"/>
                <a:ea typeface="+mn-ea"/>
                <a:cs typeface="+mn-cs"/>
              </a:rPr>
              <a:t>Radiotherapy</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Volume</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Targets or OARs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Name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Technical Identifier</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Type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location / anatomy</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65" name="Straight Arrow Connector 64">
            <a:extLst>
              <a:ext uri="{FF2B5EF4-FFF2-40B4-BE49-F238E27FC236}">
                <a16:creationId xmlns:a16="http://schemas.microsoft.com/office/drawing/2014/main" id="{3852BA76-9720-4014-820D-96FCB5635CD8}"/>
              </a:ext>
            </a:extLst>
          </p:cNvPr>
          <p:cNvCxnSpPr>
            <a:cxnSpLocks/>
            <a:stCxn id="51" idx="1"/>
            <a:endCxn id="64" idx="3"/>
          </p:cNvCxnSpPr>
          <p:nvPr/>
        </p:nvCxnSpPr>
        <p:spPr>
          <a:xfrm flipH="1">
            <a:off x="7807513" y="1383396"/>
            <a:ext cx="969693" cy="389879"/>
          </a:xfrm>
          <a:prstGeom prst="straightConnector1">
            <a:avLst/>
          </a:prstGeom>
          <a:noFill/>
          <a:ln w="6350" cap="flat" cmpd="sng" algn="ctr">
            <a:solidFill>
              <a:srgbClr val="00A9E0"/>
            </a:solidFill>
            <a:prstDash val="solid"/>
            <a:miter lim="800000"/>
            <a:tailEnd type="triangle"/>
          </a:ln>
          <a:effectLst/>
        </p:spPr>
      </p:cxnSp>
      <p:cxnSp>
        <p:nvCxnSpPr>
          <p:cNvPr id="66" name="Straight Arrow Connector 65">
            <a:extLst>
              <a:ext uri="{FF2B5EF4-FFF2-40B4-BE49-F238E27FC236}">
                <a16:creationId xmlns:a16="http://schemas.microsoft.com/office/drawing/2014/main" id="{AF1DC0A4-D6B7-430F-AB21-289D21FEE26F}"/>
              </a:ext>
            </a:extLst>
          </p:cNvPr>
          <p:cNvCxnSpPr>
            <a:cxnSpLocks/>
            <a:stCxn id="52" idx="0"/>
            <a:endCxn id="64" idx="3"/>
          </p:cNvCxnSpPr>
          <p:nvPr/>
        </p:nvCxnSpPr>
        <p:spPr>
          <a:xfrm flipH="1" flipV="1">
            <a:off x="7807513" y="1773275"/>
            <a:ext cx="1089839" cy="866063"/>
          </a:xfrm>
          <a:prstGeom prst="straightConnector1">
            <a:avLst/>
          </a:prstGeom>
          <a:noFill/>
          <a:ln w="6350" cap="flat" cmpd="sng" algn="ctr">
            <a:solidFill>
              <a:srgbClr val="00A9E0"/>
            </a:solidFill>
            <a:prstDash val="solid"/>
            <a:miter lim="800000"/>
            <a:tailEnd type="triangle"/>
          </a:ln>
          <a:effectLst/>
        </p:spPr>
      </p:cxnSp>
      <p:cxnSp>
        <p:nvCxnSpPr>
          <p:cNvPr id="67" name="Straight Arrow Connector 66">
            <a:extLst>
              <a:ext uri="{FF2B5EF4-FFF2-40B4-BE49-F238E27FC236}">
                <a16:creationId xmlns:a16="http://schemas.microsoft.com/office/drawing/2014/main" id="{54C61DEA-4198-411E-8153-806E7EC3A264}"/>
              </a:ext>
            </a:extLst>
          </p:cNvPr>
          <p:cNvCxnSpPr>
            <a:cxnSpLocks/>
            <a:stCxn id="71" idx="1"/>
            <a:endCxn id="64" idx="2"/>
          </p:cNvCxnSpPr>
          <p:nvPr/>
        </p:nvCxnSpPr>
        <p:spPr>
          <a:xfrm flipH="1" flipV="1">
            <a:off x="7099244" y="2281106"/>
            <a:ext cx="1419929" cy="2527542"/>
          </a:xfrm>
          <a:prstGeom prst="straightConnector1">
            <a:avLst/>
          </a:prstGeom>
          <a:noFill/>
          <a:ln w="6350" cap="flat" cmpd="sng" algn="ctr">
            <a:solidFill>
              <a:srgbClr val="00A9E0"/>
            </a:solidFill>
            <a:prstDash val="solid"/>
            <a:miter lim="800000"/>
            <a:tailEnd type="triangle"/>
          </a:ln>
          <a:effectLst/>
        </p:spPr>
      </p:cxnSp>
      <p:cxnSp>
        <p:nvCxnSpPr>
          <p:cNvPr id="68" name="Straight Arrow Connector 67">
            <a:extLst>
              <a:ext uri="{FF2B5EF4-FFF2-40B4-BE49-F238E27FC236}">
                <a16:creationId xmlns:a16="http://schemas.microsoft.com/office/drawing/2014/main" id="{F07AE743-BCEB-4E48-9431-71105F4085AF}"/>
              </a:ext>
            </a:extLst>
          </p:cNvPr>
          <p:cNvCxnSpPr>
            <a:cxnSpLocks/>
            <a:stCxn id="58" idx="3"/>
            <a:endCxn id="64" idx="1"/>
          </p:cNvCxnSpPr>
          <p:nvPr/>
        </p:nvCxnSpPr>
        <p:spPr>
          <a:xfrm flipV="1">
            <a:off x="5673277" y="1773275"/>
            <a:ext cx="717698" cy="1312340"/>
          </a:xfrm>
          <a:prstGeom prst="straightConnector1">
            <a:avLst/>
          </a:prstGeom>
          <a:noFill/>
          <a:ln w="6350" cap="flat" cmpd="sng" algn="ctr">
            <a:solidFill>
              <a:srgbClr val="00A9E0"/>
            </a:solidFill>
            <a:prstDash val="solid"/>
            <a:miter lim="800000"/>
            <a:tailEnd type="triangle"/>
          </a:ln>
          <a:effectLst/>
        </p:spPr>
      </p:cxnSp>
      <p:cxnSp>
        <p:nvCxnSpPr>
          <p:cNvPr id="69" name="Straight Arrow Connector 68">
            <a:extLst>
              <a:ext uri="{FF2B5EF4-FFF2-40B4-BE49-F238E27FC236}">
                <a16:creationId xmlns:a16="http://schemas.microsoft.com/office/drawing/2014/main" id="{5D013524-DFD9-45E9-A18A-01E27D6A09C9}"/>
              </a:ext>
            </a:extLst>
          </p:cNvPr>
          <p:cNvCxnSpPr>
            <a:cxnSpLocks/>
            <a:stCxn id="49" idx="3"/>
            <a:endCxn id="64" idx="1"/>
          </p:cNvCxnSpPr>
          <p:nvPr/>
        </p:nvCxnSpPr>
        <p:spPr>
          <a:xfrm>
            <a:off x="5673276" y="1444951"/>
            <a:ext cx="717699" cy="328324"/>
          </a:xfrm>
          <a:prstGeom prst="straightConnector1">
            <a:avLst/>
          </a:prstGeom>
          <a:noFill/>
          <a:ln w="6350" cap="flat" cmpd="sng" algn="ctr">
            <a:solidFill>
              <a:srgbClr val="00A9E0"/>
            </a:solidFill>
            <a:prstDash val="solid"/>
            <a:miter lim="800000"/>
            <a:tailEnd type="triangle"/>
          </a:ln>
          <a:effectLst/>
        </p:spPr>
      </p:cxnSp>
      <p:sp>
        <p:nvSpPr>
          <p:cNvPr id="71" name="TextBox 70">
            <a:extLst>
              <a:ext uri="{FF2B5EF4-FFF2-40B4-BE49-F238E27FC236}">
                <a16:creationId xmlns:a16="http://schemas.microsoft.com/office/drawing/2014/main" id="{F388FE23-27B4-4E12-8E64-7769F160A50D}"/>
              </a:ext>
            </a:extLst>
          </p:cNvPr>
          <p:cNvSpPr txBox="1"/>
          <p:nvPr/>
        </p:nvSpPr>
        <p:spPr>
          <a:xfrm>
            <a:off x="8519173" y="4270039"/>
            <a:ext cx="1862172" cy="107721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a:t>
            </a:r>
            <a:r>
              <a:rPr kumimoji="0" lang="en-US" sz="1200" i="0" u="none" strike="noStrike" kern="0" cap="none" spc="0" normalizeH="0" baseline="0" noProof="0" dirty="0">
                <a:ln>
                  <a:noFill/>
                </a:ln>
                <a:solidFill>
                  <a:srgbClr val="00A9E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Treated Plan</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Modality</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Number of Fractions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Dose per Volume</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DICOM Refer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72" name="TextBox 71">
            <a:extLst>
              <a:ext uri="{FF2B5EF4-FFF2-40B4-BE49-F238E27FC236}">
                <a16:creationId xmlns:a16="http://schemas.microsoft.com/office/drawing/2014/main" id="{84CF12A4-2223-4CE7-B3E0-FE45C0545214}"/>
              </a:ext>
            </a:extLst>
          </p:cNvPr>
          <p:cNvSpPr txBox="1"/>
          <p:nvPr/>
        </p:nvSpPr>
        <p:spPr>
          <a:xfrm>
            <a:off x="3561790" y="4300817"/>
            <a:ext cx="1758028" cy="101566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a:t>
            </a: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Treatment Plan</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Modality</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US" sz="800" b="1" i="0" u="none" strike="noStrike" kern="0" cap="none" spc="0" normalizeH="0" baseline="0" noProof="0" dirty="0" err="1">
                <a:ln>
                  <a:noFill/>
                </a:ln>
                <a:solidFill>
                  <a:srgbClr val="000000"/>
                </a:solidFill>
                <a:effectLst/>
                <a:uLnTx/>
                <a:uFillTx/>
                <a:latin typeface="Arial" panose="020B0604020202020204"/>
                <a:ea typeface="+mn-ea"/>
                <a:cs typeface="+mn-cs"/>
              </a:rPr>
              <a:t>lanned</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 Fractions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Planned</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Volume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endParaRPr kumimoji="0" lang="en-CH" sz="800" b="0" i="0" u="none" strike="noStrike" kern="0" cap="none" spc="0" normalizeH="0" baseline="0" noProof="0" dirty="0">
              <a:ln>
                <a:noFill/>
              </a:ln>
              <a:solidFill>
                <a:srgbClr val="FF0000"/>
              </a:solidFill>
              <a:effectLst/>
              <a:uLnTx/>
              <a:uFillTx/>
              <a:latin typeface="Arial" panose="020B0604020202020204"/>
              <a:ea typeface="+mn-ea"/>
              <a:cs typeface="+mn-cs"/>
            </a:endParaRPr>
          </a:p>
        </p:txBody>
      </p:sp>
      <p:cxnSp>
        <p:nvCxnSpPr>
          <p:cNvPr id="73" name="Straight Arrow Connector 72">
            <a:extLst>
              <a:ext uri="{FF2B5EF4-FFF2-40B4-BE49-F238E27FC236}">
                <a16:creationId xmlns:a16="http://schemas.microsoft.com/office/drawing/2014/main" id="{E5F53F88-849A-4D1F-B944-B141742E7E33}"/>
              </a:ext>
            </a:extLst>
          </p:cNvPr>
          <p:cNvCxnSpPr>
            <a:cxnSpLocks/>
          </p:cNvCxnSpPr>
          <p:nvPr/>
        </p:nvCxnSpPr>
        <p:spPr>
          <a:xfrm>
            <a:off x="5517853" y="3659963"/>
            <a:ext cx="0" cy="2074939"/>
          </a:xfrm>
          <a:prstGeom prst="straightConnector1">
            <a:avLst/>
          </a:prstGeom>
          <a:noFill/>
          <a:ln w="6350" cap="flat" cmpd="sng" algn="ctr">
            <a:solidFill>
              <a:srgbClr val="00A9E0"/>
            </a:solidFill>
            <a:prstDash val="solid"/>
            <a:miter lim="800000"/>
            <a:tailEnd type="triangle"/>
          </a:ln>
          <a:effectLst/>
        </p:spPr>
      </p:cxnSp>
      <p:cxnSp>
        <p:nvCxnSpPr>
          <p:cNvPr id="74" name="Straight Arrow Connector 73">
            <a:extLst>
              <a:ext uri="{FF2B5EF4-FFF2-40B4-BE49-F238E27FC236}">
                <a16:creationId xmlns:a16="http://schemas.microsoft.com/office/drawing/2014/main" id="{B2557F5E-BBE9-4366-85BD-CA5523F04358}"/>
              </a:ext>
            </a:extLst>
          </p:cNvPr>
          <p:cNvCxnSpPr>
            <a:cxnSpLocks/>
          </p:cNvCxnSpPr>
          <p:nvPr/>
        </p:nvCxnSpPr>
        <p:spPr>
          <a:xfrm>
            <a:off x="8855565" y="5343891"/>
            <a:ext cx="1" cy="255627"/>
          </a:xfrm>
          <a:prstGeom prst="straightConnector1">
            <a:avLst/>
          </a:prstGeom>
          <a:noFill/>
          <a:ln w="6350" cap="flat" cmpd="sng" algn="ctr">
            <a:solidFill>
              <a:srgbClr val="00A9E0"/>
            </a:solidFill>
            <a:prstDash val="solid"/>
            <a:miter lim="800000"/>
            <a:tailEnd type="triangle"/>
          </a:ln>
          <a:effectLst/>
        </p:spPr>
      </p:cxnSp>
      <p:cxnSp>
        <p:nvCxnSpPr>
          <p:cNvPr id="75" name="Straight Arrow Connector 74">
            <a:extLst>
              <a:ext uri="{FF2B5EF4-FFF2-40B4-BE49-F238E27FC236}">
                <a16:creationId xmlns:a16="http://schemas.microsoft.com/office/drawing/2014/main" id="{CF8B029C-A624-4AC5-A9E7-F316BEC70810}"/>
              </a:ext>
            </a:extLst>
          </p:cNvPr>
          <p:cNvCxnSpPr>
            <a:cxnSpLocks/>
            <a:stCxn id="53" idx="1"/>
            <a:endCxn id="64" idx="2"/>
          </p:cNvCxnSpPr>
          <p:nvPr/>
        </p:nvCxnSpPr>
        <p:spPr>
          <a:xfrm flipH="1" flipV="1">
            <a:off x="7099244" y="2281106"/>
            <a:ext cx="899595" cy="3900073"/>
          </a:xfrm>
          <a:prstGeom prst="straightConnector1">
            <a:avLst/>
          </a:prstGeom>
          <a:noFill/>
          <a:ln w="6350" cap="flat" cmpd="sng" algn="ctr">
            <a:solidFill>
              <a:srgbClr val="00A9E0"/>
            </a:solidFill>
            <a:prstDash val="solid"/>
            <a:miter lim="800000"/>
            <a:tailEnd type="triangle"/>
          </a:ln>
          <a:effectLst/>
        </p:spPr>
      </p:cxnSp>
      <p:cxnSp>
        <p:nvCxnSpPr>
          <p:cNvPr id="76" name="Straight Arrow Connector 75">
            <a:extLst>
              <a:ext uri="{FF2B5EF4-FFF2-40B4-BE49-F238E27FC236}">
                <a16:creationId xmlns:a16="http://schemas.microsoft.com/office/drawing/2014/main" id="{AD643A87-0366-40DF-BF33-79C01C2DFD22}"/>
              </a:ext>
            </a:extLst>
          </p:cNvPr>
          <p:cNvCxnSpPr>
            <a:cxnSpLocks/>
            <a:stCxn id="72" idx="3"/>
            <a:endCxn id="64" idx="2"/>
          </p:cNvCxnSpPr>
          <p:nvPr/>
        </p:nvCxnSpPr>
        <p:spPr>
          <a:xfrm flipV="1">
            <a:off x="5319818" y="2281106"/>
            <a:ext cx="1779426" cy="2527543"/>
          </a:xfrm>
          <a:prstGeom prst="straightConnector1">
            <a:avLst/>
          </a:prstGeom>
          <a:noFill/>
          <a:ln w="6350" cap="flat" cmpd="sng" algn="ctr">
            <a:solidFill>
              <a:srgbClr val="00A9E0"/>
            </a:solidFill>
            <a:prstDash val="solid"/>
            <a:miter lim="800000"/>
            <a:tailEnd type="triangle"/>
          </a:ln>
          <a:effectLst/>
        </p:spPr>
      </p:cxnSp>
      <p:sp>
        <p:nvSpPr>
          <p:cNvPr id="78" name="TextBox 77">
            <a:extLst>
              <a:ext uri="{FF2B5EF4-FFF2-40B4-BE49-F238E27FC236}">
                <a16:creationId xmlns:a16="http://schemas.microsoft.com/office/drawing/2014/main" id="{6B84E764-BFC9-4044-AC24-E78864314E96}"/>
              </a:ext>
            </a:extLst>
          </p:cNvPr>
          <p:cNvSpPr txBox="1"/>
          <p:nvPr/>
        </p:nvSpPr>
        <p:spPr>
          <a:xfrm>
            <a:off x="4516313" y="4013899"/>
            <a:ext cx="964565"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fulfilled by</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1</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79" name="TextBox 78">
            <a:extLst>
              <a:ext uri="{FF2B5EF4-FFF2-40B4-BE49-F238E27FC236}">
                <a16:creationId xmlns:a16="http://schemas.microsoft.com/office/drawing/2014/main" id="{0642CF20-8BB8-4DF8-8D2B-19DDE35DCE96}"/>
              </a:ext>
            </a:extLst>
          </p:cNvPr>
          <p:cNvSpPr txBox="1"/>
          <p:nvPr/>
        </p:nvSpPr>
        <p:spPr>
          <a:xfrm>
            <a:off x="2783419" y="988824"/>
            <a:ext cx="86859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a:t>
            </a:r>
          </a:p>
        </p:txBody>
      </p:sp>
      <p:sp>
        <p:nvSpPr>
          <p:cNvPr id="80" name="TextBox 79">
            <a:extLst>
              <a:ext uri="{FF2B5EF4-FFF2-40B4-BE49-F238E27FC236}">
                <a16:creationId xmlns:a16="http://schemas.microsoft.com/office/drawing/2014/main" id="{A29ECE01-50C6-4B92-99C1-DF4DC9AB1F58}"/>
              </a:ext>
            </a:extLst>
          </p:cNvPr>
          <p:cNvSpPr txBox="1"/>
          <p:nvPr/>
        </p:nvSpPr>
        <p:spPr>
          <a:xfrm>
            <a:off x="6355971" y="4442020"/>
            <a:ext cx="899832"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lment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1</a:t>
            </a:r>
          </a:p>
        </p:txBody>
      </p:sp>
      <p:sp>
        <p:nvSpPr>
          <p:cNvPr id="81" name="TextBox 80">
            <a:extLst>
              <a:ext uri="{FF2B5EF4-FFF2-40B4-BE49-F238E27FC236}">
                <a16:creationId xmlns:a16="http://schemas.microsoft.com/office/drawing/2014/main" id="{4279E119-9DB2-46C2-B58C-C882600A5822}"/>
              </a:ext>
            </a:extLst>
          </p:cNvPr>
          <p:cNvSpPr txBox="1"/>
          <p:nvPr/>
        </p:nvSpPr>
        <p:spPr>
          <a:xfrm>
            <a:off x="6465205" y="994122"/>
            <a:ext cx="1562482"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lment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1</a:t>
            </a:r>
          </a:p>
        </p:txBody>
      </p:sp>
      <p:sp>
        <p:nvSpPr>
          <p:cNvPr id="82" name="TextBox 81">
            <a:extLst>
              <a:ext uri="{FF2B5EF4-FFF2-40B4-BE49-F238E27FC236}">
                <a16:creationId xmlns:a16="http://schemas.microsoft.com/office/drawing/2014/main" id="{1A2AB6D5-FAFD-47A3-8341-79F61FDDF345}"/>
              </a:ext>
            </a:extLst>
          </p:cNvPr>
          <p:cNvSpPr txBox="1"/>
          <p:nvPr/>
        </p:nvSpPr>
        <p:spPr>
          <a:xfrm>
            <a:off x="7892300" y="1929811"/>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3" name="TextBox 82">
            <a:extLst>
              <a:ext uri="{FF2B5EF4-FFF2-40B4-BE49-F238E27FC236}">
                <a16:creationId xmlns:a16="http://schemas.microsoft.com/office/drawing/2014/main" id="{C26DCD5C-5849-4C67-8AB0-D39FE4EA87DD}"/>
              </a:ext>
            </a:extLst>
          </p:cNvPr>
          <p:cNvSpPr txBox="1"/>
          <p:nvPr/>
        </p:nvSpPr>
        <p:spPr>
          <a:xfrm>
            <a:off x="7827633" y="1323124"/>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4" name="TextBox 83">
            <a:extLst>
              <a:ext uri="{FF2B5EF4-FFF2-40B4-BE49-F238E27FC236}">
                <a16:creationId xmlns:a16="http://schemas.microsoft.com/office/drawing/2014/main" id="{99BECC0D-7C15-434E-AE2E-27C94BDFFCC1}"/>
              </a:ext>
            </a:extLst>
          </p:cNvPr>
          <p:cNvSpPr txBox="1"/>
          <p:nvPr/>
        </p:nvSpPr>
        <p:spPr>
          <a:xfrm>
            <a:off x="5595654" y="1301336"/>
            <a:ext cx="766365"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prescribes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5" name="TextBox 84">
            <a:extLst>
              <a:ext uri="{FF2B5EF4-FFF2-40B4-BE49-F238E27FC236}">
                <a16:creationId xmlns:a16="http://schemas.microsoft.com/office/drawing/2014/main" id="{7B6C850D-4F9C-4CB1-AE52-3CEDFBD60D4E}"/>
              </a:ext>
            </a:extLst>
          </p:cNvPr>
          <p:cNvSpPr txBox="1"/>
          <p:nvPr/>
        </p:nvSpPr>
        <p:spPr>
          <a:xfrm>
            <a:off x="5615180" y="2377634"/>
            <a:ext cx="766365"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prescribes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7" name="TextBox 86">
            <a:extLst>
              <a:ext uri="{FF2B5EF4-FFF2-40B4-BE49-F238E27FC236}">
                <a16:creationId xmlns:a16="http://schemas.microsoft.com/office/drawing/2014/main" id="{00793D66-E92C-4B06-995D-4826A3A568C6}"/>
              </a:ext>
            </a:extLst>
          </p:cNvPr>
          <p:cNvSpPr txBox="1"/>
          <p:nvPr/>
        </p:nvSpPr>
        <p:spPr>
          <a:xfrm>
            <a:off x="7142113" y="2465146"/>
            <a:ext cx="810253" cy="58477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8" name="TextBox 87">
            <a:extLst>
              <a:ext uri="{FF2B5EF4-FFF2-40B4-BE49-F238E27FC236}">
                <a16:creationId xmlns:a16="http://schemas.microsoft.com/office/drawing/2014/main" id="{4953223F-C4F7-45A0-9683-C69C6A83FFD5}"/>
              </a:ext>
            </a:extLst>
          </p:cNvPr>
          <p:cNvSpPr txBox="1"/>
          <p:nvPr/>
        </p:nvSpPr>
        <p:spPr>
          <a:xfrm>
            <a:off x="8768325" y="5347257"/>
            <a:ext cx="1381445"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akes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into account 0..*</a:t>
            </a:r>
          </a:p>
        </p:txBody>
      </p:sp>
      <p:sp>
        <p:nvSpPr>
          <p:cNvPr id="89" name="TextBox 88">
            <a:extLst>
              <a:ext uri="{FF2B5EF4-FFF2-40B4-BE49-F238E27FC236}">
                <a16:creationId xmlns:a16="http://schemas.microsoft.com/office/drawing/2014/main" id="{5CACEFF1-A506-4662-8287-8F20F28588E3}"/>
              </a:ext>
            </a:extLst>
          </p:cNvPr>
          <p:cNvSpPr txBox="1"/>
          <p:nvPr/>
        </p:nvSpPr>
        <p:spPr>
          <a:xfrm>
            <a:off x="7113567" y="4141905"/>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records dose delivered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0" name="TextBox 89">
            <a:extLst>
              <a:ext uri="{FF2B5EF4-FFF2-40B4-BE49-F238E27FC236}">
                <a16:creationId xmlns:a16="http://schemas.microsoft.com/office/drawing/2014/main" id="{340FFA87-EDD9-485C-85E2-616655EF2A56}"/>
              </a:ext>
            </a:extLst>
          </p:cNvPr>
          <p:cNvSpPr txBox="1"/>
          <p:nvPr/>
        </p:nvSpPr>
        <p:spPr>
          <a:xfrm>
            <a:off x="6429245" y="5823214"/>
            <a:ext cx="740428"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 0..1</a:t>
            </a:r>
          </a:p>
        </p:txBody>
      </p:sp>
      <p:sp>
        <p:nvSpPr>
          <p:cNvPr id="91" name="TextBox 90">
            <a:extLst>
              <a:ext uri="{FF2B5EF4-FFF2-40B4-BE49-F238E27FC236}">
                <a16:creationId xmlns:a16="http://schemas.microsoft.com/office/drawing/2014/main" id="{9CC983B9-E616-4EA9-BC31-DD772222FC3E}"/>
              </a:ext>
            </a:extLst>
          </p:cNvPr>
          <p:cNvSpPr txBox="1"/>
          <p:nvPr/>
        </p:nvSpPr>
        <p:spPr>
          <a:xfrm>
            <a:off x="5426410" y="5136729"/>
            <a:ext cx="964565"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fulfilled by</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1</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2" name="TextBox 91">
            <a:extLst>
              <a:ext uri="{FF2B5EF4-FFF2-40B4-BE49-F238E27FC236}">
                <a16:creationId xmlns:a16="http://schemas.microsoft.com/office/drawing/2014/main" id="{EDE0A2F5-D942-428D-8DF1-DABEC95DE727}"/>
              </a:ext>
            </a:extLst>
          </p:cNvPr>
          <p:cNvSpPr txBox="1"/>
          <p:nvPr/>
        </p:nvSpPr>
        <p:spPr>
          <a:xfrm>
            <a:off x="4541086" y="2267965"/>
            <a:ext cx="895544"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fulfilled in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3" name="TextBox 92">
            <a:extLst>
              <a:ext uri="{FF2B5EF4-FFF2-40B4-BE49-F238E27FC236}">
                <a16:creationId xmlns:a16="http://schemas.microsoft.com/office/drawing/2014/main" id="{688EC9F6-0A4E-4442-963F-36A71446F898}"/>
              </a:ext>
            </a:extLst>
          </p:cNvPr>
          <p:cNvSpPr txBox="1"/>
          <p:nvPr/>
        </p:nvSpPr>
        <p:spPr>
          <a:xfrm>
            <a:off x="10410464" y="4448668"/>
            <a:ext cx="597664" cy="58477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akes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into account 0..*</a:t>
            </a:r>
          </a:p>
        </p:txBody>
      </p:sp>
      <p:sp>
        <p:nvSpPr>
          <p:cNvPr id="94" name="TextBox 93">
            <a:extLst>
              <a:ext uri="{FF2B5EF4-FFF2-40B4-BE49-F238E27FC236}">
                <a16:creationId xmlns:a16="http://schemas.microsoft.com/office/drawing/2014/main" id="{88C5E7AD-60A1-4FAF-B27B-44B2858474FF}"/>
              </a:ext>
            </a:extLst>
          </p:cNvPr>
          <p:cNvSpPr txBox="1"/>
          <p:nvPr/>
        </p:nvSpPr>
        <p:spPr>
          <a:xfrm>
            <a:off x="7899673" y="4973250"/>
            <a:ext cx="631961"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akes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into account 0..*</a:t>
            </a:r>
          </a:p>
        </p:txBody>
      </p:sp>
      <p:sp>
        <p:nvSpPr>
          <p:cNvPr id="95" name="TextBox 94">
            <a:extLst>
              <a:ext uri="{FF2B5EF4-FFF2-40B4-BE49-F238E27FC236}">
                <a16:creationId xmlns:a16="http://schemas.microsoft.com/office/drawing/2014/main" id="{A8E5DBCF-F223-4A2A-B7C5-E8C15249A5B2}"/>
              </a:ext>
            </a:extLst>
          </p:cNvPr>
          <p:cNvSpPr txBox="1"/>
          <p:nvPr/>
        </p:nvSpPr>
        <p:spPr>
          <a:xfrm>
            <a:off x="5837111" y="3389043"/>
            <a:ext cx="739868"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plans</a:t>
            </a:r>
            <a:b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b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6" name="Content Placeholder 2">
            <a:extLst>
              <a:ext uri="{FF2B5EF4-FFF2-40B4-BE49-F238E27FC236}">
                <a16:creationId xmlns:a16="http://schemas.microsoft.com/office/drawing/2014/main" id="{32B37F1D-56B9-4F99-B7CF-52D70156DA99}"/>
              </a:ext>
            </a:extLst>
          </p:cNvPr>
          <p:cNvSpPr txBox="1">
            <a:spLocks/>
          </p:cNvSpPr>
          <p:nvPr/>
        </p:nvSpPr>
        <p:spPr>
          <a:xfrm>
            <a:off x="5037357" y="179849"/>
            <a:ext cx="4003828"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50000"/>
              </a:lnSpc>
              <a:spcBef>
                <a:spcPts val="1000"/>
              </a:spcBef>
              <a:spcAft>
                <a:spcPts val="1000"/>
              </a:spcAft>
              <a:buClr>
                <a:srgbClr val="00A9E0"/>
              </a:buClr>
              <a:buSzTx/>
              <a:buFont typeface="Arial"/>
              <a:buNone/>
              <a:tabLst/>
              <a:defRPr/>
            </a:pPr>
            <a:r>
              <a:rPr kumimoji="0" lang="en-US" sz="1200" b="0" i="0" u="none" strike="noStrike" kern="1200" cap="none" spc="0" normalizeH="0" baseline="0" noProof="0" dirty="0" err="1">
                <a:ln>
                  <a:noFill/>
                </a:ln>
                <a:solidFill>
                  <a:srgbClr val="FF0000"/>
                </a:solidFill>
                <a:effectLst/>
                <a:uLnTx/>
                <a:uFillTx/>
                <a:latin typeface="Arial" panose="020B0604020202020204"/>
                <a:ea typeface="+mn-ea"/>
                <a:cs typeface="+mn-cs"/>
              </a:rPr>
              <a:t>CodeX</a:t>
            </a:r>
            <a:r>
              <a:rPr kumimoji="0" lang="en-US" sz="1200" b="0" i="0" u="none" strike="noStrike" kern="1200" cap="none" spc="0" normalizeH="0" baseline="0" noProof="0" dirty="0">
                <a:ln>
                  <a:noFill/>
                </a:ln>
                <a:solidFill>
                  <a:srgbClr val="FF0000"/>
                </a:solidFill>
                <a:effectLst/>
                <a:uLnTx/>
                <a:uFillTx/>
                <a:latin typeface="Arial" panose="020B0604020202020204"/>
                <a:ea typeface="+mn-ea"/>
                <a:cs typeface="+mn-cs"/>
              </a:rPr>
              <a:t> RT Scope</a:t>
            </a:r>
          </a:p>
        </p:txBody>
      </p:sp>
      <p:sp>
        <p:nvSpPr>
          <p:cNvPr id="103" name="Title 1">
            <a:extLst>
              <a:ext uri="{FF2B5EF4-FFF2-40B4-BE49-F238E27FC236}">
                <a16:creationId xmlns:a16="http://schemas.microsoft.com/office/drawing/2014/main" id="{A024BF84-ECD7-4752-BD7B-4EA8E5D9718A}"/>
              </a:ext>
            </a:extLst>
          </p:cNvPr>
          <p:cNvSpPr txBox="1">
            <a:spLocks/>
          </p:cNvSpPr>
          <p:nvPr/>
        </p:nvSpPr>
        <p:spPr>
          <a:xfrm>
            <a:off x="0" y="31653"/>
            <a:ext cx="11242646" cy="61753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0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400" b="0" i="0" u="none" strike="noStrike" kern="1200" cap="none" spc="0" normalizeH="0" baseline="0" noProof="0" dirty="0" err="1">
                <a:ln>
                  <a:noFill/>
                </a:ln>
                <a:solidFill>
                  <a:srgbClr val="000000"/>
                </a:solidFill>
                <a:effectLst/>
                <a:uLnTx/>
                <a:uFillTx/>
                <a:latin typeface="Arial" panose="020B0604020202020204"/>
                <a:ea typeface="+mj-ea"/>
                <a:cs typeface="+mj-cs"/>
              </a:rPr>
              <a:t>RTResourcesOverview.svg</a:t>
            </a:r>
            <a:r>
              <a:rPr lang="en-US" sz="1400" b="0" dirty="0">
                <a:solidFill>
                  <a:srgbClr val="000000"/>
                </a:solidFill>
                <a:latin typeface="Arial" panose="020B0604020202020204"/>
              </a:rPr>
              <a:t>	</a:t>
            </a:r>
            <a:r>
              <a:rPr lang="en-US" sz="800" b="0" dirty="0">
                <a:solidFill>
                  <a:srgbClr val="000000"/>
                </a:solidFill>
                <a:latin typeface="Arial" panose="020B0604020202020204"/>
              </a:rPr>
              <a:t>Updated: Dec 23, 2021</a:t>
            </a:r>
            <a:endParaRPr kumimoji="0" lang="en-GB" sz="800" b="1" i="0" u="none" strike="noStrike" kern="1200" cap="none" spc="0" normalizeH="0" baseline="0" noProof="0" dirty="0">
              <a:ln>
                <a:noFill/>
              </a:ln>
              <a:solidFill>
                <a:srgbClr val="000000"/>
              </a:solidFill>
              <a:effectLst/>
              <a:uLnTx/>
              <a:uFillTx/>
              <a:latin typeface="Arial" panose="020B0604020202020204"/>
              <a:ea typeface="+mj-ea"/>
              <a:cs typeface="+mj-cs"/>
            </a:endParaRPr>
          </a:p>
        </p:txBody>
      </p:sp>
      <p:sp>
        <p:nvSpPr>
          <p:cNvPr id="102" name="Content Placeholder 2">
            <a:extLst>
              <a:ext uri="{FF2B5EF4-FFF2-40B4-BE49-F238E27FC236}">
                <a16:creationId xmlns:a16="http://schemas.microsoft.com/office/drawing/2014/main" id="{6DC83C9B-1A44-4EF8-8691-01E95F4CAE4E}"/>
              </a:ext>
            </a:extLst>
          </p:cNvPr>
          <p:cNvSpPr txBox="1">
            <a:spLocks/>
          </p:cNvSpPr>
          <p:nvPr/>
        </p:nvSpPr>
        <p:spPr>
          <a:xfrm>
            <a:off x="6392818" y="634132"/>
            <a:ext cx="3799081"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50000"/>
              </a:lnSpc>
              <a:buClr>
                <a:srgbClr val="00A9E0"/>
              </a:buClr>
              <a:buFont typeface="Arial"/>
              <a:buNone/>
            </a:pPr>
            <a:r>
              <a:rPr lang="en-US" sz="1200" dirty="0">
                <a:solidFill>
                  <a:srgbClr val="33CC33"/>
                </a:solidFill>
                <a:latin typeface="Arial" panose="020B0604020202020204"/>
              </a:rPr>
              <a:t>Derived from </a:t>
            </a:r>
            <a:r>
              <a:rPr lang="en-US" sz="1200" dirty="0" err="1">
                <a:solidFill>
                  <a:srgbClr val="33CC33"/>
                </a:solidFill>
                <a:latin typeface="Arial" panose="020B0604020202020204"/>
              </a:rPr>
              <a:t>mCODE</a:t>
            </a:r>
            <a:r>
              <a:rPr lang="en-US" sz="1200" dirty="0">
                <a:solidFill>
                  <a:srgbClr val="33CC33"/>
                </a:solidFill>
                <a:latin typeface="Arial" panose="020B0604020202020204"/>
              </a:rPr>
              <a:t> STU 2</a:t>
            </a:r>
          </a:p>
        </p:txBody>
      </p:sp>
      <p:sp>
        <p:nvSpPr>
          <p:cNvPr id="104" name="TextBox 103">
            <a:extLst>
              <a:ext uri="{FF2B5EF4-FFF2-40B4-BE49-F238E27FC236}">
                <a16:creationId xmlns:a16="http://schemas.microsoft.com/office/drawing/2014/main" id="{9E969075-DC24-4E9D-98EB-9771B955AF7D}"/>
              </a:ext>
            </a:extLst>
          </p:cNvPr>
          <p:cNvSpPr txBox="1"/>
          <p:nvPr/>
        </p:nvSpPr>
        <p:spPr>
          <a:xfrm>
            <a:off x="146774" y="4069984"/>
            <a:ext cx="2710647" cy="147732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Plan Prescription</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lang="en-GB" sz="800" b="1" kern="0" dirty="0">
                <a:solidFill>
                  <a:srgbClr val="FF0000"/>
                </a:solidFill>
                <a:latin typeface="Arial" panose="020B0604020202020204"/>
              </a:rPr>
              <a:t>Cumulative =</a:t>
            </a:r>
          </a:p>
          <a:p>
            <a:pPr lvl="1">
              <a:defRPr/>
            </a:pPr>
            <a:r>
              <a:rPr kumimoji="0" lang="en-GB" sz="800" b="1" i="0" u="none" strike="noStrike" kern="0" cap="none" spc="0" normalizeH="0" baseline="0" noProof="0" dirty="0">
                <a:ln>
                  <a:noFill/>
                </a:ln>
                <a:solidFill>
                  <a:srgbClr val="FF0000"/>
                </a:solidFill>
                <a:effectLst/>
                <a:uLnTx/>
                <a:uFillTx/>
                <a:latin typeface="Arial" panose="020B0604020202020204"/>
                <a:ea typeface="+mn-ea"/>
                <a:cs typeface="+mn-cs"/>
              </a:rPr>
              <a:t>no (single plan) </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Therapeutic Intent</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Modality</a:t>
            </a:r>
          </a:p>
          <a:p>
            <a:pPr marL="171450" marR="0" lvl="0" indent="-171450" defTabSz="914400" eaLnBrk="1" fontAlgn="auto" latinLnBrk="0" hangingPunct="1">
              <a:lnSpc>
                <a:spcPct val="100000"/>
              </a:lnSpc>
              <a:spcBef>
                <a:spcPts val="0"/>
              </a:spcBef>
              <a:spcAft>
                <a:spcPts val="0"/>
              </a:spcAft>
              <a:buClrTx/>
              <a:buSzTx/>
              <a:buFontTx/>
              <a:buChar char="-"/>
              <a:tabLst/>
              <a:defRPr/>
            </a:pPr>
            <a:r>
              <a:rPr lang="en-US" sz="800" kern="0" dirty="0">
                <a:solidFill>
                  <a:srgbClr val="000000"/>
                </a:solidFill>
                <a:latin typeface="Arial" panose="020B0604020202020204"/>
              </a:rPr>
              <a:t>Technique</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Prescribed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 Fractions</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Prescribed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Target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Volume</a:t>
            </a:r>
          </a:p>
        </p:txBody>
      </p:sp>
      <p:sp>
        <p:nvSpPr>
          <p:cNvPr id="105" name="TextBox 104">
            <a:extLst>
              <a:ext uri="{FF2B5EF4-FFF2-40B4-BE49-F238E27FC236}">
                <a16:creationId xmlns:a16="http://schemas.microsoft.com/office/drawing/2014/main" id="{D5AA52A2-86CC-4F22-AE1C-05DFEE159DCB}"/>
              </a:ext>
            </a:extLst>
          </p:cNvPr>
          <p:cNvSpPr txBox="1"/>
          <p:nvPr/>
        </p:nvSpPr>
        <p:spPr>
          <a:xfrm>
            <a:off x="146774" y="2331562"/>
            <a:ext cx="2710647" cy="1508105"/>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 </a:t>
            </a: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Phase Cumulative Prescription</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lang="en-GB" sz="800" b="1" kern="0" dirty="0">
                <a:solidFill>
                  <a:srgbClr val="FF0000"/>
                </a:solidFill>
                <a:latin typeface="Arial" panose="020B0604020202020204"/>
              </a:rPr>
              <a:t>Cumulative =</a:t>
            </a:r>
          </a:p>
          <a:p>
            <a:pPr lvl="1">
              <a:defRPr/>
            </a:pPr>
            <a:r>
              <a:rPr kumimoji="0" lang="en-GB" sz="800" b="1" i="0" u="none" strike="noStrike" kern="0" cap="none" spc="0" normalizeH="0" baseline="0" noProof="0" dirty="0">
                <a:ln>
                  <a:noFill/>
                </a:ln>
                <a:solidFill>
                  <a:srgbClr val="FF0000"/>
                </a:solidFill>
                <a:effectLst/>
                <a:uLnTx/>
                <a:uFillTx/>
                <a:latin typeface="Arial" panose="020B0604020202020204"/>
                <a:ea typeface="+mn-ea"/>
                <a:cs typeface="+mn-cs"/>
              </a:rPr>
              <a:t>phase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Therapeutic Intent</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Modalities </a:t>
            </a:r>
            <a:endParaRPr lang="en-US" sz="800" kern="0" dirty="0">
              <a:solidFill>
                <a:srgbClr val="000000"/>
              </a:solidFill>
              <a:latin typeface="Arial" panose="020B0604020202020204"/>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i="0" u="none" strike="noStrike" kern="0" cap="none" spc="0" normalizeH="0" baseline="0" noProof="0" dirty="0">
                <a:ln>
                  <a:noFill/>
                </a:ln>
                <a:solidFill>
                  <a:srgbClr val="000000"/>
                </a:solidFill>
                <a:effectLst/>
                <a:uLnTx/>
                <a:uFillTx/>
                <a:latin typeface="Arial" panose="020B0604020202020204"/>
                <a:ea typeface="+mn-ea"/>
                <a:cs typeface="+mn-cs"/>
              </a:rPr>
              <a:t>Techniques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Prescribed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 Fractions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Prescribed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Target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Volume</a:t>
            </a:r>
          </a:p>
        </p:txBody>
      </p:sp>
      <p:sp>
        <p:nvSpPr>
          <p:cNvPr id="86" name="TextBox 85">
            <a:extLst>
              <a:ext uri="{FF2B5EF4-FFF2-40B4-BE49-F238E27FC236}">
                <a16:creationId xmlns:a16="http://schemas.microsoft.com/office/drawing/2014/main" id="{1AFE997A-DF41-4E81-85D6-84EE15116B40}"/>
              </a:ext>
            </a:extLst>
          </p:cNvPr>
          <p:cNvSpPr txBox="1"/>
          <p:nvPr/>
        </p:nvSpPr>
        <p:spPr>
          <a:xfrm>
            <a:off x="2783419" y="2624511"/>
            <a:ext cx="86859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a:t>
            </a:r>
          </a:p>
        </p:txBody>
      </p:sp>
      <p:sp>
        <p:nvSpPr>
          <p:cNvPr id="106" name="TextBox 105">
            <a:extLst>
              <a:ext uri="{FF2B5EF4-FFF2-40B4-BE49-F238E27FC236}">
                <a16:creationId xmlns:a16="http://schemas.microsoft.com/office/drawing/2014/main" id="{EC128519-FA13-45F5-9C8E-F7CF2E5248B9}"/>
              </a:ext>
            </a:extLst>
          </p:cNvPr>
          <p:cNvSpPr txBox="1"/>
          <p:nvPr/>
        </p:nvSpPr>
        <p:spPr>
          <a:xfrm>
            <a:off x="2783419" y="4351018"/>
            <a:ext cx="86859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a:t>
            </a:r>
          </a:p>
        </p:txBody>
      </p:sp>
      <p:cxnSp>
        <p:nvCxnSpPr>
          <p:cNvPr id="107" name="Straight Arrow Connector 106">
            <a:extLst>
              <a:ext uri="{FF2B5EF4-FFF2-40B4-BE49-F238E27FC236}">
                <a16:creationId xmlns:a16="http://schemas.microsoft.com/office/drawing/2014/main" id="{4DB37F00-5984-436E-8678-4012CB0F75C5}"/>
              </a:ext>
            </a:extLst>
          </p:cNvPr>
          <p:cNvCxnSpPr>
            <a:cxnSpLocks/>
            <a:stCxn id="105" idx="3"/>
            <a:endCxn id="58" idx="1"/>
          </p:cNvCxnSpPr>
          <p:nvPr/>
        </p:nvCxnSpPr>
        <p:spPr>
          <a:xfrm>
            <a:off x="2857421" y="3085615"/>
            <a:ext cx="704370" cy="0"/>
          </a:xfrm>
          <a:prstGeom prst="straightConnector1">
            <a:avLst/>
          </a:prstGeom>
          <a:noFill/>
          <a:ln w="6350" cap="flat" cmpd="sng" algn="ctr">
            <a:solidFill>
              <a:srgbClr val="00A9E0"/>
            </a:solidFill>
            <a:prstDash val="solid"/>
            <a:miter lim="800000"/>
            <a:tailEnd type="triangle"/>
          </a:ln>
          <a:effectLst/>
        </p:spPr>
      </p:cxnSp>
      <p:cxnSp>
        <p:nvCxnSpPr>
          <p:cNvPr id="108" name="Straight Arrow Connector 107">
            <a:extLst>
              <a:ext uri="{FF2B5EF4-FFF2-40B4-BE49-F238E27FC236}">
                <a16:creationId xmlns:a16="http://schemas.microsoft.com/office/drawing/2014/main" id="{E9BDF8C3-1993-4875-B6F9-B844828F7F19}"/>
              </a:ext>
            </a:extLst>
          </p:cNvPr>
          <p:cNvCxnSpPr>
            <a:cxnSpLocks/>
            <a:stCxn id="104" idx="3"/>
            <a:endCxn id="72" idx="1"/>
          </p:cNvCxnSpPr>
          <p:nvPr/>
        </p:nvCxnSpPr>
        <p:spPr>
          <a:xfrm>
            <a:off x="2857421" y="4808648"/>
            <a:ext cx="704369" cy="1"/>
          </a:xfrm>
          <a:prstGeom prst="straightConnector1">
            <a:avLst/>
          </a:prstGeom>
          <a:noFill/>
          <a:ln w="6350" cap="flat" cmpd="sng" algn="ctr">
            <a:solidFill>
              <a:srgbClr val="00A9E0"/>
            </a:solidFill>
            <a:prstDash val="solid"/>
            <a:miter lim="800000"/>
            <a:tailEnd type="triangle"/>
          </a:ln>
          <a:effectLst/>
        </p:spPr>
      </p:cxnSp>
      <p:cxnSp>
        <p:nvCxnSpPr>
          <p:cNvPr id="70" name="Straight Arrow Connector 69">
            <a:extLst>
              <a:ext uri="{FF2B5EF4-FFF2-40B4-BE49-F238E27FC236}">
                <a16:creationId xmlns:a16="http://schemas.microsoft.com/office/drawing/2014/main" id="{1351689B-486C-490E-A615-F06DAD98BD92}"/>
              </a:ext>
            </a:extLst>
          </p:cNvPr>
          <p:cNvCxnSpPr>
            <a:cxnSpLocks/>
            <a:stCxn id="52" idx="1"/>
            <a:endCxn id="58" idx="3"/>
          </p:cNvCxnSpPr>
          <p:nvPr/>
        </p:nvCxnSpPr>
        <p:spPr>
          <a:xfrm flipH="1">
            <a:off x="5673277" y="3085614"/>
            <a:ext cx="2325562" cy="1"/>
          </a:xfrm>
          <a:prstGeom prst="straightConnector1">
            <a:avLst/>
          </a:prstGeom>
          <a:noFill/>
          <a:ln w="6350" cap="flat" cmpd="sng" algn="ctr">
            <a:solidFill>
              <a:srgbClr val="00A9E0"/>
            </a:solidFill>
            <a:prstDash val="solid"/>
            <a:miter lim="800000"/>
            <a:tailEnd type="triangle"/>
          </a:ln>
          <a:effectLst/>
        </p:spPr>
      </p:cxnSp>
      <p:sp>
        <p:nvSpPr>
          <p:cNvPr id="109" name="TextBox 108">
            <a:extLst>
              <a:ext uri="{FF2B5EF4-FFF2-40B4-BE49-F238E27FC236}">
                <a16:creationId xmlns:a16="http://schemas.microsoft.com/office/drawing/2014/main" id="{E2EEEE41-3EF1-4F32-B219-38445C16AF99}"/>
              </a:ext>
            </a:extLst>
          </p:cNvPr>
          <p:cNvSpPr txBox="1"/>
          <p:nvPr/>
        </p:nvSpPr>
        <p:spPr>
          <a:xfrm>
            <a:off x="5677163" y="2838658"/>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lment </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of 1</a:t>
            </a:r>
          </a:p>
        </p:txBody>
      </p:sp>
      <p:cxnSp>
        <p:nvCxnSpPr>
          <p:cNvPr id="111" name="Straight Arrow Connector 110">
            <a:extLst>
              <a:ext uri="{FF2B5EF4-FFF2-40B4-BE49-F238E27FC236}">
                <a16:creationId xmlns:a16="http://schemas.microsoft.com/office/drawing/2014/main" id="{8AD98F36-35F5-4D54-8567-DFF046D8B1E0}"/>
              </a:ext>
            </a:extLst>
          </p:cNvPr>
          <p:cNvCxnSpPr>
            <a:cxnSpLocks/>
          </p:cNvCxnSpPr>
          <p:nvPr/>
        </p:nvCxnSpPr>
        <p:spPr>
          <a:xfrm>
            <a:off x="9148930" y="2082215"/>
            <a:ext cx="0" cy="555030"/>
          </a:xfrm>
          <a:prstGeom prst="straightConnector1">
            <a:avLst/>
          </a:prstGeom>
          <a:noFill/>
          <a:ln w="6350" cap="flat" cmpd="sng" algn="ctr">
            <a:solidFill>
              <a:srgbClr val="00A9E0"/>
            </a:solidFill>
            <a:prstDash val="solid"/>
            <a:miter lim="800000"/>
            <a:tailEnd type="triangle"/>
          </a:ln>
          <a:effectLst/>
        </p:spPr>
      </p:cxnSp>
      <p:sp>
        <p:nvSpPr>
          <p:cNvPr id="112" name="TextBox 111">
            <a:extLst>
              <a:ext uri="{FF2B5EF4-FFF2-40B4-BE49-F238E27FC236}">
                <a16:creationId xmlns:a16="http://schemas.microsoft.com/office/drawing/2014/main" id="{41BD1364-837F-49F6-9AA1-83AA93B4E610}"/>
              </a:ext>
            </a:extLst>
          </p:cNvPr>
          <p:cNvSpPr txBox="1"/>
          <p:nvPr/>
        </p:nvSpPr>
        <p:spPr>
          <a:xfrm>
            <a:off x="8749792" y="2096645"/>
            <a:ext cx="933200"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akes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into account 0..*</a:t>
            </a:r>
          </a:p>
        </p:txBody>
      </p:sp>
      <p:cxnSp>
        <p:nvCxnSpPr>
          <p:cNvPr id="113" name="Straight Arrow Connector 112">
            <a:extLst>
              <a:ext uri="{FF2B5EF4-FFF2-40B4-BE49-F238E27FC236}">
                <a16:creationId xmlns:a16="http://schemas.microsoft.com/office/drawing/2014/main" id="{112AE4EC-89ED-422E-98F9-1D906D83E7D2}"/>
              </a:ext>
            </a:extLst>
          </p:cNvPr>
          <p:cNvCxnSpPr>
            <a:cxnSpLocks/>
          </p:cNvCxnSpPr>
          <p:nvPr/>
        </p:nvCxnSpPr>
        <p:spPr>
          <a:xfrm>
            <a:off x="10067278" y="2076078"/>
            <a:ext cx="0" cy="2193961"/>
          </a:xfrm>
          <a:prstGeom prst="straightConnector1">
            <a:avLst/>
          </a:prstGeom>
          <a:noFill/>
          <a:ln w="6350" cap="flat" cmpd="sng" algn="ctr">
            <a:solidFill>
              <a:srgbClr val="00A9E0"/>
            </a:solidFill>
            <a:prstDash val="solid"/>
            <a:miter lim="800000"/>
            <a:tailEnd type="triangle"/>
          </a:ln>
          <a:effectLst/>
        </p:spPr>
      </p:cxnSp>
      <p:sp>
        <p:nvSpPr>
          <p:cNvPr id="114" name="TextBox 113">
            <a:extLst>
              <a:ext uri="{FF2B5EF4-FFF2-40B4-BE49-F238E27FC236}">
                <a16:creationId xmlns:a16="http://schemas.microsoft.com/office/drawing/2014/main" id="{14CA9576-FE42-4911-8D35-38C080F9F0C0}"/>
              </a:ext>
            </a:extLst>
          </p:cNvPr>
          <p:cNvSpPr txBox="1"/>
          <p:nvPr/>
        </p:nvSpPr>
        <p:spPr>
          <a:xfrm>
            <a:off x="9812800" y="2934073"/>
            <a:ext cx="597664" cy="58477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akes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into account 0..*</a:t>
            </a:r>
          </a:p>
        </p:txBody>
      </p:sp>
      <p:sp>
        <p:nvSpPr>
          <p:cNvPr id="98" name="TextBox 97">
            <a:extLst>
              <a:ext uri="{FF2B5EF4-FFF2-40B4-BE49-F238E27FC236}">
                <a16:creationId xmlns:a16="http://schemas.microsoft.com/office/drawing/2014/main" id="{03379234-AEA8-4149-AE3A-156B290468A9}"/>
              </a:ext>
            </a:extLst>
          </p:cNvPr>
          <p:cNvSpPr txBox="1"/>
          <p:nvPr/>
        </p:nvSpPr>
        <p:spPr>
          <a:xfrm>
            <a:off x="121667" y="5650505"/>
            <a:ext cx="2710647" cy="1477328"/>
          </a:xfrm>
          <a:prstGeom prst="rect">
            <a:avLst/>
          </a:prstGeom>
          <a:noFill/>
          <a:ln w="12700" cap="flat" cmpd="sng" algn="ctr">
            <a:solidFill>
              <a:srgbClr val="000000"/>
            </a:solidFill>
            <a:prstDash val="solid"/>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&lt; Extension </a:t>
            </a:r>
            <a:r>
              <a:rPr lang="en-US" sz="800" kern="0" dirty="0">
                <a:solidFill>
                  <a:srgbClr val="00A9E0"/>
                </a:solidFill>
                <a:latin typeface="Arial" panose="020B0604020202020204"/>
              </a:rPr>
              <a:t>defined in </a:t>
            </a:r>
            <a:r>
              <a:rPr lang="en-US" sz="800" kern="0" dirty="0" err="1">
                <a:solidFill>
                  <a:srgbClr val="00A9E0"/>
                </a:solidFill>
                <a:latin typeface="Arial" panose="020B0604020202020204"/>
              </a:rPr>
              <a:t>mCODE</a:t>
            </a:r>
            <a:r>
              <a:rPr lang="en-US" sz="800" kern="0" dirty="0">
                <a:solidFill>
                  <a:srgbClr val="00A9E0"/>
                </a:solidFill>
                <a:latin typeface="Arial" panose="020B0604020202020204"/>
              </a:rPr>
              <a:t> &gt;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&lt; Extension defined in </a:t>
            </a:r>
            <a:r>
              <a:rPr kumimoji="0" lang="en-US" sz="800" i="0" u="none" strike="noStrike" kern="0" cap="none" spc="0" normalizeH="0" baseline="0" noProof="0" dirty="0" err="1">
                <a:ln>
                  <a:noFill/>
                </a:ln>
                <a:solidFill>
                  <a:srgbClr val="00A9E0"/>
                </a:solidFill>
                <a:effectLst/>
                <a:uLnTx/>
                <a:uFillTx/>
                <a:latin typeface="Arial" panose="020B0604020202020204"/>
                <a:ea typeface="+mn-ea"/>
                <a:cs typeface="+mn-cs"/>
              </a:rPr>
              <a:t>CodeX</a:t>
            </a: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 RT &gt;</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Tree>
    <p:extLst>
      <p:ext uri="{BB962C8B-B14F-4D97-AF65-F5344CB8AC3E}">
        <p14:creationId xmlns:p14="http://schemas.microsoft.com/office/powerpoint/2010/main" val="8455050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71D60C04600CC4AB44B0D05E95A0B67" ma:contentTypeVersion="7" ma:contentTypeDescription="Create a new document." ma:contentTypeScope="" ma:versionID="214844b9915982947cc0bc9a1074ec09">
  <xsd:schema xmlns:xsd="http://www.w3.org/2001/XMLSchema" xmlns:xs="http://www.w3.org/2001/XMLSchema" xmlns:p="http://schemas.microsoft.com/office/2006/metadata/properties" xmlns:ns2="7bd09f01-6c5b-473c-8acf-f03cd7fefe89" targetNamespace="http://schemas.microsoft.com/office/2006/metadata/properties" ma:root="true" ma:fieldsID="2a81bf623bf102028f31a810089b7bb1" ns2:_="">
    <xsd:import namespace="7bd09f01-6c5b-473c-8acf-f03cd7fefe89"/>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bd09f01-6c5b-473c-8acf-f03cd7fefe8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E194B4E-6AF5-4D71-ADC9-3001B206AF8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bd09f01-6c5b-473c-8acf-f03cd7fefe8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DF3A49B-A907-411E-8393-9E417ABD0154}">
  <ds:schemaRefs>
    <ds:schemaRef ds:uri="http://schemas.microsoft.com/sharepoint/v3/contenttype/forms"/>
  </ds:schemaRefs>
</ds:datastoreItem>
</file>

<file path=customXml/itemProps3.xml><?xml version="1.0" encoding="utf-8"?>
<ds:datastoreItem xmlns:ds="http://schemas.openxmlformats.org/officeDocument/2006/customXml" ds:itemID="{FB272422-9338-47E4-BE25-F8432A2FB403}">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13485</TotalTime>
  <Words>5964</Words>
  <Application>Microsoft Office PowerPoint</Application>
  <PresentationFormat>Widescreen</PresentationFormat>
  <Paragraphs>1344</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Cover Slide Option  with a Photo</dc:title>
  <dc:creator>Christine Chung</dc:creator>
  <cp:lastModifiedBy>Martin von Siebenthal</cp:lastModifiedBy>
  <cp:revision>148</cp:revision>
  <cp:lastPrinted>2017-12-27T18:27:04Z</cp:lastPrinted>
  <dcterms:created xsi:type="dcterms:W3CDTF">2021-01-25T17:16:13Z</dcterms:created>
  <dcterms:modified xsi:type="dcterms:W3CDTF">2022-02-06T14:51:08Z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lassificationContentMarkingFooterLocations">
    <vt:lpwstr>Office Theme:4</vt:lpwstr>
  </property>
  <property fmtid="{D5CDD505-2E9C-101B-9397-08002B2CF9AE}" pid="3" name="ClassificationContentMarkingFooterText">
    <vt:lpwstr>Varian Confidential</vt:lpwstr>
  </property>
  <property fmtid="{D5CDD505-2E9C-101B-9397-08002B2CF9AE}" pid="4" name="MSIP_Label_05fb6f85-364c-432f-a1e0-22ee4b6e966c_Enabled">
    <vt:lpwstr>true</vt:lpwstr>
  </property>
  <property fmtid="{D5CDD505-2E9C-101B-9397-08002B2CF9AE}" pid="5" name="MSIP_Label_05fb6f85-364c-432f-a1e0-22ee4b6e966c_SetDate">
    <vt:lpwstr>2021-02-02T21:05:47Z</vt:lpwstr>
  </property>
  <property fmtid="{D5CDD505-2E9C-101B-9397-08002B2CF9AE}" pid="6" name="MSIP_Label_05fb6f85-364c-432f-a1e0-22ee4b6e966c_Method">
    <vt:lpwstr>Privileged</vt:lpwstr>
  </property>
  <property fmtid="{D5CDD505-2E9C-101B-9397-08002B2CF9AE}" pid="7" name="MSIP_Label_05fb6f85-364c-432f-a1e0-22ee4b6e966c_Name">
    <vt:lpwstr>05fb6f85-364c-432f-a1e0-22ee4b6e966c</vt:lpwstr>
  </property>
  <property fmtid="{D5CDD505-2E9C-101B-9397-08002B2CF9AE}" pid="8" name="MSIP_Label_05fb6f85-364c-432f-a1e0-22ee4b6e966c_SiteId">
    <vt:lpwstr>c49d9c49-4b11-4ccd-b137-72f88c68a252</vt:lpwstr>
  </property>
  <property fmtid="{D5CDD505-2E9C-101B-9397-08002B2CF9AE}" pid="9" name="MSIP_Label_05fb6f85-364c-432f-a1e0-22ee4b6e966c_ActionId">
    <vt:lpwstr>33ce1ffc-fe70-47a5-a005-2541d3c6d645</vt:lpwstr>
  </property>
  <property fmtid="{D5CDD505-2E9C-101B-9397-08002B2CF9AE}" pid="10" name="MSIP_Label_05fb6f85-364c-432f-a1e0-22ee4b6e966c_ContentBits">
    <vt:lpwstr>0</vt:lpwstr>
  </property>
  <property fmtid="{D5CDD505-2E9C-101B-9397-08002B2CF9AE}" pid="11" name="ContentTypeId">
    <vt:lpwstr>0x010100271D60C04600CC4AB44B0D05E95A0B67</vt:lpwstr>
  </property>
</Properties>
</file>