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588" r:id="rId5"/>
    <p:sldId id="580" r:id="rId6"/>
    <p:sldId id="584" r:id="rId7"/>
    <p:sldId id="589" r:id="rId8"/>
    <p:sldId id="596" r:id="rId9"/>
    <p:sldId id="581" r:id="rId10"/>
    <p:sldId id="595" r:id="rId11"/>
    <p:sldId id="585" r:id="rId12"/>
    <p:sldId id="590" r:id="rId13"/>
    <p:sldId id="591" r:id="rId14"/>
    <p:sldId id="579" r:id="rId15"/>
    <p:sldId id="566" r:id="rId16"/>
    <p:sldId id="572" r:id="rId17"/>
    <p:sldId id="547" r:id="rId18"/>
    <p:sldId id="567" r:id="rId19"/>
    <p:sldId id="570" r:id="rId20"/>
    <p:sldId id="571" r:id="rId21"/>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8"/>
            <p14:sldId id="580"/>
            <p14:sldId id="584"/>
            <p14:sldId id="589"/>
            <p14:sldId id="596"/>
            <p14:sldId id="581"/>
            <p14:sldId id="595"/>
            <p14:sldId id="585"/>
            <p14:sldId id="590"/>
            <p14:sldId id="591"/>
            <p14:sldId id="579"/>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varScale="1">
        <p:scale>
          <a:sx n="108" d="100"/>
          <a:sy n="108" d="100"/>
        </p:scale>
        <p:origin x="1002" y="10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10/27/2023</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10/27/2023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27/10/2023</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27/10/2023</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1EE130-5893-44B9-BC0E-5D11ED32A32C}"/>
              </a:ext>
            </a:extLst>
          </p:cNvPr>
          <p:cNvSpPr txBox="1"/>
          <p:nvPr/>
        </p:nvSpPr>
        <p:spPr>
          <a:xfrm>
            <a:off x="1606609" y="1153682"/>
            <a:ext cx="5163978" cy="1477328"/>
          </a:xfrm>
          <a:prstGeom prst="rect">
            <a:avLst/>
          </a:prstGeom>
          <a:noFill/>
        </p:spPr>
        <p:txBody>
          <a:bodyPr wrap="none" rtlCol="0">
            <a:spAutoFit/>
          </a:bodyPr>
          <a:lstStyle/>
          <a:p>
            <a:r>
              <a:rPr lang="en-US" dirty="0"/>
              <a:t>To create the figures for </a:t>
            </a:r>
            <a:r>
              <a:rPr lang="en-US" dirty="0" err="1"/>
              <a:t>CodeX</a:t>
            </a:r>
            <a:r>
              <a:rPr lang="en-US" dirty="0"/>
              <a:t> RT</a:t>
            </a:r>
          </a:p>
          <a:p>
            <a:pPr marL="285750" indent="-285750">
              <a:buFontTx/>
              <a:buChar char="-"/>
            </a:pPr>
            <a:r>
              <a:rPr lang="en-US" dirty="0"/>
              <a:t>select all contents of a slide (except from the title)</a:t>
            </a:r>
          </a:p>
          <a:p>
            <a:pPr marL="285750" indent="-285750">
              <a:buFontTx/>
              <a:buChar char="-"/>
            </a:pPr>
            <a:r>
              <a:rPr lang="en-US" dirty="0"/>
              <a:t>right-click</a:t>
            </a:r>
          </a:p>
          <a:p>
            <a:pPr marL="285750" indent="-285750">
              <a:buFontTx/>
              <a:buChar char="-"/>
            </a:pPr>
            <a:r>
              <a:rPr lang="en-US" dirty="0"/>
              <a:t>and select “Save as Picture …”</a:t>
            </a:r>
          </a:p>
          <a:p>
            <a:pPr marL="285750" indent="-285750">
              <a:buFontTx/>
              <a:buChar char="-"/>
            </a:pPr>
            <a:r>
              <a:rPr lang="en-US" dirty="0"/>
              <a:t>Save as *.</a:t>
            </a:r>
            <a:r>
              <a:rPr lang="en-US" dirty="0" err="1"/>
              <a:t>svg</a:t>
            </a:r>
            <a:endParaRPr lang="en-US" dirty="0"/>
          </a:p>
        </p:txBody>
      </p:sp>
    </p:spTree>
    <p:extLst>
      <p:ext uri="{BB962C8B-B14F-4D97-AF65-F5344CB8AC3E}">
        <p14:creationId xmlns:p14="http://schemas.microsoft.com/office/powerpoint/2010/main" val="406688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20770" y="312123"/>
            <a:ext cx="12199217" cy="696124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93421" y="416421"/>
            <a:ext cx="5279902" cy="240179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736064" cy="236988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91740" y="3144501"/>
            <a:ext cx="28158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151176" y="69607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p:cNvCxnSpPr>
          <p:nvPr/>
        </p:nvCxnSpPr>
        <p:spPr>
          <a:xfrm>
            <a:off x="2726497" y="1495396"/>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51350" y="401182"/>
            <a:ext cx="2777847" cy="2188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15112" y="2965914"/>
            <a:ext cx="2736064" cy="198928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161362" y="6082014"/>
            <a:ext cx="2930378" cy="433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457409"/>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547525"/>
            <a:ext cx="774041" cy="160340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055356"/>
            <a:ext cx="1524703" cy="31188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6151176" y="1547525"/>
            <a:ext cx="694712" cy="241303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151176" y="1547525"/>
            <a:ext cx="694712" cy="14630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1740" y="5189462"/>
            <a:ext cx="2815827" cy="17851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&lt;&lt; </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s &gt;&gt;</a:t>
            </a:r>
            <a:endPar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024522"/>
            <a:ext cx="2736064" cy="2123658"/>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&lt;&lt; D</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e &gt;&gt;</a:t>
            </a:r>
            <a:endPar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6161362" y="2035581"/>
            <a:ext cx="696076" cy="405077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27138" y="996125"/>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11053" y="5914764"/>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3" y="672258"/>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75946" y="167936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9024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6524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8082644" y="2958285"/>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218241" y="4856541"/>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761795" y="35784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51350" y="4961177"/>
            <a:ext cx="2786503"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51350" y="2663890"/>
            <a:ext cx="2777847"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52008" y="31173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174180"/>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151176" y="3960109"/>
            <a:ext cx="2940564" cy="44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103085" y="3795363"/>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56185" y="7355505"/>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8721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992155" y="143470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75699" y="4541329"/>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87635" y="2489354"/>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731860" y="2063619"/>
            <a:ext cx="4449467" cy="859289"/>
          </a:xfrm>
          <a:prstGeom prst="bentConnector3">
            <a:avLst>
              <a:gd name="adj1" fmla="val 1002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743469" y="2055358"/>
            <a:ext cx="4189424" cy="2939375"/>
          </a:xfrm>
          <a:prstGeom prst="bentConnector3">
            <a:avLst>
              <a:gd name="adj1" fmla="val 9993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ADF270-4C9B-4796-85A2-3B0EEDF29D7A}"/>
              </a:ext>
            </a:extLst>
          </p:cNvPr>
          <p:cNvCxnSpPr>
            <a:cxnSpLocks/>
          </p:cNvCxnSpPr>
          <p:nvPr/>
        </p:nvCxnSpPr>
        <p:spPr>
          <a:xfrm>
            <a:off x="2735153" y="3610980"/>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3" name="Straight Arrow Connector 72">
            <a:extLst>
              <a:ext uri="{FF2B5EF4-FFF2-40B4-BE49-F238E27FC236}">
                <a16:creationId xmlns:a16="http://schemas.microsoft.com/office/drawing/2014/main" id="{2795BDFE-48C4-4A90-A142-BA099825B197}"/>
              </a:ext>
            </a:extLst>
          </p:cNvPr>
          <p:cNvCxnSpPr>
            <a:cxnSpLocks/>
          </p:cNvCxnSpPr>
          <p:nvPr/>
        </p:nvCxnSpPr>
        <p:spPr>
          <a:xfrm>
            <a:off x="2743809" y="5842807"/>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1" name="TextBox 50">
            <a:extLst>
              <a:ext uri="{FF2B5EF4-FFF2-40B4-BE49-F238E27FC236}">
                <a16:creationId xmlns:a16="http://schemas.microsoft.com/office/drawing/2014/main" id="{18CD33D3-1E48-461C-B7B9-4B44DD0494B3}"/>
              </a:ext>
            </a:extLst>
          </p:cNvPr>
          <p:cNvSpPr txBox="1"/>
          <p:nvPr/>
        </p:nvSpPr>
        <p:spPr>
          <a:xfrm>
            <a:off x="9091741" y="489248"/>
            <a:ext cx="2815827"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a:defRPr/>
            </a:pPr>
            <a:r>
              <a:rPr lang="en-GB" sz="800" b="0" kern="0" dirty="0">
                <a:solidFill>
                  <a:schemeClr val="tx1"/>
                </a:solidFill>
                <a:latin typeface="Arial" panose="020B0604020202020204"/>
              </a:rPr>
              <a:t>Procedure Code </a:t>
            </a:r>
            <a:r>
              <a:rPr lang="en-GB" sz="800" kern="0" dirty="0">
                <a:latin typeface="Arial" panose="020B0604020202020204"/>
              </a:rPr>
              <a:t>= </a:t>
            </a:r>
            <a:r>
              <a:rPr lang="en-GB" sz="800" b="1" kern="0" dirty="0">
                <a:solidFill>
                  <a:schemeClr val="accent6">
                    <a:lumMod val="75000"/>
                  </a:schemeClr>
                </a:solidFill>
                <a:latin typeface="Arial" panose="020B0604020202020204"/>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6029744" y="29673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6084225" y="501115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93765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572162" y="318587"/>
            <a:ext cx="12923520" cy="1485709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250468" y="508894"/>
            <a:ext cx="3096103" cy="355481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r>
              <a:rPr kumimoji="0" lang="en-US"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Course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b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b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p:txBody>
      </p:sp>
      <p:sp>
        <p:nvSpPr>
          <p:cNvPr id="72" name="TextBox 71">
            <a:extLst>
              <a:ext uri="{FF2B5EF4-FFF2-40B4-BE49-F238E27FC236}">
                <a16:creationId xmlns:a16="http://schemas.microsoft.com/office/drawing/2014/main" id="{84CF12A4-2223-4CE7-B3E0-FE45C0545214}"/>
              </a:ext>
            </a:extLst>
          </p:cNvPr>
          <p:cNvSpPr txBox="1"/>
          <p:nvPr/>
        </p:nvSpPr>
        <p:spPr>
          <a:xfrm>
            <a:off x="3663326" y="8261365"/>
            <a:ext cx="3096103" cy="3556679"/>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Treatment Plan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GB" sz="800" kern="0" dirty="0">
                <a:solidFill>
                  <a:schemeClr val="accent5">
                    <a:lumMod val="75000"/>
                  </a:schemeClr>
                </a:solidFill>
                <a:latin typeface="Verdana" panose="020B0604030504040204" pitchFamily="34" charset="0"/>
                <a:ea typeface="Verdana" panose="020B0604030504040204" pitchFamily="34" charset="0"/>
              </a:rPr>
              <a:t>&lt;&lt; D</a:t>
            </a:r>
            <a:r>
              <a:rPr lang="en-CH" sz="800" kern="0" dirty="0">
                <a:solidFill>
                  <a:schemeClr val="accent5">
                    <a:lumMod val="75000"/>
                  </a:schemeClr>
                </a:solidFill>
                <a:latin typeface="Verdana" panose="020B0604030504040204" pitchFamily="34" charset="0"/>
                <a:ea typeface="Verdana" panose="020B0604030504040204" pitchFamily="34" charset="0"/>
              </a:rPr>
              <a:t>I</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O</a:t>
            </a:r>
            <a:r>
              <a:rPr lang="en-GB" sz="800" kern="0" dirty="0">
                <a:solidFill>
                  <a:schemeClr val="accent5">
                    <a:lumMod val="75000"/>
                  </a:schemeClr>
                </a:solidFill>
                <a:latin typeface="Verdana" panose="020B0604030504040204" pitchFamily="34" charset="0"/>
                <a:ea typeface="Verdana" panose="020B0604030504040204" pitchFamily="34" charset="0"/>
              </a:rPr>
              <a:t>M</a:t>
            </a:r>
            <a:r>
              <a:rPr lang="en-CH" sz="800" kern="0" dirty="0">
                <a:solidFill>
                  <a:schemeClr val="accent5">
                    <a:lumMod val="75000"/>
                  </a:schemeClr>
                </a:solidFill>
                <a:latin typeface="Verdana" panose="020B0604030504040204" pitchFamily="34" charset="0"/>
                <a:ea typeface="Verdana" panose="020B0604030504040204" pitchFamily="34" charset="0"/>
              </a:rPr>
              <a:t> </a:t>
            </a:r>
            <a:r>
              <a:rPr lang="en-US" sz="800" kern="0" dirty="0">
                <a:solidFill>
                  <a:schemeClr val="accent5">
                    <a:lumMod val="75000"/>
                  </a:schemeClr>
                </a:solidFill>
                <a:latin typeface="Verdana" panose="020B0604030504040204" pitchFamily="34" charset="0"/>
                <a:ea typeface="Verdana" panose="020B0604030504040204" pitchFamily="34" charset="0"/>
              </a:rPr>
              <a:t>Plan </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f</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n</a:t>
            </a:r>
            <a:r>
              <a:rPr lang="en-CH" sz="800" kern="0" dirty="0">
                <a:solidFill>
                  <a:schemeClr val="accent5">
                    <a:lumMod val="75000"/>
                  </a:schemeClr>
                </a:solidFill>
                <a:latin typeface="Verdana" panose="020B0604030504040204" pitchFamily="34" charset="0"/>
                <a:ea typeface="Verdana" panose="020B0604030504040204" pitchFamily="34" charset="0"/>
              </a:rPr>
              <a:t>c</a:t>
            </a:r>
            <a:r>
              <a:rPr lang="en-GB" sz="800" kern="0" dirty="0">
                <a:solidFill>
                  <a:schemeClr val="accent5">
                    <a:lumMod val="75000"/>
                  </a:schemeClr>
                </a:solidFill>
                <a:latin typeface="Verdana" panose="020B0604030504040204" pitchFamily="34" charset="0"/>
                <a:ea typeface="Verdana" panose="020B0604030504040204" pitchFamily="34" charset="0"/>
              </a:rPr>
              <a:t>e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250468" y="4452880"/>
            <a:ext cx="3096103" cy="35526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Verdana" panose="020B0604030504040204" pitchFamily="34" charset="0"/>
                <a:ea typeface="Verdana" panose="020B0604030504040204" pitchFamily="34" charset="0"/>
              </a:rPr>
              <a:t>R</a:t>
            </a:r>
            <a:r>
              <a:rPr kumimoji="0" lang="en-GB"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adiotherapy</a:t>
            </a:r>
            <a:r>
              <a:rPr kumimoji="0" lang="en-GB"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lvl="0">
              <a:spcAft>
                <a:spcPts val="600"/>
              </a:spcAft>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Phase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lvl="0"/>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19102" y="416419"/>
            <a:ext cx="5610433" cy="4117115"/>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65595" y="4635672"/>
            <a:ext cx="3105463" cy="33085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Verdana" panose="020B0604030504040204" pitchFamily="34" charset="0"/>
                <a:ea typeface="Verdana" panose="020B0604030504040204" pitchFamily="34" charset="0"/>
              </a:rPr>
              <a:t>Radiotherapy</a:t>
            </a:r>
            <a:r>
              <a:rPr lang="en-US" sz="1000" b="1" kern="0" dirty="0">
                <a:solidFill>
                  <a:schemeClr val="accent5">
                    <a:lumMod val="75000"/>
                  </a:schemeClr>
                </a:solidFill>
                <a:latin typeface="Verdana" panose="020B0604030504040204" pitchFamily="34" charset="0"/>
                <a:ea typeface="Verdana" panose="020B0604030504040204" pitchFamily="34" charset="0"/>
              </a:rPr>
              <a:t> </a:t>
            </a:r>
            <a:br>
              <a:rPr lang="en-US" sz="1000" b="1" kern="0" dirty="0">
                <a:solidFill>
                  <a:schemeClr val="accent5">
                    <a:lumMod val="75000"/>
                  </a:schemeClr>
                </a:solidFill>
                <a:latin typeface="Verdana" panose="020B0604030504040204" pitchFamily="34" charset="0"/>
                <a:ea typeface="Verdana" panose="020B0604030504040204" pitchFamily="34" charset="0"/>
              </a:rPr>
            </a:br>
            <a:r>
              <a:rPr lang="en-US" sz="1000" b="1" kern="0" dirty="0">
                <a:solidFill>
                  <a:schemeClr val="accent5">
                    <a:lumMod val="75000"/>
                  </a:schemeClr>
                </a:solidFill>
                <a:latin typeface="Verdana" panose="020B0604030504040204" pitchFamily="34" charset="0"/>
                <a:ea typeface="Verdana" panose="020B0604030504040204" pitchFamily="34" charset="0"/>
              </a:rPr>
              <a:t>Treated </a:t>
            </a:r>
            <a:r>
              <a:rPr lang="en-CH" sz="1000" b="1" kern="0" dirty="0">
                <a:solidFill>
                  <a:schemeClr val="accent5">
                    <a:lumMod val="75000"/>
                  </a:schemeClr>
                </a:solidFill>
                <a:latin typeface="Verdana" panose="020B0604030504040204" pitchFamily="34" charset="0"/>
                <a:ea typeface="Verdana" panose="020B0604030504040204" pitchFamily="34" charset="0"/>
              </a:rPr>
              <a:t>Phase</a:t>
            </a:r>
            <a:r>
              <a:rPr lang="en-US" sz="800" b="1"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lvl="0">
              <a:spcBef>
                <a:spcPts val="600"/>
              </a:spcBef>
              <a:defRPr/>
            </a:pPr>
            <a:r>
              <a:rPr lang="en-GB" sz="800" kern="0" dirty="0">
                <a:latin typeface="Verdana" panose="020B0604030504040204" pitchFamily="34" charset="0"/>
                <a:ea typeface="Verdana" panose="020B0604030504040204" pitchFamily="34" charset="0"/>
              </a:rPr>
              <a:t>Procedure Code = Radiotherapy Treatment Phase</a:t>
            </a: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a:t>
            </a:r>
          </a:p>
          <a:p>
            <a:pPr>
              <a:defRPr/>
            </a:pPr>
            <a:r>
              <a:rPr lang="en-US" sz="80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346320" y="724654"/>
            <a:ext cx="3031978"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600264" y="2580563"/>
            <a:ext cx="65831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759429" y="9780990"/>
            <a:ext cx="2313455" cy="25871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Volume</a:t>
            </a:r>
            <a:r>
              <a:rPr kumimoji="0" lang="en-GB"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r>
              <a:rPr kumimoji="0" lang="en-US" sz="800" b="0" i="0" u="none" strike="noStrike" kern="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rPr>
              <a:t>BodyStructure</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endParaRPr kumimoji="0" lang="en-CH"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Verdana" panose="020B0604030504040204" pitchFamily="34" charset="0"/>
                <a:ea typeface="Verdana" panose="020B0604030504040204" pitchFamily="34" charset="0"/>
              </a:rPr>
              <a:t>Location Qualifier</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535790"/>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609080"/>
            <a:ext cx="717522" cy="175468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52" idx="1"/>
            <a:endCxn id="64" idx="2"/>
          </p:cNvCxnSpPr>
          <p:nvPr/>
        </p:nvCxnSpPr>
        <p:spPr>
          <a:xfrm flipH="1" flipV="1">
            <a:off x="7596551" y="2178466"/>
            <a:ext cx="1469044" cy="411150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p:cNvCxnSpPr>
          <p:nvPr/>
        </p:nvCxnSpPr>
        <p:spPr>
          <a:xfrm flipV="1">
            <a:off x="6346320" y="2171446"/>
            <a:ext cx="533377" cy="285775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endCxn id="64" idx="1"/>
          </p:cNvCxnSpPr>
          <p:nvPr/>
        </p:nvCxnSpPr>
        <p:spPr>
          <a:xfrm flipV="1">
            <a:off x="6346320" y="1609080"/>
            <a:ext cx="499568" cy="343776"/>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72884" y="8051034"/>
            <a:ext cx="3096103" cy="345991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Treated Plan</a:t>
            </a:r>
            <a:r>
              <a:rPr kumimoji="0" lang="en-US"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 </a:t>
            </a:r>
          </a:p>
          <a:p>
            <a:pPr>
              <a:defRPr/>
            </a:pPr>
            <a:r>
              <a:rPr lang="en-US" sz="80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lang="en-CH" sz="800" kern="0" dirty="0">
                <a:solidFill>
                  <a:schemeClr val="accent5">
                    <a:lumMod val="75000"/>
                  </a:schemeClr>
                </a:solidFill>
                <a:latin typeface="Verdana" panose="020B0604030504040204" pitchFamily="34" charset="0"/>
                <a:ea typeface="Verdana" panose="020B0604030504040204" pitchFamily="34" charset="0"/>
              </a:rPr>
              <a:t>DICOM</a:t>
            </a:r>
            <a:r>
              <a:rPr lang="en-US" sz="800" kern="0" dirty="0">
                <a:solidFill>
                  <a:schemeClr val="accent5">
                    <a:lumMod val="75000"/>
                  </a:schemeClr>
                </a:solidFill>
                <a:latin typeface="Verdana" panose="020B0604030504040204" pitchFamily="34" charset="0"/>
                <a:ea typeface="Verdana" panose="020B0604030504040204" pitchFamily="34" charset="0"/>
              </a:rPr>
              <a:t> Treatment Record</a:t>
            </a:r>
            <a:r>
              <a:rPr lang="en-CH" sz="800" kern="0" dirty="0">
                <a:solidFill>
                  <a:schemeClr val="accent5">
                    <a:lumMod val="75000"/>
                  </a:schemeClr>
                </a:solidFill>
                <a:latin typeface="Verdana" panose="020B0604030504040204" pitchFamily="34" charset="0"/>
                <a:ea typeface="Verdana" panose="020B0604030504040204" pitchFamily="34" charset="0"/>
              </a:rPr>
              <a:t> Refer</a:t>
            </a:r>
            <a:r>
              <a:rPr lang="en-GB" sz="800" kern="0" dirty="0">
                <a:solidFill>
                  <a:schemeClr val="accent5">
                    <a:lumMod val="75000"/>
                  </a:schemeClr>
                </a:solidFill>
                <a:latin typeface="Verdana" panose="020B0604030504040204" pitchFamily="34" charset="0"/>
                <a:ea typeface="Verdana" panose="020B0604030504040204" pitchFamily="34" charset="0"/>
              </a:rPr>
              <a:t>e</a:t>
            </a:r>
            <a:r>
              <a:rPr lang="en-CH" sz="800" kern="0" dirty="0">
                <a:solidFill>
                  <a:schemeClr val="accent5">
                    <a:lumMod val="75000"/>
                  </a:schemeClr>
                </a:solidFill>
                <a:latin typeface="Verdana" panose="020B0604030504040204" pitchFamily="34" charset="0"/>
                <a:ea typeface="Verdana" panose="020B0604030504040204" pitchFamily="34" charset="0"/>
              </a:rPr>
              <a:t>n</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s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p:cNvCxnSpPr>
          <p:nvPr/>
        </p:nvCxnSpPr>
        <p:spPr>
          <a:xfrm flipV="1">
            <a:off x="6502704" y="2171446"/>
            <a:ext cx="484166" cy="607078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47986" y="1982202"/>
            <a:ext cx="633621"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733639" y="9389907"/>
            <a:ext cx="103493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2" y="735669"/>
            <a:ext cx="1663577"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61894" y="2097810"/>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46699"/>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528744" y="421548"/>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630865" y="2939358"/>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0" y="12294473"/>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000" b="1" i="0" u="none" strike="noStrike" kern="120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1000" b="1" i="0" u="none" strike="noStrike" kern="120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Oct 26, 2023</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632799" y="394311"/>
            <a:ext cx="2147959" cy="371178"/>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000" b="1" dirty="0">
                <a:solidFill>
                  <a:srgbClr val="C00000"/>
                </a:solidFill>
                <a:latin typeface="Verdana" panose="020B0604030504040204" pitchFamily="34" charset="0"/>
                <a:ea typeface="Verdana" panose="020B0604030504040204" pitchFamily="34" charset="0"/>
              </a:rPr>
              <a:t>Derived from </a:t>
            </a:r>
            <a:r>
              <a:rPr lang="en-US" sz="1000" b="1" dirty="0" err="1">
                <a:solidFill>
                  <a:srgbClr val="C00000"/>
                </a:solidFill>
                <a:latin typeface="Verdana" panose="020B0604030504040204" pitchFamily="34" charset="0"/>
                <a:ea typeface="Verdana" panose="020B0604030504040204" pitchFamily="34" charset="0"/>
              </a:rPr>
              <a:t>mCODE</a:t>
            </a:r>
            <a:r>
              <a:rPr lang="en-US" sz="1000" b="1" dirty="0">
                <a:solidFill>
                  <a:srgbClr val="C00000"/>
                </a:solidFill>
                <a:latin typeface="Verdana" panose="020B0604030504040204" pitchFamily="34" charset="0"/>
                <a:ea typeface="Verdana" panose="020B0604030504040204" pitchFamily="34" charset="0"/>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486437" y="7510100"/>
            <a:ext cx="3105751" cy="348864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Plan Prescription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486437" y="3863171"/>
            <a:ext cx="3096103" cy="356103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 </a:t>
            </a: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Phase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a:p>
            <a:pPr lvl="1" indent="-171450">
              <a:buFontTx/>
              <a:buChar char="-"/>
              <a:defRPr/>
            </a:pP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flipV="1">
            <a:off x="6346571" y="6229206"/>
            <a:ext cx="2719024" cy="607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697205" y="5876449"/>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352125" y="14469989"/>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Extension </a:t>
            </a:r>
            <a:r>
              <a:rPr lang="en-US" sz="800" kern="0" dirty="0">
                <a:solidFill>
                  <a:srgbClr val="C00000"/>
                </a:solidFill>
                <a:latin typeface="Verdana" panose="020B0604030504040204" pitchFamily="34" charset="0"/>
                <a:ea typeface="Verdana" panose="020B0604030504040204" pitchFamily="34" charset="0"/>
              </a:rPr>
              <a:t>defined in </a:t>
            </a:r>
            <a:r>
              <a:rPr lang="en-US" sz="800" kern="0" dirty="0" err="1">
                <a:solidFill>
                  <a:srgbClr val="C00000"/>
                </a:solidFill>
                <a:latin typeface="Verdana" panose="020B0604030504040204" pitchFamily="34" charset="0"/>
                <a:ea typeface="Verdana" panose="020B0604030504040204" pitchFamily="34" charset="0"/>
              </a:rPr>
              <a:t>mCODE</a:t>
            </a:r>
            <a:r>
              <a:rPr lang="en-US" sz="800" kern="0" dirty="0">
                <a:solidFill>
                  <a:srgbClr val="C00000"/>
                </a:solidFill>
                <a:latin typeface="Verdana" panose="020B0604030504040204" pitchFamily="34" charset="0"/>
                <a:ea typeface="Verdana" panose="020B0604030504040204" pitchFamily="34" charset="0"/>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609666" y="449735"/>
            <a:ext cx="4236222" cy="657498"/>
          </a:xfrm>
          <a:prstGeom prst="bentConnector3">
            <a:avLst>
              <a:gd name="adj1" fmla="val 90922"/>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779772" y="182478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528744" y="8174378"/>
            <a:ext cx="797338" cy="50785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528744" y="436361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19314" y="2171446"/>
            <a:ext cx="4473291" cy="2210884"/>
          </a:xfrm>
          <a:prstGeom prst="bentConnector3">
            <a:avLst>
              <a:gd name="adj1" fmla="val 9987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1986568" y="2815864"/>
            <a:ext cx="6000257" cy="4718664"/>
          </a:xfrm>
          <a:prstGeom prst="bentConnector3">
            <a:avLst>
              <a:gd name="adj1" fmla="val -1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8CD33D3-1E48-461C-B7B9-4B44DD0494B3}"/>
              </a:ext>
            </a:extLst>
          </p:cNvPr>
          <p:cNvSpPr txBox="1"/>
          <p:nvPr/>
        </p:nvSpPr>
        <p:spPr>
          <a:xfrm>
            <a:off x="9065595" y="525379"/>
            <a:ext cx="3105463" cy="392750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Course</a:t>
            </a:r>
            <a:r>
              <a:rPr kumimoji="0" lang="en-US"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Summary</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 (US Core Procedure)</a:t>
            </a:r>
            <a:endPar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b="0" kern="0" dirty="0">
                <a:solidFill>
                  <a:schemeClr val="tx1"/>
                </a:solidFill>
                <a:latin typeface="Verdana" panose="020B0604030504040204" pitchFamily="34" charset="0"/>
                <a:ea typeface="Verdana" panose="020B0604030504040204" pitchFamily="34" charset="0"/>
              </a:rPr>
              <a:t>Procedure Code </a:t>
            </a:r>
            <a:r>
              <a:rPr lang="en-GB" sz="800" kern="0" dirty="0">
                <a:latin typeface="Verdana" panose="020B0604030504040204" pitchFamily="34" charset="0"/>
                <a:ea typeface="Verdana" panose="020B0604030504040204" pitchFamily="34" charset="0"/>
              </a:rPr>
              <a:t>= </a:t>
            </a:r>
            <a:r>
              <a:rPr lang="en-GB" sz="800" b="0" kern="0" dirty="0">
                <a:solidFill>
                  <a:schemeClr val="tx1"/>
                </a:solidFill>
                <a:latin typeface="Verdana" panose="020B0604030504040204" pitchFamily="34" charset="0"/>
                <a:ea typeface="Verdana" panose="020B0604030504040204" pitchFamily="34" charset="0"/>
              </a:rPr>
              <a:t>Radiotherapy Course of Treatment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b="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b="0" kern="0" dirty="0">
                <a:solidFill>
                  <a:srgbClr val="C00000"/>
                </a:solidFill>
                <a:latin typeface="Verdana" panose="020B0604030504040204" pitchFamily="34" charset="0"/>
                <a:ea typeface="Verdana" panose="020B0604030504040204" pitchFamily="34" charset="0"/>
              </a:rPr>
              <a:t> &gt;</a:t>
            </a:r>
            <a:endParaRPr kumimoji="0" lang="en-CH" sz="800" b="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a:defRPr/>
            </a:pPr>
            <a:r>
              <a:rPr lang="en-US" sz="800" b="0" kern="0" dirty="0">
                <a:solidFill>
                  <a:srgbClr val="C00000"/>
                </a:solidFill>
                <a:latin typeface="Verdana" panose="020B0604030504040204" pitchFamily="34" charset="0"/>
                <a:ea typeface="Verdana" panose="020B0604030504040204" pitchFamily="34" charset="0"/>
              </a:rPr>
              <a:t>&lt; Termination Reason</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and 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Energy or Isotope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b="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Total Dose &gt;</a:t>
            </a:r>
          </a:p>
          <a:p>
            <a:pPr>
              <a:defRPr/>
            </a:pPr>
            <a:r>
              <a:rPr lang="en-US" sz="800" b="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Uniform Fractionation &gt;&gt;</a:t>
            </a:r>
          </a:p>
          <a:p>
            <a:pPr>
              <a:defRPr/>
            </a:pPr>
            <a:r>
              <a:rPr lang="en-US" sz="800" b="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p:txBody>
      </p:sp>
      <p:cxnSp>
        <p:nvCxnSpPr>
          <p:cNvPr id="74" name="Straight Arrow Connector 73">
            <a:extLst>
              <a:ext uri="{FF2B5EF4-FFF2-40B4-BE49-F238E27FC236}">
                <a16:creationId xmlns:a16="http://schemas.microsoft.com/office/drawing/2014/main" id="{C4CE0596-1383-45DA-87AA-9A1CD497375C}"/>
              </a:ext>
            </a:extLst>
          </p:cNvPr>
          <p:cNvCxnSpPr>
            <a:cxnSpLocks/>
          </p:cNvCxnSpPr>
          <p:nvPr/>
        </p:nvCxnSpPr>
        <p:spPr>
          <a:xfrm>
            <a:off x="2608157" y="6291682"/>
            <a:ext cx="64231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85" name="Straight Arrow Connector 84">
            <a:extLst>
              <a:ext uri="{FF2B5EF4-FFF2-40B4-BE49-F238E27FC236}">
                <a16:creationId xmlns:a16="http://schemas.microsoft.com/office/drawing/2014/main" id="{23A0BAE0-3BFA-4367-95B3-F73221740403}"/>
              </a:ext>
            </a:extLst>
          </p:cNvPr>
          <p:cNvCxnSpPr>
            <a:cxnSpLocks/>
          </p:cNvCxnSpPr>
          <p:nvPr/>
        </p:nvCxnSpPr>
        <p:spPr>
          <a:xfrm>
            <a:off x="2616904" y="9816425"/>
            <a:ext cx="1046422"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8" name="TextBox 87">
            <a:extLst>
              <a:ext uri="{FF2B5EF4-FFF2-40B4-BE49-F238E27FC236}">
                <a16:creationId xmlns:a16="http://schemas.microsoft.com/office/drawing/2014/main" id="{DE9C34FE-5D15-413B-A1BA-E6642261D29E}"/>
              </a:ext>
            </a:extLst>
          </p:cNvPr>
          <p:cNvSpPr txBox="1"/>
          <p:nvPr/>
        </p:nvSpPr>
        <p:spPr>
          <a:xfrm>
            <a:off x="2389984" y="5703697"/>
            <a:ext cx="868593"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9" name="TextBox 88">
            <a:extLst>
              <a:ext uri="{FF2B5EF4-FFF2-40B4-BE49-F238E27FC236}">
                <a16:creationId xmlns:a16="http://schemas.microsoft.com/office/drawing/2014/main" id="{D7194F95-1568-477C-8ABC-0F3EBF006342}"/>
              </a:ext>
            </a:extLst>
          </p:cNvPr>
          <p:cNvSpPr txBox="1"/>
          <p:nvPr/>
        </p:nvSpPr>
        <p:spPr>
          <a:xfrm>
            <a:off x="2645335" y="9234850"/>
            <a:ext cx="613242"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57" name="TextBox 56">
            <a:extLst>
              <a:ext uri="{FF2B5EF4-FFF2-40B4-BE49-F238E27FC236}">
                <a16:creationId xmlns:a16="http://schemas.microsoft.com/office/drawing/2014/main" id="{D30C8AF1-E4FC-4DB1-A1AE-6BC054EACD44}"/>
              </a:ext>
            </a:extLst>
          </p:cNvPr>
          <p:cNvSpPr txBox="1"/>
          <p:nvPr/>
        </p:nvSpPr>
        <p:spPr>
          <a:xfrm>
            <a:off x="-486437" y="401182"/>
            <a:ext cx="3096103" cy="337588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p:txBody>
      </p:sp>
      <p:sp>
        <p:nvSpPr>
          <p:cNvPr id="111" name="TextBox 110">
            <a:extLst>
              <a:ext uri="{FF2B5EF4-FFF2-40B4-BE49-F238E27FC236}">
                <a16:creationId xmlns:a16="http://schemas.microsoft.com/office/drawing/2014/main" id="{ECFC1674-5AEF-41C3-BAEC-070F327E8DBF}"/>
              </a:ext>
            </a:extLst>
          </p:cNvPr>
          <p:cNvSpPr txBox="1"/>
          <p:nvPr/>
        </p:nvSpPr>
        <p:spPr>
          <a:xfrm>
            <a:off x="5761500" y="82422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10" name="TextBox 109">
            <a:extLst>
              <a:ext uri="{FF2B5EF4-FFF2-40B4-BE49-F238E27FC236}">
                <a16:creationId xmlns:a16="http://schemas.microsoft.com/office/drawing/2014/main" id="{9A8CE246-3D2B-4888-BDFC-FDEC170DAB16}"/>
              </a:ext>
            </a:extLst>
          </p:cNvPr>
          <p:cNvSpPr txBox="1"/>
          <p:nvPr/>
        </p:nvSpPr>
        <p:spPr>
          <a:xfrm>
            <a:off x="5768782" y="489892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 name="TextBox 1">
            <a:extLst>
              <a:ext uri="{FF2B5EF4-FFF2-40B4-BE49-F238E27FC236}">
                <a16:creationId xmlns:a16="http://schemas.microsoft.com/office/drawing/2014/main" id="{BFCCCC77-2BC5-9018-85CA-E73DCE3FA677}"/>
              </a:ext>
            </a:extLst>
          </p:cNvPr>
          <p:cNvSpPr txBox="1"/>
          <p:nvPr/>
        </p:nvSpPr>
        <p:spPr>
          <a:xfrm>
            <a:off x="9074955" y="11621955"/>
            <a:ext cx="3096103" cy="345991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Treated Fraction</a:t>
            </a:r>
            <a:r>
              <a:rPr kumimoji="0" lang="en-US"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Fraction</a:t>
            </a: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Fraction Number in Phase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Fraction Number in Plan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 </a:t>
            </a:r>
          </a:p>
          <a:p>
            <a:pPr>
              <a:defRPr/>
            </a:pPr>
            <a:r>
              <a:rPr lang="en-US" sz="80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lang="en-CH" sz="800" kern="0" dirty="0">
                <a:solidFill>
                  <a:schemeClr val="accent5">
                    <a:lumMod val="75000"/>
                  </a:schemeClr>
                </a:solidFill>
                <a:latin typeface="Verdana" panose="020B0604030504040204" pitchFamily="34" charset="0"/>
                <a:ea typeface="Verdana" panose="020B0604030504040204" pitchFamily="34" charset="0"/>
              </a:rPr>
              <a:t>DICOM</a:t>
            </a:r>
            <a:r>
              <a:rPr lang="en-US" sz="800" kern="0" dirty="0">
                <a:solidFill>
                  <a:schemeClr val="accent5">
                    <a:lumMod val="75000"/>
                  </a:schemeClr>
                </a:solidFill>
                <a:latin typeface="Verdana" panose="020B0604030504040204" pitchFamily="34" charset="0"/>
                <a:ea typeface="Verdana" panose="020B0604030504040204" pitchFamily="34" charset="0"/>
              </a:rPr>
              <a:t> Treatment Record</a:t>
            </a:r>
            <a:r>
              <a:rPr lang="en-CH" sz="800" kern="0" dirty="0">
                <a:solidFill>
                  <a:schemeClr val="accent5">
                    <a:lumMod val="75000"/>
                  </a:schemeClr>
                </a:solidFill>
                <a:latin typeface="Verdana" panose="020B0604030504040204" pitchFamily="34" charset="0"/>
                <a:ea typeface="Verdana" panose="020B0604030504040204" pitchFamily="34" charset="0"/>
              </a:rPr>
              <a:t> Refer</a:t>
            </a:r>
            <a:r>
              <a:rPr lang="en-GB" sz="800" kern="0" dirty="0">
                <a:solidFill>
                  <a:schemeClr val="accent5">
                    <a:lumMod val="75000"/>
                  </a:schemeClr>
                </a:solidFill>
                <a:latin typeface="Verdana" panose="020B0604030504040204" pitchFamily="34" charset="0"/>
                <a:ea typeface="Verdana" panose="020B0604030504040204" pitchFamily="34" charset="0"/>
              </a:rPr>
              <a:t>e</a:t>
            </a:r>
            <a:r>
              <a:rPr lang="en-CH" sz="800" kern="0" dirty="0">
                <a:solidFill>
                  <a:schemeClr val="accent5">
                    <a:lumMod val="75000"/>
                  </a:schemeClr>
                </a:solidFill>
                <a:latin typeface="Verdana" panose="020B0604030504040204" pitchFamily="34" charset="0"/>
                <a:ea typeface="Verdana" panose="020B0604030504040204" pitchFamily="34" charset="0"/>
              </a:rPr>
              <a:t>n</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s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3" name="Straight Arrow Connector 2">
            <a:extLst>
              <a:ext uri="{FF2B5EF4-FFF2-40B4-BE49-F238E27FC236}">
                <a16:creationId xmlns:a16="http://schemas.microsoft.com/office/drawing/2014/main" id="{B72A3FB9-700E-CFF3-AD89-B8AB4FFEBE42}"/>
              </a:ext>
            </a:extLst>
          </p:cNvPr>
          <p:cNvCxnSpPr>
            <a:cxnSpLocks/>
          </p:cNvCxnSpPr>
          <p:nvPr/>
        </p:nvCxnSpPr>
        <p:spPr>
          <a:xfrm flipH="1" flipV="1">
            <a:off x="6770979" y="11502791"/>
            <a:ext cx="2303976" cy="10356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 name="TextBox 5">
            <a:extLst>
              <a:ext uri="{FF2B5EF4-FFF2-40B4-BE49-F238E27FC236}">
                <a16:creationId xmlns:a16="http://schemas.microsoft.com/office/drawing/2014/main" id="{C1E841FA-9E88-043D-2ED9-4292D639CC64}"/>
              </a:ext>
            </a:extLst>
          </p:cNvPr>
          <p:cNvSpPr txBox="1"/>
          <p:nvPr/>
        </p:nvSpPr>
        <p:spPr>
          <a:xfrm>
            <a:off x="7725115" y="11371451"/>
            <a:ext cx="1034930"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treatment of 1 full or partial fraction of </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p>
        </p:txBody>
      </p:sp>
      <p:sp>
        <p:nvSpPr>
          <p:cNvPr id="7" name="TextBox 6">
            <a:extLst>
              <a:ext uri="{FF2B5EF4-FFF2-40B4-BE49-F238E27FC236}">
                <a16:creationId xmlns:a16="http://schemas.microsoft.com/office/drawing/2014/main" id="{FDBB6A10-B8FF-3DE9-6AD6-16973EE88087}"/>
              </a:ext>
            </a:extLst>
          </p:cNvPr>
          <p:cNvSpPr txBox="1"/>
          <p:nvPr/>
        </p:nvSpPr>
        <p:spPr>
          <a:xfrm>
            <a:off x="3204943" y="12538436"/>
            <a:ext cx="3204389" cy="115800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Treatment Session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Encounter)</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a:defRPr/>
            </a:pPr>
            <a:r>
              <a:rPr lang="en-US" sz="800" kern="0" dirty="0">
                <a:solidFill>
                  <a:srgbClr val="000000"/>
                </a:solidFill>
                <a:latin typeface="Verdana" panose="020B0604030504040204" pitchFamily="34" charset="0"/>
                <a:ea typeface="Verdana" panose="020B0604030504040204" pitchFamily="34" charset="0"/>
              </a:rPr>
              <a:t>Service Type =  Radiation oncology AND/OR radiotherapy</a:t>
            </a:r>
            <a:endParaRPr lang="en-GB" sz="800" kern="0" dirty="0">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Radiotherapy Session Number &gt;&gt;</a:t>
            </a:r>
          </a:p>
        </p:txBody>
      </p:sp>
      <p:sp>
        <p:nvSpPr>
          <p:cNvPr id="11" name="TextBox 10">
            <a:extLst>
              <a:ext uri="{FF2B5EF4-FFF2-40B4-BE49-F238E27FC236}">
                <a16:creationId xmlns:a16="http://schemas.microsoft.com/office/drawing/2014/main" id="{A2298234-D3F1-57BD-A34F-210D82D60E66}"/>
              </a:ext>
            </a:extLst>
          </p:cNvPr>
          <p:cNvSpPr txBox="1"/>
          <p:nvPr/>
        </p:nvSpPr>
        <p:spPr>
          <a:xfrm>
            <a:off x="2437115" y="11933667"/>
            <a:ext cx="103493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Takes place to deliver a fraction of</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14" name="Straight Arrow Connector 13">
            <a:extLst>
              <a:ext uri="{FF2B5EF4-FFF2-40B4-BE49-F238E27FC236}">
                <a16:creationId xmlns:a16="http://schemas.microsoft.com/office/drawing/2014/main" id="{5FE4616B-45ED-90C6-A96C-ED6156F06647}"/>
              </a:ext>
            </a:extLst>
          </p:cNvPr>
          <p:cNvCxnSpPr>
            <a:cxnSpLocks/>
          </p:cNvCxnSpPr>
          <p:nvPr/>
        </p:nvCxnSpPr>
        <p:spPr>
          <a:xfrm flipV="1">
            <a:off x="3448812" y="8005532"/>
            <a:ext cx="0" cy="453290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23" name="Straight Arrow Connector 22">
            <a:extLst>
              <a:ext uri="{FF2B5EF4-FFF2-40B4-BE49-F238E27FC236}">
                <a16:creationId xmlns:a16="http://schemas.microsoft.com/office/drawing/2014/main" id="{A11C0616-38AA-B43F-94E8-8DFA88E55E77}"/>
              </a:ext>
            </a:extLst>
          </p:cNvPr>
          <p:cNvCxnSpPr>
            <a:cxnSpLocks/>
          </p:cNvCxnSpPr>
          <p:nvPr/>
        </p:nvCxnSpPr>
        <p:spPr>
          <a:xfrm flipV="1">
            <a:off x="4798519" y="11818044"/>
            <a:ext cx="0" cy="720392"/>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24" name="TextBox 23">
            <a:extLst>
              <a:ext uri="{FF2B5EF4-FFF2-40B4-BE49-F238E27FC236}">
                <a16:creationId xmlns:a16="http://schemas.microsoft.com/office/drawing/2014/main" id="{18661043-4D1A-12A7-A5EF-7C468410869F}"/>
              </a:ext>
            </a:extLst>
          </p:cNvPr>
          <p:cNvSpPr txBox="1"/>
          <p:nvPr/>
        </p:nvSpPr>
        <p:spPr>
          <a:xfrm>
            <a:off x="3810460" y="11947407"/>
            <a:ext cx="103493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Takes place to deliver a fraction of</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28" name="Straight Arrow Connector 27">
            <a:extLst>
              <a:ext uri="{FF2B5EF4-FFF2-40B4-BE49-F238E27FC236}">
                <a16:creationId xmlns:a16="http://schemas.microsoft.com/office/drawing/2014/main" id="{A87F0BB5-2E38-AFEA-E647-C2E8A2DC7ED2}"/>
              </a:ext>
            </a:extLst>
          </p:cNvPr>
          <p:cNvCxnSpPr>
            <a:cxnSpLocks/>
          </p:cNvCxnSpPr>
          <p:nvPr/>
        </p:nvCxnSpPr>
        <p:spPr>
          <a:xfrm flipH="1">
            <a:off x="6420322" y="13049700"/>
            <a:ext cx="264308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224" name="TextBox 223">
            <a:extLst>
              <a:ext uri="{FF2B5EF4-FFF2-40B4-BE49-F238E27FC236}">
                <a16:creationId xmlns:a16="http://schemas.microsoft.com/office/drawing/2014/main" id="{D3EBEB62-EC28-7DEB-AAD6-9AEF770601B1}"/>
              </a:ext>
            </a:extLst>
          </p:cNvPr>
          <p:cNvSpPr txBox="1"/>
          <p:nvPr/>
        </p:nvSpPr>
        <p:spPr>
          <a:xfrm>
            <a:off x="7207650" y="12803773"/>
            <a:ext cx="1034930"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srgbClr val="000000"/>
                </a:solidFill>
                <a:latin typeface="Verdana" panose="020B0604030504040204" pitchFamily="34" charset="0"/>
                <a:ea typeface="Verdana" panose="020B0604030504040204" pitchFamily="34" charset="0"/>
              </a:rPr>
              <a:t>t</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reated</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during</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2509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72383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23839"/>
            <a:ext cx="2287844" cy="40011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227524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19538"/>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2287844"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1457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Oct 26, 2023</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8" name="Content Placeholder 2">
            <a:extLst>
              <a:ext uri="{FF2B5EF4-FFF2-40B4-BE49-F238E27FC236}">
                <a16:creationId xmlns:a16="http://schemas.microsoft.com/office/drawing/2014/main" id="{032B7D2C-9800-4646-8CB0-77417698A733}"/>
              </a:ext>
            </a:extLst>
          </p:cNvPr>
          <p:cNvSpPr>
            <a:spLocks noGrp="1"/>
          </p:cNvSpPr>
          <p:nvPr/>
        </p:nvSpPr>
        <p:spPr>
          <a:xfrm>
            <a:off x="8122908" y="2213741"/>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34" name="Content Placeholder 2">
            <a:extLst>
              <a:ext uri="{FF2B5EF4-FFF2-40B4-BE49-F238E27FC236}">
                <a16:creationId xmlns:a16="http://schemas.microsoft.com/office/drawing/2014/main" id="{1F2A91FE-39D7-4FBF-8EE4-1C826B2FE742}"/>
              </a:ext>
            </a:extLst>
          </p:cNvPr>
          <p:cNvSpPr txBox="1">
            <a:spLocks/>
          </p:cNvSpPr>
          <p:nvPr/>
        </p:nvSpPr>
        <p:spPr>
          <a:xfrm>
            <a:off x="4366843" y="2129102"/>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35" name="Content Placeholder 2">
            <a:extLst>
              <a:ext uri="{FF2B5EF4-FFF2-40B4-BE49-F238E27FC236}">
                <a16:creationId xmlns:a16="http://schemas.microsoft.com/office/drawing/2014/main" id="{98E15674-4F11-46E1-B6D6-25CFA0C41430}"/>
              </a:ext>
            </a:extLst>
          </p:cNvPr>
          <p:cNvSpPr txBox="1">
            <a:spLocks/>
          </p:cNvSpPr>
          <p:nvPr/>
        </p:nvSpPr>
        <p:spPr>
          <a:xfrm>
            <a:off x="1250996" y="2129102"/>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36" name="Content Placeholder 2">
            <a:extLst>
              <a:ext uri="{FF2B5EF4-FFF2-40B4-BE49-F238E27FC236}">
                <a16:creationId xmlns:a16="http://schemas.microsoft.com/office/drawing/2014/main" id="{7E0D7D95-D974-429A-B9D0-E7532916CE2E}"/>
              </a:ext>
            </a:extLst>
          </p:cNvPr>
          <p:cNvSpPr>
            <a:spLocks noGrp="1"/>
          </p:cNvSpPr>
          <p:nvPr/>
        </p:nvSpPr>
        <p:spPr>
          <a:xfrm>
            <a:off x="8525402" y="2684205"/>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37" name="Content Placeholder 2">
            <a:extLst>
              <a:ext uri="{FF2B5EF4-FFF2-40B4-BE49-F238E27FC236}">
                <a16:creationId xmlns:a16="http://schemas.microsoft.com/office/drawing/2014/main" id="{8068A188-0947-4740-BA6B-FEE9F9DC4951}"/>
              </a:ext>
            </a:extLst>
          </p:cNvPr>
          <p:cNvSpPr txBox="1">
            <a:spLocks/>
          </p:cNvSpPr>
          <p:nvPr/>
        </p:nvSpPr>
        <p:spPr>
          <a:xfrm>
            <a:off x="4757471" y="2676511"/>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38" name="Content Placeholder 2">
            <a:extLst>
              <a:ext uri="{FF2B5EF4-FFF2-40B4-BE49-F238E27FC236}">
                <a16:creationId xmlns:a16="http://schemas.microsoft.com/office/drawing/2014/main" id="{DBC0F055-18C0-40D0-971C-46566B602283}"/>
              </a:ext>
            </a:extLst>
          </p:cNvPr>
          <p:cNvSpPr txBox="1">
            <a:spLocks/>
          </p:cNvSpPr>
          <p:nvPr/>
        </p:nvSpPr>
        <p:spPr>
          <a:xfrm>
            <a:off x="1250996" y="2676511"/>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2" name="TextBox 34">
            <a:extLst>
              <a:ext uri="{FF2B5EF4-FFF2-40B4-BE49-F238E27FC236}">
                <a16:creationId xmlns:a16="http://schemas.microsoft.com/office/drawing/2014/main" id="{B98A2648-0C0D-DDCA-5948-D9AD70179DF6}"/>
              </a:ext>
            </a:extLst>
          </p:cNvPr>
          <p:cNvSpPr txBox="1"/>
          <p:nvPr/>
        </p:nvSpPr>
        <p:spPr>
          <a:xfrm>
            <a:off x="8748672" y="5054369"/>
            <a:ext cx="21457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9053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063531"/>
            <a:ext cx="0" cy="152577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018403" y="871805"/>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922701" y="787166"/>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98141" y="787166"/>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5" y="1641761"/>
            <a:ext cx="2182779"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506205"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41761"/>
            <a:ext cx="250620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506205"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177400"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relationshipsBetweenProfiles.svg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Oct 27, 2023</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stCxn id="25" idx="1"/>
            <a:endCxn id="28" idx="3"/>
          </p:cNvCxnSpPr>
          <p:nvPr/>
        </p:nvCxnSpPr>
        <p:spPr>
          <a:xfrm flipH="1">
            <a:off x="6967429" y="1841816"/>
            <a:ext cx="1572626" cy="42560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a:endCxn id="30" idx="3"/>
          </p:cNvCxnSpPr>
          <p:nvPr/>
        </p:nvCxnSpPr>
        <p:spPr>
          <a:xfrm flipH="1" flipV="1">
            <a:off x="3439808" y="1841816"/>
            <a:ext cx="1303403" cy="425602"/>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864347" y="2805178"/>
            <a:ext cx="1303402"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439809" y="3723357"/>
            <a:ext cx="1303402"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a:stCxn id="25" idx="1"/>
            <a:endCxn id="30" idx="3"/>
          </p:cNvCxnSpPr>
          <p:nvPr/>
        </p:nvCxnSpPr>
        <p:spPr>
          <a:xfrm flipH="1">
            <a:off x="3439808" y="1841816"/>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864347" y="2805178"/>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439809" y="3723357"/>
            <a:ext cx="510273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8" y="1956512"/>
            <a:ext cx="942761"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3944161" y="1569806"/>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3944161" y="2546397"/>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631232" y="2988191"/>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3944161" y="3448505"/>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070203" y="3835377"/>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581165" y="4928670"/>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Procedure.basedOn</a:t>
            </a:r>
            <a:r>
              <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	A request for this procedure or encounter</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Procedure.partOf</a:t>
            </a:r>
            <a:r>
              <a:rPr lang="en-US" sz="1000" dirty="0">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ServiceRequest.basedOn</a:t>
            </a:r>
            <a:r>
              <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57801"/>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p:cNvCxnSpPr>
          <p:nvPr/>
        </p:nvCxnSpPr>
        <p:spPr>
          <a:xfrm flipV="1">
            <a:off x="9975511" y="2057733"/>
            <a:ext cx="0" cy="555551"/>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4" y="1987468"/>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07746" y="2897072"/>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4" y="3833203"/>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29287"/>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2516147" y="5289272"/>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2516147" y="5537088"/>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2516147" y="5053651"/>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52827"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64581"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63065"/>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Content Placeholder 2">
            <a:extLst>
              <a:ext uri="{FF2B5EF4-FFF2-40B4-BE49-F238E27FC236}">
                <a16:creationId xmlns:a16="http://schemas.microsoft.com/office/drawing/2014/main" id="{66F2339A-3452-47DC-A71C-D92C60BCCF01}"/>
              </a:ext>
            </a:extLst>
          </p:cNvPr>
          <p:cNvSpPr>
            <a:spLocks noGrp="1"/>
          </p:cNvSpPr>
          <p:nvPr/>
        </p:nvSpPr>
        <p:spPr>
          <a:xfrm>
            <a:off x="8420897" y="1359361"/>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57" name="Content Placeholder 2">
            <a:extLst>
              <a:ext uri="{FF2B5EF4-FFF2-40B4-BE49-F238E27FC236}">
                <a16:creationId xmlns:a16="http://schemas.microsoft.com/office/drawing/2014/main" id="{6152015B-532F-4875-8941-9A38A89B919A}"/>
              </a:ext>
            </a:extLst>
          </p:cNvPr>
          <p:cNvSpPr txBox="1">
            <a:spLocks/>
          </p:cNvSpPr>
          <p:nvPr/>
        </p:nvSpPr>
        <p:spPr>
          <a:xfrm>
            <a:off x="4313329" y="1351667"/>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61" name="Content Placeholder 2">
            <a:extLst>
              <a:ext uri="{FF2B5EF4-FFF2-40B4-BE49-F238E27FC236}">
                <a16:creationId xmlns:a16="http://schemas.microsoft.com/office/drawing/2014/main" id="{97063D7C-D4DD-4F22-8060-7AAF73259482}"/>
              </a:ext>
            </a:extLst>
          </p:cNvPr>
          <p:cNvSpPr txBox="1">
            <a:spLocks/>
          </p:cNvSpPr>
          <p:nvPr/>
        </p:nvSpPr>
        <p:spPr>
          <a:xfrm>
            <a:off x="798141" y="1351667"/>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2" name="Straight Arrow Connector 61">
            <a:extLst>
              <a:ext uri="{FF2B5EF4-FFF2-40B4-BE49-F238E27FC236}">
                <a16:creationId xmlns:a16="http://schemas.microsoft.com/office/drawing/2014/main" id="{5AF1D920-E0F4-4C84-947A-44395BC64D4D}"/>
              </a:ext>
            </a:extLst>
          </p:cNvPr>
          <p:cNvCxnSpPr>
            <a:cxnSpLocks/>
          </p:cNvCxnSpPr>
          <p:nvPr/>
        </p:nvCxnSpPr>
        <p:spPr>
          <a:xfrm flipV="1">
            <a:off x="2539595" y="3018476"/>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CC9585-972B-4C0B-90A2-A0AAFBE53755}"/>
              </a:ext>
            </a:extLst>
          </p:cNvPr>
          <p:cNvCxnSpPr>
            <a:cxnSpLocks/>
          </p:cNvCxnSpPr>
          <p:nvPr/>
        </p:nvCxnSpPr>
        <p:spPr>
          <a:xfrm flipH="1" flipV="1">
            <a:off x="2539600" y="2051897"/>
            <a:ext cx="1" cy="53306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extBox 22">
            <a:extLst>
              <a:ext uri="{FF2B5EF4-FFF2-40B4-BE49-F238E27FC236}">
                <a16:creationId xmlns:a16="http://schemas.microsoft.com/office/drawing/2014/main" id="{47AC80FD-688F-87EA-07C4-8F564730F920}"/>
              </a:ext>
            </a:extLst>
          </p:cNvPr>
          <p:cNvSpPr txBox="1"/>
          <p:nvPr/>
        </p:nvSpPr>
        <p:spPr>
          <a:xfrm>
            <a:off x="8964594" y="4439046"/>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cxnSp>
        <p:nvCxnSpPr>
          <p:cNvPr id="4" name="Straight Arrow Connector 3">
            <a:extLst>
              <a:ext uri="{FF2B5EF4-FFF2-40B4-BE49-F238E27FC236}">
                <a16:creationId xmlns:a16="http://schemas.microsoft.com/office/drawing/2014/main" id="{9585C744-95E1-FAC3-A01C-987A69C9F14C}"/>
              </a:ext>
            </a:extLst>
          </p:cNvPr>
          <p:cNvCxnSpPr>
            <a:cxnSpLocks/>
          </p:cNvCxnSpPr>
          <p:nvPr/>
        </p:nvCxnSpPr>
        <p:spPr>
          <a:xfrm flipV="1">
            <a:off x="9965814" y="3934680"/>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B4C3920-74DA-477C-3EA2-CBF47416D3B8}"/>
              </a:ext>
            </a:extLst>
          </p:cNvPr>
          <p:cNvCxnSpPr>
            <a:cxnSpLocks/>
            <a:stCxn id="2" idx="1"/>
          </p:cNvCxnSpPr>
          <p:nvPr/>
        </p:nvCxnSpPr>
        <p:spPr>
          <a:xfrm flipH="1" flipV="1">
            <a:off x="6989799" y="4100214"/>
            <a:ext cx="1974795" cy="543358"/>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DEC379E4-20E1-907E-A24E-D884C905A9D2}"/>
              </a:ext>
            </a:extLst>
          </p:cNvPr>
          <p:cNvSpPr>
            <a:spLocks noGrp="1"/>
          </p:cNvSpPr>
          <p:nvPr/>
        </p:nvSpPr>
        <p:spPr>
          <a:xfrm>
            <a:off x="9852827" y="4098767"/>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5" name="TextBox 33">
            <a:extLst>
              <a:ext uri="{FF2B5EF4-FFF2-40B4-BE49-F238E27FC236}">
                <a16:creationId xmlns:a16="http://schemas.microsoft.com/office/drawing/2014/main" id="{B4EB9531-5F67-2D91-DF95-E23B8D55A81A}"/>
              </a:ext>
            </a:extLst>
          </p:cNvPr>
          <p:cNvSpPr txBox="1"/>
          <p:nvPr/>
        </p:nvSpPr>
        <p:spPr>
          <a:xfrm>
            <a:off x="8498615" y="5170450"/>
            <a:ext cx="2224219" cy="391167"/>
          </a:xfrm>
          <a:prstGeom prst="rect">
            <a:avLst/>
          </a:prstGeom>
          <a:solidFill>
            <a:schemeClr val="bg1">
              <a:lumMod val="85000"/>
            </a:scheme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Session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(Encounter)</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cxnSp>
        <p:nvCxnSpPr>
          <p:cNvPr id="7" name="Straight Arrow Connector 6">
            <a:extLst>
              <a:ext uri="{FF2B5EF4-FFF2-40B4-BE49-F238E27FC236}">
                <a16:creationId xmlns:a16="http://schemas.microsoft.com/office/drawing/2014/main" id="{C8C23CE2-FE40-5AE2-ADDA-CBD0B36C5BC3}"/>
              </a:ext>
            </a:extLst>
          </p:cNvPr>
          <p:cNvCxnSpPr>
            <a:cxnSpLocks/>
          </p:cNvCxnSpPr>
          <p:nvPr/>
        </p:nvCxnSpPr>
        <p:spPr>
          <a:xfrm flipV="1">
            <a:off x="10877557" y="3004616"/>
            <a:ext cx="0" cy="1427691"/>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862C09A5-043E-A3D1-08EF-D0A5521C7135}"/>
              </a:ext>
            </a:extLst>
          </p:cNvPr>
          <p:cNvSpPr>
            <a:spLocks noGrp="1"/>
          </p:cNvSpPr>
          <p:nvPr/>
        </p:nvSpPr>
        <p:spPr>
          <a:xfrm>
            <a:off x="10760709" y="4098767"/>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14" name="Straight Arrow Connector 13">
            <a:extLst>
              <a:ext uri="{FF2B5EF4-FFF2-40B4-BE49-F238E27FC236}">
                <a16:creationId xmlns:a16="http://schemas.microsoft.com/office/drawing/2014/main" id="{F2A3F04F-D1A5-DD6F-5C39-45F3D6EC1054}"/>
              </a:ext>
            </a:extLst>
          </p:cNvPr>
          <p:cNvCxnSpPr>
            <a:cxnSpLocks/>
            <a:stCxn id="2" idx="1"/>
            <a:endCxn id="27" idx="3"/>
          </p:cNvCxnSpPr>
          <p:nvPr/>
        </p:nvCxnSpPr>
        <p:spPr>
          <a:xfrm flipH="1" flipV="1">
            <a:off x="7391968" y="3172575"/>
            <a:ext cx="1572626" cy="146652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48F31270-4C91-5681-4207-5741215854C9}"/>
              </a:ext>
            </a:extLst>
          </p:cNvPr>
          <p:cNvSpPr>
            <a:spLocks noGrp="1"/>
          </p:cNvSpPr>
          <p:nvPr/>
        </p:nvSpPr>
        <p:spPr>
          <a:xfrm>
            <a:off x="8285125" y="4177923"/>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cxnSp>
        <p:nvCxnSpPr>
          <p:cNvPr id="21" name="Straight Arrow Connector 20">
            <a:extLst>
              <a:ext uri="{FF2B5EF4-FFF2-40B4-BE49-F238E27FC236}">
                <a16:creationId xmlns:a16="http://schemas.microsoft.com/office/drawing/2014/main" id="{C22E59C6-AEB4-5216-BFBA-12F017D2CBBB}"/>
              </a:ext>
            </a:extLst>
          </p:cNvPr>
          <p:cNvCxnSpPr>
            <a:cxnSpLocks/>
          </p:cNvCxnSpPr>
          <p:nvPr/>
        </p:nvCxnSpPr>
        <p:spPr>
          <a:xfrm>
            <a:off x="9975511" y="4862756"/>
            <a:ext cx="0" cy="293935"/>
          </a:xfrm>
          <a:prstGeom prst="straightConnector1">
            <a:avLst/>
          </a:prstGeom>
          <a:ln w="190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CDC48B12-15CE-4F8D-613D-4EDAE7F6A515}"/>
              </a:ext>
            </a:extLst>
          </p:cNvPr>
          <p:cNvSpPr>
            <a:spLocks noGrp="1"/>
          </p:cNvSpPr>
          <p:nvPr/>
        </p:nvSpPr>
        <p:spPr>
          <a:xfrm>
            <a:off x="9975511" y="4889494"/>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a:solidFill>
                  <a:schemeClr val="bg1">
                    <a:lumMod val="50000"/>
                  </a:schemeClr>
                </a:solidFill>
                <a:latin typeface="Verdana" panose="020B0604030504040204" pitchFamily="34" charset="0"/>
                <a:ea typeface="Verdana" panose="020B0604030504040204" pitchFamily="34" charset="0"/>
                <a:cs typeface="Arial" panose="020B0604020202020204" pitchFamily="34" charset="0"/>
              </a:rPr>
              <a:t>encounter</a:t>
            </a:r>
          </a:p>
        </p:txBody>
      </p:sp>
      <p:sp>
        <p:nvSpPr>
          <p:cNvPr id="45" name="Content Placeholder 2">
            <a:extLst>
              <a:ext uri="{FF2B5EF4-FFF2-40B4-BE49-F238E27FC236}">
                <a16:creationId xmlns:a16="http://schemas.microsoft.com/office/drawing/2014/main" id="{A3932888-549B-0476-C927-27DD8594BB86}"/>
              </a:ext>
            </a:extLst>
          </p:cNvPr>
          <p:cNvSpPr>
            <a:spLocks noGrp="1"/>
          </p:cNvSpPr>
          <p:nvPr/>
        </p:nvSpPr>
        <p:spPr>
          <a:xfrm>
            <a:off x="2126582" y="4102918"/>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41" name="Straight Arrow Connector 140">
            <a:extLst>
              <a:ext uri="{FF2B5EF4-FFF2-40B4-BE49-F238E27FC236}">
                <a16:creationId xmlns:a16="http://schemas.microsoft.com/office/drawing/2014/main" id="{E9B9A80B-5EA6-B9B0-041F-2BEDBEF8F5AA}"/>
              </a:ext>
            </a:extLst>
          </p:cNvPr>
          <p:cNvCxnSpPr>
            <a:cxnSpLocks/>
            <a:stCxn id="5" idx="1"/>
            <a:endCxn id="27" idx="3"/>
          </p:cNvCxnSpPr>
          <p:nvPr/>
        </p:nvCxnSpPr>
        <p:spPr>
          <a:xfrm flipH="1" flipV="1">
            <a:off x="7391968" y="3172575"/>
            <a:ext cx="1106647" cy="2193459"/>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763B3155-8913-4A5B-3328-73B6BB1603BF}"/>
              </a:ext>
            </a:extLst>
          </p:cNvPr>
          <p:cNvCxnSpPr>
            <a:cxnSpLocks/>
            <a:stCxn id="5" idx="1"/>
            <a:endCxn id="32" idx="3"/>
          </p:cNvCxnSpPr>
          <p:nvPr/>
        </p:nvCxnSpPr>
        <p:spPr>
          <a:xfrm flipH="1" flipV="1">
            <a:off x="6967429" y="4090753"/>
            <a:ext cx="1531186" cy="1275281"/>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9" name="Content Placeholder 2">
            <a:extLst>
              <a:ext uri="{FF2B5EF4-FFF2-40B4-BE49-F238E27FC236}">
                <a16:creationId xmlns:a16="http://schemas.microsoft.com/office/drawing/2014/main" id="{DF1B838B-5628-CF2F-4BCC-74274CB31CD8}"/>
              </a:ext>
            </a:extLst>
          </p:cNvPr>
          <p:cNvSpPr>
            <a:spLocks noGrp="1"/>
          </p:cNvSpPr>
          <p:nvPr/>
        </p:nvSpPr>
        <p:spPr>
          <a:xfrm>
            <a:off x="7929451" y="4611748"/>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150" name="Content Placeholder 2">
            <a:extLst>
              <a:ext uri="{FF2B5EF4-FFF2-40B4-BE49-F238E27FC236}">
                <a16:creationId xmlns:a16="http://schemas.microsoft.com/office/drawing/2014/main" id="{3C580C7D-AB64-CA61-7858-0ED0593BDF29}"/>
              </a:ext>
            </a:extLst>
          </p:cNvPr>
          <p:cNvSpPr>
            <a:spLocks noGrp="1"/>
          </p:cNvSpPr>
          <p:nvPr/>
        </p:nvSpPr>
        <p:spPr>
          <a:xfrm>
            <a:off x="7051775" y="4446261"/>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151" name="Content Placeholder 2">
            <a:extLst>
              <a:ext uri="{FF2B5EF4-FFF2-40B4-BE49-F238E27FC236}">
                <a16:creationId xmlns:a16="http://schemas.microsoft.com/office/drawing/2014/main" id="{972D0BAF-221E-5CE1-E233-7C4F2C442593}"/>
              </a:ext>
            </a:extLst>
          </p:cNvPr>
          <p:cNvSpPr>
            <a:spLocks noGrp="1"/>
          </p:cNvSpPr>
          <p:nvPr/>
        </p:nvSpPr>
        <p:spPr>
          <a:xfrm>
            <a:off x="7196255" y="4086942"/>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0801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A63D352-CC24-C8CC-58DE-BFC80951B698}"/>
              </a:ext>
            </a:extLst>
          </p:cNvPr>
          <p:cNvGraphicFramePr>
            <a:graphicFrameLocks noGrp="1"/>
          </p:cNvGraphicFramePr>
          <p:nvPr>
            <p:extLst>
              <p:ext uri="{D42A27DB-BD31-4B8C-83A1-F6EECF244321}">
                <p14:modId xmlns:p14="http://schemas.microsoft.com/office/powerpoint/2010/main" val="3756780113"/>
              </p:ext>
            </p:extLst>
          </p:nvPr>
        </p:nvGraphicFramePr>
        <p:xfrm>
          <a:off x="507514" y="2884227"/>
          <a:ext cx="11176972" cy="2285996"/>
        </p:xfrm>
        <a:graphic>
          <a:graphicData uri="http://schemas.openxmlformats.org/drawingml/2006/table">
            <a:tbl>
              <a:tblPr/>
              <a:tblGrid>
                <a:gridCol w="1735003">
                  <a:extLst>
                    <a:ext uri="{9D8B030D-6E8A-4147-A177-3AD203B41FA5}">
                      <a16:colId xmlns:a16="http://schemas.microsoft.com/office/drawing/2014/main" val="1058170154"/>
                    </a:ext>
                  </a:extLst>
                </a:gridCol>
                <a:gridCol w="1512329">
                  <a:extLst>
                    <a:ext uri="{9D8B030D-6E8A-4147-A177-3AD203B41FA5}">
                      <a16:colId xmlns:a16="http://schemas.microsoft.com/office/drawing/2014/main" val="76775459"/>
                    </a:ext>
                  </a:extLst>
                </a:gridCol>
                <a:gridCol w="222673">
                  <a:extLst>
                    <a:ext uri="{9D8B030D-6E8A-4147-A177-3AD203B41FA5}">
                      <a16:colId xmlns:a16="http://schemas.microsoft.com/office/drawing/2014/main" val="1107965584"/>
                    </a:ext>
                  </a:extLst>
                </a:gridCol>
                <a:gridCol w="222673">
                  <a:extLst>
                    <a:ext uri="{9D8B030D-6E8A-4147-A177-3AD203B41FA5}">
                      <a16:colId xmlns:a16="http://schemas.microsoft.com/office/drawing/2014/main" val="3622565867"/>
                    </a:ext>
                  </a:extLst>
                </a:gridCol>
                <a:gridCol w="222673">
                  <a:extLst>
                    <a:ext uri="{9D8B030D-6E8A-4147-A177-3AD203B41FA5}">
                      <a16:colId xmlns:a16="http://schemas.microsoft.com/office/drawing/2014/main" val="1233583771"/>
                    </a:ext>
                  </a:extLst>
                </a:gridCol>
                <a:gridCol w="222673">
                  <a:extLst>
                    <a:ext uri="{9D8B030D-6E8A-4147-A177-3AD203B41FA5}">
                      <a16:colId xmlns:a16="http://schemas.microsoft.com/office/drawing/2014/main" val="839567204"/>
                    </a:ext>
                  </a:extLst>
                </a:gridCol>
                <a:gridCol w="222673">
                  <a:extLst>
                    <a:ext uri="{9D8B030D-6E8A-4147-A177-3AD203B41FA5}">
                      <a16:colId xmlns:a16="http://schemas.microsoft.com/office/drawing/2014/main" val="3066323848"/>
                    </a:ext>
                  </a:extLst>
                </a:gridCol>
                <a:gridCol w="222673">
                  <a:extLst>
                    <a:ext uri="{9D8B030D-6E8A-4147-A177-3AD203B41FA5}">
                      <a16:colId xmlns:a16="http://schemas.microsoft.com/office/drawing/2014/main" val="3684547278"/>
                    </a:ext>
                  </a:extLst>
                </a:gridCol>
                <a:gridCol w="222673">
                  <a:extLst>
                    <a:ext uri="{9D8B030D-6E8A-4147-A177-3AD203B41FA5}">
                      <a16:colId xmlns:a16="http://schemas.microsoft.com/office/drawing/2014/main" val="2156461019"/>
                    </a:ext>
                  </a:extLst>
                </a:gridCol>
                <a:gridCol w="222673">
                  <a:extLst>
                    <a:ext uri="{9D8B030D-6E8A-4147-A177-3AD203B41FA5}">
                      <a16:colId xmlns:a16="http://schemas.microsoft.com/office/drawing/2014/main" val="227407046"/>
                    </a:ext>
                  </a:extLst>
                </a:gridCol>
                <a:gridCol w="222673">
                  <a:extLst>
                    <a:ext uri="{9D8B030D-6E8A-4147-A177-3AD203B41FA5}">
                      <a16:colId xmlns:a16="http://schemas.microsoft.com/office/drawing/2014/main" val="2872087874"/>
                    </a:ext>
                  </a:extLst>
                </a:gridCol>
                <a:gridCol w="222673">
                  <a:extLst>
                    <a:ext uri="{9D8B030D-6E8A-4147-A177-3AD203B41FA5}">
                      <a16:colId xmlns:a16="http://schemas.microsoft.com/office/drawing/2014/main" val="4089115895"/>
                    </a:ext>
                  </a:extLst>
                </a:gridCol>
                <a:gridCol w="222673">
                  <a:extLst>
                    <a:ext uri="{9D8B030D-6E8A-4147-A177-3AD203B41FA5}">
                      <a16:colId xmlns:a16="http://schemas.microsoft.com/office/drawing/2014/main" val="1878600047"/>
                    </a:ext>
                  </a:extLst>
                </a:gridCol>
                <a:gridCol w="222673">
                  <a:extLst>
                    <a:ext uri="{9D8B030D-6E8A-4147-A177-3AD203B41FA5}">
                      <a16:colId xmlns:a16="http://schemas.microsoft.com/office/drawing/2014/main" val="93976093"/>
                    </a:ext>
                  </a:extLst>
                </a:gridCol>
                <a:gridCol w="222673">
                  <a:extLst>
                    <a:ext uri="{9D8B030D-6E8A-4147-A177-3AD203B41FA5}">
                      <a16:colId xmlns:a16="http://schemas.microsoft.com/office/drawing/2014/main" val="2072549113"/>
                    </a:ext>
                  </a:extLst>
                </a:gridCol>
                <a:gridCol w="222673">
                  <a:extLst>
                    <a:ext uri="{9D8B030D-6E8A-4147-A177-3AD203B41FA5}">
                      <a16:colId xmlns:a16="http://schemas.microsoft.com/office/drawing/2014/main" val="611037289"/>
                    </a:ext>
                  </a:extLst>
                </a:gridCol>
                <a:gridCol w="222673">
                  <a:extLst>
                    <a:ext uri="{9D8B030D-6E8A-4147-A177-3AD203B41FA5}">
                      <a16:colId xmlns:a16="http://schemas.microsoft.com/office/drawing/2014/main" val="1314724730"/>
                    </a:ext>
                  </a:extLst>
                </a:gridCol>
                <a:gridCol w="222673">
                  <a:extLst>
                    <a:ext uri="{9D8B030D-6E8A-4147-A177-3AD203B41FA5}">
                      <a16:colId xmlns:a16="http://schemas.microsoft.com/office/drawing/2014/main" val="1063412941"/>
                    </a:ext>
                  </a:extLst>
                </a:gridCol>
                <a:gridCol w="222673">
                  <a:extLst>
                    <a:ext uri="{9D8B030D-6E8A-4147-A177-3AD203B41FA5}">
                      <a16:colId xmlns:a16="http://schemas.microsoft.com/office/drawing/2014/main" val="2128967431"/>
                    </a:ext>
                  </a:extLst>
                </a:gridCol>
                <a:gridCol w="222673">
                  <a:extLst>
                    <a:ext uri="{9D8B030D-6E8A-4147-A177-3AD203B41FA5}">
                      <a16:colId xmlns:a16="http://schemas.microsoft.com/office/drawing/2014/main" val="3856296287"/>
                    </a:ext>
                  </a:extLst>
                </a:gridCol>
                <a:gridCol w="222673">
                  <a:extLst>
                    <a:ext uri="{9D8B030D-6E8A-4147-A177-3AD203B41FA5}">
                      <a16:colId xmlns:a16="http://schemas.microsoft.com/office/drawing/2014/main" val="1211140383"/>
                    </a:ext>
                  </a:extLst>
                </a:gridCol>
                <a:gridCol w="222673">
                  <a:extLst>
                    <a:ext uri="{9D8B030D-6E8A-4147-A177-3AD203B41FA5}">
                      <a16:colId xmlns:a16="http://schemas.microsoft.com/office/drawing/2014/main" val="1667789038"/>
                    </a:ext>
                  </a:extLst>
                </a:gridCol>
                <a:gridCol w="222673">
                  <a:extLst>
                    <a:ext uri="{9D8B030D-6E8A-4147-A177-3AD203B41FA5}">
                      <a16:colId xmlns:a16="http://schemas.microsoft.com/office/drawing/2014/main" val="2234346110"/>
                    </a:ext>
                  </a:extLst>
                </a:gridCol>
                <a:gridCol w="222673">
                  <a:extLst>
                    <a:ext uri="{9D8B030D-6E8A-4147-A177-3AD203B41FA5}">
                      <a16:colId xmlns:a16="http://schemas.microsoft.com/office/drawing/2014/main" val="2751281257"/>
                    </a:ext>
                  </a:extLst>
                </a:gridCol>
                <a:gridCol w="222673">
                  <a:extLst>
                    <a:ext uri="{9D8B030D-6E8A-4147-A177-3AD203B41FA5}">
                      <a16:colId xmlns:a16="http://schemas.microsoft.com/office/drawing/2014/main" val="3313984866"/>
                    </a:ext>
                  </a:extLst>
                </a:gridCol>
                <a:gridCol w="222673">
                  <a:extLst>
                    <a:ext uri="{9D8B030D-6E8A-4147-A177-3AD203B41FA5}">
                      <a16:colId xmlns:a16="http://schemas.microsoft.com/office/drawing/2014/main" val="3466030016"/>
                    </a:ext>
                  </a:extLst>
                </a:gridCol>
                <a:gridCol w="222673">
                  <a:extLst>
                    <a:ext uri="{9D8B030D-6E8A-4147-A177-3AD203B41FA5}">
                      <a16:colId xmlns:a16="http://schemas.microsoft.com/office/drawing/2014/main" val="838762780"/>
                    </a:ext>
                  </a:extLst>
                </a:gridCol>
                <a:gridCol w="222673">
                  <a:extLst>
                    <a:ext uri="{9D8B030D-6E8A-4147-A177-3AD203B41FA5}">
                      <a16:colId xmlns:a16="http://schemas.microsoft.com/office/drawing/2014/main" val="3577312344"/>
                    </a:ext>
                  </a:extLst>
                </a:gridCol>
                <a:gridCol w="222673">
                  <a:extLst>
                    <a:ext uri="{9D8B030D-6E8A-4147-A177-3AD203B41FA5}">
                      <a16:colId xmlns:a16="http://schemas.microsoft.com/office/drawing/2014/main" val="3043893460"/>
                    </a:ext>
                  </a:extLst>
                </a:gridCol>
                <a:gridCol w="222673">
                  <a:extLst>
                    <a:ext uri="{9D8B030D-6E8A-4147-A177-3AD203B41FA5}">
                      <a16:colId xmlns:a16="http://schemas.microsoft.com/office/drawing/2014/main" val="2965629206"/>
                    </a:ext>
                  </a:extLst>
                </a:gridCol>
                <a:gridCol w="222673">
                  <a:extLst>
                    <a:ext uri="{9D8B030D-6E8A-4147-A177-3AD203B41FA5}">
                      <a16:colId xmlns:a16="http://schemas.microsoft.com/office/drawing/2014/main" val="1605779127"/>
                    </a:ext>
                  </a:extLst>
                </a:gridCol>
                <a:gridCol w="222673">
                  <a:extLst>
                    <a:ext uri="{9D8B030D-6E8A-4147-A177-3AD203B41FA5}">
                      <a16:colId xmlns:a16="http://schemas.microsoft.com/office/drawing/2014/main" val="2467517963"/>
                    </a:ext>
                  </a:extLst>
                </a:gridCol>
                <a:gridCol w="1249450">
                  <a:extLst>
                    <a:ext uri="{9D8B030D-6E8A-4147-A177-3AD203B41FA5}">
                      <a16:colId xmlns:a16="http://schemas.microsoft.com/office/drawing/2014/main" val="1336494015"/>
                    </a:ext>
                  </a:extLst>
                </a:gridCol>
              </a:tblGrid>
              <a:tr h="178733">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Concept</a:t>
                      </a: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Name</a:t>
                      </a: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Numbering</a:t>
                      </a: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0436285"/>
                  </a:ext>
                </a:extLst>
              </a:tr>
              <a:tr h="178733">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Course</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Bilateral Breast w Boost</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1" i="0" u="none" strike="noStrike" dirty="0">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dirty="0">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dirty="0">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30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dirty="0">
                          <a:solidFill>
                            <a:srgbClr val="FFFFFF"/>
                          </a:solidFill>
                          <a:effectLst/>
                          <a:latin typeface="Verdana" panose="020B0604030504040204" pitchFamily="34" charset="0"/>
                          <a:ea typeface="Verdana" panose="020B0604030504040204" pitchFamily="34" charset="0"/>
                        </a:rPr>
                        <a:t>Sessions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2331932971"/>
                  </a:ext>
                </a:extLst>
              </a:tr>
              <a:tr h="166222">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2603891"/>
                  </a:ext>
                </a:extLst>
              </a:tr>
              <a:tr h="178733">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Phase</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Left Breast Tangents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dirty="0">
                          <a:solidFill>
                            <a:srgbClr val="FFFFFF"/>
                          </a:solidFill>
                          <a:effectLst/>
                          <a:latin typeface="Verdana" panose="020B0604030504040204" pitchFamily="34" charset="0"/>
                          <a:ea typeface="Verdana" panose="020B0604030504040204" pitchFamily="34" charset="0"/>
                        </a:rPr>
                        <a:t>24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Phase Fractions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603262730"/>
                  </a:ext>
                </a:extLst>
              </a:tr>
              <a:tr h="178733">
                <a:tc rowSpan="3">
                  <a:txBody>
                    <a:bodyPr/>
                    <a:lstStyle/>
                    <a:p>
                      <a:pPr algn="ctr" fontAlgn="ctr">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Treatment Plans</a:t>
                      </a:r>
                      <a:br>
                        <a:rPr lang="en-US" sz="800" b="0" i="0" u="none" strike="noStrike">
                          <a:solidFill>
                            <a:srgbClr val="000000"/>
                          </a:solidFill>
                          <a:effectLst/>
                          <a:latin typeface="Verdana" panose="020B0604030504040204" pitchFamily="34" charset="0"/>
                          <a:ea typeface="Verdana" panose="020B0604030504040204" pitchFamily="34" charset="0"/>
                        </a:rPr>
                      </a:br>
                      <a:r>
                        <a:rPr lang="en-US" sz="800" b="0" i="0" u="none" strike="noStrike">
                          <a:solidFill>
                            <a:srgbClr val="000000"/>
                          </a:solidFill>
                          <a:effectLst/>
                          <a:latin typeface="Verdana" panose="020B0604030504040204" pitchFamily="34" charset="0"/>
                          <a:ea typeface="Verdana" panose="020B060403050404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(Plan) Fractions</a:t>
                      </a:r>
                    </a:p>
                  </a:txBody>
                  <a:tcPr marL="8734" marR="8734" marT="873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38628647"/>
                  </a:ext>
                </a:extLst>
              </a:tr>
              <a:tr h="178733">
                <a:tc vMerge="1">
                  <a:txBody>
                    <a:bodyPr/>
                    <a:lstStyle/>
                    <a:p>
                      <a:endParaRPr lang="en-US"/>
                    </a:p>
                  </a:txBody>
                  <a:tcPr/>
                </a:tc>
                <a:tc vMerge="1">
                  <a:txBody>
                    <a:bodyPr/>
                    <a:lstStyle/>
                    <a:p>
                      <a:endParaRPr lang="en-US"/>
                    </a:p>
                  </a:txBody>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(Plan) Fractions</a:t>
                      </a:r>
                    </a:p>
                  </a:txBody>
                  <a:tcPr marL="8734" marR="8734" marT="8734"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56274833"/>
                  </a:ext>
                </a:extLst>
              </a:tr>
              <a:tr h="178733">
                <a:tc vMerge="1">
                  <a:txBody>
                    <a:bodyPr/>
                    <a:lstStyle/>
                    <a:p>
                      <a:endParaRPr lang="en-US"/>
                    </a:p>
                  </a:txBody>
                  <a:tcPr/>
                </a:tc>
                <a:tc vMerge="1">
                  <a:txBody>
                    <a:bodyPr/>
                    <a:lstStyle/>
                    <a:p>
                      <a:endParaRPr lang="en-US"/>
                    </a:p>
                  </a:txBody>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(Plan) Fractions</a:t>
                      </a:r>
                    </a:p>
                  </a:txBody>
                  <a:tcPr marL="8734" marR="8734" marT="8734"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77311984"/>
                  </a:ext>
                </a:extLst>
              </a:tr>
              <a:tr h="166222">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2412176"/>
                  </a:ext>
                </a:extLst>
              </a:tr>
              <a:tr h="178733">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Phase</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Left Breast Boost</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dirty="0">
                          <a:solidFill>
                            <a:srgbClr val="FFFFFF"/>
                          </a:solidFill>
                          <a:effectLst/>
                          <a:latin typeface="Verdana" panose="020B0604030504040204" pitchFamily="34" charset="0"/>
                          <a:ea typeface="Verdana" panose="020B0604030504040204" pitchFamily="34" charset="0"/>
                        </a:rPr>
                        <a:t>Phase Fractions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4210691052"/>
                  </a:ext>
                </a:extLst>
              </a:tr>
              <a:tr h="178733">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Treatment Plan</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(Plan) Fractions</a:t>
                      </a:r>
                    </a:p>
                  </a:txBody>
                  <a:tcPr marL="8734" marR="8734" marT="873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43479073"/>
                  </a:ext>
                </a:extLst>
              </a:tr>
              <a:tr h="166222">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076960"/>
                  </a:ext>
                </a:extLst>
              </a:tr>
              <a:tr h="178733">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Phase</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Right Breast Tangents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dirty="0">
                          <a:solidFill>
                            <a:srgbClr val="FFFFFF"/>
                          </a:solidFill>
                          <a:effectLst/>
                          <a:latin typeface="Verdana" panose="020B0604030504040204" pitchFamily="34" charset="0"/>
                          <a:ea typeface="Verdana" panose="020B0604030504040204" pitchFamily="34" charset="0"/>
                        </a:rPr>
                        <a:t>Phase Fractions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269859896"/>
                  </a:ext>
                </a:extLst>
              </a:tr>
              <a:tr h="178733">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Treatment Plan</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dirty="0">
                          <a:solidFill>
                            <a:srgbClr val="FFFFFF"/>
                          </a:solidFill>
                          <a:effectLst/>
                          <a:latin typeface="Verdana" panose="020B0604030504040204" pitchFamily="34" charset="0"/>
                          <a:ea typeface="Verdana" panose="020B0604030504040204" pitchFamily="34" charset="0"/>
                        </a:rPr>
                        <a:t>17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(Plan) Fractions</a:t>
                      </a:r>
                    </a:p>
                  </a:txBody>
                  <a:tcPr marL="8734" marR="8734" marT="873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54802200"/>
                  </a:ext>
                </a:extLst>
              </a:tr>
            </a:tbl>
          </a:graphicData>
        </a:graphic>
      </p:graphicFrame>
      <p:sp>
        <p:nvSpPr>
          <p:cNvPr id="5" name="Rectangle 4">
            <a:extLst>
              <a:ext uri="{FF2B5EF4-FFF2-40B4-BE49-F238E27FC236}">
                <a16:creationId xmlns:a16="http://schemas.microsoft.com/office/drawing/2014/main" id="{18902F11-C9C6-103E-2DAD-7E727A5FA759}"/>
              </a:ext>
            </a:extLst>
          </p:cNvPr>
          <p:cNvSpPr/>
          <p:nvPr/>
        </p:nvSpPr>
        <p:spPr>
          <a:xfrm>
            <a:off x="7954329" y="3371854"/>
            <a:ext cx="292524" cy="79527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sp>
        <p:nvSpPr>
          <p:cNvPr id="11" name="Rectangle 10">
            <a:extLst>
              <a:ext uri="{FF2B5EF4-FFF2-40B4-BE49-F238E27FC236}">
                <a16:creationId xmlns:a16="http://schemas.microsoft.com/office/drawing/2014/main" id="{A9817D1A-298B-8E88-FF09-2D84AFD1AE63}"/>
              </a:ext>
            </a:extLst>
          </p:cNvPr>
          <p:cNvSpPr/>
          <p:nvPr/>
        </p:nvSpPr>
        <p:spPr>
          <a:xfrm>
            <a:off x="7954330" y="4776620"/>
            <a:ext cx="292524" cy="4335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cxnSp>
        <p:nvCxnSpPr>
          <p:cNvPr id="13" name="Straight Connector 12">
            <a:extLst>
              <a:ext uri="{FF2B5EF4-FFF2-40B4-BE49-F238E27FC236}">
                <a16:creationId xmlns:a16="http://schemas.microsoft.com/office/drawing/2014/main" id="{0972ADE0-F52E-76BA-02F4-A3A523B93960}"/>
              </a:ext>
            </a:extLst>
          </p:cNvPr>
          <p:cNvCxnSpPr>
            <a:cxnSpLocks/>
            <a:stCxn id="3" idx="0"/>
            <a:endCxn id="8" idx="1"/>
          </p:cNvCxnSpPr>
          <p:nvPr/>
        </p:nvCxnSpPr>
        <p:spPr>
          <a:xfrm flipV="1">
            <a:off x="8100590" y="2568756"/>
            <a:ext cx="266333" cy="4576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7E9C9E-958A-FE27-3156-9D5BF228315B}"/>
              </a:ext>
            </a:extLst>
          </p:cNvPr>
          <p:cNvCxnSpPr>
            <a:cxnSpLocks/>
            <a:stCxn id="11" idx="2"/>
          </p:cNvCxnSpPr>
          <p:nvPr/>
        </p:nvCxnSpPr>
        <p:spPr>
          <a:xfrm>
            <a:off x="8100592" y="5210175"/>
            <a:ext cx="348315" cy="450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5399EEC-DB8C-5DD3-EC8F-211B9ED2A662}"/>
              </a:ext>
            </a:extLst>
          </p:cNvPr>
          <p:cNvSpPr/>
          <p:nvPr/>
        </p:nvSpPr>
        <p:spPr>
          <a:xfrm>
            <a:off x="7954328" y="3026358"/>
            <a:ext cx="292524" cy="2578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cxnSp>
        <p:nvCxnSpPr>
          <p:cNvPr id="6" name="Straight Connector 5">
            <a:extLst>
              <a:ext uri="{FF2B5EF4-FFF2-40B4-BE49-F238E27FC236}">
                <a16:creationId xmlns:a16="http://schemas.microsoft.com/office/drawing/2014/main" id="{A3968714-6531-6090-06B4-4E0F7BF3EFB0}"/>
              </a:ext>
            </a:extLst>
          </p:cNvPr>
          <p:cNvCxnSpPr>
            <a:cxnSpLocks/>
          </p:cNvCxnSpPr>
          <p:nvPr/>
        </p:nvCxnSpPr>
        <p:spPr>
          <a:xfrm flipH="1">
            <a:off x="6238955" y="3771900"/>
            <a:ext cx="1738233" cy="17218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01FEA72-13D8-EB71-7024-8A37E55A9BCB}"/>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000" b="0" dirty="0">
                <a:solidFill>
                  <a:srgbClr val="000000"/>
                </a:solidFill>
                <a:latin typeface="Verdana" panose="020B0604030504040204" pitchFamily="34" charset="0"/>
                <a:ea typeface="Verdana" panose="020B0604030504040204" pitchFamily="34" charset="0"/>
              </a:rPr>
              <a:t>S</a:t>
            </a: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essionAndFractionNumbering.svg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Oct 27, 2023</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 name="TextBox 29">
            <a:extLst>
              <a:ext uri="{FF2B5EF4-FFF2-40B4-BE49-F238E27FC236}">
                <a16:creationId xmlns:a16="http://schemas.microsoft.com/office/drawing/2014/main" id="{02F172F0-B1BD-17F5-26AD-BC48368D8E00}"/>
              </a:ext>
            </a:extLst>
          </p:cNvPr>
          <p:cNvSpPr txBox="1"/>
          <p:nvPr/>
        </p:nvSpPr>
        <p:spPr>
          <a:xfrm>
            <a:off x="8366923" y="2253285"/>
            <a:ext cx="2224218" cy="63094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kern="0" dirty="0">
                <a:solidFill>
                  <a:srgbClr val="5B9BD5">
                    <a:lumMod val="75000"/>
                  </a:srgbClr>
                </a:solidFill>
                <a:latin typeface="Verdana" panose="020B0604030504040204" pitchFamily="34" charset="0"/>
                <a:ea typeface="Verdana" panose="020B0604030504040204" pitchFamily="34" charset="0"/>
              </a:rPr>
              <a:t>Treatment Session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(Encounter)</a:t>
            </a:r>
          </a:p>
          <a:p>
            <a:pPr>
              <a:defRPr/>
            </a:pPr>
            <a:endParaRPr kumimoji="0" lang="en-US" sz="5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a:defRPr/>
            </a:pPr>
            <a:r>
              <a:rPr lang="en-US" sz="1000" dirty="0">
                <a:latin typeface="Verdana" panose="020B0604030504040204" pitchFamily="34" charset="0"/>
                <a:ea typeface="Verdana" panose="020B0604030504040204" pitchFamily="34" charset="0"/>
              </a:rPr>
              <a:t>Session Number: </a:t>
            </a:r>
            <a:r>
              <a:rPr lang="en-US" sz="1000" b="1" dirty="0">
                <a:latin typeface="Verdana" panose="020B0604030504040204" pitchFamily="34" charset="0"/>
                <a:ea typeface="Verdana" panose="020B0604030504040204" pitchFamily="34" charset="0"/>
              </a:rPr>
              <a:t>20</a:t>
            </a:r>
          </a:p>
        </p:txBody>
      </p:sp>
      <p:sp>
        <p:nvSpPr>
          <p:cNvPr id="16" name="TextBox 29">
            <a:extLst>
              <a:ext uri="{FF2B5EF4-FFF2-40B4-BE49-F238E27FC236}">
                <a16:creationId xmlns:a16="http://schemas.microsoft.com/office/drawing/2014/main" id="{B572041A-8ED8-8777-4A17-AA07EF5280A0}"/>
              </a:ext>
            </a:extLst>
          </p:cNvPr>
          <p:cNvSpPr txBox="1"/>
          <p:nvPr/>
        </p:nvSpPr>
        <p:spPr>
          <a:xfrm>
            <a:off x="7675896" y="5384097"/>
            <a:ext cx="237201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a:defRPr/>
            </a:pPr>
            <a:r>
              <a:rPr lang="en-GB" sz="1000" b="1" kern="0" dirty="0">
                <a:solidFill>
                  <a:srgbClr val="5B9BD5">
                    <a:lumMod val="75000"/>
                  </a:srgbClr>
                </a:solidFill>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US" sz="4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a:defRPr/>
            </a:pPr>
            <a:endParaRPr kumimoji="0" lang="en-US" sz="4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Fraction Number in Phase: </a:t>
            </a:r>
            <a:r>
              <a:rPr lang="en-US" sz="1000" b="1" dirty="0">
                <a:latin typeface="Verdana" panose="020B0604030504040204" pitchFamily="34" charset="0"/>
                <a:ea typeface="Verdana" panose="020B0604030504040204" pitchFamily="34" charset="0"/>
              </a:rPr>
              <a:t>15</a:t>
            </a:r>
          </a:p>
          <a:p>
            <a:r>
              <a:rPr lang="en-US" sz="1000" dirty="0">
                <a:latin typeface="Verdana" panose="020B0604030504040204" pitchFamily="34" charset="0"/>
                <a:ea typeface="Verdana" panose="020B0604030504040204" pitchFamily="34" charset="0"/>
              </a:rPr>
              <a:t>Fraction Number in Plan:   </a:t>
            </a:r>
            <a:r>
              <a:rPr lang="en-US" sz="1000" b="1" dirty="0">
                <a:latin typeface="Verdana" panose="020B0604030504040204" pitchFamily="34" charset="0"/>
                <a:ea typeface="Verdana" panose="020B0604030504040204" pitchFamily="34" charset="0"/>
              </a:rPr>
              <a:t>15</a:t>
            </a:r>
          </a:p>
        </p:txBody>
      </p:sp>
      <p:sp>
        <p:nvSpPr>
          <p:cNvPr id="18" name="TextBox 29">
            <a:extLst>
              <a:ext uri="{FF2B5EF4-FFF2-40B4-BE49-F238E27FC236}">
                <a16:creationId xmlns:a16="http://schemas.microsoft.com/office/drawing/2014/main" id="{4AD29000-7637-C54C-3D41-D5A00E175146}"/>
              </a:ext>
            </a:extLst>
          </p:cNvPr>
          <p:cNvSpPr txBox="1"/>
          <p:nvPr/>
        </p:nvSpPr>
        <p:spPr>
          <a:xfrm>
            <a:off x="5126846" y="5384097"/>
            <a:ext cx="2224218" cy="75405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kern="0" dirty="0">
                <a:solidFill>
                  <a:srgbClr val="5B9BD5">
                    <a:lumMod val="75000"/>
                  </a:srgbClr>
                </a:solidFill>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a:defRPr/>
            </a:pPr>
            <a:r>
              <a:rPr lang="en-US" sz="1000" dirty="0">
                <a:latin typeface="Verdana" panose="020B0604030504040204" pitchFamily="34" charset="0"/>
                <a:ea typeface="Verdana" panose="020B0604030504040204" pitchFamily="34" charset="0"/>
              </a:rPr>
              <a:t>Fraction Number in Phase: </a:t>
            </a:r>
            <a:r>
              <a:rPr lang="en-US" sz="1000" b="1" dirty="0">
                <a:latin typeface="Verdana" panose="020B0604030504040204" pitchFamily="34" charset="0"/>
                <a:ea typeface="Verdana" panose="020B0604030504040204" pitchFamily="34" charset="0"/>
              </a:rPr>
              <a:t>20</a:t>
            </a:r>
            <a:endParaRPr kumimoji="0" lang="en-US" sz="100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Fraction Number in Plan:     </a:t>
            </a:r>
            <a:r>
              <a:rPr lang="en-US" sz="1000" b="1" dirty="0">
                <a:latin typeface="Verdana" panose="020B0604030504040204" pitchFamily="34" charset="0"/>
                <a:ea typeface="Verdana" panose="020B0604030504040204" pitchFamily="34" charset="0"/>
              </a:rPr>
              <a:t>5</a:t>
            </a:r>
          </a:p>
        </p:txBody>
      </p:sp>
    </p:spTree>
    <p:extLst>
      <p:ext uri="{BB962C8B-B14F-4D97-AF65-F5344CB8AC3E}">
        <p14:creationId xmlns:p14="http://schemas.microsoft.com/office/powerpoint/2010/main" val="362690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59C3A61-F4DD-E220-B8E9-0758F6DBF77F}"/>
              </a:ext>
            </a:extLst>
          </p:cNvPr>
          <p:cNvGraphicFramePr>
            <a:graphicFrameLocks noGrp="1"/>
          </p:cNvGraphicFramePr>
          <p:nvPr/>
        </p:nvGraphicFramePr>
        <p:xfrm>
          <a:off x="369113" y="2709939"/>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dirty="0">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dirty="0">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dirty="0">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dirty="0">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dirty="0">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dirty="0">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5" name="Rectangle 4">
            <a:extLst>
              <a:ext uri="{FF2B5EF4-FFF2-40B4-BE49-F238E27FC236}">
                <a16:creationId xmlns:a16="http://schemas.microsoft.com/office/drawing/2014/main" id="{18902F11-C9C6-103E-2DAD-7E727A5FA759}"/>
              </a:ext>
            </a:extLst>
          </p:cNvPr>
          <p:cNvSpPr/>
          <p:nvPr/>
        </p:nvSpPr>
        <p:spPr>
          <a:xfrm>
            <a:off x="7350966" y="3165359"/>
            <a:ext cx="327803" cy="8665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sp>
        <p:nvSpPr>
          <p:cNvPr id="11" name="Rectangle 10">
            <a:extLst>
              <a:ext uri="{FF2B5EF4-FFF2-40B4-BE49-F238E27FC236}">
                <a16:creationId xmlns:a16="http://schemas.microsoft.com/office/drawing/2014/main" id="{A9817D1A-298B-8E88-FF09-2D84AFD1AE63}"/>
              </a:ext>
            </a:extLst>
          </p:cNvPr>
          <p:cNvSpPr/>
          <p:nvPr/>
        </p:nvSpPr>
        <p:spPr>
          <a:xfrm>
            <a:off x="7348093" y="4514618"/>
            <a:ext cx="327803" cy="53183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cxnSp>
        <p:nvCxnSpPr>
          <p:cNvPr id="13" name="Straight Connector 12">
            <a:extLst>
              <a:ext uri="{FF2B5EF4-FFF2-40B4-BE49-F238E27FC236}">
                <a16:creationId xmlns:a16="http://schemas.microsoft.com/office/drawing/2014/main" id="{0972ADE0-F52E-76BA-02F4-A3A523B93960}"/>
              </a:ext>
            </a:extLst>
          </p:cNvPr>
          <p:cNvCxnSpPr>
            <a:cxnSpLocks/>
            <a:endCxn id="8" idx="2"/>
          </p:cNvCxnSpPr>
          <p:nvPr/>
        </p:nvCxnSpPr>
        <p:spPr>
          <a:xfrm flipH="1" flipV="1">
            <a:off x="7111883" y="2320459"/>
            <a:ext cx="205208" cy="4742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7E9C9E-958A-FE27-3156-9D5BF228315B}"/>
              </a:ext>
            </a:extLst>
          </p:cNvPr>
          <p:cNvCxnSpPr>
            <a:cxnSpLocks/>
            <a:stCxn id="11" idx="2"/>
          </p:cNvCxnSpPr>
          <p:nvPr/>
        </p:nvCxnSpPr>
        <p:spPr>
          <a:xfrm>
            <a:off x="7511995" y="5046452"/>
            <a:ext cx="330676" cy="35263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5399EEC-DB8C-5DD3-EC8F-211B9ED2A662}"/>
              </a:ext>
            </a:extLst>
          </p:cNvPr>
          <p:cNvSpPr/>
          <p:nvPr/>
        </p:nvSpPr>
        <p:spPr>
          <a:xfrm>
            <a:off x="7350966" y="2794686"/>
            <a:ext cx="327803" cy="29324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cxnSp>
        <p:nvCxnSpPr>
          <p:cNvPr id="6" name="Straight Connector 5">
            <a:extLst>
              <a:ext uri="{FF2B5EF4-FFF2-40B4-BE49-F238E27FC236}">
                <a16:creationId xmlns:a16="http://schemas.microsoft.com/office/drawing/2014/main" id="{A3968714-6531-6090-06B4-4E0F7BF3EFB0}"/>
              </a:ext>
            </a:extLst>
          </p:cNvPr>
          <p:cNvCxnSpPr>
            <a:cxnSpLocks/>
          </p:cNvCxnSpPr>
          <p:nvPr/>
        </p:nvCxnSpPr>
        <p:spPr>
          <a:xfrm flipH="1">
            <a:off x="6238955" y="4023799"/>
            <a:ext cx="1078136" cy="14699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01FEA72-13D8-EB71-7024-8A37E55A9BCB}"/>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xyz.svg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Oct 27, 2023</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 name="TextBox 29">
            <a:extLst>
              <a:ext uri="{FF2B5EF4-FFF2-40B4-BE49-F238E27FC236}">
                <a16:creationId xmlns:a16="http://schemas.microsoft.com/office/drawing/2014/main" id="{02F172F0-B1BD-17F5-26AD-BC48368D8E00}"/>
              </a:ext>
            </a:extLst>
          </p:cNvPr>
          <p:cNvSpPr txBox="1"/>
          <p:nvPr/>
        </p:nvSpPr>
        <p:spPr>
          <a:xfrm>
            <a:off x="5999774" y="1797239"/>
            <a:ext cx="2224218"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kern="0" dirty="0">
                <a:solidFill>
                  <a:srgbClr val="5B9BD5">
                    <a:lumMod val="75000"/>
                  </a:srgbClr>
                </a:solidFill>
                <a:latin typeface="Verdana" panose="020B0604030504040204" pitchFamily="34" charset="0"/>
                <a:ea typeface="Verdana" panose="020B0604030504040204" pitchFamily="34" charset="0"/>
              </a:rPr>
              <a:t>Treatment Session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(Encounter)</a:t>
            </a:r>
          </a:p>
          <a:p>
            <a:pPr>
              <a:defRPr/>
            </a:pPr>
            <a:r>
              <a:rPr lang="en-US" sz="800" dirty="0">
                <a:latin typeface="Verdana" panose="020B0604030504040204" pitchFamily="34" charset="0"/>
                <a:ea typeface="Verdana" panose="020B0604030504040204" pitchFamily="34" charset="0"/>
              </a:rPr>
              <a:t>Session Number: 20</a:t>
            </a:r>
          </a:p>
        </p:txBody>
      </p:sp>
      <p:sp>
        <p:nvSpPr>
          <p:cNvPr id="16" name="TextBox 29">
            <a:extLst>
              <a:ext uri="{FF2B5EF4-FFF2-40B4-BE49-F238E27FC236}">
                <a16:creationId xmlns:a16="http://schemas.microsoft.com/office/drawing/2014/main" id="{B572041A-8ED8-8777-4A17-AA07EF5280A0}"/>
              </a:ext>
            </a:extLst>
          </p:cNvPr>
          <p:cNvSpPr txBox="1"/>
          <p:nvPr/>
        </p:nvSpPr>
        <p:spPr>
          <a:xfrm>
            <a:off x="7678769" y="5369796"/>
            <a:ext cx="2224218"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a:defRPr/>
            </a:pPr>
            <a:r>
              <a:rPr lang="en-GB" sz="1000" b="1" kern="0" dirty="0">
                <a:solidFill>
                  <a:srgbClr val="5B9BD5">
                    <a:lumMod val="75000"/>
                  </a:srgbClr>
                </a:solidFill>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US" sz="4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a:defRPr/>
            </a:pPr>
            <a:endParaRPr kumimoji="0" lang="en-US" sz="4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r>
              <a:rPr lang="en-US" sz="800" dirty="0">
                <a:latin typeface="Verdana" panose="020B0604030504040204" pitchFamily="34" charset="0"/>
                <a:ea typeface="Verdana" panose="020B0604030504040204" pitchFamily="34" charset="0"/>
              </a:rPr>
              <a:t>Fraction Number in Phase: 15</a:t>
            </a:r>
          </a:p>
          <a:p>
            <a:r>
              <a:rPr lang="en-US" sz="800" dirty="0">
                <a:latin typeface="Verdana" panose="020B0604030504040204" pitchFamily="34" charset="0"/>
                <a:ea typeface="Verdana" panose="020B0604030504040204" pitchFamily="34" charset="0"/>
              </a:rPr>
              <a:t>Fraction Number in Plan:   15</a:t>
            </a:r>
          </a:p>
        </p:txBody>
      </p:sp>
      <p:sp>
        <p:nvSpPr>
          <p:cNvPr id="18" name="TextBox 29">
            <a:extLst>
              <a:ext uri="{FF2B5EF4-FFF2-40B4-BE49-F238E27FC236}">
                <a16:creationId xmlns:a16="http://schemas.microsoft.com/office/drawing/2014/main" id="{4AD29000-7637-C54C-3D41-D5A00E175146}"/>
              </a:ext>
            </a:extLst>
          </p:cNvPr>
          <p:cNvSpPr txBox="1"/>
          <p:nvPr/>
        </p:nvSpPr>
        <p:spPr>
          <a:xfrm>
            <a:off x="4563552" y="5565435"/>
            <a:ext cx="2224218" cy="69249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kern="0" dirty="0">
                <a:solidFill>
                  <a:srgbClr val="5B9BD5">
                    <a:lumMod val="75000"/>
                  </a:srgbClr>
                </a:solidFill>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a:defRPr/>
            </a:pPr>
            <a:r>
              <a:rPr lang="en-US" sz="800" dirty="0">
                <a:latin typeface="Verdana" panose="020B0604030504040204" pitchFamily="34" charset="0"/>
                <a:ea typeface="Verdana" panose="020B0604030504040204" pitchFamily="34" charset="0"/>
              </a:rPr>
              <a:t>Fraction Number in Phase: 20</a:t>
            </a:r>
            <a:endPar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r>
              <a:rPr lang="en-US" sz="800" dirty="0">
                <a:latin typeface="Verdana" panose="020B0604030504040204" pitchFamily="34" charset="0"/>
                <a:ea typeface="Verdana" panose="020B0604030504040204" pitchFamily="34" charset="0"/>
              </a:rPr>
              <a:t>Fraction Number in Plan:   5</a:t>
            </a:r>
          </a:p>
        </p:txBody>
      </p:sp>
    </p:spTree>
    <p:extLst>
      <p:ext uri="{BB962C8B-B14F-4D97-AF65-F5344CB8AC3E}">
        <p14:creationId xmlns:p14="http://schemas.microsoft.com/office/powerpoint/2010/main" val="266356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7922161" y="744436"/>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853029" y="744436"/>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00625" y="744436"/>
            <a:ext cx="2778747"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6" y="1699967"/>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281827"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99967"/>
            <a:ext cx="2281826"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281827"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RTResourceReferences.svg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Aug 22,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endCxn id="28" idx="3"/>
          </p:cNvCxnSpPr>
          <p:nvPr/>
        </p:nvCxnSpPr>
        <p:spPr>
          <a:xfrm flipH="1">
            <a:off x="6967429" y="1884776"/>
            <a:ext cx="1541729" cy="38264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p:cNvCxnSpPr>
          <p:nvPr/>
        </p:nvCxnSpPr>
        <p:spPr>
          <a:xfrm flipH="1" flipV="1">
            <a:off x="3215430" y="1897264"/>
            <a:ext cx="1527781" cy="370154"/>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639969" y="2805178"/>
            <a:ext cx="1527780"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215431" y="3723357"/>
            <a:ext cx="1527780"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p:cNvCxnSpPr>
          <p:nvPr/>
        </p:nvCxnSpPr>
        <p:spPr>
          <a:xfrm flipH="1">
            <a:off x="3215430" y="1900022"/>
            <a:ext cx="529372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639969" y="2805178"/>
            <a:ext cx="5324625"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215431" y="3723357"/>
            <a:ext cx="532711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9" y="195651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64853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54792"/>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874408"/>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75530"/>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77652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1466377" y="4376720"/>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FHIR descriptions and definitions</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Procedure.basedOn</a:t>
            </a:r>
            <a:r>
              <a:rPr lang="en-US" sz="1200" dirty="0">
                <a:solidFill>
                  <a:schemeClr val="accent5">
                    <a:lumMod val="75000"/>
                  </a:schemeClr>
                </a:solidFill>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6">
                    <a:lumMod val="75000"/>
                  </a:schemeClr>
                </a:solidFill>
                <a:latin typeface="Arial" panose="020B0604020202020204" pitchFamily="34" charset="0"/>
                <a:cs typeface="Arial" panose="020B0604020202020204" pitchFamily="34" charset="0"/>
              </a:rPr>
              <a:t>Procedure.partOf</a:t>
            </a:r>
            <a:r>
              <a:rPr lang="en-US" sz="1200" dirty="0">
                <a:solidFill>
                  <a:schemeClr val="accent6">
                    <a:lumMod val="75000"/>
                  </a:schemeClr>
                </a:solidFill>
                <a:latin typeface="Arial" panose="020B0604020202020204" pitchFamily="34" charset="0"/>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ServiceRequest.basedOn</a:t>
            </a:r>
            <a:r>
              <a:rPr lang="en-US" sz="1200" dirty="0">
                <a:solidFill>
                  <a:srgbClr val="A5300F"/>
                </a:solidFill>
                <a:latin typeface="Arial" panose="020B0604020202020204" pitchFamily="34" charset="0"/>
                <a:ea typeface="+mn-ea"/>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a:stCxn id="26" idx="0"/>
          </p:cNvCxnSpPr>
          <p:nvPr/>
        </p:nvCxnSpPr>
        <p:spPr>
          <a:xfrm flipV="1">
            <a:off x="9975511" y="2100077"/>
            <a:ext cx="0" cy="50504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5" y="20223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50353" y="2934076"/>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5" y="38332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03160"/>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68B093B-533C-49A1-AEFE-117D595C3CF3}"/>
              </a:ext>
            </a:extLst>
          </p:cNvPr>
          <p:cNvCxnSpPr>
            <a:cxnSpLocks/>
            <a:stCxn id="29" idx="0"/>
          </p:cNvCxnSpPr>
          <p:nvPr/>
        </p:nvCxnSpPr>
        <p:spPr>
          <a:xfrm flipH="1" flipV="1">
            <a:off x="2499055" y="2100077"/>
            <a:ext cx="1" cy="50074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21F44FD-A34B-4C8C-9D01-E5026D41E148}"/>
              </a:ext>
            </a:extLst>
          </p:cNvPr>
          <p:cNvCxnSpPr>
            <a:cxnSpLocks/>
            <a:endCxn id="29" idx="2"/>
          </p:cNvCxnSpPr>
          <p:nvPr/>
        </p:nvCxnSpPr>
        <p:spPr>
          <a:xfrm flipV="1">
            <a:off x="2499056" y="3009534"/>
            <a:ext cx="0" cy="49332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3444087" y="5045524"/>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3444087" y="5318978"/>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3444087" y="47842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115792"/>
            <a:ext cx="0" cy="138706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38454"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89192"/>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07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145084" y="189458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209047"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11090"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0956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DF3A49B-A907-411E-8393-9E417ABD01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14466</TotalTime>
  <Words>7703</Words>
  <Application>Microsoft Office PowerPoint</Application>
  <PresentationFormat>Widescreen</PresentationFormat>
  <Paragraphs>2143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von Siebenthal, Martin</cp:lastModifiedBy>
  <cp:revision>220</cp:revision>
  <cp:lastPrinted>2017-12-27T18:27:04Z</cp:lastPrinted>
  <dcterms:created xsi:type="dcterms:W3CDTF">2021-01-25T17:16:13Z</dcterms:created>
  <dcterms:modified xsi:type="dcterms:W3CDTF">2023-10-27T13:54:36Z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y fmtid="{D5CDD505-2E9C-101B-9397-08002B2CF9AE}" pid="12" name="MSIP_Label_a3d8c6b1-d8ce-4831-b4d5-1e84a25cc0cb_Enabled">
    <vt:lpwstr>true</vt:lpwstr>
  </property>
  <property fmtid="{D5CDD505-2E9C-101B-9397-08002B2CF9AE}" pid="13" name="MSIP_Label_a3d8c6b1-d8ce-4831-b4d5-1e84a25cc0cb_SetDate">
    <vt:lpwstr>2022-07-28T13:17:17Z</vt:lpwstr>
  </property>
  <property fmtid="{D5CDD505-2E9C-101B-9397-08002B2CF9AE}" pid="14" name="MSIP_Label_a3d8c6b1-d8ce-4831-b4d5-1e84a25cc0cb_Method">
    <vt:lpwstr>Standard</vt:lpwstr>
  </property>
  <property fmtid="{D5CDD505-2E9C-101B-9397-08002B2CF9AE}" pid="15" name="MSIP_Label_a3d8c6b1-d8ce-4831-b4d5-1e84a25cc0cb_Name">
    <vt:lpwstr>Unrestricted</vt:lpwstr>
  </property>
  <property fmtid="{D5CDD505-2E9C-101B-9397-08002B2CF9AE}" pid="16" name="MSIP_Label_a3d8c6b1-d8ce-4831-b4d5-1e84a25cc0cb_SiteId">
    <vt:lpwstr>5dbf1add-202a-4b8d-815b-bf0fb024e033</vt:lpwstr>
  </property>
  <property fmtid="{D5CDD505-2E9C-101B-9397-08002B2CF9AE}" pid="17" name="MSIP_Label_a3d8c6b1-d8ce-4831-b4d5-1e84a25cc0cb_ActionId">
    <vt:lpwstr>e3d87974-0ecd-4b4e-9ede-fa6175621039</vt:lpwstr>
  </property>
  <property fmtid="{D5CDD505-2E9C-101B-9397-08002B2CF9AE}" pid="18" name="MSIP_Label_a3d8c6b1-d8ce-4831-b4d5-1e84a25cc0cb_ContentBits">
    <vt:lpwstr>0</vt:lpwstr>
  </property>
</Properties>
</file>