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588" r:id="rId5"/>
    <p:sldId id="580" r:id="rId6"/>
    <p:sldId id="584" r:id="rId7"/>
    <p:sldId id="585" r:id="rId8"/>
    <p:sldId id="589" r:id="rId9"/>
    <p:sldId id="581" r:id="rId10"/>
    <p:sldId id="583" r:id="rId11"/>
    <p:sldId id="582" r:id="rId12"/>
    <p:sldId id="578" r:id="rId13"/>
    <p:sldId id="575" r:id="rId14"/>
    <p:sldId id="579" r:id="rId15"/>
    <p:sldId id="576" r:id="rId16"/>
    <p:sldId id="577" r:id="rId17"/>
    <p:sldId id="566" r:id="rId18"/>
    <p:sldId id="572" r:id="rId19"/>
    <p:sldId id="547" r:id="rId20"/>
    <p:sldId id="567" r:id="rId21"/>
    <p:sldId id="570" r:id="rId22"/>
    <p:sldId id="571" r:id="rId23"/>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lides" id="{6CC601CD-66AF-2B41-ADDA-040BC003DE58}">
          <p14:sldIdLst>
            <p14:sldId id="588"/>
            <p14:sldId id="580"/>
            <p14:sldId id="584"/>
            <p14:sldId id="585"/>
            <p14:sldId id="589"/>
            <p14:sldId id="581"/>
            <p14:sldId id="583"/>
            <p14:sldId id="582"/>
            <p14:sldId id="578"/>
            <p14:sldId id="575"/>
            <p14:sldId id="579"/>
            <p14:sldId id="576"/>
            <p14:sldId id="577"/>
            <p14:sldId id="566"/>
            <p14:sldId id="572"/>
            <p14:sldId id="547"/>
            <p14:sldId id="567"/>
            <p14:sldId id="570"/>
            <p14:sldId id="571"/>
          </p14:sldIdLst>
        </p14:section>
      </p14:sectionLst>
    </p:ex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Chung" initials="CC" lastIdx="2" clrIdx="0">
    <p:extLst>
      <p:ext uri="{19B8F6BF-5375-455C-9EA6-DF929625EA0E}">
        <p15:presenceInfo xmlns:p15="http://schemas.microsoft.com/office/powerpoint/2012/main" userId="S::cchung@varian.com::60f2dca2-02de-4425-9c5a-bc8ddd7090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C600"/>
    <a:srgbClr val="D8DFE1"/>
    <a:srgbClr val="98A4AE"/>
    <a:srgbClr val="54565A"/>
    <a:srgbClr val="00A9E0"/>
    <a:srgbClr val="FFCE00"/>
    <a:srgbClr val="F8CE00"/>
    <a:srgbClr val="F5CA00"/>
    <a:srgbClr val="FBCE05"/>
    <a:srgbClr val="FBCE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1565"/>
  </p:normalViewPr>
  <p:slideViewPr>
    <p:cSldViewPr snapToGrid="0" snapToObjects="1" showGuides="1">
      <p:cViewPr varScale="1">
        <p:scale>
          <a:sx n="112" d="100"/>
          <a:sy n="112" d="100"/>
        </p:scale>
        <p:origin x="1338" y="13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0"/>
    </p:cViewPr>
  </p:sorterViewPr>
  <p:notesViewPr>
    <p:cSldViewPr snapToGrid="0" snapToObjects="1" showGuides="1">
      <p:cViewPr varScale="1">
        <p:scale>
          <a:sx n="200" d="100"/>
          <a:sy n="200" d="100"/>
        </p:scale>
        <p:origin x="456"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BCCE2B8E-D8CA-6848-8ACB-3641BD905C1A}" type="datetimeFigureOut">
              <a:rPr lang="en-US" smtClean="0"/>
              <a:t>9/30/2022</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45EB5D-42F3-3B47-9379-192CE9207D45}" type="slidenum">
              <a:rPr lang="en-US" smtClean="0"/>
              <a:t>‹#›</a:t>
            </a:fld>
            <a:endParaRPr lang="en-US"/>
          </a:p>
        </p:txBody>
      </p:sp>
    </p:spTree>
    <p:extLst>
      <p:ext uri="{BB962C8B-B14F-4D97-AF65-F5344CB8AC3E}">
        <p14:creationId xmlns:p14="http://schemas.microsoft.com/office/powerpoint/2010/main" val="1350367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FBD2E63-B305-E245-BC8C-C9DD1D491199}" type="datetimeFigureOut">
              <a:rPr lang="en-US" smtClean="0"/>
              <a:t>9/30/2022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BCB339B-923D-284B-9EED-C41E3B3CA760}" type="slidenum">
              <a:rPr lang="en-US" smtClean="0"/>
              <a:t>‹#›</a:t>
            </a:fld>
            <a:endParaRPr lang="en-US"/>
          </a:p>
        </p:txBody>
      </p:sp>
    </p:spTree>
    <p:extLst>
      <p:ext uri="{BB962C8B-B14F-4D97-AF65-F5344CB8AC3E}">
        <p14:creationId xmlns:p14="http://schemas.microsoft.com/office/powerpoint/2010/main" val="1701972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44AC4-6A54-4E6B-B8C9-209E4286709B}"/>
              </a:ext>
            </a:extLst>
          </p:cNvPr>
          <p:cNvSpPr>
            <a:spLocks noGrp="1"/>
          </p:cNvSpPr>
          <p:nvPr>
            <p:ph type="dt" sz="half" idx="10"/>
          </p:nvPr>
        </p:nvSpPr>
        <p:spPr/>
        <p:txBody>
          <a:bodyPr/>
          <a:lstStyle/>
          <a:p>
            <a:fld id="{38D3368B-94DB-4C1C-9BDA-54C6791B159C}" type="datetimeFigureOut">
              <a:rPr lang="en-GB" smtClean="0"/>
              <a:t>30/09/2022</a:t>
            </a:fld>
            <a:endParaRPr lang="en-GB"/>
          </a:p>
        </p:txBody>
      </p:sp>
      <p:sp>
        <p:nvSpPr>
          <p:cNvPr id="3" name="Footer Placeholder 2">
            <a:extLst>
              <a:ext uri="{FF2B5EF4-FFF2-40B4-BE49-F238E27FC236}">
                <a16:creationId xmlns:a16="http://schemas.microsoft.com/office/drawing/2014/main" id="{63D50C35-6AEB-4445-971B-0655DF522D7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628585A-93F2-48E1-B7FC-F2194B68605E}"/>
              </a:ext>
            </a:extLst>
          </p:cNvPr>
          <p:cNvSpPr>
            <a:spLocks noGrp="1"/>
          </p:cNvSpPr>
          <p:nvPr>
            <p:ph type="sldNum" sz="quarter" idx="12"/>
          </p:nvPr>
        </p:nvSpPr>
        <p:spPr/>
        <p:txBody>
          <a:bodyPr/>
          <a:lstStyle/>
          <a:p>
            <a:fld id="{2F1CD5AF-24A8-404D-874B-DF25B0D88A8E}" type="slidenum">
              <a:rPr lang="en-GB" smtClean="0"/>
              <a:t>‹#›</a:t>
            </a:fld>
            <a:endParaRPr lang="en-GB"/>
          </a:p>
        </p:txBody>
      </p:sp>
    </p:spTree>
    <p:extLst>
      <p:ext uri="{BB962C8B-B14F-4D97-AF65-F5344CB8AC3E}">
        <p14:creationId xmlns:p14="http://schemas.microsoft.com/office/powerpoint/2010/main" val="21692544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F6A5BF-38FE-40D0-8D4B-DD195C59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CA52E09-A99E-48BD-8265-D30480CB8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490001-E5E8-4E66-BA45-39182F58B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3368B-94DB-4C1C-9BDA-54C6791B159C}" type="datetimeFigureOut">
              <a:rPr lang="en-GB" smtClean="0"/>
              <a:t>30/09/2022</a:t>
            </a:fld>
            <a:endParaRPr lang="en-GB"/>
          </a:p>
        </p:txBody>
      </p:sp>
      <p:sp>
        <p:nvSpPr>
          <p:cNvPr id="5" name="Footer Placeholder 4">
            <a:extLst>
              <a:ext uri="{FF2B5EF4-FFF2-40B4-BE49-F238E27FC236}">
                <a16:creationId xmlns:a16="http://schemas.microsoft.com/office/drawing/2014/main" id="{73A96BC3-60E3-4411-AD58-6D722A7FE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22801F-16E8-4E6C-83E7-C47E12B66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CD5AF-24A8-404D-874B-DF25B0D88A8E}" type="slidenum">
              <a:rPr lang="en-GB" smtClean="0"/>
              <a:t>‹#›</a:t>
            </a:fld>
            <a:endParaRPr lang="en-GB"/>
          </a:p>
        </p:txBody>
      </p:sp>
    </p:spTree>
    <p:extLst>
      <p:ext uri="{BB962C8B-B14F-4D97-AF65-F5344CB8AC3E}">
        <p14:creationId xmlns:p14="http://schemas.microsoft.com/office/powerpoint/2010/main" val="2174157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1EE130-5893-44B9-BC0E-5D11ED32A32C}"/>
              </a:ext>
            </a:extLst>
          </p:cNvPr>
          <p:cNvSpPr txBox="1"/>
          <p:nvPr/>
        </p:nvSpPr>
        <p:spPr>
          <a:xfrm>
            <a:off x="1606609" y="1153682"/>
            <a:ext cx="5163978" cy="1477328"/>
          </a:xfrm>
          <a:prstGeom prst="rect">
            <a:avLst/>
          </a:prstGeom>
          <a:noFill/>
        </p:spPr>
        <p:txBody>
          <a:bodyPr wrap="none" rtlCol="0">
            <a:spAutoFit/>
          </a:bodyPr>
          <a:lstStyle/>
          <a:p>
            <a:r>
              <a:rPr lang="en-US" dirty="0"/>
              <a:t>To create the figures for </a:t>
            </a:r>
            <a:r>
              <a:rPr lang="en-US" dirty="0" err="1"/>
              <a:t>CodeX</a:t>
            </a:r>
            <a:r>
              <a:rPr lang="en-US" dirty="0"/>
              <a:t> RT</a:t>
            </a:r>
          </a:p>
          <a:p>
            <a:pPr marL="285750" indent="-285750">
              <a:buFontTx/>
              <a:buChar char="-"/>
            </a:pPr>
            <a:r>
              <a:rPr lang="en-US" dirty="0"/>
              <a:t>select all contents of a slide (except from the title)</a:t>
            </a:r>
          </a:p>
          <a:p>
            <a:pPr marL="285750" indent="-285750">
              <a:buFontTx/>
              <a:buChar char="-"/>
            </a:pPr>
            <a:r>
              <a:rPr lang="en-US" dirty="0"/>
              <a:t>right-click</a:t>
            </a:r>
          </a:p>
          <a:p>
            <a:pPr marL="285750" indent="-285750">
              <a:buFontTx/>
              <a:buChar char="-"/>
            </a:pPr>
            <a:r>
              <a:rPr lang="en-US" dirty="0"/>
              <a:t>and select “Save as Picture …”</a:t>
            </a:r>
          </a:p>
          <a:p>
            <a:pPr marL="285750" indent="-285750">
              <a:buFontTx/>
              <a:buChar char="-"/>
            </a:pPr>
            <a:r>
              <a:rPr lang="en-US" dirty="0"/>
              <a:t>Save as *.</a:t>
            </a:r>
            <a:r>
              <a:rPr lang="en-US" dirty="0" err="1"/>
              <a:t>svg</a:t>
            </a:r>
            <a:endParaRPr lang="en-US" dirty="0"/>
          </a:p>
        </p:txBody>
      </p:sp>
    </p:spTree>
    <p:extLst>
      <p:ext uri="{BB962C8B-B14F-4D97-AF65-F5344CB8AC3E}">
        <p14:creationId xmlns:p14="http://schemas.microsoft.com/office/powerpoint/2010/main" val="406688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218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3175000" y="287034"/>
            <a:ext cx="7823448" cy="4705495"/>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3"/>
            <a:ext cx="4635876" cy="240847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59018" y="489844"/>
            <a:ext cx="1972031"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(Procedure)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0" i="0" u="none" strike="noStrike" kern="0" cap="none" spc="0" normalizeH="0" baseline="0" noProof="0" dirty="0">
              <a:ln>
                <a:noFill/>
              </a:ln>
              <a:solidFill>
                <a:schemeClr val="tx1"/>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902571"/>
            <a:ext cx="213869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Techniques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59018" y="2856703"/>
            <a:ext cx="1982952" cy="201163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&lt;Modality&gt;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&lt;Techniques&gt;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13877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err="1">
                <a:solidFill>
                  <a:srgbClr val="000000"/>
                </a:solidFill>
                <a:latin typeface="Arial" panose="020B0604020202020204"/>
              </a:rPr>
              <a:t>Locatoin</a:t>
            </a:r>
            <a:r>
              <a:rPr lang="en-GB" sz="800" kern="0" dirty="0">
                <a:solidFill>
                  <a:srgbClr val="000000"/>
                </a:solidFill>
                <a:latin typeface="Arial" panose="020B0604020202020204"/>
              </a:rPr>
              <a:t>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90030"/>
            <a:ext cx="873452" cy="355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90030"/>
            <a:ext cx="1050762" cy="147060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90030"/>
            <a:ext cx="967640" cy="22724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90030"/>
            <a:ext cx="978561" cy="2319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71310" y="4593356"/>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RTResourcesOverviewSubset.svg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680085"/>
            <a:ext cx="3158210" cy="18243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506080" y="329964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784387" y="5173472"/>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5" name="TextBox 24">
            <a:extLst>
              <a:ext uri="{FF2B5EF4-FFF2-40B4-BE49-F238E27FC236}">
                <a16:creationId xmlns:a16="http://schemas.microsoft.com/office/drawing/2014/main" id="{21D343AC-1547-41B4-9590-7D4F486623EE}"/>
              </a:ext>
            </a:extLst>
          </p:cNvPr>
          <p:cNvSpPr txBox="1"/>
          <p:nvPr/>
        </p:nvSpPr>
        <p:spPr>
          <a:xfrm>
            <a:off x="332860" y="5063570"/>
            <a:ext cx="6149507" cy="165549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Discussed: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Include Energy and Type of Device in nested extension together with Modality and Technique. Will need a more general name than the current modality-and-technique.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for SBRT, SRS etc. Should be derived with objective criteria from other data such as number of </a:t>
            </a:r>
            <a:r>
              <a:rPr lang="en-US" sz="800" kern="0" dirty="0" err="1">
                <a:solidFill>
                  <a:schemeClr val="accent6">
                    <a:lumMod val="75000"/>
                  </a:schemeClr>
                </a:solidFill>
                <a:latin typeface="Arial" panose="020B0604020202020204"/>
              </a:rPr>
              <a:t>fractins</a:t>
            </a:r>
            <a:r>
              <a:rPr lang="en-US" sz="800" kern="0" dirty="0">
                <a:solidFill>
                  <a:schemeClr val="accent6">
                    <a:lumMod val="75000"/>
                  </a:schemeClr>
                </a:solidFill>
                <a:latin typeface="Arial" panose="020B0604020202020204"/>
              </a:rPr>
              <a:t> and dose </a:t>
            </a:r>
            <a:r>
              <a:rPr lang="en-US" sz="800" kern="0">
                <a:solidFill>
                  <a:schemeClr val="accent6">
                    <a:lumMod val="75000"/>
                  </a:schemeClr>
                </a:solidFill>
                <a:latin typeface="Arial" panose="020B0604020202020204"/>
              </a:rPr>
              <a:t>per fraction instead </a:t>
            </a:r>
            <a:r>
              <a:rPr lang="en-US" sz="800" kern="0" dirty="0">
                <a:solidFill>
                  <a:schemeClr val="accent6">
                    <a:lumMod val="75000"/>
                  </a:schemeClr>
                </a:solidFill>
                <a:latin typeface="Arial" panose="020B0604020202020204"/>
              </a:rPr>
              <a:t>of manually annotated.</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Not include property about performed image guidance for now. Also here manual annotation would be subjective and not straight forward to derive from available image.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err="1">
                <a:ln>
                  <a:noFill/>
                </a:ln>
                <a:solidFill>
                  <a:schemeClr val="accent6">
                    <a:lumMod val="75000"/>
                  </a:schemeClr>
                </a:solidFill>
                <a:effectLst/>
                <a:uLnTx/>
                <a:uFillTx/>
                <a:latin typeface="Arial" panose="020B0604020202020204"/>
                <a:ea typeface="+mn-ea"/>
                <a:cs typeface="+mn-cs"/>
              </a:rPr>
              <a:t>Confi</a:t>
            </a:r>
            <a:r>
              <a:rPr lang="en-US" sz="800" kern="0" dirty="0" err="1">
                <a:solidFill>
                  <a:schemeClr val="accent6">
                    <a:lumMod val="75000"/>
                  </a:schemeClr>
                </a:solidFill>
                <a:latin typeface="Arial" panose="020B0604020202020204"/>
              </a:rPr>
              <a:t>rmed</a:t>
            </a:r>
            <a:r>
              <a:rPr lang="en-US" sz="800" kern="0" dirty="0">
                <a:solidFill>
                  <a:schemeClr val="accent6">
                    <a:lumMod val="75000"/>
                  </a:schemeClr>
                </a:solidFill>
                <a:latin typeface="Arial" panose="020B0604020202020204"/>
              </a:rPr>
              <a:t> Profile names</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chemeClr val="accent6">
                    <a:lumMod val="75000"/>
                  </a:schemeClr>
                </a:solidFill>
                <a:latin typeface="Arial" panose="020B0604020202020204"/>
              </a:rPr>
              <a:t>Confirmed that Prescription is supported for single Plans, for a complete Phase, or for a complete Course. The profile will support all three but clinics may only support one of them depending on their practice.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Discussed request from XRTS works</a:t>
            </a:r>
            <a:r>
              <a:rPr lang="en-US" sz="800" kern="0" dirty="0">
                <a:solidFill>
                  <a:schemeClr val="accent6">
                    <a:lumMod val="75000"/>
                  </a:schemeClr>
                </a:solidFill>
                <a:latin typeface="Arial" panose="020B0604020202020204"/>
              </a:rPr>
              <a:t>hop to have Number of Sessions also on Phase. But considered as not needed. Only deviates from Number of Fractions in case of partials which is not that interesting in a summary.</a:t>
            </a:r>
          </a:p>
          <a:p>
            <a:pPr marL="171450" marR="0" lvl="0" indent="-171450" defTabSz="914400" eaLnBrk="1" fontAlgn="auto" latinLnBrk="0" hangingPunct="1">
              <a:lnSpc>
                <a:spcPct val="100000"/>
              </a:lnSpc>
              <a:spcBef>
                <a:spcPts val="0"/>
              </a:spcBef>
              <a:spcAft>
                <a:spcPts val="0"/>
              </a:spcAft>
              <a:buClrTx/>
              <a:buSzTx/>
              <a:buFontTx/>
              <a:buChar char="-"/>
              <a:tabLst/>
              <a:defRPr/>
            </a:pPr>
            <a:endParaRPr lang="en-US" sz="800" b="1" kern="0" dirty="0">
              <a:solidFill>
                <a:schemeClr val="accent6">
                  <a:lumMod val="75000"/>
                </a:schemeClr>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0765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96381AE5-820F-48AA-8341-69275407F045}"/>
              </a:ext>
            </a:extLst>
          </p:cNvPr>
          <p:cNvSpPr txBox="1">
            <a:spLocks/>
          </p:cNvSpPr>
          <p:nvPr/>
        </p:nvSpPr>
        <p:spPr>
          <a:xfrm>
            <a:off x="491092" y="4018131"/>
            <a:ext cx="2355194"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Adding Plans (future scope) to discuss naming</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145452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1" y="4823222"/>
            <a:ext cx="10940536"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287035"/>
            <a:ext cx="10940537" cy="445611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4" y="372824"/>
            <a:ext cx="4635876" cy="2122011"/>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193709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84387" y="470198"/>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b="0" kern="0" dirty="0">
              <a:solidFill>
                <a:srgbClr val="C00000"/>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600180" y="2838629"/>
            <a:ext cx="2138697"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endParaRPr lang="en-US" sz="10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lang="en-US" sz="800" kern="0" dirty="0">
              <a:solidFill>
                <a:srgbClr val="C00000"/>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49" y="752829"/>
            <a:ext cx="3332001"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 </a:t>
            </a:r>
            <a:r>
              <a:rPr lang="en-GB" sz="800" kern="0" dirty="0">
                <a:solidFill>
                  <a:schemeClr val="accent5">
                    <a:lumMod val="75000"/>
                  </a:schemeClr>
                </a:solidFill>
                <a:latin typeface="Arial" panose="020B0604020202020204"/>
              </a:rPr>
              <a:t>Course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1952010"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498886" y="5342740"/>
            <a:ext cx="3282585" cy="13744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731808"/>
            <a:ext cx="873452" cy="796667"/>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1050761" cy="12860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1" cy="3173529"/>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441970" y="1528475"/>
            <a:ext cx="967640"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431049" y="1528475"/>
            <a:ext cx="97856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781471" y="5203186"/>
            <a:ext cx="2106833"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1953677" cy="523220"/>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498886" y="2092183"/>
            <a:ext cx="1042184" cy="32505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37408" y="2610783"/>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66940" y="439318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11,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38933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27966" y="4933090"/>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lang="en-US" sz="800" kern="0" dirty="0">
              <a:solidFill>
                <a:schemeClr val="accent5">
                  <a:lumMod val="75000"/>
                </a:schemeClr>
              </a:solidFill>
              <a:latin typeface="Arial" panose="020B0604020202020204"/>
            </a:endParaRP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19722" y="5342740"/>
            <a:ext cx="825487" cy="63428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endCxn id="58" idx="3"/>
          </p:cNvCxnSpPr>
          <p:nvPr/>
        </p:nvCxnSpPr>
        <p:spPr>
          <a:xfrm flipH="1">
            <a:off x="5441970" y="3218400"/>
            <a:ext cx="3158210" cy="407263"/>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8830169" y="-692020"/>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itle 1">
            <a:extLst>
              <a:ext uri="{FF2B5EF4-FFF2-40B4-BE49-F238E27FC236}">
                <a16:creationId xmlns:a16="http://schemas.microsoft.com/office/drawing/2014/main" id="{F97B3D8E-5982-498C-A34B-D140ACC463DB}"/>
              </a:ext>
            </a:extLst>
          </p:cNvPr>
          <p:cNvSpPr txBox="1">
            <a:spLocks/>
          </p:cNvSpPr>
          <p:nvPr/>
        </p:nvSpPr>
        <p:spPr>
          <a:xfrm>
            <a:off x="277898" y="3273819"/>
            <a:ext cx="2191871"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Prescription supported on all levels. It depends on clinical practice of a site, which one is available.</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339156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Treated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a:ln>
                  <a:noFill/>
                </a:ln>
                <a:solidFill>
                  <a:srgbClr val="00A9E0"/>
                </a:solidFill>
                <a:effectLst/>
                <a:uLnTx/>
                <a:uFillTx/>
                <a:latin typeface="Arial" panose="020B0604020202020204"/>
                <a:ea typeface="+mn-ea"/>
                <a:cs typeface="+mn-cs"/>
              </a:rPr>
              <a:t>Treated</a:t>
            </a:r>
            <a:r>
              <a:rPr kumimoji="0" lang="en-CH" sz="1000" b="1" i="0" u="none" strike="noStrike" kern="0" cap="none" spc="0" normalizeH="0" baseline="0" noProof="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Plan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Treatment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8" name="TextBox 97">
            <a:extLst>
              <a:ext uri="{FF2B5EF4-FFF2-40B4-BE49-F238E27FC236}">
                <a16:creationId xmlns:a16="http://schemas.microsoft.com/office/drawing/2014/main" id="{03379234-AEA8-4149-AE3A-156B290468A9}"/>
              </a:ext>
            </a:extLst>
          </p:cNvPr>
          <p:cNvSpPr txBox="1"/>
          <p:nvPr/>
        </p:nvSpPr>
        <p:spPr>
          <a:xfrm>
            <a:off x="121667" y="5650505"/>
            <a:ext cx="2710647" cy="1477328"/>
          </a:xfrm>
          <a:prstGeom prst="rect">
            <a:avLst/>
          </a:prstGeom>
          <a:no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a:t>
            </a:r>
            <a:r>
              <a:rPr lang="en-US" sz="800" kern="0" dirty="0">
                <a:solidFill>
                  <a:srgbClr val="00A9E0"/>
                </a:solidFill>
                <a:latin typeface="Arial" panose="020B0604020202020204"/>
              </a:rPr>
              <a:t>defined in </a:t>
            </a:r>
            <a:r>
              <a:rPr lang="en-US" sz="800" kern="0" dirty="0" err="1">
                <a:solidFill>
                  <a:srgbClr val="00A9E0"/>
                </a:solidFill>
                <a:latin typeface="Arial" panose="020B0604020202020204"/>
              </a:rPr>
              <a:t>mCODE</a:t>
            </a:r>
            <a:r>
              <a:rPr lang="en-US" sz="800" kern="0" dirty="0">
                <a:solidFill>
                  <a:srgbClr val="00A9E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&lt; Extension defined in </a:t>
            </a:r>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RT &gt;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84550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6257144" y="617625"/>
            <a:ext cx="4635876" cy="1845820"/>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7911" y="531835"/>
            <a:ext cx="10940537" cy="3417555"/>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561790" y="629343"/>
            <a:ext cx="2111486"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561790" y="5734902"/>
            <a:ext cx="218813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lang="en-US" sz="800" kern="0" dirty="0">
              <a:solidFill>
                <a:srgbClr val="00A9E0"/>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10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7998839" y="2639338"/>
            <a:ext cx="1797026"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rgbClr val="00A9E0"/>
                </a:solidFill>
                <a:latin typeface="Arial" panose="020B0604020202020204"/>
              </a:rPr>
              <a:t>Radiotherapy</a:t>
            </a:r>
            <a:r>
              <a:rPr lang="en-US" sz="1000" b="1" kern="0" dirty="0">
                <a:solidFill>
                  <a:srgbClr val="00A9E0"/>
                </a:solidFill>
                <a:latin typeface="Arial" panose="020B0604020202020204"/>
              </a:rPr>
              <a:t> </a:t>
            </a:r>
            <a:br>
              <a:rPr lang="en-US" sz="1000" b="1" kern="0" dirty="0">
                <a:solidFill>
                  <a:srgbClr val="00A9E0"/>
                </a:solidFill>
                <a:latin typeface="Arial" panose="020B0604020202020204"/>
              </a:rPr>
            </a:br>
            <a:r>
              <a:rPr lang="en-US" sz="1000" b="1" kern="0" dirty="0">
                <a:solidFill>
                  <a:srgbClr val="00A9E0"/>
                </a:solidFill>
                <a:latin typeface="Arial" panose="020B0604020202020204"/>
              </a:rPr>
              <a:t>Treatment </a:t>
            </a:r>
            <a:r>
              <a:rPr lang="en-CH" sz="1000" b="1" kern="0" dirty="0">
                <a:solidFill>
                  <a:srgbClr val="00A9E0"/>
                </a:solidFill>
                <a:latin typeface="Arial" panose="020B0604020202020204"/>
              </a:rPr>
              <a:t>Phase</a:t>
            </a:r>
            <a:endParaRPr lang="en-US" sz="10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7998839" y="5611792"/>
            <a:ext cx="2780029"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in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a:ln>
                  <a:noFill/>
                </a:ln>
                <a:solidFill>
                  <a:srgbClr val="000000"/>
                </a:solidFill>
                <a:effectLst/>
                <a:uLnTx/>
                <a:uFillTx/>
                <a:latin typeface="Arial" panose="020B0604020202020204"/>
                <a:ea typeface="+mn-ea"/>
                <a:cs typeface="+mn-cs"/>
              </a:rPr>
              <a:t>in Plan</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673276" y="997629"/>
            <a:ext cx="3089773"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857421" y="1444951"/>
            <a:ext cx="704369" cy="239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flipV="1">
            <a:off x="5749924" y="6181178"/>
            <a:ext cx="2248915" cy="1"/>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634131"/>
            <a:ext cx="2710647" cy="1626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Course Cumulative Prescription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course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indent="-171450">
              <a:buFontTx/>
              <a:buChar char="-"/>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561791" y="2516228"/>
            <a:ext cx="2111486"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lang="en-GB" sz="800" kern="0" dirty="0">
                <a:solidFill>
                  <a:srgbClr val="00A9E0"/>
                </a:solidFill>
                <a:latin typeface="Arial" panose="020B0604020202020204"/>
              </a:rPr>
              <a:t>R</a:t>
            </a:r>
            <a:r>
              <a:rPr kumimoji="0" lang="en-GB" sz="800" i="0" u="none" strike="noStrike" kern="0" cap="none" spc="0" normalizeH="0" baseline="0" noProof="0" dirty="0" err="1">
                <a:ln>
                  <a:noFill/>
                </a:ln>
                <a:solidFill>
                  <a:srgbClr val="00A9E0"/>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rgbClr val="00A9E0"/>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319818" y="4808648"/>
            <a:ext cx="3199355" cy="1"/>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17533" y="2260559"/>
            <a:ext cx="1" cy="255669"/>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a:stCxn id="58" idx="2"/>
          </p:cNvCxnSpPr>
          <p:nvPr/>
        </p:nvCxnSpPr>
        <p:spPr>
          <a:xfrm flipH="1">
            <a:off x="4611549" y="3655001"/>
            <a:ext cx="5985" cy="646975"/>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8253902" y="3533917"/>
            <a:ext cx="0" cy="2065601"/>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56328" y="2069327"/>
            <a:ext cx="0" cy="3542465"/>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Volume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383396"/>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0"/>
            <a:endCxn id="64" idx="3"/>
          </p:cNvCxnSpPr>
          <p:nvPr/>
        </p:nvCxnSpPr>
        <p:spPr>
          <a:xfrm flipH="1" flipV="1">
            <a:off x="7807513" y="1773275"/>
            <a:ext cx="1089839" cy="866063"/>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281106"/>
            <a:ext cx="1419929" cy="2527542"/>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673277" y="1773275"/>
            <a:ext cx="717698" cy="1312340"/>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673276" y="1444951"/>
            <a:ext cx="717699" cy="328324"/>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519173" y="4270039"/>
            <a:ext cx="1862172"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61790" y="4300817"/>
            <a:ext cx="1758028"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659963"/>
            <a:ext cx="0" cy="2074939"/>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855565" y="5343891"/>
            <a:ext cx="1" cy="255627"/>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281106"/>
            <a:ext cx="899595" cy="390007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281106"/>
            <a:ext cx="1779426" cy="2527543"/>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4516313" y="401389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783419" y="98882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355971" y="4442020"/>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9941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9298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27633" y="1323124"/>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595654" y="1301336"/>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15180" y="23776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142113" y="2465146"/>
            <a:ext cx="810253"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8768325" y="5347257"/>
            <a:ext cx="138144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7113567" y="4141905"/>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429245" y="5823214"/>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26410" y="5136729"/>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541086" y="2267965"/>
            <a:ext cx="895544"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10464" y="4448668"/>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7899673" y="497325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37111" y="3389043"/>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5037357" y="179849"/>
            <a:ext cx="400382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Dec 23,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92818" y="634132"/>
            <a:ext cx="3799081"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Derived from </a:t>
            </a:r>
            <a:r>
              <a:rPr lang="en-US" sz="1200" dirty="0" err="1">
                <a:solidFill>
                  <a:srgbClr val="33CC33"/>
                </a:solidFill>
                <a:latin typeface="Arial" panose="020B0604020202020204"/>
              </a:rPr>
              <a:t>mCODE</a:t>
            </a:r>
            <a:r>
              <a:rPr lang="en-US" sz="1200" dirty="0">
                <a:solidFill>
                  <a:srgbClr val="33CC33"/>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6774" y="4069984"/>
            <a:ext cx="2710647"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no (single plan)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lang="en-US" sz="800" kern="0" dirty="0">
                <a:solidFill>
                  <a:srgbClr val="000000"/>
                </a:solidFill>
                <a:latin typeface="Arial" panose="020B0604020202020204"/>
              </a:rPr>
              <a:t>Technique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331562"/>
            <a:ext cx="271064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Phase Cumulative Prescription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lang="en-GB" sz="800" b="1" kern="0" dirty="0">
                <a:solidFill>
                  <a:srgbClr val="FF0000"/>
                </a:solidFill>
                <a:latin typeface="Arial" panose="020B0604020202020204"/>
              </a:rPr>
              <a:t>Cumulative =</a:t>
            </a:r>
          </a:p>
          <a:p>
            <a:pPr lvl="1">
              <a:defRPr/>
            </a:pPr>
            <a:r>
              <a:rPr kumimoji="0" lang="en-GB" sz="800" b="1" i="0" u="none" strike="noStrike" kern="0" cap="none" spc="0" normalizeH="0" baseline="0" noProof="0" dirty="0">
                <a:ln>
                  <a:noFill/>
                </a:ln>
                <a:solidFill>
                  <a:srgbClr val="FF0000"/>
                </a:solidFill>
                <a:effectLst/>
                <a:uLnTx/>
                <a:uFillTx/>
                <a:latin typeface="Arial" panose="020B0604020202020204"/>
                <a:ea typeface="+mn-ea"/>
                <a:cs typeface="+mn-cs"/>
              </a:rPr>
              <a:t>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a:t>
            </a:r>
            <a:endParaRPr lang="en-US" sz="800" kern="0" dirty="0">
              <a:solidFill>
                <a:srgbClr val="00000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a:t>
            </a:r>
          </a:p>
        </p:txBody>
      </p:sp>
      <p:sp>
        <p:nvSpPr>
          <p:cNvPr id="86" name="TextBox 85">
            <a:extLst>
              <a:ext uri="{FF2B5EF4-FFF2-40B4-BE49-F238E27FC236}">
                <a16:creationId xmlns:a16="http://schemas.microsoft.com/office/drawing/2014/main" id="{1AFE997A-DF41-4E81-85D6-84EE15116B40}"/>
              </a:ext>
            </a:extLst>
          </p:cNvPr>
          <p:cNvSpPr txBox="1"/>
          <p:nvPr/>
        </p:nvSpPr>
        <p:spPr>
          <a:xfrm>
            <a:off x="2783419" y="2624511"/>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83419" y="435101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105" idx="3"/>
            <a:endCxn id="58" idx="1"/>
          </p:cNvCxnSpPr>
          <p:nvPr/>
        </p:nvCxnSpPr>
        <p:spPr>
          <a:xfrm>
            <a:off x="2857421" y="3085615"/>
            <a:ext cx="704370"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a:off x="2857421" y="4808648"/>
            <a:ext cx="704369" cy="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673277" y="3085614"/>
            <a:ext cx="2325562" cy="1"/>
          </a:xfrm>
          <a:prstGeom prst="straightConnector1">
            <a:avLst/>
          </a:prstGeom>
          <a:noFill/>
          <a:ln w="6350" cap="flat" cmpd="sng" algn="ctr">
            <a:solidFill>
              <a:srgbClr val="00A9E0"/>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5677163" y="2838658"/>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cxnSp>
        <p:nvCxnSpPr>
          <p:cNvPr id="111" name="Straight Arrow Connector 110">
            <a:extLst>
              <a:ext uri="{FF2B5EF4-FFF2-40B4-BE49-F238E27FC236}">
                <a16:creationId xmlns:a16="http://schemas.microsoft.com/office/drawing/2014/main" id="{8AD98F36-35F5-4D54-8567-DFF046D8B1E0}"/>
              </a:ext>
            </a:extLst>
          </p:cNvPr>
          <p:cNvCxnSpPr>
            <a:cxnSpLocks/>
          </p:cNvCxnSpPr>
          <p:nvPr/>
        </p:nvCxnSpPr>
        <p:spPr>
          <a:xfrm>
            <a:off x="9148930" y="2082215"/>
            <a:ext cx="0" cy="555030"/>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41BD1364-837F-49F6-9AA1-83AA93B4E610}"/>
              </a:ext>
            </a:extLst>
          </p:cNvPr>
          <p:cNvSpPr txBox="1"/>
          <p:nvPr/>
        </p:nvSpPr>
        <p:spPr>
          <a:xfrm>
            <a:off x="8749792" y="2096645"/>
            <a:ext cx="933200"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cxnSp>
        <p:nvCxnSpPr>
          <p:cNvPr id="113" name="Straight Arrow Connector 112">
            <a:extLst>
              <a:ext uri="{FF2B5EF4-FFF2-40B4-BE49-F238E27FC236}">
                <a16:creationId xmlns:a16="http://schemas.microsoft.com/office/drawing/2014/main" id="{112AE4EC-89ED-422E-98F9-1D906D83E7D2}"/>
              </a:ext>
            </a:extLst>
          </p:cNvPr>
          <p:cNvCxnSpPr>
            <a:cxnSpLocks/>
          </p:cNvCxnSpPr>
          <p:nvPr/>
        </p:nvCxnSpPr>
        <p:spPr>
          <a:xfrm>
            <a:off x="10067278" y="2076078"/>
            <a:ext cx="0" cy="2193961"/>
          </a:xfrm>
          <a:prstGeom prst="straightConnector1">
            <a:avLst/>
          </a:prstGeom>
          <a:noFill/>
          <a:ln w="6350" cap="flat" cmpd="sng" algn="ctr">
            <a:solidFill>
              <a:srgbClr val="00A9E0"/>
            </a:solidFill>
            <a:prstDash val="solid"/>
            <a:miter lim="800000"/>
            <a:tailEnd type="triangle"/>
          </a:ln>
          <a:effectLst/>
        </p:spPr>
      </p:cxnSp>
      <p:sp>
        <p:nvSpPr>
          <p:cNvPr id="114" name="TextBox 113">
            <a:extLst>
              <a:ext uri="{FF2B5EF4-FFF2-40B4-BE49-F238E27FC236}">
                <a16:creationId xmlns:a16="http://schemas.microsoft.com/office/drawing/2014/main" id="{14CA9576-FE42-4911-8D35-38C080F9F0C0}"/>
              </a:ext>
            </a:extLst>
          </p:cNvPr>
          <p:cNvSpPr txBox="1"/>
          <p:nvPr/>
        </p:nvSpPr>
        <p:spPr>
          <a:xfrm>
            <a:off x="9812800" y="2934073"/>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Tree>
    <p:extLst>
      <p:ext uri="{BB962C8B-B14F-4D97-AF65-F5344CB8AC3E}">
        <p14:creationId xmlns:p14="http://schemas.microsoft.com/office/powerpoint/2010/main" val="925206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7ED299A2-93ED-4808-A0C7-86741EE079B1}"/>
              </a:ext>
            </a:extLst>
          </p:cNvPr>
          <p:cNvSpPr/>
          <p:nvPr/>
        </p:nvSpPr>
        <p:spPr>
          <a:xfrm>
            <a:off x="7838300" y="2788352"/>
            <a:ext cx="3119977" cy="1078733"/>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6271640" y="590788"/>
            <a:ext cx="4674527" cy="1872213"/>
          </a:xfrm>
          <a:prstGeom prst="rect">
            <a:avLst/>
          </a:prstGeom>
          <a:noFill/>
          <a:ln w="28575"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1" name="Rectangle 100">
            <a:extLst>
              <a:ext uri="{FF2B5EF4-FFF2-40B4-BE49-F238E27FC236}">
                <a16:creationId xmlns:a16="http://schemas.microsoft.com/office/drawing/2014/main" id="{2A77DAFC-452C-4877-91B2-4A43B492F91C}"/>
              </a:ext>
            </a:extLst>
          </p:cNvPr>
          <p:cNvSpPr/>
          <p:nvPr/>
        </p:nvSpPr>
        <p:spPr>
          <a:xfrm>
            <a:off x="3480579" y="590788"/>
            <a:ext cx="2633252" cy="335536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638750" y="690898"/>
            <a:ext cx="2111486"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Course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(how to treat, covering a </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complete radiotherapy treatment)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Prescribed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2456500" y="5504812"/>
            <a:ext cx="3361631" cy="76944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F</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n</a:t>
            </a:r>
            <a:b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request to treat a single fraction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tion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if specific plan(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77206" y="690898"/>
            <a:ext cx="2021834" cy="144655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Course</a:t>
            </a: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 Summary</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Number of Sessions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 Fractions per Volume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356685" y="2912340"/>
            <a:ext cx="2243938"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err="1">
                <a:solidFill>
                  <a:srgbClr val="00A9E0"/>
                </a:solidFill>
                <a:latin typeface="Arial" panose="020B0604020202020204"/>
              </a:rPr>
              <a:t>Teleradiotherapy</a:t>
            </a:r>
            <a:r>
              <a:rPr lang="en-US" sz="800" kern="0" dirty="0">
                <a:solidFill>
                  <a:srgbClr val="00A9E0"/>
                </a:solidFill>
                <a:latin typeface="Arial" panose="020B0604020202020204"/>
              </a:rPr>
              <a:t> or Brachytherapy</a:t>
            </a:r>
            <a:br>
              <a:rPr lang="en-US" sz="800" b="1" kern="0" dirty="0">
                <a:solidFill>
                  <a:srgbClr val="00A9E0"/>
                </a:solidFill>
                <a:latin typeface="Arial" panose="020B0604020202020204"/>
              </a:rPr>
            </a:br>
            <a:r>
              <a:rPr lang="en-US" sz="1200" b="1" kern="0" dirty="0">
                <a:solidFill>
                  <a:srgbClr val="00A9E0"/>
                </a:solidFill>
                <a:latin typeface="Arial" panose="020B0604020202020204"/>
              </a:rPr>
              <a:t>Delivered </a:t>
            </a:r>
            <a:r>
              <a:rPr lang="en-CH" sz="1200" b="1" kern="0" dirty="0">
                <a:solidFill>
                  <a:srgbClr val="00A9E0"/>
                </a:solidFill>
                <a:latin typeface="Arial" panose="020B0604020202020204"/>
              </a:rPr>
              <a:t>Phase</a:t>
            </a:r>
            <a:endParaRPr lang="en-US" sz="1200" b="1" kern="0" dirty="0">
              <a:solidFill>
                <a:srgbClr val="00A9E0"/>
              </a:solidFill>
              <a:latin typeface="Arial" panose="020B0604020202020204"/>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3" name="TextBox 52">
            <a:extLst>
              <a:ext uri="{FF2B5EF4-FFF2-40B4-BE49-F238E27FC236}">
                <a16:creationId xmlns:a16="http://schemas.microsoft.com/office/drawing/2014/main" id="{E5C13426-F4F3-45EA-A069-AF4F27BBE25E}"/>
              </a:ext>
            </a:extLst>
          </p:cNvPr>
          <p:cNvSpPr txBox="1"/>
          <p:nvPr/>
        </p:nvSpPr>
        <p:spPr>
          <a:xfrm>
            <a:off x="8067426" y="5366312"/>
            <a:ext cx="2780029"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raction</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Delivered Fraction Dose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ype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record</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(Phase)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(Plan)</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Resumption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756679" y="997629"/>
            <a:ext cx="3006370" cy="0"/>
          </a:xfrm>
          <a:prstGeom prst="straightConnector1">
            <a:avLst/>
          </a:prstGeom>
          <a:noFill/>
          <a:ln w="6350" cap="flat" cmpd="sng" algn="ctr">
            <a:solidFill>
              <a:srgbClr val="00A9E0"/>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903462" y="1444951"/>
            <a:ext cx="735288" cy="5914"/>
          </a:xfrm>
          <a:prstGeom prst="straightConnector1">
            <a:avLst/>
          </a:prstGeom>
          <a:noFill/>
          <a:ln w="6350" cap="flat" cmpd="sng" algn="ctr">
            <a:solidFill>
              <a:srgbClr val="00A9E0"/>
            </a:solidFill>
            <a:prstDash val="solid"/>
            <a:miter lim="800000"/>
            <a:tailEnd type="triangle"/>
          </a:ln>
          <a:effectLst/>
        </p:spPr>
      </p:cxnSp>
      <p:cxnSp>
        <p:nvCxnSpPr>
          <p:cNvPr id="56" name="Straight Arrow Connector 55">
            <a:extLst>
              <a:ext uri="{FF2B5EF4-FFF2-40B4-BE49-F238E27FC236}">
                <a16:creationId xmlns:a16="http://schemas.microsoft.com/office/drawing/2014/main" id="{6ECFD2D1-BE42-474D-9AA6-33BE04CE6C1D}"/>
              </a:ext>
            </a:extLst>
          </p:cNvPr>
          <p:cNvCxnSpPr>
            <a:cxnSpLocks/>
            <a:stCxn id="53" idx="1"/>
            <a:endCxn id="50" idx="3"/>
          </p:cNvCxnSpPr>
          <p:nvPr/>
        </p:nvCxnSpPr>
        <p:spPr>
          <a:xfrm flipH="1">
            <a:off x="5818131" y="5874144"/>
            <a:ext cx="2249295" cy="15389"/>
          </a:xfrm>
          <a:prstGeom prst="straightConnector1">
            <a:avLst/>
          </a:prstGeom>
          <a:noFill/>
          <a:ln w="6350" cap="flat" cmpd="sng" algn="ctr">
            <a:solidFill>
              <a:srgbClr val="00A9E0"/>
            </a:solidFill>
            <a:prstDash val="solid"/>
            <a:miter lim="800000"/>
            <a:headEnd type="triangle" w="med" len="med"/>
            <a:tailEnd type="none" w="med" len="med"/>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92815" y="758367"/>
            <a:ext cx="2710647" cy="13849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I</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e</a:t>
            </a:r>
            <a:r>
              <a:rPr kumimoji="0" lang="en-CH" sz="1200" b="1" i="0" u="none" strike="noStrike" kern="0" cap="none" spc="0" normalizeH="0" baseline="0" noProof="0" dirty="0" err="1">
                <a:ln>
                  <a:noFill/>
                </a:ln>
                <a:solidFill>
                  <a:srgbClr val="00A9E0"/>
                </a:solidFill>
                <a:effectLst/>
                <a:uLnTx/>
                <a:uFillTx/>
                <a:latin typeface="Arial" panose="020B0604020202020204"/>
                <a:ea typeface="+mn-ea"/>
                <a:cs typeface="+mn-cs"/>
              </a:rPr>
              <a:t>nt</a:t>
            </a:r>
            <a:r>
              <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RadiotherapyIntent</a:t>
            </a:r>
            <a:b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intent to treat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with radiotherapy)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Therapeutic Intent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Modalities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Number of Sessions (optional)</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Intended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Volume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638749" y="2656204"/>
            <a:ext cx="2162277" cy="113877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US" sz="800" i="0" u="none" strike="noStrike" kern="0" cap="none" spc="0" normalizeH="0" baseline="0" noProof="0" dirty="0" err="1">
                <a:ln>
                  <a:noFill/>
                </a:ln>
                <a:solidFill>
                  <a:srgbClr val="00A9E0"/>
                </a:solidFill>
                <a:effectLst/>
                <a:uLnTx/>
                <a:uFillTx/>
                <a:latin typeface="Arial" panose="020B0604020202020204"/>
                <a:ea typeface="+mn-ea"/>
                <a:cs typeface="+mn-cs"/>
              </a:rPr>
              <a:t>Teleradiotherapy</a:t>
            </a:r>
            <a: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t> or Brachytherapy </a:t>
            </a:r>
            <a:br>
              <a:rPr kumimoji="0" lang="en-US" sz="800" i="0" u="none" strike="noStrike" kern="0" cap="none" spc="0" normalizeH="0" baseline="0" noProof="0" dirty="0">
                <a:ln>
                  <a:noFill/>
                </a:ln>
                <a:solidFill>
                  <a:srgbClr val="00A9E0"/>
                </a:solidFill>
                <a:effectLst/>
                <a:uLnTx/>
                <a:uFillTx/>
                <a:latin typeface="Arial" panose="020B0604020202020204"/>
                <a:ea typeface="+mn-ea"/>
                <a:cs typeface="+mn-cs"/>
              </a:rPr>
            </a:b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Planned Phase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 to a set of volumes)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bed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Pre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1"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p:txBody>
      </p:sp>
      <p:cxnSp>
        <p:nvCxnSpPr>
          <p:cNvPr id="59" name="Straight Arrow Connector 58">
            <a:extLst>
              <a:ext uri="{FF2B5EF4-FFF2-40B4-BE49-F238E27FC236}">
                <a16:creationId xmlns:a16="http://schemas.microsoft.com/office/drawing/2014/main" id="{B13FE25C-2A71-45FE-9A16-97CC5F8B5FD2}"/>
              </a:ext>
            </a:extLst>
          </p:cNvPr>
          <p:cNvCxnSpPr>
            <a:cxnSpLocks/>
          </p:cNvCxnSpPr>
          <p:nvPr/>
        </p:nvCxnSpPr>
        <p:spPr>
          <a:xfrm flipH="1">
            <a:off x="5319818" y="4744882"/>
            <a:ext cx="2770616" cy="7112"/>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p:cNvCxnSpPr>
          <p:nvPr/>
        </p:nvCxnSpPr>
        <p:spPr>
          <a:xfrm>
            <a:off x="4795784" y="2199003"/>
            <a:ext cx="0" cy="438242"/>
          </a:xfrm>
          <a:prstGeom prst="straightConnector1">
            <a:avLst/>
          </a:prstGeom>
          <a:noFill/>
          <a:ln w="6350" cap="flat" cmpd="sng" algn="ctr">
            <a:solidFill>
              <a:srgbClr val="00A9E0"/>
            </a:solidFill>
            <a:prstDash val="solid"/>
            <a:miter lim="800000"/>
            <a:tailEnd type="triangle"/>
          </a:ln>
          <a:effectLst/>
        </p:spPr>
      </p:cxnSp>
      <p:cxnSp>
        <p:nvCxnSpPr>
          <p:cNvPr id="61" name="Straight Arrow Connector 60">
            <a:extLst>
              <a:ext uri="{FF2B5EF4-FFF2-40B4-BE49-F238E27FC236}">
                <a16:creationId xmlns:a16="http://schemas.microsoft.com/office/drawing/2014/main" id="{BA65E012-AAD8-4226-8C8C-5558D3E64252}"/>
              </a:ext>
            </a:extLst>
          </p:cNvPr>
          <p:cNvCxnSpPr>
            <a:cxnSpLocks/>
          </p:cNvCxnSpPr>
          <p:nvPr/>
        </p:nvCxnSpPr>
        <p:spPr>
          <a:xfrm>
            <a:off x="3730423" y="3794977"/>
            <a:ext cx="0" cy="444264"/>
          </a:xfrm>
          <a:prstGeom prst="straightConnector1">
            <a:avLst/>
          </a:prstGeom>
          <a:noFill/>
          <a:ln w="6350" cap="flat" cmpd="sng" algn="ctr">
            <a:solidFill>
              <a:srgbClr val="00A9E0"/>
            </a:solidFill>
            <a:prstDash val="solid"/>
            <a:miter lim="800000"/>
            <a:tailEnd type="triangle"/>
          </a:ln>
          <a:effectLst/>
        </p:spPr>
      </p:cxnSp>
      <p:cxnSp>
        <p:nvCxnSpPr>
          <p:cNvPr id="62" name="Straight Arrow Connector 61">
            <a:extLst>
              <a:ext uri="{FF2B5EF4-FFF2-40B4-BE49-F238E27FC236}">
                <a16:creationId xmlns:a16="http://schemas.microsoft.com/office/drawing/2014/main" id="{CF720450-1B56-474D-831D-C75C2C641835}"/>
              </a:ext>
            </a:extLst>
          </p:cNvPr>
          <p:cNvCxnSpPr>
            <a:cxnSpLocks/>
          </p:cNvCxnSpPr>
          <p:nvPr/>
        </p:nvCxnSpPr>
        <p:spPr>
          <a:xfrm>
            <a:off x="10369409" y="3821552"/>
            <a:ext cx="0" cy="1544760"/>
          </a:xfrm>
          <a:prstGeom prst="straightConnector1">
            <a:avLst/>
          </a:prstGeom>
          <a:noFill/>
          <a:ln w="6350" cap="flat" cmpd="sng" algn="ctr">
            <a:solidFill>
              <a:srgbClr val="00A9E0"/>
            </a:solidFill>
            <a:prstDash val="solid"/>
            <a:miter lim="800000"/>
            <a:tailEnd type="triangle"/>
          </a:ln>
          <a:effectLst/>
        </p:spPr>
      </p:cxnSp>
      <p:cxnSp>
        <p:nvCxnSpPr>
          <p:cNvPr id="63" name="Straight Arrow Connector 62">
            <a:extLst>
              <a:ext uri="{FF2B5EF4-FFF2-40B4-BE49-F238E27FC236}">
                <a16:creationId xmlns:a16="http://schemas.microsoft.com/office/drawing/2014/main" id="{BA578A30-79CA-446E-B21C-73BD209E5929}"/>
              </a:ext>
            </a:extLst>
          </p:cNvPr>
          <p:cNvCxnSpPr>
            <a:cxnSpLocks/>
          </p:cNvCxnSpPr>
          <p:nvPr/>
        </p:nvCxnSpPr>
        <p:spPr>
          <a:xfrm>
            <a:off x="10697819" y="2137448"/>
            <a:ext cx="0" cy="3237742"/>
          </a:xfrm>
          <a:prstGeom prst="straightConnector1">
            <a:avLst/>
          </a:prstGeom>
          <a:noFill/>
          <a:ln w="6350" cap="flat" cmpd="sng" algn="ctr">
            <a:solidFill>
              <a:srgbClr val="00A9E0"/>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390975" y="1265443"/>
            <a:ext cx="1416538" cy="107721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A9E0"/>
                </a:solidFill>
                <a:effectLst/>
                <a:uLnTx/>
                <a:uFillTx/>
                <a:latin typeface="Arial" panose="020B0604020202020204"/>
                <a:ea typeface="+mn-ea"/>
                <a:cs typeface="+mn-cs"/>
              </a:rPr>
              <a:t>Radiotherapy Volume</a:t>
            </a:r>
            <a:endParaRPr kumimoji="0" lang="en-CH" sz="12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Targets or OARs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Name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Type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 / anatomy</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807513" y="1414173"/>
            <a:ext cx="969693" cy="389879"/>
          </a:xfrm>
          <a:prstGeom prst="straightConnector1">
            <a:avLst/>
          </a:prstGeom>
          <a:noFill/>
          <a:ln w="6350" cap="flat" cmpd="sng" algn="ctr">
            <a:solidFill>
              <a:srgbClr val="00A9E0"/>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stCxn id="52" idx="1"/>
            <a:endCxn id="64" idx="3"/>
          </p:cNvCxnSpPr>
          <p:nvPr/>
        </p:nvCxnSpPr>
        <p:spPr>
          <a:xfrm flipH="1" flipV="1">
            <a:off x="7807513" y="1804052"/>
            <a:ext cx="549172" cy="1554564"/>
          </a:xfrm>
          <a:prstGeom prst="straightConnector1">
            <a:avLst/>
          </a:prstGeom>
          <a:noFill/>
          <a:ln w="6350" cap="flat" cmpd="sng" algn="ctr">
            <a:solidFill>
              <a:srgbClr val="00A9E0"/>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stCxn id="71" idx="1"/>
            <a:endCxn id="64" idx="2"/>
          </p:cNvCxnSpPr>
          <p:nvPr/>
        </p:nvCxnSpPr>
        <p:spPr>
          <a:xfrm flipH="1" flipV="1">
            <a:off x="7099244" y="2342661"/>
            <a:ext cx="982339" cy="2181027"/>
          </a:xfrm>
          <a:prstGeom prst="straightConnector1">
            <a:avLst/>
          </a:prstGeom>
          <a:noFill/>
          <a:ln w="6350" cap="flat" cmpd="sng" algn="ctr">
            <a:solidFill>
              <a:srgbClr val="00A9E0"/>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801026" y="1804052"/>
            <a:ext cx="589949" cy="142153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750236" y="1444951"/>
            <a:ext cx="640739" cy="359101"/>
          </a:xfrm>
          <a:prstGeom prst="straightConnector1">
            <a:avLst/>
          </a:prstGeom>
          <a:noFill/>
          <a:ln w="6350" cap="flat" cmpd="sng" algn="ctr">
            <a:solidFill>
              <a:srgbClr val="00A9E0"/>
            </a:solidFill>
            <a:prstDash val="solid"/>
            <a:miter lim="800000"/>
            <a:tailEnd type="triangle"/>
          </a:ln>
          <a:effectLst/>
        </p:spPr>
      </p:cxnSp>
      <p:cxnSp>
        <p:nvCxnSpPr>
          <p:cNvPr id="70" name="Straight Arrow Connector 51">
            <a:extLst>
              <a:ext uri="{FF2B5EF4-FFF2-40B4-BE49-F238E27FC236}">
                <a16:creationId xmlns:a16="http://schemas.microsoft.com/office/drawing/2014/main" id="{86BAD3A2-3DE7-4F73-9CB0-FE2209F53E13}"/>
              </a:ext>
            </a:extLst>
          </p:cNvPr>
          <p:cNvCxnSpPr>
            <a:cxnSpLocks/>
            <a:stCxn id="57" idx="2"/>
            <a:endCxn id="64" idx="1"/>
          </p:cNvCxnSpPr>
          <p:nvPr/>
        </p:nvCxnSpPr>
        <p:spPr>
          <a:xfrm rot="5400000" flipH="1" flipV="1">
            <a:off x="3799902" y="-447711"/>
            <a:ext cx="339310" cy="4842836"/>
          </a:xfrm>
          <a:prstGeom prst="bentConnector4">
            <a:avLst>
              <a:gd name="adj1" fmla="val -67372"/>
              <a:gd name="adj2" fmla="val 63993"/>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081583" y="4077412"/>
            <a:ext cx="1971847"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Delivered 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Number of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Delivered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Dose per Volume</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DICOM Refer</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18264" y="4258963"/>
            <a:ext cx="2301554" cy="89255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A9E0"/>
                </a:solidFill>
                <a:effectLst/>
                <a:uLnTx/>
                <a:uFillTx/>
                <a:latin typeface="Arial" panose="020B0604020202020204"/>
                <a:ea typeface="+mn-ea"/>
                <a:cs typeface="+mn-cs"/>
              </a:rPr>
              <a:t>Plan</a:t>
            </a:r>
            <a:endParaRPr kumimoji="0" lang="en-CH" sz="12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Modality</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Technique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1"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US" sz="800" b="1" i="0" u="none" strike="noStrike" kern="0" cap="none" spc="0" normalizeH="0" baseline="0" noProof="0" dirty="0" err="1">
                <a:ln>
                  <a:noFill/>
                </a:ln>
                <a:solidFill>
                  <a:srgbClr val="000000"/>
                </a:solidFill>
                <a:effectLst/>
                <a:uLnTx/>
                <a:uFillTx/>
                <a:latin typeface="Arial" panose="020B0604020202020204"/>
                <a:ea typeface="+mn-ea"/>
                <a:cs typeface="+mn-cs"/>
              </a:rPr>
              <a:t>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 Fractions</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US" sz="800" b="1" i="0" u="none" strike="noStrike" kern="0" cap="none" spc="0" normalizeH="0" baseline="0" noProof="0" dirty="0">
                <a:ln>
                  <a:noFill/>
                </a:ln>
                <a:solidFill>
                  <a:srgbClr val="000000"/>
                </a:solidFill>
                <a:effectLst/>
                <a:uLnTx/>
                <a:uFillTx/>
                <a:latin typeface="Arial" panose="020B0604020202020204"/>
                <a:ea typeface="+mn-ea"/>
                <a:cs typeface="+mn-cs"/>
              </a:rPr>
              <a:t>Planned</a:t>
            </a:r>
            <a:r>
              <a:rPr kumimoji="0" lang="en-CH" sz="800" b="1"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Volume</a:t>
            </a:r>
          </a:p>
          <a:p>
            <a:pPr marL="171450" marR="0" lvl="0" indent="-171450" defTabSz="914400" eaLnBrk="1" fontAlgn="auto" latinLnBrk="0" hangingPunct="1">
              <a:lnSpc>
                <a:spcPct val="100000"/>
              </a:lnSpc>
              <a:spcBef>
                <a:spcPts val="0"/>
              </a:spcBef>
              <a:spcAft>
                <a:spcPts val="0"/>
              </a:spcAft>
              <a:buClrTx/>
              <a:buSzTx/>
              <a:buFontTx/>
              <a:buChar char="-"/>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endParaRPr kumimoji="0" lang="en-CH" sz="8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p:cNvCxnSpPr>
          <p:nvPr/>
        </p:nvCxnSpPr>
        <p:spPr>
          <a:xfrm>
            <a:off x="5517853" y="3794977"/>
            <a:ext cx="0" cy="1709835"/>
          </a:xfrm>
          <a:prstGeom prst="straightConnector1">
            <a:avLst/>
          </a:prstGeom>
          <a:noFill/>
          <a:ln w="6350" cap="flat" cmpd="sng" algn="ctr">
            <a:solidFill>
              <a:srgbClr val="00A9E0"/>
            </a:solidFill>
            <a:prstDash val="solid"/>
            <a:miter lim="800000"/>
            <a:tailEnd type="triangle"/>
          </a:ln>
          <a:effectLst/>
        </p:spPr>
      </p:cxnSp>
      <p:cxnSp>
        <p:nvCxnSpPr>
          <p:cNvPr id="74" name="Straight Arrow Connector 73">
            <a:extLst>
              <a:ext uri="{FF2B5EF4-FFF2-40B4-BE49-F238E27FC236}">
                <a16:creationId xmlns:a16="http://schemas.microsoft.com/office/drawing/2014/main" id="{B2557F5E-BBE9-4366-85BD-CA5523F04358}"/>
              </a:ext>
            </a:extLst>
          </p:cNvPr>
          <p:cNvCxnSpPr>
            <a:cxnSpLocks/>
          </p:cNvCxnSpPr>
          <p:nvPr/>
        </p:nvCxnSpPr>
        <p:spPr>
          <a:xfrm>
            <a:off x="8972962" y="4969964"/>
            <a:ext cx="0" cy="398822"/>
          </a:xfrm>
          <a:prstGeom prst="straightConnector1">
            <a:avLst/>
          </a:prstGeom>
          <a:noFill/>
          <a:ln w="6350" cap="flat" cmpd="sng" algn="ctr">
            <a:solidFill>
              <a:srgbClr val="00A9E0"/>
            </a:solidFill>
            <a:prstDash val="solid"/>
            <a:miter lim="800000"/>
            <a:tailEnd type="triangle"/>
          </a:ln>
          <a:effectLst/>
        </p:spPr>
      </p:cxnSp>
      <p:cxnSp>
        <p:nvCxnSpPr>
          <p:cNvPr id="75" name="Straight Arrow Connector 74">
            <a:extLst>
              <a:ext uri="{FF2B5EF4-FFF2-40B4-BE49-F238E27FC236}">
                <a16:creationId xmlns:a16="http://schemas.microsoft.com/office/drawing/2014/main" id="{CF8B029C-A624-4AC5-A9E7-F316BEC70810}"/>
              </a:ext>
            </a:extLst>
          </p:cNvPr>
          <p:cNvCxnSpPr>
            <a:cxnSpLocks/>
            <a:stCxn id="53" idx="1"/>
            <a:endCxn id="64" idx="2"/>
          </p:cNvCxnSpPr>
          <p:nvPr/>
        </p:nvCxnSpPr>
        <p:spPr>
          <a:xfrm flipH="1" flipV="1">
            <a:off x="7099244" y="2342661"/>
            <a:ext cx="968182" cy="3531483"/>
          </a:xfrm>
          <a:prstGeom prst="straightConnector1">
            <a:avLst/>
          </a:prstGeom>
          <a:noFill/>
          <a:ln w="6350" cap="flat" cmpd="sng" algn="ctr">
            <a:solidFill>
              <a:srgbClr val="00A9E0"/>
            </a:solidFill>
            <a:prstDash val="solid"/>
            <a:miter lim="800000"/>
            <a:tailEnd type="triangle"/>
          </a:ln>
          <a:effectLst/>
        </p:spPr>
      </p:cxnSp>
      <p:cxnSp>
        <p:nvCxnSpPr>
          <p:cNvPr id="76" name="Straight Arrow Connector 75">
            <a:extLst>
              <a:ext uri="{FF2B5EF4-FFF2-40B4-BE49-F238E27FC236}">
                <a16:creationId xmlns:a16="http://schemas.microsoft.com/office/drawing/2014/main" id="{AD643A87-0366-40DF-BF33-79C01C2DFD22}"/>
              </a:ext>
            </a:extLst>
          </p:cNvPr>
          <p:cNvCxnSpPr>
            <a:cxnSpLocks/>
            <a:stCxn id="72" idx="3"/>
            <a:endCxn id="64" idx="2"/>
          </p:cNvCxnSpPr>
          <p:nvPr/>
        </p:nvCxnSpPr>
        <p:spPr>
          <a:xfrm flipV="1">
            <a:off x="5319818" y="2342661"/>
            <a:ext cx="1779426" cy="2362578"/>
          </a:xfrm>
          <a:prstGeom prst="straightConnector1">
            <a:avLst/>
          </a:prstGeom>
          <a:noFill/>
          <a:ln w="6350" cap="flat" cmpd="sng" algn="ctr">
            <a:solidFill>
              <a:srgbClr val="00A9E0"/>
            </a:solidFill>
            <a:prstDash val="solid"/>
            <a:miter lim="800000"/>
            <a:tailEnd type="triangle"/>
          </a:ln>
          <a:effectLst/>
        </p:spPr>
      </p:cxnSp>
      <p:sp>
        <p:nvSpPr>
          <p:cNvPr id="78" name="TextBox 77">
            <a:extLst>
              <a:ext uri="{FF2B5EF4-FFF2-40B4-BE49-F238E27FC236}">
                <a16:creationId xmlns:a16="http://schemas.microsoft.com/office/drawing/2014/main" id="{6B84E764-BFC9-4044-AC24-E78864314E96}"/>
              </a:ext>
            </a:extLst>
          </p:cNvPr>
          <p:cNvSpPr txBox="1"/>
          <p:nvPr/>
        </p:nvSpPr>
        <p:spPr>
          <a:xfrm>
            <a:off x="2791999" y="4025771"/>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9" name="TextBox 78">
            <a:extLst>
              <a:ext uri="{FF2B5EF4-FFF2-40B4-BE49-F238E27FC236}">
                <a16:creationId xmlns:a16="http://schemas.microsoft.com/office/drawing/2014/main" id="{0642CF20-8BB8-4DF8-8D2B-19DDE35DCE96}"/>
              </a:ext>
            </a:extLst>
          </p:cNvPr>
          <p:cNvSpPr txBox="1"/>
          <p:nvPr/>
        </p:nvSpPr>
        <p:spPr>
          <a:xfrm>
            <a:off x="2835959" y="1014064"/>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6134580" y="4357566"/>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683503" y="573701"/>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lment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476313" y="2788352"/>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719566" y="1249469"/>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5748560" y="1189734"/>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653558" y="268518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6" name="TextBox 85">
            <a:extLst>
              <a:ext uri="{FF2B5EF4-FFF2-40B4-BE49-F238E27FC236}">
                <a16:creationId xmlns:a16="http://schemas.microsoft.com/office/drawing/2014/main" id="{97083A3F-4F13-4FC0-8BD8-5902BAFD557A}"/>
              </a:ext>
            </a:extLst>
          </p:cNvPr>
          <p:cNvSpPr txBox="1"/>
          <p:nvPr/>
        </p:nvSpPr>
        <p:spPr>
          <a:xfrm>
            <a:off x="2223408" y="2421341"/>
            <a:ext cx="109936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defines intended dose to 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(optional)</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322906" y="3327718"/>
            <a:ext cx="899832"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8" name="TextBox 87">
            <a:extLst>
              <a:ext uri="{FF2B5EF4-FFF2-40B4-BE49-F238E27FC236}">
                <a16:creationId xmlns:a16="http://schemas.microsoft.com/office/drawing/2014/main" id="{4953223F-C4F7-45A0-9683-C69C6A83FFD5}"/>
              </a:ext>
            </a:extLst>
          </p:cNvPr>
          <p:cNvSpPr txBox="1"/>
          <p:nvPr/>
        </p:nvSpPr>
        <p:spPr>
          <a:xfrm>
            <a:off x="9012445" y="5017611"/>
            <a:ext cx="854893"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89" name="TextBox 88">
            <a:extLst>
              <a:ext uri="{FF2B5EF4-FFF2-40B4-BE49-F238E27FC236}">
                <a16:creationId xmlns:a16="http://schemas.microsoft.com/office/drawing/2014/main" id="{5CACEFF1-A506-4662-8287-8F20F28588E3}"/>
              </a:ext>
            </a:extLst>
          </p:cNvPr>
          <p:cNvSpPr txBox="1"/>
          <p:nvPr/>
        </p:nvSpPr>
        <p:spPr>
          <a:xfrm>
            <a:off x="6812431" y="3821552"/>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6552574" y="5417797"/>
            <a:ext cx="74042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 0..1</a:t>
            </a:r>
          </a:p>
        </p:txBody>
      </p:sp>
      <p:sp>
        <p:nvSpPr>
          <p:cNvPr id="91" name="TextBox 90">
            <a:extLst>
              <a:ext uri="{FF2B5EF4-FFF2-40B4-BE49-F238E27FC236}">
                <a16:creationId xmlns:a16="http://schemas.microsoft.com/office/drawing/2014/main" id="{9CC983B9-E616-4EA9-BC31-DD772222FC3E}"/>
              </a:ext>
            </a:extLst>
          </p:cNvPr>
          <p:cNvSpPr txBox="1"/>
          <p:nvPr/>
        </p:nvSpPr>
        <p:spPr>
          <a:xfrm>
            <a:off x="5437448" y="4940153"/>
            <a:ext cx="964565"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fulfilled by</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1</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3747384" y="2421341"/>
            <a:ext cx="947179"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fulfilled in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688EC9F6-0A4E-4442-963F-36A71446F898}"/>
              </a:ext>
            </a:extLst>
          </p:cNvPr>
          <p:cNvSpPr txBox="1"/>
          <p:nvPr/>
        </p:nvSpPr>
        <p:spPr>
          <a:xfrm>
            <a:off x="10400785" y="4569589"/>
            <a:ext cx="597664" cy="58477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4" name="TextBox 93">
            <a:extLst>
              <a:ext uri="{FF2B5EF4-FFF2-40B4-BE49-F238E27FC236}">
                <a16:creationId xmlns:a16="http://schemas.microsoft.com/office/drawing/2014/main" id="{88C5E7AD-60A1-4FAF-B27B-44B2858474FF}"/>
              </a:ext>
            </a:extLst>
          </p:cNvPr>
          <p:cNvSpPr txBox="1"/>
          <p:nvPr/>
        </p:nvSpPr>
        <p:spPr>
          <a:xfrm>
            <a:off x="10037646" y="4088280"/>
            <a:ext cx="631961"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akes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into account 0..*</a:t>
            </a:r>
          </a:p>
        </p:txBody>
      </p:sp>
      <p:sp>
        <p:nvSpPr>
          <p:cNvPr id="95" name="TextBox 94">
            <a:extLst>
              <a:ext uri="{FF2B5EF4-FFF2-40B4-BE49-F238E27FC236}">
                <a16:creationId xmlns:a16="http://schemas.microsoft.com/office/drawing/2014/main" id="{A8E5DBCF-F223-4A2A-B7C5-E8C15249A5B2}"/>
              </a:ext>
            </a:extLst>
          </p:cNvPr>
          <p:cNvSpPr txBox="1"/>
          <p:nvPr/>
        </p:nvSpPr>
        <p:spPr>
          <a:xfrm>
            <a:off x="5848480" y="3302535"/>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527431" y="242041"/>
            <a:ext cx="372570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rgbClr val="FF0000"/>
                </a:solidFill>
                <a:effectLst/>
                <a:uLnTx/>
                <a:uFillTx/>
                <a:latin typeface="Arial" panose="020B0604020202020204"/>
                <a:ea typeface="+mn-ea"/>
                <a:cs typeface="+mn-cs"/>
              </a:rPr>
              <a:t>mCODE</a:t>
            </a:r>
            <a:r>
              <a:rPr kumimoji="0" lang="en-US" sz="1200" b="0" i="0" u="none" strike="noStrike" kern="1200" cap="none" spc="0" normalizeH="0" baseline="0" noProof="0" dirty="0">
                <a:ln>
                  <a:noFill/>
                </a:ln>
                <a:solidFill>
                  <a:srgbClr val="FF0000"/>
                </a:solidFill>
                <a:effectLst/>
                <a:uLnTx/>
                <a:uFillTx/>
                <a:latin typeface="Arial" panose="020B0604020202020204"/>
                <a:ea typeface="+mn-ea"/>
                <a:cs typeface="+mn-cs"/>
              </a:rPr>
              <a:t> STU 2 Scope (Summary of Delivery)</a:t>
            </a:r>
          </a:p>
        </p:txBody>
      </p:sp>
      <p:sp>
        <p:nvSpPr>
          <p:cNvPr id="98" name="Content Placeholder 2">
            <a:extLst>
              <a:ext uri="{FF2B5EF4-FFF2-40B4-BE49-F238E27FC236}">
                <a16:creationId xmlns:a16="http://schemas.microsoft.com/office/drawing/2014/main" id="{5830DCFC-8C06-4072-93FA-D6CE6D03B385}"/>
              </a:ext>
            </a:extLst>
          </p:cNvPr>
          <p:cNvSpPr txBox="1">
            <a:spLocks/>
          </p:cNvSpPr>
          <p:nvPr/>
        </p:nvSpPr>
        <p:spPr>
          <a:xfrm>
            <a:off x="7926229" y="6512915"/>
            <a:ext cx="3019938"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CH" sz="1200" dirty="0">
                <a:solidFill>
                  <a:srgbClr val="33CC33"/>
                </a:solidFill>
                <a:latin typeface="Arial" panose="020B0604020202020204"/>
              </a:rPr>
              <a:t>Include for Session Summary</a:t>
            </a:r>
            <a:r>
              <a:rPr lang="en-US" sz="1200" dirty="0">
                <a:solidFill>
                  <a:srgbClr val="33CC33"/>
                </a:solidFill>
                <a:latin typeface="Arial" panose="020B0604020202020204"/>
              </a:rPr>
              <a:t> (future)</a:t>
            </a:r>
          </a:p>
        </p:txBody>
      </p:sp>
      <p:sp>
        <p:nvSpPr>
          <p:cNvPr id="99" name="Rectangle 98">
            <a:extLst>
              <a:ext uri="{FF2B5EF4-FFF2-40B4-BE49-F238E27FC236}">
                <a16:creationId xmlns:a16="http://schemas.microsoft.com/office/drawing/2014/main" id="{57C9B76B-3613-435E-8497-0EDCFFAB68B8}"/>
              </a:ext>
            </a:extLst>
          </p:cNvPr>
          <p:cNvSpPr/>
          <p:nvPr/>
        </p:nvSpPr>
        <p:spPr>
          <a:xfrm>
            <a:off x="7950460" y="3990935"/>
            <a:ext cx="2995708" cy="2558092"/>
          </a:xfrm>
          <a:prstGeom prst="rect">
            <a:avLst/>
          </a:prstGeom>
          <a:noFill/>
          <a:ln w="28575" cap="flat" cmpd="sng" algn="ctr">
            <a:solidFill>
              <a:srgbClr val="33CC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00" name="Content Placeholder 2">
            <a:extLst>
              <a:ext uri="{FF2B5EF4-FFF2-40B4-BE49-F238E27FC236}">
                <a16:creationId xmlns:a16="http://schemas.microsoft.com/office/drawing/2014/main" id="{3CB78359-3547-488A-B07B-630943E355D7}"/>
              </a:ext>
            </a:extLst>
          </p:cNvPr>
          <p:cNvSpPr txBox="1">
            <a:spLocks/>
          </p:cNvSpPr>
          <p:nvPr/>
        </p:nvSpPr>
        <p:spPr>
          <a:xfrm>
            <a:off x="3459742" y="242041"/>
            <a:ext cx="2828525"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(Plan</a:t>
            </a:r>
            <a:r>
              <a:rPr lang="en-CH" sz="1200" dirty="0">
                <a:solidFill>
                  <a:srgbClr val="33CC33"/>
                </a:solidFill>
                <a:latin typeface="Arial" panose="020B0604020202020204"/>
              </a:rPr>
              <a:t> Summary</a:t>
            </a:r>
            <a:r>
              <a:rPr lang="en-US" sz="1200" dirty="0">
                <a:solidFill>
                  <a:srgbClr val="33CC33"/>
                </a:solidFill>
                <a:latin typeface="Arial" panose="020B0604020202020204"/>
              </a:rPr>
              <a:t>)</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a:ea typeface="+mj-ea"/>
                <a:cs typeface="+mj-cs"/>
              </a:rPr>
              <a:t>Revisited Naming Jul 27, 2021</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8021935" y="2423652"/>
            <a:ext cx="360660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33CC33"/>
                </a:solidFill>
                <a:latin typeface="Arial" panose="020B0604020202020204"/>
              </a:rPr>
              <a:t>RTTD / XRTS (Lower Level Delivery Summary)</a:t>
            </a:r>
          </a:p>
        </p:txBody>
      </p:sp>
    </p:spTree>
    <p:extLst>
      <p:ext uri="{BB962C8B-B14F-4D97-AF65-F5344CB8AC3E}">
        <p14:creationId xmlns:p14="http://schemas.microsoft.com/office/powerpoint/2010/main" val="1005861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4429935" y="726136"/>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Plan)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55" name="Straight Arrow Connector 54">
            <a:extLst>
              <a:ext uri="{FF2B5EF4-FFF2-40B4-BE49-F238E27FC236}">
                <a16:creationId xmlns:a16="http://schemas.microsoft.com/office/drawing/2014/main" id="{05FD7FC3-6564-4491-AB35-E09A3A5A3035}"/>
              </a:ext>
            </a:extLst>
          </p:cNvPr>
          <p:cNvCxnSpPr>
            <a:cxnSpLocks/>
            <a:stCxn id="57" idx="3"/>
            <a:endCxn id="49" idx="1"/>
          </p:cNvCxnSpPr>
          <p:nvPr/>
        </p:nvCxnSpPr>
        <p:spPr>
          <a:xfrm flipV="1">
            <a:off x="2440733" y="1003135"/>
            <a:ext cx="1989202" cy="2089151"/>
          </a:xfrm>
          <a:prstGeom prst="straightConnector1">
            <a:avLst/>
          </a:prstGeom>
          <a:noFill/>
          <a:ln w="6350" cap="flat" cmpd="sng" algn="ctr">
            <a:solidFill>
              <a:srgbClr val="00A9E0"/>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77529" y="2584454"/>
            <a:ext cx="2363204" cy="101566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Prescription</a:t>
            </a:r>
            <a:endPar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Defines intent, directives, goals for the treatment. </a:t>
            </a:r>
            <a:br>
              <a:rPr lang="en-US" sz="1000" kern="0" dirty="0">
                <a:solidFill>
                  <a:srgbClr val="000000"/>
                </a:solidFill>
                <a:latin typeface="Arial" panose="020B0604020202020204"/>
              </a:rPr>
            </a:br>
            <a:r>
              <a:rPr lang="en-US" sz="1000" kern="0" dirty="0">
                <a:solidFill>
                  <a:srgbClr val="000000"/>
                </a:solidFill>
                <a:latin typeface="Arial" panose="020B0604020202020204"/>
              </a:rPr>
              <a:t>Can be defined for single Plan, cumulative for a Phase, or cumulative for a Course.</a:t>
            </a: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5485678" y="1280134"/>
            <a:ext cx="534541" cy="1458209"/>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6541421" y="1003135"/>
            <a:ext cx="4434968" cy="3216571"/>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153593" y="4129503"/>
            <a:ext cx="1511223"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536373" y="1761541"/>
            <a:ext cx="918930"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i</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f Course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5316912" y="1964866"/>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07" name="Straight Arrow Connector 106">
            <a:extLst>
              <a:ext uri="{FF2B5EF4-FFF2-40B4-BE49-F238E27FC236}">
                <a16:creationId xmlns:a16="http://schemas.microsoft.com/office/drawing/2014/main" id="{4DB37F00-5984-436E-8678-4012CB0F75C5}"/>
              </a:ext>
            </a:extLst>
          </p:cNvPr>
          <p:cNvCxnSpPr>
            <a:cxnSpLocks/>
            <a:stCxn id="57" idx="3"/>
            <a:endCxn id="58" idx="1"/>
          </p:cNvCxnSpPr>
          <p:nvPr/>
        </p:nvCxnSpPr>
        <p:spPr>
          <a:xfrm>
            <a:off x="2440733" y="3092286"/>
            <a:ext cx="2741932" cy="0"/>
          </a:xfrm>
          <a:prstGeom prst="straightConnector1">
            <a:avLst/>
          </a:prstGeom>
          <a:noFill/>
          <a:ln w="6350" cap="flat" cmpd="sng" algn="ctr">
            <a:solidFill>
              <a:srgbClr val="00A9E0"/>
            </a:solidFill>
            <a:prstDash val="solid"/>
            <a:miter lim="800000"/>
            <a:tailEnd type="triangle"/>
          </a:ln>
          <a:effectLst/>
        </p:spPr>
      </p:cxnSp>
      <p:cxnSp>
        <p:nvCxnSpPr>
          <p:cNvPr id="108" name="Straight Arrow Connector 107">
            <a:extLst>
              <a:ext uri="{FF2B5EF4-FFF2-40B4-BE49-F238E27FC236}">
                <a16:creationId xmlns:a16="http://schemas.microsoft.com/office/drawing/2014/main" id="{E9BDF8C3-1993-4875-B6F9-B844828F7F19}"/>
              </a:ext>
            </a:extLst>
          </p:cNvPr>
          <p:cNvCxnSpPr>
            <a:cxnSpLocks/>
            <a:stCxn id="57" idx="3"/>
            <a:endCxn id="72" idx="1"/>
          </p:cNvCxnSpPr>
          <p:nvPr/>
        </p:nvCxnSpPr>
        <p:spPr>
          <a:xfrm>
            <a:off x="2440733" y="3092286"/>
            <a:ext cx="712860" cy="1237272"/>
          </a:xfrm>
          <a:prstGeom prst="straightConnector1">
            <a:avLst/>
          </a:prstGeom>
          <a:noFill/>
          <a:ln w="6350" cap="flat" cmpd="sng" algn="ctr">
            <a:solidFill>
              <a:srgbClr val="00A9E0"/>
            </a:solidFill>
            <a:prstDash val="solid"/>
            <a:miter lim="800000"/>
            <a:tailEnd type="triangle"/>
          </a:ln>
          <a:effectLst/>
        </p:spPr>
      </p:cxn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 (of Phase)</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09205" y="3092286"/>
            <a:ext cx="1273460" cy="1037217"/>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558584" y="4902238"/>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29613"/>
            <a:ext cx="59104" cy="1176137"/>
          </a:xfrm>
          <a:prstGeom prst="straightConnector1">
            <a:avLst/>
          </a:prstGeom>
          <a:noFill/>
          <a:ln w="6350" cap="flat" cmpd="sng" algn="ctr">
            <a:solidFill>
              <a:srgbClr val="00A9E0"/>
            </a:solidFill>
            <a:prstDash val="solid"/>
            <a:miter lim="800000"/>
            <a:tailEnd type="triangle"/>
          </a:ln>
          <a:effectLst/>
        </p:spPr>
      </p:cxnSp>
      <p:sp>
        <p:nvSpPr>
          <p:cNvPr id="117" name="TextBox 116">
            <a:extLst>
              <a:ext uri="{FF2B5EF4-FFF2-40B4-BE49-F238E27FC236}">
                <a16:creationId xmlns:a16="http://schemas.microsoft.com/office/drawing/2014/main" id="{7126D02C-2AEB-4566-8877-78EDA9ACA438}"/>
              </a:ext>
            </a:extLst>
          </p:cNvPr>
          <p:cNvSpPr txBox="1"/>
          <p:nvPr/>
        </p:nvSpPr>
        <p:spPr>
          <a:xfrm>
            <a:off x="2888080" y="2795857"/>
            <a:ext cx="102112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Phase cumulative,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8" name="TextBox 117">
            <a:extLst>
              <a:ext uri="{FF2B5EF4-FFF2-40B4-BE49-F238E27FC236}">
                <a16:creationId xmlns:a16="http://schemas.microsoft.com/office/drawing/2014/main" id="{4EFC2CE6-8AF2-4850-8DD7-40EA782097D0}"/>
              </a:ext>
            </a:extLst>
          </p:cNvPr>
          <p:cNvSpPr txBox="1"/>
          <p:nvPr/>
        </p:nvSpPr>
        <p:spPr>
          <a:xfrm>
            <a:off x="2148670" y="3575505"/>
            <a:ext cx="1232806"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if single Plan Prescription, implemented by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09205" y="1280134"/>
            <a:ext cx="1576473" cy="2849369"/>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16337" y="2639216"/>
            <a:ext cx="1701492"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abstracts from Plans to allow for continuous fraction and dose tracking across multiple Plans.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1:1 to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4401630" y="1978124"/>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with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8" y="1761541"/>
            <a:ext cx="899832"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372732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BF7A4BF9-BAA1-4BEB-83E0-F361806545FF}"/>
              </a:ext>
            </a:extLst>
          </p:cNvPr>
          <p:cNvSpPr txBox="1"/>
          <p:nvPr/>
        </p:nvSpPr>
        <p:spPr>
          <a:xfrm>
            <a:off x="3609073" y="620432"/>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0" name="TextBox 49">
            <a:extLst>
              <a:ext uri="{FF2B5EF4-FFF2-40B4-BE49-F238E27FC236}">
                <a16:creationId xmlns:a16="http://schemas.microsoft.com/office/drawing/2014/main" id="{722E46DF-7122-4780-BA61-36B6ECEB6F6D}"/>
              </a:ext>
            </a:extLst>
          </p:cNvPr>
          <p:cNvSpPr txBox="1"/>
          <p:nvPr/>
        </p:nvSpPr>
        <p:spPr>
          <a:xfrm>
            <a:off x="3089746" y="5705750"/>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5182665" y="2738343"/>
            <a:ext cx="1675107"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ies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of </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q</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v</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t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treatments of</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 a set of volumes)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50" idx="3"/>
          </p:cNvCxnSpPr>
          <p:nvPr/>
        </p:nvCxnSpPr>
        <p:spPr>
          <a:xfrm flipH="1">
            <a:off x="4610456" y="4496705"/>
            <a:ext cx="5271560" cy="1332156"/>
          </a:xfrm>
          <a:prstGeom prst="straightConnector1">
            <a:avLst/>
          </a:prstGeom>
          <a:noFill/>
          <a:ln w="6350" cap="flat" cmpd="sng" algn="ctr">
            <a:solidFill>
              <a:srgbClr val="00A9E0"/>
            </a:solidFill>
            <a:prstDash val="solid"/>
            <a:miter lim="800000"/>
            <a:tailEnd type="triangle"/>
          </a:ln>
          <a:effectLst/>
        </p:spPr>
      </p:cxnSp>
      <p:cxnSp>
        <p:nvCxnSpPr>
          <p:cNvPr id="60" name="Straight Arrow Connector 59">
            <a:extLst>
              <a:ext uri="{FF2B5EF4-FFF2-40B4-BE49-F238E27FC236}">
                <a16:creationId xmlns:a16="http://schemas.microsoft.com/office/drawing/2014/main" id="{ECA66F80-845E-4B02-AD54-1B6A0B54983A}"/>
              </a:ext>
            </a:extLst>
          </p:cNvPr>
          <p:cNvCxnSpPr>
            <a:cxnSpLocks/>
            <a:stCxn id="49" idx="2"/>
            <a:endCxn id="58" idx="0"/>
          </p:cNvCxnSpPr>
          <p:nvPr/>
        </p:nvCxnSpPr>
        <p:spPr>
          <a:xfrm>
            <a:off x="4664816" y="1174430"/>
            <a:ext cx="1355403" cy="1563913"/>
          </a:xfrm>
          <a:prstGeom prst="straightConnector1">
            <a:avLst/>
          </a:prstGeom>
          <a:noFill/>
          <a:ln w="6350" cap="flat" cmpd="sng" algn="ctr">
            <a:solidFill>
              <a:srgbClr val="00A9E0"/>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71" idx="0"/>
          </p:cNvCxnSpPr>
          <p:nvPr/>
        </p:nvCxnSpPr>
        <p:spPr>
          <a:xfrm>
            <a:off x="5720559" y="897431"/>
            <a:ext cx="5255830" cy="3322275"/>
          </a:xfrm>
          <a:prstGeom prst="straightConnector1">
            <a:avLst/>
          </a:prstGeom>
          <a:noFill/>
          <a:ln w="6350" cap="flat" cmpd="sng" algn="ctr">
            <a:solidFill>
              <a:srgbClr val="00A9E0"/>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882016" y="4219706"/>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089746" y="4259690"/>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cxnSp>
        <p:nvCxnSpPr>
          <p:cNvPr id="73" name="Straight Arrow Connector 72">
            <a:extLst>
              <a:ext uri="{FF2B5EF4-FFF2-40B4-BE49-F238E27FC236}">
                <a16:creationId xmlns:a16="http://schemas.microsoft.com/office/drawing/2014/main" id="{E5F53F88-849A-4D1F-B944-B141742E7E33}"/>
              </a:ext>
            </a:extLst>
          </p:cNvPr>
          <p:cNvCxnSpPr>
            <a:cxnSpLocks/>
            <a:stCxn id="58" idx="2"/>
            <a:endCxn id="70" idx="0"/>
          </p:cNvCxnSpPr>
          <p:nvPr/>
        </p:nvCxnSpPr>
        <p:spPr>
          <a:xfrm>
            <a:off x="6020219" y="3446229"/>
            <a:ext cx="0" cy="908431"/>
          </a:xfrm>
          <a:prstGeom prst="straightConnector1">
            <a:avLst/>
          </a:prstGeom>
          <a:noFill/>
          <a:ln w="6350" cap="flat" cmpd="sng" algn="ctr">
            <a:solidFill>
              <a:srgbClr val="00A9E0"/>
            </a:solidFill>
            <a:prstDash val="solid"/>
            <a:miter lim="800000"/>
            <a:tailEnd type="triangle"/>
          </a:ln>
          <a:effectLst/>
        </p:spPr>
      </p:cxnSp>
      <p:sp>
        <p:nvSpPr>
          <p:cNvPr id="90" name="TextBox 89">
            <a:extLst>
              <a:ext uri="{FF2B5EF4-FFF2-40B4-BE49-F238E27FC236}">
                <a16:creationId xmlns:a16="http://schemas.microsoft.com/office/drawing/2014/main" id="{340FFA87-EDD9-485C-85E2-616655EF2A56}"/>
              </a:ext>
            </a:extLst>
          </p:cNvPr>
          <p:cNvSpPr txBox="1"/>
          <p:nvPr/>
        </p:nvSpPr>
        <p:spPr>
          <a:xfrm>
            <a:off x="4458284" y="5023367"/>
            <a:ext cx="1453489"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delivered as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2" name="TextBox 91">
            <a:extLst>
              <a:ext uri="{FF2B5EF4-FFF2-40B4-BE49-F238E27FC236}">
                <a16:creationId xmlns:a16="http://schemas.microsoft.com/office/drawing/2014/main" id="{EDE0A2F5-D942-428D-8DF1-DABEC95DE727}"/>
              </a:ext>
            </a:extLst>
          </p:cNvPr>
          <p:cNvSpPr txBox="1"/>
          <p:nvPr/>
        </p:nvSpPr>
        <p:spPr>
          <a:xfrm>
            <a:off x="4856364" y="1926673"/>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31653"/>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1400" b="0" dirty="0">
                <a:solidFill>
                  <a:srgbClr val="000000"/>
                </a:solidFill>
                <a:latin typeface="Arial" panose="020B0604020202020204"/>
              </a:rPr>
              <a:t>.</a:t>
            </a:r>
            <a:endParaRPr kumimoji="0" lang="en-GB" sz="14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6" name="TextBox 105">
            <a:extLst>
              <a:ext uri="{FF2B5EF4-FFF2-40B4-BE49-F238E27FC236}">
                <a16:creationId xmlns:a16="http://schemas.microsoft.com/office/drawing/2014/main" id="{EC128519-FA13-45F5-9C8E-F7CF2E5248B9}"/>
              </a:ext>
            </a:extLst>
          </p:cNvPr>
          <p:cNvSpPr txBox="1"/>
          <p:nvPr/>
        </p:nvSpPr>
        <p:spPr>
          <a:xfrm>
            <a:off x="4149422" y="3324673"/>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70" name="TextBox 69">
            <a:extLst>
              <a:ext uri="{FF2B5EF4-FFF2-40B4-BE49-F238E27FC236}">
                <a16:creationId xmlns:a16="http://schemas.microsoft.com/office/drawing/2014/main" id="{646F2F44-3C58-46F1-82F8-BC2E69E60A08}"/>
              </a:ext>
            </a:extLst>
          </p:cNvPr>
          <p:cNvSpPr txBox="1"/>
          <p:nvPr/>
        </p:nvSpPr>
        <p:spPr>
          <a:xfrm>
            <a:off x="5189914" y="4354660"/>
            <a:ext cx="1660609"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110" name="Straight Arrow Connector 109">
            <a:extLst>
              <a:ext uri="{FF2B5EF4-FFF2-40B4-BE49-F238E27FC236}">
                <a16:creationId xmlns:a16="http://schemas.microsoft.com/office/drawing/2014/main" id="{AFBA4328-E2B2-4F74-A312-82CBD3C6624C}"/>
              </a:ext>
            </a:extLst>
          </p:cNvPr>
          <p:cNvCxnSpPr>
            <a:cxnSpLocks/>
            <a:stCxn id="70" idx="2"/>
            <a:endCxn id="50" idx="0"/>
          </p:cNvCxnSpPr>
          <p:nvPr/>
        </p:nvCxnSpPr>
        <p:spPr>
          <a:xfrm flipH="1">
            <a:off x="3850101" y="4600881"/>
            <a:ext cx="2170118" cy="1104869"/>
          </a:xfrm>
          <a:prstGeom prst="straightConnector1">
            <a:avLst/>
          </a:prstGeom>
          <a:noFill/>
          <a:ln w="6350" cap="flat" cmpd="sng" algn="ctr">
            <a:solidFill>
              <a:srgbClr val="00A9E0"/>
            </a:solidFill>
            <a:prstDash val="solid"/>
            <a:miter lim="800000"/>
            <a:tailEnd type="triangle"/>
          </a:ln>
          <a:effectLst/>
        </p:spPr>
      </p:cxnSp>
      <p:cxnSp>
        <p:nvCxnSpPr>
          <p:cNvPr id="111" name="Straight Arrow Connector 110">
            <a:extLst>
              <a:ext uri="{FF2B5EF4-FFF2-40B4-BE49-F238E27FC236}">
                <a16:creationId xmlns:a16="http://schemas.microsoft.com/office/drawing/2014/main" id="{DF7663DD-D745-4817-AD96-FF638A48EFEE}"/>
              </a:ext>
            </a:extLst>
          </p:cNvPr>
          <p:cNvCxnSpPr>
            <a:cxnSpLocks/>
            <a:stCxn id="58" idx="1"/>
            <a:endCxn id="72" idx="0"/>
          </p:cNvCxnSpPr>
          <p:nvPr/>
        </p:nvCxnSpPr>
        <p:spPr>
          <a:xfrm flipH="1">
            <a:off x="3941132" y="3092286"/>
            <a:ext cx="1241533" cy="1167404"/>
          </a:xfrm>
          <a:prstGeom prst="straightConnector1">
            <a:avLst/>
          </a:prstGeom>
          <a:noFill/>
          <a:ln w="6350" cap="flat" cmpd="sng" algn="ctr">
            <a:solidFill>
              <a:srgbClr val="00A9E0"/>
            </a:solidFill>
            <a:prstDash val="solid"/>
            <a:miter lim="800000"/>
            <a:tailEnd type="triangle"/>
          </a:ln>
          <a:effectLst/>
        </p:spPr>
      </p:cxnSp>
      <p:sp>
        <p:nvSpPr>
          <p:cNvPr id="112" name="TextBox 111">
            <a:extLst>
              <a:ext uri="{FF2B5EF4-FFF2-40B4-BE49-F238E27FC236}">
                <a16:creationId xmlns:a16="http://schemas.microsoft.com/office/drawing/2014/main" id="{7AFD7404-96B1-405B-8CB9-5C07FE6E6D15}"/>
              </a:ext>
            </a:extLst>
          </p:cNvPr>
          <p:cNvSpPr txBox="1"/>
          <p:nvPr/>
        </p:nvSpPr>
        <p:spPr>
          <a:xfrm>
            <a:off x="5235928" y="358827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3" name="TextBox 112">
            <a:extLst>
              <a:ext uri="{FF2B5EF4-FFF2-40B4-BE49-F238E27FC236}">
                <a16:creationId xmlns:a16="http://schemas.microsoft.com/office/drawing/2014/main" id="{00A34CB1-A19A-4CB5-A72C-610BC9E80F40}"/>
              </a:ext>
            </a:extLst>
          </p:cNvPr>
          <p:cNvSpPr txBox="1"/>
          <p:nvPr/>
        </p:nvSpPr>
        <p:spPr>
          <a:xfrm>
            <a:off x="3153593" y="5017384"/>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equally subdivided into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15" name="Straight Arrow Connector 114">
            <a:extLst>
              <a:ext uri="{FF2B5EF4-FFF2-40B4-BE49-F238E27FC236}">
                <a16:creationId xmlns:a16="http://schemas.microsoft.com/office/drawing/2014/main" id="{0C1696BF-EE2E-4BAA-B8A0-37FBD0193CB4}"/>
              </a:ext>
            </a:extLst>
          </p:cNvPr>
          <p:cNvCxnSpPr>
            <a:cxnSpLocks/>
            <a:stCxn id="72" idx="2"/>
            <a:endCxn id="50" idx="0"/>
          </p:cNvCxnSpPr>
          <p:nvPr/>
        </p:nvCxnSpPr>
        <p:spPr>
          <a:xfrm flipH="1">
            <a:off x="3850101" y="4505911"/>
            <a:ext cx="91031" cy="1199839"/>
          </a:xfrm>
          <a:prstGeom prst="straightConnector1">
            <a:avLst/>
          </a:prstGeom>
          <a:noFill/>
          <a:ln w="6350" cap="flat" cmpd="sng" algn="ctr">
            <a:solidFill>
              <a:srgbClr val="00A9E0"/>
            </a:solidFill>
            <a:prstDash val="solid"/>
            <a:miter lim="800000"/>
            <a:tailEnd type="triangle"/>
          </a:ln>
          <a:effectLst/>
        </p:spPr>
      </p:cxnSp>
      <p:cxnSp>
        <p:nvCxnSpPr>
          <p:cNvPr id="119" name="Straight Arrow Connector 118">
            <a:extLst>
              <a:ext uri="{FF2B5EF4-FFF2-40B4-BE49-F238E27FC236}">
                <a16:creationId xmlns:a16="http://schemas.microsoft.com/office/drawing/2014/main" id="{26DA9A8C-35B8-4BD3-928A-A6F040F8231E}"/>
              </a:ext>
            </a:extLst>
          </p:cNvPr>
          <p:cNvCxnSpPr>
            <a:cxnSpLocks/>
            <a:stCxn id="49" idx="2"/>
            <a:endCxn id="72" idx="0"/>
          </p:cNvCxnSpPr>
          <p:nvPr/>
        </p:nvCxnSpPr>
        <p:spPr>
          <a:xfrm flipH="1">
            <a:off x="3941132" y="1174430"/>
            <a:ext cx="723684" cy="3085260"/>
          </a:xfrm>
          <a:prstGeom prst="straightConnector1">
            <a:avLst/>
          </a:prstGeom>
          <a:noFill/>
          <a:ln w="6350" cap="flat" cmpd="sng" algn="ctr">
            <a:solidFill>
              <a:srgbClr val="00A9E0"/>
            </a:solidFill>
            <a:prstDash val="solid"/>
            <a:miter lim="800000"/>
            <a:tailEnd type="triangle"/>
          </a:ln>
          <a:effectLst/>
        </p:spPr>
      </p:cxnSp>
      <p:sp>
        <p:nvSpPr>
          <p:cNvPr id="120" name="Rectangle 119">
            <a:extLst>
              <a:ext uri="{FF2B5EF4-FFF2-40B4-BE49-F238E27FC236}">
                <a16:creationId xmlns:a16="http://schemas.microsoft.com/office/drawing/2014/main" id="{57EE16F4-CAE3-4265-BB89-2267197EE5BC}"/>
              </a:ext>
            </a:extLst>
          </p:cNvPr>
          <p:cNvSpPr/>
          <p:nvPr/>
        </p:nvSpPr>
        <p:spPr>
          <a:xfrm>
            <a:off x="5053622" y="2642087"/>
            <a:ext cx="1942625" cy="2131617"/>
          </a:xfrm>
          <a:prstGeom prst="rect">
            <a:avLst/>
          </a:prstGeom>
          <a:noFill/>
          <a:ln w="28575"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21" name="Content Placeholder 2">
            <a:extLst>
              <a:ext uri="{FF2B5EF4-FFF2-40B4-BE49-F238E27FC236}">
                <a16:creationId xmlns:a16="http://schemas.microsoft.com/office/drawing/2014/main" id="{4BE2CA8F-45DB-4180-A42F-5C485662804A}"/>
              </a:ext>
            </a:extLst>
          </p:cNvPr>
          <p:cNvSpPr txBox="1">
            <a:spLocks/>
          </p:cNvSpPr>
          <p:nvPr/>
        </p:nvSpPr>
        <p:spPr>
          <a:xfrm>
            <a:off x="7034389" y="2660652"/>
            <a:ext cx="1753254" cy="198431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spcAft>
                <a:spcPts val="0"/>
              </a:spcAft>
              <a:buClr>
                <a:srgbClr val="00A9E0"/>
              </a:buClr>
              <a:buFont typeface="Arial"/>
              <a:buNone/>
            </a:pPr>
            <a:r>
              <a:rPr lang="en-US" sz="1000" dirty="0">
                <a:solidFill>
                  <a:schemeClr val="accent1">
                    <a:lumMod val="75000"/>
                  </a:schemeClr>
                </a:solidFill>
                <a:latin typeface="Arial" panose="020B0604020202020204"/>
              </a:rPr>
              <a:t>Phase is an abstraction from Plans to allow for continuous Phase fraction counting and dose tracking across multiple Plan fractions. Multiple Plans may be needed because of adaptations or due to technical limitations. </a:t>
            </a:r>
            <a:br>
              <a:rPr lang="en-US" sz="1000" dirty="0">
                <a:solidFill>
                  <a:schemeClr val="accent1">
                    <a:lumMod val="75000"/>
                  </a:schemeClr>
                </a:solidFill>
                <a:latin typeface="Arial" panose="020B0604020202020204"/>
              </a:rPr>
            </a:br>
            <a:r>
              <a:rPr lang="en-US" sz="1000" dirty="0">
                <a:solidFill>
                  <a:schemeClr val="accent1">
                    <a:lumMod val="75000"/>
                  </a:schemeClr>
                </a:solidFill>
                <a:latin typeface="Arial" panose="020B0604020202020204"/>
              </a:rPr>
              <a:t>In the simplest cases, Phase corresponds one-to-one with Plan. </a:t>
            </a:r>
          </a:p>
        </p:txBody>
      </p:sp>
      <p:sp>
        <p:nvSpPr>
          <p:cNvPr id="122" name="TextBox 121">
            <a:extLst>
              <a:ext uri="{FF2B5EF4-FFF2-40B4-BE49-F238E27FC236}">
                <a16:creationId xmlns:a16="http://schemas.microsoft.com/office/drawing/2014/main" id="{5AFF430D-DB48-4E8C-ABA0-1230AA331214}"/>
              </a:ext>
            </a:extLst>
          </p:cNvPr>
          <p:cNvSpPr txBox="1"/>
          <p:nvPr/>
        </p:nvSpPr>
        <p:spPr>
          <a:xfrm>
            <a:off x="3920910" y="1996624"/>
            <a:ext cx="899832"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with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3" name="TextBox 122">
            <a:extLst>
              <a:ext uri="{FF2B5EF4-FFF2-40B4-BE49-F238E27FC236}">
                <a16:creationId xmlns:a16="http://schemas.microsoft.com/office/drawing/2014/main" id="{AF2CA2D9-D3E4-424D-939F-D6537D4B4C88}"/>
              </a:ext>
            </a:extLst>
          </p:cNvPr>
          <p:cNvSpPr txBox="1"/>
          <p:nvPr/>
        </p:nvSpPr>
        <p:spPr>
          <a:xfrm>
            <a:off x="8839961" y="4050429"/>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4" name="TextBox 123">
            <a:extLst>
              <a:ext uri="{FF2B5EF4-FFF2-40B4-BE49-F238E27FC236}">
                <a16:creationId xmlns:a16="http://schemas.microsoft.com/office/drawing/2014/main" id="{A3108AD5-CBFC-4468-B219-2986E8694985}"/>
              </a:ext>
            </a:extLst>
          </p:cNvPr>
          <p:cNvSpPr txBox="1"/>
          <p:nvPr/>
        </p:nvSpPr>
        <p:spPr>
          <a:xfrm>
            <a:off x="9843386" y="2266007"/>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125" name="Straight Arrow Connector 124">
            <a:extLst>
              <a:ext uri="{FF2B5EF4-FFF2-40B4-BE49-F238E27FC236}">
                <a16:creationId xmlns:a16="http://schemas.microsoft.com/office/drawing/2014/main" id="{F6F0DFAA-C948-441D-8A52-B792874865E0}"/>
              </a:ext>
            </a:extLst>
          </p:cNvPr>
          <p:cNvCxnSpPr>
            <a:cxnSpLocks/>
            <a:stCxn id="124" idx="2"/>
            <a:endCxn id="71" idx="0"/>
          </p:cNvCxnSpPr>
          <p:nvPr/>
        </p:nvCxnSpPr>
        <p:spPr>
          <a:xfrm>
            <a:off x="10937759" y="2973893"/>
            <a:ext cx="38630" cy="1245813"/>
          </a:xfrm>
          <a:prstGeom prst="straightConnector1">
            <a:avLst/>
          </a:prstGeom>
          <a:noFill/>
          <a:ln w="6350" cap="flat" cmpd="sng" algn="ctr">
            <a:solidFill>
              <a:srgbClr val="00A9E0"/>
            </a:solidFill>
            <a:prstDash val="solid"/>
            <a:miter lim="800000"/>
            <a:tailEnd type="triangle"/>
          </a:ln>
          <a:effectLst/>
        </p:spPr>
      </p:cxnSp>
      <p:sp>
        <p:nvSpPr>
          <p:cNvPr id="127" name="TextBox 126">
            <a:extLst>
              <a:ext uri="{FF2B5EF4-FFF2-40B4-BE49-F238E27FC236}">
                <a16:creationId xmlns:a16="http://schemas.microsoft.com/office/drawing/2014/main" id="{08FD57B3-57E8-40D5-B94E-6798C3372E32}"/>
              </a:ext>
            </a:extLst>
          </p:cNvPr>
          <p:cNvSpPr txBox="1"/>
          <p:nvPr/>
        </p:nvSpPr>
        <p:spPr>
          <a:xfrm>
            <a:off x="10568624" y="3186391"/>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8" name="TextBox 127">
            <a:extLst>
              <a:ext uri="{FF2B5EF4-FFF2-40B4-BE49-F238E27FC236}">
                <a16:creationId xmlns:a16="http://schemas.microsoft.com/office/drawing/2014/main" id="{2A156B38-3E48-4EA8-966C-91245231B32E}"/>
              </a:ext>
            </a:extLst>
          </p:cNvPr>
          <p:cNvSpPr txBox="1"/>
          <p:nvPr/>
        </p:nvSpPr>
        <p:spPr>
          <a:xfrm>
            <a:off x="9397797" y="5217708"/>
            <a:ext cx="2634335" cy="1323439"/>
          </a:xfrm>
          <a:prstGeom prst="rect">
            <a:avLst/>
          </a:prstGeom>
          <a:noFill/>
          <a:ln w="12700" cap="flat" cmpd="sng" algn="ctr">
            <a:noFill/>
            <a:prstDash val="solid"/>
            <a:miter lim="800000"/>
          </a:ln>
          <a:effectLst/>
        </p:spPr>
        <p:txBody>
          <a:bodyPr wrap="square" rtlCol="0">
            <a:spAutoFit/>
          </a:bodyPr>
          <a:lstStyle/>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the aspect of </a:t>
            </a:r>
            <a:r>
              <a:rPr lang="en-US" sz="1000" b="1" kern="0" dirty="0">
                <a:solidFill>
                  <a:srgbClr val="000000"/>
                </a:solidFill>
                <a:latin typeface="Arial" panose="020B0604020202020204"/>
              </a:rPr>
              <a:t>performed treatment vs. planned treatment</a:t>
            </a:r>
            <a:r>
              <a:rPr lang="en-US" sz="1000" kern="0" dirty="0">
                <a:solidFill>
                  <a:srgbClr val="000000"/>
                </a:solidFill>
                <a:latin typeface="Arial" panose="020B0604020202020204"/>
              </a:rPr>
              <a:t>, which modeled as separate resources in FHIR.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0" dirty="0">
                <a:solidFill>
                  <a:srgbClr val="000000"/>
                </a:solidFill>
                <a:latin typeface="Arial" panose="020B0604020202020204"/>
              </a:rPr>
              <a:t>Not showing </a:t>
            </a:r>
            <a:r>
              <a:rPr lang="en-US" sz="1000" b="1" kern="0" dirty="0">
                <a:solidFill>
                  <a:srgbClr val="000000"/>
                </a:solidFill>
                <a:latin typeface="Arial" panose="020B0604020202020204"/>
              </a:rPr>
              <a:t>treatment volumes </a:t>
            </a:r>
            <a:r>
              <a:rPr lang="en-US" sz="1000" kern="0" dirty="0">
                <a:solidFill>
                  <a:srgbClr val="000000"/>
                </a:solidFill>
                <a:latin typeface="Arial" panose="020B0604020202020204"/>
              </a:rPr>
              <a:t>which are modeled as a separate resource in FHIR because the same volumes are referenced from multiple other entities.</a:t>
            </a:r>
          </a:p>
        </p:txBody>
      </p:sp>
      <p:sp>
        <p:nvSpPr>
          <p:cNvPr id="129" name="TextBox 128">
            <a:extLst>
              <a:ext uri="{FF2B5EF4-FFF2-40B4-BE49-F238E27FC236}">
                <a16:creationId xmlns:a16="http://schemas.microsoft.com/office/drawing/2014/main" id="{BDE21FC1-D0C5-4529-AFDF-BBF1E2805301}"/>
              </a:ext>
            </a:extLst>
          </p:cNvPr>
          <p:cNvSpPr txBox="1"/>
          <p:nvPr/>
        </p:nvSpPr>
        <p:spPr>
          <a:xfrm>
            <a:off x="7745588" y="4768075"/>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131" name="Straight Arrow Connector 130">
            <a:extLst>
              <a:ext uri="{FF2B5EF4-FFF2-40B4-BE49-F238E27FC236}">
                <a16:creationId xmlns:a16="http://schemas.microsoft.com/office/drawing/2014/main" id="{AB2540D0-78C8-4F9B-BE79-56A44A9C131D}"/>
              </a:ext>
            </a:extLst>
          </p:cNvPr>
          <p:cNvCxnSpPr>
            <a:cxnSpLocks/>
            <a:stCxn id="71" idx="1"/>
            <a:endCxn id="70" idx="3"/>
          </p:cNvCxnSpPr>
          <p:nvPr/>
        </p:nvCxnSpPr>
        <p:spPr>
          <a:xfrm flipH="1" flipV="1">
            <a:off x="6850523" y="4477771"/>
            <a:ext cx="3031493" cy="18934"/>
          </a:xfrm>
          <a:prstGeom prst="straightConnector1">
            <a:avLst/>
          </a:prstGeom>
          <a:noFill/>
          <a:ln w="6350" cap="flat" cmpd="sng" algn="ctr">
            <a:solidFill>
              <a:srgbClr val="00A9E0"/>
            </a:solidFill>
            <a:prstDash val="solid"/>
            <a:miter lim="800000"/>
            <a:tailEnd type="triangle"/>
          </a:ln>
          <a:effectLst/>
        </p:spPr>
      </p:cxnSp>
      <p:sp>
        <p:nvSpPr>
          <p:cNvPr id="146" name="TextBox 145">
            <a:extLst>
              <a:ext uri="{FF2B5EF4-FFF2-40B4-BE49-F238E27FC236}">
                <a16:creationId xmlns:a16="http://schemas.microsoft.com/office/drawing/2014/main" id="{C955F3C3-391E-4943-A935-1EE3D09E6C76}"/>
              </a:ext>
            </a:extLst>
          </p:cNvPr>
          <p:cNvSpPr txBox="1"/>
          <p:nvPr/>
        </p:nvSpPr>
        <p:spPr>
          <a:xfrm>
            <a:off x="9759107" y="1460136"/>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Showing Appointment to differentiate </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th</a:t>
            </a:r>
            <a:r>
              <a:rPr lang="en-US" sz="1000" kern="0" dirty="0">
                <a:solidFill>
                  <a:srgbClr val="000000"/>
                </a:solidFill>
                <a:latin typeface="Arial" panose="020B0604020202020204"/>
              </a:rPr>
              <a:t>is administrative aspect from the treatment Session that takes place during an Appointment.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37" name="TextBox 236">
            <a:extLst>
              <a:ext uri="{FF2B5EF4-FFF2-40B4-BE49-F238E27FC236}">
                <a16:creationId xmlns:a16="http://schemas.microsoft.com/office/drawing/2014/main" id="{155C0836-794B-4924-8E3F-F6C081F51232}"/>
              </a:ext>
            </a:extLst>
          </p:cNvPr>
          <p:cNvSpPr txBox="1"/>
          <p:nvPr/>
        </p:nvSpPr>
        <p:spPr>
          <a:xfrm>
            <a:off x="7380437" y="1761541"/>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TextBox 45">
            <a:extLst>
              <a:ext uri="{FF2B5EF4-FFF2-40B4-BE49-F238E27FC236}">
                <a16:creationId xmlns:a16="http://schemas.microsoft.com/office/drawing/2014/main" id="{BEC1B106-98DF-44A2-97E3-7D4F64E35576}"/>
              </a:ext>
            </a:extLst>
          </p:cNvPr>
          <p:cNvSpPr txBox="1"/>
          <p:nvPr/>
        </p:nvSpPr>
        <p:spPr>
          <a:xfrm>
            <a:off x="65686" y="3100471"/>
            <a:ext cx="2395933" cy="707886"/>
          </a:xfrm>
          <a:prstGeom prst="rect">
            <a:avLst/>
          </a:prstGeom>
          <a:noFill/>
          <a:ln w="12700" cap="flat" cmpd="sng" algn="ctr">
            <a:noFill/>
            <a:prstDash val="solid"/>
            <a:miter lim="800000"/>
          </a:ln>
          <a:effectLst/>
        </p:spPr>
        <p:txBody>
          <a:bodyPr wrap="square" rtlCol="0">
            <a:spAutoFit/>
          </a:bodyPr>
          <a:lstStyle/>
          <a:p>
            <a:pPr marR="0" lvl="0" defTabSz="914400" eaLnBrk="1" fontAlgn="auto" latinLnBrk="0" hangingPunct="1">
              <a:lnSpc>
                <a:spcPct val="100000"/>
              </a:lnSpc>
              <a:spcBef>
                <a:spcPts val="0"/>
              </a:spcBef>
              <a:spcAft>
                <a:spcPts val="0"/>
              </a:spcAft>
              <a:buClrTx/>
              <a:buSzTx/>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Enough space here to bring back the prescription ;)</a:t>
            </a:r>
          </a:p>
          <a:p>
            <a:pPr marR="0" lvl="0" defTabSz="914400" eaLnBrk="1" fontAlgn="auto" latinLnBrk="0" hangingPunct="1">
              <a:lnSpc>
                <a:spcPct val="100000"/>
              </a:lnSpc>
              <a:spcBef>
                <a:spcPts val="0"/>
              </a:spcBef>
              <a:spcAft>
                <a:spcPts val="0"/>
              </a:spcAft>
              <a:buClrTx/>
              <a:buSzTx/>
              <a:tabLst/>
              <a:defRPr/>
            </a:pPr>
            <a:endParaRPr lang="en-US" sz="1000" kern="0" dirty="0">
              <a:solidFill>
                <a:srgbClr val="0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1000" kern="0" dirty="0">
                <a:solidFill>
                  <a:srgbClr val="000000"/>
                </a:solidFill>
                <a:latin typeface="Arial" panose="020B0604020202020204"/>
              </a:rPr>
              <a:t>B</a:t>
            </a:r>
            <a:r>
              <a:rPr kumimoji="0" lang="en-US" sz="1000" b="0" i="0" u="none" strike="noStrike" kern="0" cap="none" spc="0" normalizeH="0" baseline="0" noProof="0" dirty="0" err="1">
                <a:ln>
                  <a:noFill/>
                </a:ln>
                <a:solidFill>
                  <a:srgbClr val="000000"/>
                </a:solidFill>
                <a:effectLst/>
                <a:uLnTx/>
                <a:uFillTx/>
                <a:latin typeface="Arial" panose="020B0604020202020204"/>
                <a:ea typeface="+mn-ea"/>
                <a:cs typeface="+mn-cs"/>
              </a:rPr>
              <a:t>ut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let’s first stabilize this.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609527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C0F51420-631A-49CD-9189-6CC9C512347F}"/>
              </a:ext>
            </a:extLst>
          </p:cNvPr>
          <p:cNvGraphicFramePr>
            <a:graphicFrameLocks noGrp="1"/>
          </p:cNvGraphicFramePr>
          <p:nvPr/>
        </p:nvGraphicFramePr>
        <p:xfrm>
          <a:off x="678402" y="78883"/>
          <a:ext cx="10515597" cy="2234133"/>
        </p:xfrm>
        <a:graphic>
          <a:graphicData uri="http://schemas.openxmlformats.org/drawingml/2006/table">
            <a:tbl>
              <a:tblPr/>
              <a:tblGrid>
                <a:gridCol w="1632335">
                  <a:extLst>
                    <a:ext uri="{9D8B030D-6E8A-4147-A177-3AD203B41FA5}">
                      <a16:colId xmlns:a16="http://schemas.microsoft.com/office/drawing/2014/main" val="317687514"/>
                    </a:ext>
                  </a:extLst>
                </a:gridCol>
                <a:gridCol w="1422838">
                  <a:extLst>
                    <a:ext uri="{9D8B030D-6E8A-4147-A177-3AD203B41FA5}">
                      <a16:colId xmlns:a16="http://schemas.microsoft.com/office/drawing/2014/main" val="2136230394"/>
                    </a:ext>
                  </a:extLst>
                </a:gridCol>
                <a:gridCol w="209497">
                  <a:extLst>
                    <a:ext uri="{9D8B030D-6E8A-4147-A177-3AD203B41FA5}">
                      <a16:colId xmlns:a16="http://schemas.microsoft.com/office/drawing/2014/main" val="3781239031"/>
                    </a:ext>
                  </a:extLst>
                </a:gridCol>
                <a:gridCol w="209497">
                  <a:extLst>
                    <a:ext uri="{9D8B030D-6E8A-4147-A177-3AD203B41FA5}">
                      <a16:colId xmlns:a16="http://schemas.microsoft.com/office/drawing/2014/main" val="1362188776"/>
                    </a:ext>
                  </a:extLst>
                </a:gridCol>
                <a:gridCol w="209497">
                  <a:extLst>
                    <a:ext uri="{9D8B030D-6E8A-4147-A177-3AD203B41FA5}">
                      <a16:colId xmlns:a16="http://schemas.microsoft.com/office/drawing/2014/main" val="2220267076"/>
                    </a:ext>
                  </a:extLst>
                </a:gridCol>
                <a:gridCol w="209497">
                  <a:extLst>
                    <a:ext uri="{9D8B030D-6E8A-4147-A177-3AD203B41FA5}">
                      <a16:colId xmlns:a16="http://schemas.microsoft.com/office/drawing/2014/main" val="2168391457"/>
                    </a:ext>
                  </a:extLst>
                </a:gridCol>
                <a:gridCol w="209497">
                  <a:extLst>
                    <a:ext uri="{9D8B030D-6E8A-4147-A177-3AD203B41FA5}">
                      <a16:colId xmlns:a16="http://schemas.microsoft.com/office/drawing/2014/main" val="2800150933"/>
                    </a:ext>
                  </a:extLst>
                </a:gridCol>
                <a:gridCol w="209497">
                  <a:extLst>
                    <a:ext uri="{9D8B030D-6E8A-4147-A177-3AD203B41FA5}">
                      <a16:colId xmlns:a16="http://schemas.microsoft.com/office/drawing/2014/main" val="1062342551"/>
                    </a:ext>
                  </a:extLst>
                </a:gridCol>
                <a:gridCol w="209497">
                  <a:extLst>
                    <a:ext uri="{9D8B030D-6E8A-4147-A177-3AD203B41FA5}">
                      <a16:colId xmlns:a16="http://schemas.microsoft.com/office/drawing/2014/main" val="802106448"/>
                    </a:ext>
                  </a:extLst>
                </a:gridCol>
                <a:gridCol w="209497">
                  <a:extLst>
                    <a:ext uri="{9D8B030D-6E8A-4147-A177-3AD203B41FA5}">
                      <a16:colId xmlns:a16="http://schemas.microsoft.com/office/drawing/2014/main" val="3527847321"/>
                    </a:ext>
                  </a:extLst>
                </a:gridCol>
                <a:gridCol w="209497">
                  <a:extLst>
                    <a:ext uri="{9D8B030D-6E8A-4147-A177-3AD203B41FA5}">
                      <a16:colId xmlns:a16="http://schemas.microsoft.com/office/drawing/2014/main" val="1063063421"/>
                    </a:ext>
                  </a:extLst>
                </a:gridCol>
                <a:gridCol w="209497">
                  <a:extLst>
                    <a:ext uri="{9D8B030D-6E8A-4147-A177-3AD203B41FA5}">
                      <a16:colId xmlns:a16="http://schemas.microsoft.com/office/drawing/2014/main" val="2837182375"/>
                    </a:ext>
                  </a:extLst>
                </a:gridCol>
                <a:gridCol w="209497">
                  <a:extLst>
                    <a:ext uri="{9D8B030D-6E8A-4147-A177-3AD203B41FA5}">
                      <a16:colId xmlns:a16="http://schemas.microsoft.com/office/drawing/2014/main" val="3703315092"/>
                    </a:ext>
                  </a:extLst>
                </a:gridCol>
                <a:gridCol w="209497">
                  <a:extLst>
                    <a:ext uri="{9D8B030D-6E8A-4147-A177-3AD203B41FA5}">
                      <a16:colId xmlns:a16="http://schemas.microsoft.com/office/drawing/2014/main" val="3760184423"/>
                    </a:ext>
                  </a:extLst>
                </a:gridCol>
                <a:gridCol w="209497">
                  <a:extLst>
                    <a:ext uri="{9D8B030D-6E8A-4147-A177-3AD203B41FA5}">
                      <a16:colId xmlns:a16="http://schemas.microsoft.com/office/drawing/2014/main" val="1888013112"/>
                    </a:ext>
                  </a:extLst>
                </a:gridCol>
                <a:gridCol w="209497">
                  <a:extLst>
                    <a:ext uri="{9D8B030D-6E8A-4147-A177-3AD203B41FA5}">
                      <a16:colId xmlns:a16="http://schemas.microsoft.com/office/drawing/2014/main" val="722320369"/>
                    </a:ext>
                  </a:extLst>
                </a:gridCol>
                <a:gridCol w="209497">
                  <a:extLst>
                    <a:ext uri="{9D8B030D-6E8A-4147-A177-3AD203B41FA5}">
                      <a16:colId xmlns:a16="http://schemas.microsoft.com/office/drawing/2014/main" val="2161390923"/>
                    </a:ext>
                  </a:extLst>
                </a:gridCol>
                <a:gridCol w="209497">
                  <a:extLst>
                    <a:ext uri="{9D8B030D-6E8A-4147-A177-3AD203B41FA5}">
                      <a16:colId xmlns:a16="http://schemas.microsoft.com/office/drawing/2014/main" val="3800575046"/>
                    </a:ext>
                  </a:extLst>
                </a:gridCol>
                <a:gridCol w="209497">
                  <a:extLst>
                    <a:ext uri="{9D8B030D-6E8A-4147-A177-3AD203B41FA5}">
                      <a16:colId xmlns:a16="http://schemas.microsoft.com/office/drawing/2014/main" val="3518016505"/>
                    </a:ext>
                  </a:extLst>
                </a:gridCol>
                <a:gridCol w="209497">
                  <a:extLst>
                    <a:ext uri="{9D8B030D-6E8A-4147-A177-3AD203B41FA5}">
                      <a16:colId xmlns:a16="http://schemas.microsoft.com/office/drawing/2014/main" val="1578040052"/>
                    </a:ext>
                  </a:extLst>
                </a:gridCol>
                <a:gridCol w="209497">
                  <a:extLst>
                    <a:ext uri="{9D8B030D-6E8A-4147-A177-3AD203B41FA5}">
                      <a16:colId xmlns:a16="http://schemas.microsoft.com/office/drawing/2014/main" val="933969383"/>
                    </a:ext>
                  </a:extLst>
                </a:gridCol>
                <a:gridCol w="209497">
                  <a:extLst>
                    <a:ext uri="{9D8B030D-6E8A-4147-A177-3AD203B41FA5}">
                      <a16:colId xmlns:a16="http://schemas.microsoft.com/office/drawing/2014/main" val="2277808219"/>
                    </a:ext>
                  </a:extLst>
                </a:gridCol>
                <a:gridCol w="209497">
                  <a:extLst>
                    <a:ext uri="{9D8B030D-6E8A-4147-A177-3AD203B41FA5}">
                      <a16:colId xmlns:a16="http://schemas.microsoft.com/office/drawing/2014/main" val="4277646485"/>
                    </a:ext>
                  </a:extLst>
                </a:gridCol>
                <a:gridCol w="209497">
                  <a:extLst>
                    <a:ext uri="{9D8B030D-6E8A-4147-A177-3AD203B41FA5}">
                      <a16:colId xmlns:a16="http://schemas.microsoft.com/office/drawing/2014/main" val="1288956206"/>
                    </a:ext>
                  </a:extLst>
                </a:gridCol>
                <a:gridCol w="209497">
                  <a:extLst>
                    <a:ext uri="{9D8B030D-6E8A-4147-A177-3AD203B41FA5}">
                      <a16:colId xmlns:a16="http://schemas.microsoft.com/office/drawing/2014/main" val="3900565815"/>
                    </a:ext>
                  </a:extLst>
                </a:gridCol>
                <a:gridCol w="209497">
                  <a:extLst>
                    <a:ext uri="{9D8B030D-6E8A-4147-A177-3AD203B41FA5}">
                      <a16:colId xmlns:a16="http://schemas.microsoft.com/office/drawing/2014/main" val="4013107320"/>
                    </a:ext>
                  </a:extLst>
                </a:gridCol>
                <a:gridCol w="209497">
                  <a:extLst>
                    <a:ext uri="{9D8B030D-6E8A-4147-A177-3AD203B41FA5}">
                      <a16:colId xmlns:a16="http://schemas.microsoft.com/office/drawing/2014/main" val="812109469"/>
                    </a:ext>
                  </a:extLst>
                </a:gridCol>
                <a:gridCol w="209497">
                  <a:extLst>
                    <a:ext uri="{9D8B030D-6E8A-4147-A177-3AD203B41FA5}">
                      <a16:colId xmlns:a16="http://schemas.microsoft.com/office/drawing/2014/main" val="1950652310"/>
                    </a:ext>
                  </a:extLst>
                </a:gridCol>
                <a:gridCol w="209497">
                  <a:extLst>
                    <a:ext uri="{9D8B030D-6E8A-4147-A177-3AD203B41FA5}">
                      <a16:colId xmlns:a16="http://schemas.microsoft.com/office/drawing/2014/main" val="3041779238"/>
                    </a:ext>
                  </a:extLst>
                </a:gridCol>
                <a:gridCol w="209497">
                  <a:extLst>
                    <a:ext uri="{9D8B030D-6E8A-4147-A177-3AD203B41FA5}">
                      <a16:colId xmlns:a16="http://schemas.microsoft.com/office/drawing/2014/main" val="1954465258"/>
                    </a:ext>
                  </a:extLst>
                </a:gridCol>
                <a:gridCol w="209497">
                  <a:extLst>
                    <a:ext uri="{9D8B030D-6E8A-4147-A177-3AD203B41FA5}">
                      <a16:colId xmlns:a16="http://schemas.microsoft.com/office/drawing/2014/main" val="2213174313"/>
                    </a:ext>
                  </a:extLst>
                </a:gridCol>
                <a:gridCol w="209497">
                  <a:extLst>
                    <a:ext uri="{9D8B030D-6E8A-4147-A177-3AD203B41FA5}">
                      <a16:colId xmlns:a16="http://schemas.microsoft.com/office/drawing/2014/main" val="3689192898"/>
                    </a:ext>
                  </a:extLst>
                </a:gridCol>
                <a:gridCol w="1175514">
                  <a:extLst>
                    <a:ext uri="{9D8B030D-6E8A-4147-A177-3AD203B41FA5}">
                      <a16:colId xmlns:a16="http://schemas.microsoft.com/office/drawing/2014/main" val="989923118"/>
                    </a:ext>
                  </a:extLst>
                </a:gridCol>
              </a:tblGrid>
              <a:tr h="174678">
                <a:tc>
                  <a:txBody>
                    <a:bodyPr/>
                    <a:lstStyle/>
                    <a:p>
                      <a:pPr algn="ctr" fontAlgn="b"/>
                      <a:r>
                        <a:rPr lang="en-GB" sz="1000" b="0" i="0" u="none" strike="noStrike">
                          <a:solidFill>
                            <a:srgbClr val="000000"/>
                          </a:solidFill>
                          <a:effectLst/>
                          <a:latin typeface="Calibri" panose="020F0502020204030204" pitchFamily="34" charset="0"/>
                        </a:rPr>
                        <a:t>Concept</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Name</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dirty="0">
                          <a:solidFill>
                            <a:srgbClr val="000000"/>
                          </a:solidFill>
                          <a:effectLst/>
                          <a:latin typeface="Calibri" panose="020F0502020204030204" pitchFamily="34" charset="0"/>
                        </a:rPr>
                        <a:t>Subdivisions</a:t>
                      </a: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9685816"/>
                  </a:ext>
                </a:extLst>
              </a:tr>
              <a:tr h="174678">
                <a:tc>
                  <a:txBody>
                    <a:bodyPr/>
                    <a:lstStyle/>
                    <a:p>
                      <a:pPr algn="ctr" fontAlgn="b"/>
                      <a:r>
                        <a:rPr lang="en-GB" sz="1000" b="1" i="0" u="none" strike="noStrike">
                          <a:solidFill>
                            <a:srgbClr val="FFFFFF"/>
                          </a:solidFill>
                          <a:effectLst/>
                          <a:latin typeface="Calibri" panose="020F0502020204030204" pitchFamily="34" charset="0"/>
                        </a:rPr>
                        <a:t>Course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GB" sz="1000" b="1" i="0" u="none" strike="noStrike" dirty="0">
                          <a:solidFill>
                            <a:srgbClr val="000000"/>
                          </a:solidFill>
                          <a:effectLst/>
                          <a:latin typeface="Calibri" panose="020F0502020204030204" pitchFamily="34" charset="0"/>
                        </a:rPr>
                        <a:t> Bilateral Breast w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1"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29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a:solidFill>
                            <a:srgbClr val="FFFFFF"/>
                          </a:solidFill>
                          <a:effectLst/>
                          <a:latin typeface="Calibri" panose="020F0502020204030204" pitchFamily="34" charset="0"/>
                        </a:rPr>
                        <a:t>30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ctr" fontAlgn="b"/>
                      <a:r>
                        <a:rPr lang="en-GB" sz="1000" b="1" i="0" u="none" strike="noStrike" dirty="0">
                          <a:solidFill>
                            <a:srgbClr val="FFFFFF"/>
                          </a:solidFill>
                          <a:effectLst/>
                          <a:latin typeface="Calibri" panose="020F0502020204030204" pitchFamily="34" charset="0"/>
                        </a:rPr>
                        <a:t>Sessions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134217724"/>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1752240"/>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614708816"/>
                  </a:ext>
                </a:extLst>
              </a:tr>
              <a:tr h="174678">
                <a:tc rowSpan="3">
                  <a:txBody>
                    <a:bodyPr/>
                    <a:lstStyle/>
                    <a:p>
                      <a:pPr algn="ctr" fontAlgn="ctr"/>
                      <a:r>
                        <a:rPr lang="en-GB" sz="1000" b="0" i="0" u="none" strike="noStrike">
                          <a:solidFill>
                            <a:srgbClr val="000000"/>
                          </a:solidFill>
                          <a:effectLst/>
                          <a:latin typeface="Calibri" panose="020F0502020204030204" pitchFamily="34" charset="0"/>
                        </a:rPr>
                        <a:t>Treatment Plans</a:t>
                      </a:r>
                      <a:br>
                        <a:rPr lang="en-GB" sz="1000" b="0" i="0" u="none" strike="noStrike">
                          <a:solidFill>
                            <a:srgbClr val="000000"/>
                          </a:solidFill>
                          <a:effectLst/>
                          <a:latin typeface="Calibri" panose="020F0502020204030204" pitchFamily="34" charset="0"/>
                        </a:rPr>
                      </a:br>
                      <a:r>
                        <a:rPr lang="en-GB" sz="1000" b="0" i="0" u="none" strike="noStrike">
                          <a:solidFill>
                            <a:srgbClr val="000000"/>
                          </a:solidFill>
                          <a:effectLst/>
                          <a:latin typeface="Calibri" panose="020F0502020204030204" pitchFamily="34" charset="0"/>
                        </a:rPr>
                        <a:t>(two adaptations)</a:t>
                      </a:r>
                    </a:p>
                  </a:txBody>
                  <a:tcPr marL="8734" marR="8734" marT="87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b"/>
                      <a:r>
                        <a:rPr lang="en-GB" sz="1000" b="1"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74972911"/>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275327712"/>
                  </a:ext>
                </a:extLst>
              </a:tr>
              <a:tr h="174678">
                <a:tc vMerge="1">
                  <a:txBody>
                    <a:bodyPr/>
                    <a:lstStyle/>
                    <a:p>
                      <a:endParaRPr lang="en-GB"/>
                    </a:p>
                  </a:txBody>
                  <a:tcPr/>
                </a:tc>
                <a:tc vMerge="1">
                  <a:txBody>
                    <a:bodyPr/>
                    <a:lstStyle/>
                    <a:p>
                      <a:endParaRPr lang="en-GB"/>
                    </a:p>
                  </a:txBody>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48235"/>
                    </a:solidFill>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45070522"/>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165615"/>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Left Breast Boost</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33903051"/>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dirty="0">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GB" sz="1000" b="0" i="0" u="none" strike="noStrike">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85346340"/>
                  </a:ext>
                </a:extLst>
              </a:tr>
              <a:tr h="162451">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dirty="0">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GB" sz="1000" b="0" i="0" u="none" strike="noStrike">
                        <a:solidFill>
                          <a:srgbClr val="000000"/>
                        </a:solidFill>
                        <a:effectLst/>
                        <a:latin typeface="Calibri" panose="020F0502020204030204" pitchFamily="34" charset="0"/>
                      </a:endParaRPr>
                    </a:p>
                  </a:txBody>
                  <a:tcPr marL="8734" marR="8734" marT="8734"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736172"/>
                  </a:ext>
                </a:extLst>
              </a:tr>
              <a:tr h="174678">
                <a:tc>
                  <a:txBody>
                    <a:bodyPr/>
                    <a:lstStyle/>
                    <a:p>
                      <a:pPr algn="ctr" fontAlgn="b"/>
                      <a:r>
                        <a:rPr lang="en-GB" sz="1000" b="0" i="0" u="none" strike="noStrike">
                          <a:solidFill>
                            <a:srgbClr val="FFFFFF"/>
                          </a:solidFill>
                          <a:effectLst/>
                          <a:latin typeface="Calibri" panose="020F0502020204030204" pitchFamily="34" charset="0"/>
                        </a:rPr>
                        <a:t>Phase</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en-GB" sz="1000" b="1" i="0" u="none" strike="noStrike" dirty="0">
                          <a:solidFill>
                            <a:srgbClr val="000000"/>
                          </a:solidFill>
                          <a:effectLst/>
                          <a:latin typeface="Calibri" panose="020F0502020204030204" pitchFamily="34" charset="0"/>
                        </a:rPr>
                        <a:t> Right Breast Tangents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n-GB" sz="1000" b="0" i="0" u="none" strike="noStrike">
                          <a:solidFill>
                            <a:srgbClr val="FFFFFF"/>
                          </a:solidFill>
                          <a:effectLst/>
                          <a:latin typeface="Calibri" panose="020F0502020204030204" pitchFamily="34" charset="0"/>
                        </a:rPr>
                        <a:t>Phase Fractions</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752554757"/>
                  </a:ext>
                </a:extLst>
              </a:tr>
              <a:tr h="174678">
                <a:tc>
                  <a:txBody>
                    <a:bodyPr/>
                    <a:lstStyle/>
                    <a:p>
                      <a:pPr algn="ctr" fontAlgn="b"/>
                      <a:r>
                        <a:rPr lang="en-GB" sz="1000" b="0" i="0" u="none" strike="noStrike">
                          <a:solidFill>
                            <a:srgbClr val="000000"/>
                          </a:solidFill>
                          <a:effectLst/>
                          <a:latin typeface="Calibri" panose="020F0502020204030204" pitchFamily="34" charset="0"/>
                        </a:rPr>
                        <a:t>Treatment Plan</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000000"/>
                          </a:solidFill>
                          <a:effectLst/>
                          <a:latin typeface="Calibri" panose="020F0502020204030204" pitchFamily="34" charset="0"/>
                        </a:rPr>
                        <a:t> </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GB" sz="1000" b="0" i="0" u="none" strike="noStrike">
                          <a:solidFill>
                            <a:srgbClr val="FFFFFF"/>
                          </a:solidFill>
                          <a:effectLst/>
                          <a:latin typeface="Calibri" panose="020F0502020204030204" pitchFamily="34" charset="0"/>
                        </a:rPr>
                        <a:t>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16</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17</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18</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19</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20</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21</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22</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23</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24</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a:solidFill>
                            <a:srgbClr val="FFFFFF"/>
                          </a:solidFill>
                          <a:effectLst/>
                          <a:latin typeface="Calibri" panose="020F0502020204030204" pitchFamily="34" charset="0"/>
                        </a:rPr>
                        <a:t>25</a:t>
                      </a:r>
                    </a:p>
                  </a:txBody>
                  <a:tcPr marL="8734" marR="8734" marT="87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GB" sz="1000" b="0" i="0" u="none" strike="noStrike" dirty="0">
                          <a:solidFill>
                            <a:srgbClr val="000000"/>
                          </a:solidFill>
                          <a:effectLst/>
                          <a:latin typeface="Calibri" panose="020F0502020204030204" pitchFamily="34" charset="0"/>
                        </a:rPr>
                        <a:t>(Plan) Fractions</a:t>
                      </a:r>
                    </a:p>
                  </a:txBody>
                  <a:tcPr marL="8734" marR="8734" marT="8734"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73493952"/>
                  </a:ext>
                </a:extLst>
              </a:tr>
            </a:tbl>
          </a:graphicData>
        </a:graphic>
      </p:graphicFrame>
      <p:sp>
        <p:nvSpPr>
          <p:cNvPr id="11" name="TextBox 10">
            <a:extLst>
              <a:ext uri="{FF2B5EF4-FFF2-40B4-BE49-F238E27FC236}">
                <a16:creationId xmlns:a16="http://schemas.microsoft.com/office/drawing/2014/main" id="{171E60EE-D08C-4756-AF35-4D0C3BF3B81F}"/>
              </a:ext>
            </a:extLst>
          </p:cNvPr>
          <p:cNvSpPr txBox="1"/>
          <p:nvPr/>
        </p:nvSpPr>
        <p:spPr>
          <a:xfrm>
            <a:off x="4707252" y="2656740"/>
            <a:ext cx="211148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Course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(episode of care covering complete radiotherapy </a:t>
            </a:r>
            <a:r>
              <a:rPr lang="en-US" sz="1000" kern="0" dirty="0">
                <a:solidFill>
                  <a:srgbClr val="000000"/>
                </a:solidFill>
                <a:latin typeface="Arial" panose="020B0604020202020204"/>
              </a:rPr>
              <a:t>treatment</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2" name="TextBox 11">
            <a:extLst>
              <a:ext uri="{FF2B5EF4-FFF2-40B4-BE49-F238E27FC236}">
                <a16:creationId xmlns:a16="http://schemas.microsoft.com/office/drawing/2014/main" id="{0AC6DB65-E80B-46BE-9E1E-2D3712037A27}"/>
              </a:ext>
            </a:extLst>
          </p:cNvPr>
          <p:cNvSpPr txBox="1"/>
          <p:nvPr/>
        </p:nvSpPr>
        <p:spPr>
          <a:xfrm>
            <a:off x="4051960" y="6439989"/>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sp>
        <p:nvSpPr>
          <p:cNvPr id="13" name="TextBox 12">
            <a:extLst>
              <a:ext uri="{FF2B5EF4-FFF2-40B4-BE49-F238E27FC236}">
                <a16:creationId xmlns:a16="http://schemas.microsoft.com/office/drawing/2014/main" id="{621D9E0F-B1F9-4BAF-90BC-DA2A417C4D4F}"/>
              </a:ext>
            </a:extLst>
          </p:cNvPr>
          <p:cNvSpPr txBox="1"/>
          <p:nvPr/>
        </p:nvSpPr>
        <p:spPr>
          <a:xfrm>
            <a:off x="331427" y="3989607"/>
            <a:ext cx="2231281" cy="14773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a:t>
            </a:r>
            <a:endPar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endParaRPr>
          </a:p>
          <a:p>
            <a:pPr marL="0" indent="0">
              <a:lnSpc>
                <a:spcPct val="100000"/>
              </a:lnSpc>
              <a:spcBef>
                <a:spcPts val="0"/>
              </a:spcBef>
              <a:spcAft>
                <a:spcPts val="0"/>
              </a:spcAft>
              <a:buClr>
                <a:srgbClr val="00A9E0"/>
              </a:buClr>
              <a:buFont typeface="Arial"/>
              <a:buNone/>
            </a:pPr>
            <a:r>
              <a:rPr lang="en-US" sz="1000" dirty="0">
                <a:latin typeface="Arial" panose="020B0604020202020204"/>
              </a:rPr>
              <a:t>One conceptual series of equivalent treatments (same nominal dose to the same target volumes with the same modality and technique).</a:t>
            </a:r>
            <a:br>
              <a:rPr lang="en-US" sz="1000" dirty="0">
                <a:latin typeface="Arial" panose="020B0604020202020204"/>
              </a:rPr>
            </a:br>
            <a:r>
              <a:rPr lang="en-US" sz="1000" dirty="0">
                <a:latin typeface="Arial" panose="020B0604020202020204"/>
              </a:rPr>
              <a:t>May use multiple Plans sequentially in case of plan adaptation, or in parallel if splitting plans for technical reasons.</a:t>
            </a:r>
          </a:p>
        </p:txBody>
      </p:sp>
      <p:cxnSp>
        <p:nvCxnSpPr>
          <p:cNvPr id="14" name="Straight Arrow Connector 13">
            <a:extLst>
              <a:ext uri="{FF2B5EF4-FFF2-40B4-BE49-F238E27FC236}">
                <a16:creationId xmlns:a16="http://schemas.microsoft.com/office/drawing/2014/main" id="{0A2A3762-3A85-43E9-BCFD-FC16BE3F5EA4}"/>
              </a:ext>
            </a:extLst>
          </p:cNvPr>
          <p:cNvCxnSpPr>
            <a:cxnSpLocks/>
            <a:stCxn id="17" idx="1"/>
            <a:endCxn id="12" idx="3"/>
          </p:cNvCxnSpPr>
          <p:nvPr/>
        </p:nvCxnSpPr>
        <p:spPr>
          <a:xfrm flipH="1">
            <a:off x="5572670" y="5799171"/>
            <a:ext cx="1600248" cy="763929"/>
          </a:xfrm>
          <a:prstGeom prst="straightConnector1">
            <a:avLst/>
          </a:prstGeom>
          <a:noFill/>
          <a:ln w="6350" cap="flat" cmpd="sng" algn="ctr">
            <a:solidFill>
              <a:srgbClr val="00A9E0"/>
            </a:solidFill>
            <a:prstDash val="solid"/>
            <a:miter lim="800000"/>
            <a:tailEnd type="triangle"/>
          </a:ln>
          <a:effectLst/>
        </p:spPr>
      </p:cxnSp>
      <p:cxnSp>
        <p:nvCxnSpPr>
          <p:cNvPr id="15" name="Straight Arrow Connector 14">
            <a:extLst>
              <a:ext uri="{FF2B5EF4-FFF2-40B4-BE49-F238E27FC236}">
                <a16:creationId xmlns:a16="http://schemas.microsoft.com/office/drawing/2014/main" id="{F08A5345-1E69-4A7D-AFF6-150E2133B24A}"/>
              </a:ext>
            </a:extLst>
          </p:cNvPr>
          <p:cNvCxnSpPr>
            <a:cxnSpLocks/>
            <a:stCxn id="11" idx="2"/>
            <a:endCxn id="13" idx="0"/>
          </p:cNvCxnSpPr>
          <p:nvPr/>
        </p:nvCxnSpPr>
        <p:spPr>
          <a:xfrm flipH="1">
            <a:off x="1447068" y="3210738"/>
            <a:ext cx="4315927" cy="778869"/>
          </a:xfrm>
          <a:prstGeom prst="straightConnector1">
            <a:avLst/>
          </a:prstGeom>
          <a:noFill/>
          <a:ln w="6350" cap="flat" cmpd="sng" algn="ctr">
            <a:solidFill>
              <a:srgbClr val="00A9E0"/>
            </a:solidFill>
            <a:prstDash val="solid"/>
            <a:miter lim="800000"/>
            <a:tailEnd type="triangle"/>
          </a:ln>
          <a:effectLst/>
        </p:spPr>
      </p:cxnSp>
      <p:cxnSp>
        <p:nvCxnSpPr>
          <p:cNvPr id="16" name="Straight Arrow Connector 15">
            <a:extLst>
              <a:ext uri="{FF2B5EF4-FFF2-40B4-BE49-F238E27FC236}">
                <a16:creationId xmlns:a16="http://schemas.microsoft.com/office/drawing/2014/main" id="{7815E59F-EF71-4F20-BF8E-8B59BEA441FD}"/>
              </a:ext>
            </a:extLst>
          </p:cNvPr>
          <p:cNvCxnSpPr>
            <a:cxnSpLocks/>
            <a:stCxn id="11" idx="2"/>
            <a:endCxn id="17" idx="0"/>
          </p:cNvCxnSpPr>
          <p:nvPr/>
        </p:nvCxnSpPr>
        <p:spPr>
          <a:xfrm>
            <a:off x="5762995" y="3210738"/>
            <a:ext cx="2504296" cy="2311434"/>
          </a:xfrm>
          <a:prstGeom prst="straightConnector1">
            <a:avLst/>
          </a:prstGeom>
          <a:noFill/>
          <a:ln w="6350" cap="flat" cmpd="sng" algn="ctr">
            <a:solidFill>
              <a:srgbClr val="00A9E0"/>
            </a:solidFill>
            <a:prstDash val="solid"/>
            <a:miter lim="800000"/>
            <a:tailEnd type="triangle"/>
          </a:ln>
          <a:effectLst/>
        </p:spPr>
      </p:cxnSp>
      <p:sp>
        <p:nvSpPr>
          <p:cNvPr id="17" name="TextBox 16">
            <a:extLst>
              <a:ext uri="{FF2B5EF4-FFF2-40B4-BE49-F238E27FC236}">
                <a16:creationId xmlns:a16="http://schemas.microsoft.com/office/drawing/2014/main" id="{110AD838-51D8-40A3-B7F1-C7C7FB837E77}"/>
              </a:ext>
            </a:extLst>
          </p:cNvPr>
          <p:cNvSpPr txBox="1"/>
          <p:nvPr/>
        </p:nvSpPr>
        <p:spPr>
          <a:xfrm>
            <a:off x="7172918" y="5522172"/>
            <a:ext cx="2188746" cy="55399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Session</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when the patient is in the treatment room)</a:t>
            </a:r>
            <a:endParaRPr lang="en-CH" sz="1000" kern="0" dirty="0">
              <a:solidFill>
                <a:srgbClr val="000000"/>
              </a:solidFill>
              <a:latin typeface="Arial" panose="020B0604020202020204"/>
            </a:endParaRPr>
          </a:p>
        </p:txBody>
      </p:sp>
      <p:sp>
        <p:nvSpPr>
          <p:cNvPr id="18" name="TextBox 17">
            <a:extLst>
              <a:ext uri="{FF2B5EF4-FFF2-40B4-BE49-F238E27FC236}">
                <a16:creationId xmlns:a16="http://schemas.microsoft.com/office/drawing/2014/main" id="{F7C930C7-8B5F-445F-8E2E-585D1955CDE9}"/>
              </a:ext>
            </a:extLst>
          </p:cNvPr>
          <p:cNvSpPr txBox="1"/>
          <p:nvPr/>
        </p:nvSpPr>
        <p:spPr>
          <a:xfrm>
            <a:off x="3960930" y="5326964"/>
            <a:ext cx="1702771"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Plan</a:t>
            </a:r>
          </a:p>
        </p:txBody>
      </p:sp>
      <p:sp>
        <p:nvSpPr>
          <p:cNvPr id="19" name="TextBox 18">
            <a:extLst>
              <a:ext uri="{FF2B5EF4-FFF2-40B4-BE49-F238E27FC236}">
                <a16:creationId xmlns:a16="http://schemas.microsoft.com/office/drawing/2014/main" id="{3F65598E-DECB-48D9-BD25-EC07C193BA70}"/>
              </a:ext>
            </a:extLst>
          </p:cNvPr>
          <p:cNvSpPr txBox="1"/>
          <p:nvPr/>
        </p:nvSpPr>
        <p:spPr>
          <a:xfrm>
            <a:off x="3341540" y="3215854"/>
            <a:ext cx="1163724"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structured </a:t>
            </a:r>
            <a:r>
              <a:rPr lang="en-US" sz="1000" kern="0" dirty="0">
                <a:solidFill>
                  <a:srgbClr val="000000"/>
                </a:solidFill>
                <a:latin typeface="Arial" panose="020B0604020202020204"/>
              </a:rPr>
              <a:t>into</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B014E1B4-80C2-45DB-BDE7-3736E6BBB329}"/>
              </a:ext>
            </a:extLst>
          </p:cNvPr>
          <p:cNvSpPr txBox="1"/>
          <p:nvPr/>
        </p:nvSpPr>
        <p:spPr>
          <a:xfrm>
            <a:off x="4720240" y="3925781"/>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y</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Straight Arrow Connector 20">
            <a:extLst>
              <a:ext uri="{FF2B5EF4-FFF2-40B4-BE49-F238E27FC236}">
                <a16:creationId xmlns:a16="http://schemas.microsoft.com/office/drawing/2014/main" id="{4F7D7C8B-0494-4B7D-979D-4C1A29E3DB39}"/>
              </a:ext>
            </a:extLst>
          </p:cNvPr>
          <p:cNvCxnSpPr>
            <a:cxnSpLocks/>
            <a:stCxn id="13" idx="3"/>
            <a:endCxn id="18" idx="1"/>
          </p:cNvCxnSpPr>
          <p:nvPr/>
        </p:nvCxnSpPr>
        <p:spPr>
          <a:xfrm>
            <a:off x="2562708" y="4728271"/>
            <a:ext cx="1398222" cy="721804"/>
          </a:xfrm>
          <a:prstGeom prst="straightConnector1">
            <a:avLst/>
          </a:prstGeom>
          <a:noFill/>
          <a:ln w="6350" cap="flat" cmpd="sng" algn="ctr">
            <a:solidFill>
              <a:srgbClr val="00A9E0"/>
            </a:solidFill>
            <a:prstDash val="solid"/>
            <a:miter lim="800000"/>
            <a:tailEnd type="triangle"/>
          </a:ln>
          <a:effectLst/>
        </p:spPr>
      </p:cxnSp>
      <p:sp>
        <p:nvSpPr>
          <p:cNvPr id="22" name="TextBox 21">
            <a:extLst>
              <a:ext uri="{FF2B5EF4-FFF2-40B4-BE49-F238E27FC236}">
                <a16:creationId xmlns:a16="http://schemas.microsoft.com/office/drawing/2014/main" id="{76CFE7BB-BB08-409A-9A0E-6430CDDF9D9B}"/>
              </a:ext>
            </a:extLst>
          </p:cNvPr>
          <p:cNvSpPr txBox="1"/>
          <p:nvPr/>
        </p:nvSpPr>
        <p:spPr>
          <a:xfrm>
            <a:off x="2169829" y="6265114"/>
            <a:ext cx="1753573" cy="246221"/>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implemented by 1..* </a:t>
            </a:r>
          </a:p>
        </p:txBody>
      </p:sp>
      <p:cxnSp>
        <p:nvCxnSpPr>
          <p:cNvPr id="23" name="Straight Arrow Connector 22">
            <a:extLst>
              <a:ext uri="{FF2B5EF4-FFF2-40B4-BE49-F238E27FC236}">
                <a16:creationId xmlns:a16="http://schemas.microsoft.com/office/drawing/2014/main" id="{68C2B3AB-1FB3-41F0-B356-F8C742591C83}"/>
              </a:ext>
            </a:extLst>
          </p:cNvPr>
          <p:cNvCxnSpPr>
            <a:cxnSpLocks/>
            <a:stCxn id="18" idx="2"/>
            <a:endCxn id="12" idx="0"/>
          </p:cNvCxnSpPr>
          <p:nvPr/>
        </p:nvCxnSpPr>
        <p:spPr>
          <a:xfrm flipH="1">
            <a:off x="4812315" y="5573185"/>
            <a:ext cx="1" cy="866804"/>
          </a:xfrm>
          <a:prstGeom prst="straightConnector1">
            <a:avLst/>
          </a:prstGeom>
          <a:noFill/>
          <a:ln w="6350" cap="flat" cmpd="sng" algn="ctr">
            <a:solidFill>
              <a:srgbClr val="00A9E0"/>
            </a:solidFill>
            <a:prstDash val="solid"/>
            <a:miter lim="800000"/>
            <a:tailEnd type="triangle"/>
          </a:ln>
          <a:effectLst/>
        </p:spPr>
      </p:cxnSp>
      <p:cxnSp>
        <p:nvCxnSpPr>
          <p:cNvPr id="24" name="Straight Arrow Connector 23">
            <a:extLst>
              <a:ext uri="{FF2B5EF4-FFF2-40B4-BE49-F238E27FC236}">
                <a16:creationId xmlns:a16="http://schemas.microsoft.com/office/drawing/2014/main" id="{04CB12FD-274B-48EE-900E-97EB8D2554E3}"/>
              </a:ext>
            </a:extLst>
          </p:cNvPr>
          <p:cNvCxnSpPr>
            <a:cxnSpLocks/>
            <a:stCxn id="11" idx="2"/>
            <a:endCxn id="18" idx="0"/>
          </p:cNvCxnSpPr>
          <p:nvPr/>
        </p:nvCxnSpPr>
        <p:spPr>
          <a:xfrm flipH="1">
            <a:off x="4812316" y="3210738"/>
            <a:ext cx="950679" cy="2116226"/>
          </a:xfrm>
          <a:prstGeom prst="straightConnector1">
            <a:avLst/>
          </a:prstGeom>
          <a:noFill/>
          <a:ln w="6350" cap="flat" cmpd="sng" algn="ctr">
            <a:solidFill>
              <a:srgbClr val="00A9E0"/>
            </a:solidFill>
            <a:prstDash val="solid"/>
            <a:miter lim="800000"/>
            <a:tailEnd type="triangle"/>
          </a:ln>
          <a:effectLst/>
        </p:spPr>
      </p:cxnSp>
      <p:sp>
        <p:nvSpPr>
          <p:cNvPr id="27" name="TextBox 26">
            <a:extLst>
              <a:ext uri="{FF2B5EF4-FFF2-40B4-BE49-F238E27FC236}">
                <a16:creationId xmlns:a16="http://schemas.microsoft.com/office/drawing/2014/main" id="{BBC71D30-E826-46E8-B9F6-6DF025731043}"/>
              </a:ext>
            </a:extLst>
          </p:cNvPr>
          <p:cNvSpPr txBox="1"/>
          <p:nvPr/>
        </p:nvSpPr>
        <p:spPr>
          <a:xfrm>
            <a:off x="2681771" y="4779472"/>
            <a:ext cx="1290689"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implemented by parallel or sequential use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 Plans</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8" name="TextBox 27">
            <a:extLst>
              <a:ext uri="{FF2B5EF4-FFF2-40B4-BE49-F238E27FC236}">
                <a16:creationId xmlns:a16="http://schemas.microsoft.com/office/drawing/2014/main" id="{3B58CD53-2D8D-4DB4-83DC-3CBE0F855CD0}"/>
              </a:ext>
            </a:extLst>
          </p:cNvPr>
          <p:cNvSpPr txBox="1"/>
          <p:nvPr/>
        </p:nvSpPr>
        <p:spPr>
          <a:xfrm>
            <a:off x="8785538" y="4010099"/>
            <a:ext cx="2188746" cy="70788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00A9E0"/>
                </a:solidFill>
                <a:effectLst/>
                <a:uLnTx/>
                <a:uFillTx/>
                <a:latin typeface="Arial" panose="020B0604020202020204"/>
                <a:ea typeface="+mn-ea"/>
                <a:cs typeface="+mn-cs"/>
              </a:rPr>
              <a:t>Appointment</a:t>
            </a:r>
          </a:p>
          <a:p>
            <a:pPr marL="0" marR="0" lvl="0" indent="0"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(booking of patient, practitioners and resources for a specific date and time span</a:t>
            </a:r>
            <a:r>
              <a:rPr lang="en-US" sz="1000" b="1" kern="0" dirty="0">
                <a:solidFill>
                  <a:srgbClr val="000000"/>
                </a:solidFill>
                <a:latin typeface="Arial" panose="020B0604020202020204"/>
              </a:rPr>
              <a:t>)</a:t>
            </a:r>
            <a:endParaRPr lang="en-CH" sz="1000" b="1" kern="0" dirty="0">
              <a:solidFill>
                <a:srgbClr val="000000"/>
              </a:solidFill>
              <a:latin typeface="Arial" panose="020B0604020202020204"/>
            </a:endParaRPr>
          </a:p>
        </p:txBody>
      </p:sp>
      <p:cxnSp>
        <p:nvCxnSpPr>
          <p:cNvPr id="29" name="Straight Arrow Connector 28">
            <a:extLst>
              <a:ext uri="{FF2B5EF4-FFF2-40B4-BE49-F238E27FC236}">
                <a16:creationId xmlns:a16="http://schemas.microsoft.com/office/drawing/2014/main" id="{33CDE905-2A28-4F81-B67A-3A675CB005C8}"/>
              </a:ext>
            </a:extLst>
          </p:cNvPr>
          <p:cNvCxnSpPr>
            <a:cxnSpLocks/>
            <a:stCxn id="28" idx="2"/>
            <a:endCxn id="17" idx="0"/>
          </p:cNvCxnSpPr>
          <p:nvPr/>
        </p:nvCxnSpPr>
        <p:spPr>
          <a:xfrm flipH="1">
            <a:off x="8267291" y="4717985"/>
            <a:ext cx="1612620" cy="804187"/>
          </a:xfrm>
          <a:prstGeom prst="straightConnector1">
            <a:avLst/>
          </a:prstGeom>
          <a:noFill/>
          <a:ln w="6350" cap="flat" cmpd="sng" algn="ctr">
            <a:solidFill>
              <a:srgbClr val="00A9E0"/>
            </a:solidFill>
            <a:prstDash val="solid"/>
            <a:miter lim="800000"/>
            <a:tailEnd type="triangle"/>
          </a:ln>
          <a:effectLst/>
        </p:spPr>
      </p:cxnSp>
      <p:sp>
        <p:nvSpPr>
          <p:cNvPr id="30" name="TextBox 29">
            <a:extLst>
              <a:ext uri="{FF2B5EF4-FFF2-40B4-BE49-F238E27FC236}">
                <a16:creationId xmlns:a16="http://schemas.microsoft.com/office/drawing/2014/main" id="{0180ADE5-FA80-4528-84C3-CC5C62C7C4C0}"/>
              </a:ext>
            </a:extLst>
          </p:cNvPr>
          <p:cNvSpPr txBox="1"/>
          <p:nvPr/>
        </p:nvSpPr>
        <p:spPr>
          <a:xfrm>
            <a:off x="8832455" y="4901208"/>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scheduled to have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2" name="TextBox 31">
            <a:extLst>
              <a:ext uri="{FF2B5EF4-FFF2-40B4-BE49-F238E27FC236}">
                <a16:creationId xmlns:a16="http://schemas.microsoft.com/office/drawing/2014/main" id="{F9010FF9-E24A-4BDB-997A-1A6C6325982C}"/>
              </a:ext>
            </a:extLst>
          </p:cNvPr>
          <p:cNvSpPr txBox="1"/>
          <p:nvPr/>
        </p:nvSpPr>
        <p:spPr>
          <a:xfrm>
            <a:off x="5762995" y="6076170"/>
            <a:ext cx="899832" cy="400110"/>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time span to treat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4" name="TextBox 33">
            <a:extLst>
              <a:ext uri="{FF2B5EF4-FFF2-40B4-BE49-F238E27FC236}">
                <a16:creationId xmlns:a16="http://schemas.microsoft.com/office/drawing/2014/main" id="{ED8D9D08-1742-4D98-9858-9FD083932AEC}"/>
              </a:ext>
            </a:extLst>
          </p:cNvPr>
          <p:cNvSpPr txBox="1"/>
          <p:nvPr/>
        </p:nvSpPr>
        <p:spPr>
          <a:xfrm>
            <a:off x="6926437" y="4186805"/>
            <a:ext cx="1107545" cy="707886"/>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solidFill>
                  <a:srgbClr val="000000"/>
                </a:solidFill>
                <a:latin typeface="Arial" panose="020B0604020202020204"/>
              </a:rPr>
              <a:t>groups treatments that are delivered in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Straight Arrow Connector 35">
            <a:extLst>
              <a:ext uri="{FF2B5EF4-FFF2-40B4-BE49-F238E27FC236}">
                <a16:creationId xmlns:a16="http://schemas.microsoft.com/office/drawing/2014/main" id="{C5890677-1D85-41CD-8FF3-9C4B4889232C}"/>
              </a:ext>
            </a:extLst>
          </p:cNvPr>
          <p:cNvCxnSpPr>
            <a:cxnSpLocks/>
            <a:stCxn id="13" idx="2"/>
            <a:endCxn id="38" idx="0"/>
          </p:cNvCxnSpPr>
          <p:nvPr/>
        </p:nvCxnSpPr>
        <p:spPr>
          <a:xfrm flipH="1">
            <a:off x="1447067" y="5466935"/>
            <a:ext cx="1" cy="963483"/>
          </a:xfrm>
          <a:prstGeom prst="straightConnector1">
            <a:avLst/>
          </a:prstGeom>
          <a:noFill/>
          <a:ln w="6350" cap="flat" cmpd="sng" algn="ctr">
            <a:solidFill>
              <a:srgbClr val="00A9E0"/>
            </a:solidFill>
            <a:prstDash val="solid"/>
            <a:miter lim="800000"/>
            <a:tailEnd type="triangle"/>
          </a:ln>
          <a:effectLst/>
        </p:spPr>
      </p:cxnSp>
      <p:sp>
        <p:nvSpPr>
          <p:cNvPr id="37" name="TextBox 36">
            <a:extLst>
              <a:ext uri="{FF2B5EF4-FFF2-40B4-BE49-F238E27FC236}">
                <a16:creationId xmlns:a16="http://schemas.microsoft.com/office/drawing/2014/main" id="{6427CA3C-6BC4-45FA-BF18-0F9E795D296B}"/>
              </a:ext>
            </a:extLst>
          </p:cNvPr>
          <p:cNvSpPr txBox="1"/>
          <p:nvPr/>
        </p:nvSpPr>
        <p:spPr>
          <a:xfrm>
            <a:off x="4333492" y="5633840"/>
            <a:ext cx="922069"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10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srgbClr val="000000"/>
                </a:solidFill>
                <a:effectLst/>
                <a:uLnTx/>
                <a:uFillTx/>
                <a:latin typeface="Arial" panose="020B0604020202020204"/>
                <a:ea typeface="+mn-ea"/>
                <a:cs typeface="+mn-cs"/>
              </a:rPr>
              <a:t>treated as series of </a:t>
            </a: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8" name="TextBox 37">
            <a:extLst>
              <a:ext uri="{FF2B5EF4-FFF2-40B4-BE49-F238E27FC236}">
                <a16:creationId xmlns:a16="http://schemas.microsoft.com/office/drawing/2014/main" id="{DB6AC4DA-F80F-46B2-BCBA-5AA984E63930}"/>
              </a:ext>
            </a:extLst>
          </p:cNvPr>
          <p:cNvSpPr txBox="1"/>
          <p:nvPr/>
        </p:nvSpPr>
        <p:spPr>
          <a:xfrm>
            <a:off x="686712" y="6430418"/>
            <a:ext cx="1520710" cy="246221"/>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Phase F</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r</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a</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c</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t</a:t>
            </a:r>
            <a:r>
              <a:rPr kumimoji="0" lang="en-CH" sz="1000" b="1" i="0" u="none" strike="noStrike" kern="0" cap="none" spc="0" normalizeH="0" baseline="0" noProof="0" dirty="0" err="1">
                <a:ln>
                  <a:noFill/>
                </a:ln>
                <a:solidFill>
                  <a:srgbClr val="00A9E0"/>
                </a:solidFill>
                <a:effectLst/>
                <a:uLnTx/>
                <a:uFillTx/>
                <a:latin typeface="Arial" panose="020B0604020202020204"/>
                <a:ea typeface="+mn-ea"/>
                <a:cs typeface="+mn-cs"/>
              </a:rPr>
              <a:t>i</a:t>
            </a:r>
            <a:r>
              <a:rPr kumimoji="0" lang="en-GB" sz="1000" b="1" i="0" u="none" strike="noStrike" kern="0" cap="none" spc="0" normalizeH="0" baseline="0" noProof="0" dirty="0">
                <a:ln>
                  <a:noFill/>
                </a:ln>
                <a:solidFill>
                  <a:srgbClr val="00A9E0"/>
                </a:solidFill>
                <a:effectLst/>
                <a:uLnTx/>
                <a:uFillTx/>
                <a:latin typeface="Arial" panose="020B0604020202020204"/>
                <a:ea typeface="+mn-ea"/>
                <a:cs typeface="+mn-cs"/>
              </a:rPr>
              <a:t>o</a:t>
            </a:r>
            <a:r>
              <a:rPr kumimoji="0" lang="en-CH" sz="1000" b="1" i="0" u="none" strike="noStrike" kern="0" cap="none" spc="0" normalizeH="0" baseline="0" noProof="0" dirty="0">
                <a:ln>
                  <a:noFill/>
                </a:ln>
                <a:solidFill>
                  <a:srgbClr val="00A9E0"/>
                </a:solidFill>
                <a:effectLst/>
                <a:uLnTx/>
                <a:uFillTx/>
                <a:latin typeface="Arial" panose="020B0604020202020204"/>
                <a:ea typeface="+mn-ea"/>
                <a:cs typeface="+mn-cs"/>
              </a:rPr>
              <a:t>n</a:t>
            </a:r>
            <a:endParaRPr kumimoji="0" lang="en-CH" sz="1000" b="0" i="0" u="none" strike="noStrike" kern="0" cap="none" spc="0" normalizeH="0" baseline="0" noProof="0" dirty="0">
              <a:ln>
                <a:noFill/>
              </a:ln>
              <a:solidFill>
                <a:srgbClr val="FF0000"/>
              </a:solidFill>
              <a:effectLst/>
              <a:uLnTx/>
              <a:uFillTx/>
              <a:latin typeface="Arial" panose="020B0604020202020204"/>
              <a:ea typeface="+mn-ea"/>
              <a:cs typeface="+mn-cs"/>
            </a:endParaRPr>
          </a:p>
        </p:txBody>
      </p:sp>
      <p:cxnSp>
        <p:nvCxnSpPr>
          <p:cNvPr id="39" name="Straight Arrow Connector 38">
            <a:extLst>
              <a:ext uri="{FF2B5EF4-FFF2-40B4-BE49-F238E27FC236}">
                <a16:creationId xmlns:a16="http://schemas.microsoft.com/office/drawing/2014/main" id="{6FEADD22-E980-4BDA-9A55-6420850B6FC1}"/>
              </a:ext>
            </a:extLst>
          </p:cNvPr>
          <p:cNvCxnSpPr>
            <a:cxnSpLocks/>
            <a:stCxn id="38" idx="3"/>
            <a:endCxn id="12" idx="1"/>
          </p:cNvCxnSpPr>
          <p:nvPr/>
        </p:nvCxnSpPr>
        <p:spPr>
          <a:xfrm>
            <a:off x="2207422" y="6553529"/>
            <a:ext cx="1844538" cy="9571"/>
          </a:xfrm>
          <a:prstGeom prst="straightConnector1">
            <a:avLst/>
          </a:prstGeom>
          <a:noFill/>
          <a:ln w="6350" cap="flat" cmpd="sng" algn="ctr">
            <a:solidFill>
              <a:srgbClr val="00A9E0"/>
            </a:solidFill>
            <a:prstDash val="solid"/>
            <a:miter lim="800000"/>
            <a:tailEnd type="triangle"/>
          </a:ln>
          <a:effectLst/>
        </p:spPr>
      </p:cxnSp>
      <p:sp>
        <p:nvSpPr>
          <p:cNvPr id="40" name="TextBox 39">
            <a:extLst>
              <a:ext uri="{FF2B5EF4-FFF2-40B4-BE49-F238E27FC236}">
                <a16:creationId xmlns:a16="http://schemas.microsoft.com/office/drawing/2014/main" id="{23F4A21A-F2E5-428F-A4D4-050CB18A8AEB}"/>
              </a:ext>
            </a:extLst>
          </p:cNvPr>
          <p:cNvSpPr txBox="1"/>
          <p:nvPr/>
        </p:nvSpPr>
        <p:spPr>
          <a:xfrm>
            <a:off x="887844" y="5669836"/>
            <a:ext cx="868593" cy="553998"/>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a:ea typeface="+mn-ea"/>
                <a:cs typeface="+mn-cs"/>
              </a:rPr>
              <a:t>is treated as a series of 1..*</a:t>
            </a:r>
            <a:endParaRPr kumimoji="0" lang="en-CH" sz="10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4089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id="{FB770477-ED0F-4207-80F7-A508DADB1558}"/>
              </a:ext>
            </a:extLst>
          </p:cNvPr>
          <p:cNvSpPr/>
          <p:nvPr/>
        </p:nvSpPr>
        <p:spPr>
          <a:xfrm>
            <a:off x="-120770" y="312123"/>
            <a:ext cx="12199217" cy="6961242"/>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693421" y="416421"/>
            <a:ext cx="5279902" cy="2401793"/>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15112" y="508894"/>
            <a:ext cx="2736064" cy="236988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9091740" y="3144501"/>
            <a:ext cx="28158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6151176" y="69607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a:stCxn id="57" idx="3"/>
          </p:cNvCxnSpPr>
          <p:nvPr/>
        </p:nvCxnSpPr>
        <p:spPr>
          <a:xfrm>
            <a:off x="2726497" y="1495396"/>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51350" y="401182"/>
            <a:ext cx="2777847" cy="218842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Course of Treatment</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15112" y="2965914"/>
            <a:ext cx="2736064" cy="1989287"/>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6161362" y="6082014"/>
            <a:ext cx="2930378" cy="433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845888" y="103969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p:cNvCxnSpPr>
          <p:nvPr/>
        </p:nvCxnSpPr>
        <p:spPr>
          <a:xfrm flipH="1" flipV="1">
            <a:off x="8345983" y="1457409"/>
            <a:ext cx="748953" cy="38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8347213" y="1547525"/>
            <a:ext cx="774041" cy="160340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596551" y="2055356"/>
            <a:ext cx="1524703" cy="311882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6151176" y="1547525"/>
            <a:ext cx="694712" cy="241303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6151176" y="1547525"/>
            <a:ext cx="694712" cy="14630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9091740" y="5189462"/>
            <a:ext cx="2815827" cy="17851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&lt;&lt; </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1"/>
                </a:solidFill>
                <a:effectLst/>
                <a:uLnTx/>
                <a:uFillTx/>
                <a:latin typeface="Arial" panose="020B0604020202020204"/>
                <a:ea typeface="+mn-ea"/>
                <a:cs typeface="+mn-cs"/>
              </a:rPr>
              <a:t>s &gt;&gt;</a:t>
            </a:r>
            <a:endParaRPr kumimoji="0" lang="en-CH" sz="80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425298" y="5024522"/>
            <a:ext cx="2736064" cy="2123658"/>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filler-order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&lt;&lt; D</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1"/>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1"/>
                </a:solidFill>
                <a:effectLst/>
                <a:uLnTx/>
                <a:uFillTx/>
                <a:latin typeface="Arial" panose="020B0604020202020204"/>
                <a:ea typeface="+mn-ea"/>
                <a:cs typeface="+mn-cs"/>
              </a:rPr>
              <a:t>e &gt;&gt;</a:t>
            </a:r>
            <a:endParaRPr kumimoji="0" lang="en-CH" sz="800" b="0" i="0" u="none" strike="noStrike" kern="0" cap="none" spc="0" normalizeH="0" baseline="0" noProof="0" dirty="0">
              <a:ln>
                <a:noFill/>
              </a:ln>
              <a:solidFill>
                <a:schemeClr val="accent1"/>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6161362" y="2035581"/>
            <a:ext cx="696076" cy="405077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27138" y="996125"/>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311053" y="5914764"/>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7014383" y="672258"/>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8275946" y="1679367"/>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8251105" y="99024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6524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8082644" y="2958285"/>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7218241" y="4856541"/>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a:t>
            </a:r>
            <a:r>
              <a:rPr lang="en-US" sz="800" b="0">
                <a:solidFill>
                  <a:srgbClr val="000000"/>
                </a:solidFill>
                <a:latin typeface="Arial" panose="020B0604020202020204"/>
              </a:rPr>
              <a:t>: Jul 21, </a:t>
            </a:r>
            <a:r>
              <a:rPr lang="en-US" sz="800" b="0" dirty="0">
                <a:solidFill>
                  <a:srgbClr val="000000"/>
                </a:solidFill>
                <a:latin typeface="Arial" panose="020B0604020202020204"/>
              </a:rPr>
              <a:t>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761795" y="35784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51350" y="4961177"/>
            <a:ext cx="2786503"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1"/>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1"/>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1"/>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Plan</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51350" y="2663890"/>
            <a:ext cx="2777847" cy="22129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a:defRPr/>
            </a:pPr>
            <a:r>
              <a:rPr lang="en-GB" sz="800" kern="0" dirty="0">
                <a:latin typeface="Arial" panose="020B0604020202020204"/>
              </a:rPr>
              <a:t>Procedure Code = </a:t>
            </a:r>
            <a:r>
              <a:rPr lang="en-GB" sz="800" b="1" kern="0" dirty="0">
                <a:solidFill>
                  <a:schemeClr val="accent6">
                    <a:lumMod val="75000"/>
                  </a:schemeClr>
                </a:solidFill>
                <a:latin typeface="Arial" panose="020B0604020202020204"/>
              </a:rPr>
              <a:t>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a:t>
            </a:r>
            <a:r>
              <a:rPr lang="en-US" sz="800" b="1" kern="0" dirty="0">
                <a:solidFill>
                  <a:schemeClr val="accent6">
                    <a:lumMod val="75000"/>
                  </a:schemeClr>
                </a:solidFill>
                <a:latin typeface="Arial" panose="020B0604020202020204"/>
              </a:rPr>
              <a:t>original-order</a:t>
            </a:r>
            <a:endParaRPr kumimoji="0" lang="en-CH" sz="8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52008" y="31173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174180"/>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6151176" y="3960109"/>
            <a:ext cx="2940564" cy="449"/>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7103085" y="3795363"/>
            <a:ext cx="1107799"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56185" y="7355505"/>
            <a:ext cx="2202613" cy="528935"/>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p:txBody>
      </p:sp>
      <p:cxnSp>
        <p:nvCxnSpPr>
          <p:cNvPr id="233" name="Connector: Elbow 232">
            <a:extLst>
              <a:ext uri="{FF2B5EF4-FFF2-40B4-BE49-F238E27FC236}">
                <a16:creationId xmlns:a16="http://schemas.microsoft.com/office/drawing/2014/main" id="{DFA384CE-4759-4B77-8DCB-6D7203324539}"/>
              </a:ext>
            </a:extLst>
          </p:cNvPr>
          <p:cNvCxnSpPr>
            <a:cxnSpLocks/>
          </p:cNvCxnSpPr>
          <p:nvPr/>
        </p:nvCxnSpPr>
        <p:spPr>
          <a:xfrm>
            <a:off x="2735153" y="429979"/>
            <a:ext cx="4110735" cy="677254"/>
          </a:xfrm>
          <a:prstGeom prst="bentConnector3">
            <a:avLst>
              <a:gd name="adj1" fmla="val 8721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992155" y="1434704"/>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75699" y="4541329"/>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87635" y="2489354"/>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731860" y="2063619"/>
            <a:ext cx="4449467" cy="859289"/>
          </a:xfrm>
          <a:prstGeom prst="bentConnector3">
            <a:avLst>
              <a:gd name="adj1" fmla="val 1002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flipV="1">
            <a:off x="2743469" y="2055358"/>
            <a:ext cx="4189424" cy="2939375"/>
          </a:xfrm>
          <a:prstGeom prst="bentConnector3">
            <a:avLst>
              <a:gd name="adj1" fmla="val 9993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0ADF270-4C9B-4796-85A2-3B0EEDF29D7A}"/>
              </a:ext>
            </a:extLst>
          </p:cNvPr>
          <p:cNvCxnSpPr>
            <a:cxnSpLocks/>
          </p:cNvCxnSpPr>
          <p:nvPr/>
        </p:nvCxnSpPr>
        <p:spPr>
          <a:xfrm>
            <a:off x="2735153" y="3610980"/>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3" name="Straight Arrow Connector 72">
            <a:extLst>
              <a:ext uri="{FF2B5EF4-FFF2-40B4-BE49-F238E27FC236}">
                <a16:creationId xmlns:a16="http://schemas.microsoft.com/office/drawing/2014/main" id="{2795BDFE-48C4-4A90-A142-BA099825B197}"/>
              </a:ext>
            </a:extLst>
          </p:cNvPr>
          <p:cNvCxnSpPr>
            <a:cxnSpLocks/>
          </p:cNvCxnSpPr>
          <p:nvPr/>
        </p:nvCxnSpPr>
        <p:spPr>
          <a:xfrm>
            <a:off x="2743809" y="5842807"/>
            <a:ext cx="688615" cy="604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1" name="TextBox 50">
            <a:extLst>
              <a:ext uri="{FF2B5EF4-FFF2-40B4-BE49-F238E27FC236}">
                <a16:creationId xmlns:a16="http://schemas.microsoft.com/office/drawing/2014/main" id="{18CD33D3-1E48-461C-B7B9-4B44DD0494B3}"/>
              </a:ext>
            </a:extLst>
          </p:cNvPr>
          <p:cNvSpPr txBox="1"/>
          <p:nvPr/>
        </p:nvSpPr>
        <p:spPr>
          <a:xfrm>
            <a:off x="9091741" y="489248"/>
            <a:ext cx="2815827" cy="224676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a:defRPr/>
            </a:pPr>
            <a:r>
              <a:rPr lang="en-GB" sz="800" b="0" kern="0" dirty="0">
                <a:solidFill>
                  <a:schemeClr val="tx1"/>
                </a:solidFill>
                <a:latin typeface="Arial" panose="020B0604020202020204"/>
              </a:rPr>
              <a:t>Procedure Code </a:t>
            </a:r>
            <a:r>
              <a:rPr lang="en-GB" sz="800" kern="0" dirty="0">
                <a:latin typeface="Arial" panose="020B0604020202020204"/>
              </a:rPr>
              <a:t>= </a:t>
            </a:r>
            <a:r>
              <a:rPr lang="en-GB" sz="800" b="1" kern="0" dirty="0">
                <a:solidFill>
                  <a:schemeClr val="accent6">
                    <a:lumMod val="75000"/>
                  </a:schemeClr>
                </a:solidFill>
                <a:latin typeface="Arial" panose="020B0604020202020204"/>
              </a:rPr>
              <a:t>Radiotherapy Course of Treatment</a:t>
            </a:r>
          </a:p>
          <a:p>
            <a:pPr>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110" name="TextBox 109">
            <a:extLst>
              <a:ext uri="{FF2B5EF4-FFF2-40B4-BE49-F238E27FC236}">
                <a16:creationId xmlns:a16="http://schemas.microsoft.com/office/drawing/2014/main" id="{9A8CE246-3D2B-4888-BDFC-FDEC170DAB16}"/>
              </a:ext>
            </a:extLst>
          </p:cNvPr>
          <p:cNvSpPr txBox="1"/>
          <p:nvPr/>
        </p:nvSpPr>
        <p:spPr>
          <a:xfrm>
            <a:off x="6029744" y="2967335"/>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111" name="TextBox 110">
            <a:extLst>
              <a:ext uri="{FF2B5EF4-FFF2-40B4-BE49-F238E27FC236}">
                <a16:creationId xmlns:a16="http://schemas.microsoft.com/office/drawing/2014/main" id="{ECFC1674-5AEF-41C3-BAEC-070F327E8DBF}"/>
              </a:ext>
            </a:extLst>
          </p:cNvPr>
          <p:cNvSpPr txBox="1"/>
          <p:nvPr/>
        </p:nvSpPr>
        <p:spPr>
          <a:xfrm>
            <a:off x="6084225" y="5011152"/>
            <a:ext cx="640550"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to</a:t>
            </a:r>
            <a:r>
              <a:rPr lang="en-US" sz="800" kern="0" dirty="0">
                <a:solidFill>
                  <a:srgbClr val="000000"/>
                </a:solidFill>
                <a:latin typeface="Arial" panose="020B0604020202020204"/>
              </a:rPr>
              <a:t> </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2509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7982954"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711090"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145084" y="189458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209047"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11090" y="189458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7433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7433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082743"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1081859"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1081859"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7483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Jul 28,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Tree>
    <p:extLst>
      <p:ext uri="{BB962C8B-B14F-4D97-AF65-F5344CB8AC3E}">
        <p14:creationId xmlns:p14="http://schemas.microsoft.com/office/powerpoint/2010/main" val="40905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22161" y="744436"/>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filler-order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200" dirty="0">
              <a:solidFill>
                <a:sysClr val="windowText" lastClr="000000"/>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r>
              <a:rPr lang="en-US" sz="1200" b="1" dirty="0">
                <a:solidFill>
                  <a:srgbClr val="A5300F"/>
                </a:solidFill>
                <a:latin typeface="Arial" panose="020B0604020202020204" pitchFamily="34" charset="0"/>
                <a:cs typeface="Arial" panose="020B0604020202020204" pitchFamily="34" charset="0"/>
              </a:rPr>
              <a:t>original-order</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ServiceRequests</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699967"/>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281827"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99967"/>
            <a:ext cx="2281826"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281827"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RTResourceReferences.svg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Aug 22,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endCxn id="28" idx="3"/>
          </p:cNvCxnSpPr>
          <p:nvPr/>
        </p:nvCxnSpPr>
        <p:spPr>
          <a:xfrm flipH="1">
            <a:off x="6967429" y="1884776"/>
            <a:ext cx="1541729" cy="382642"/>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p:cNvCxnSpPr>
          <p:nvPr/>
        </p:nvCxnSpPr>
        <p:spPr>
          <a:xfrm flipH="1" flipV="1">
            <a:off x="3215430" y="1897264"/>
            <a:ext cx="1527781" cy="370154"/>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639969" y="2805178"/>
            <a:ext cx="1527780"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215431" y="3723357"/>
            <a:ext cx="1527780"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p:cNvCxnSpPr>
          <p:nvPr/>
        </p:nvCxnSpPr>
        <p:spPr>
          <a:xfrm flipH="1">
            <a:off x="3215430" y="1900022"/>
            <a:ext cx="529372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639969" y="2805178"/>
            <a:ext cx="5324625"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215431" y="3723357"/>
            <a:ext cx="532711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9" y="195651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basedOn</a:t>
            </a:r>
            <a:endParaRPr lang="en-US" sz="1200" dirty="0">
              <a:solidFill>
                <a:schemeClr val="accent5">
                  <a:lumMod val="75000"/>
                </a:schemeClr>
              </a:solidFill>
              <a:latin typeface="Arial" panose="020B0604020202020204" pitchFamily="34" charset="0"/>
              <a:ea typeface="+mn-ea"/>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1466377" y="4376720"/>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FHIR descriptions and definitions</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5">
                    <a:lumMod val="75000"/>
                  </a:schemeClr>
                </a:solidFill>
                <a:latin typeface="Arial" panose="020B0604020202020204" pitchFamily="34" charset="0"/>
                <a:ea typeface="+mn-ea"/>
                <a:cs typeface="Arial" panose="020B0604020202020204" pitchFamily="34" charset="0"/>
              </a:rPr>
              <a:t>Procedure.basedOn</a:t>
            </a:r>
            <a:r>
              <a:rPr lang="en-US" sz="1200" dirty="0">
                <a:solidFill>
                  <a:schemeClr val="accent5">
                    <a:lumMod val="75000"/>
                  </a:schemeClr>
                </a:solidFill>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chemeClr val="accent6">
                    <a:lumMod val="75000"/>
                  </a:schemeClr>
                </a:solidFill>
                <a:latin typeface="Arial" panose="020B0604020202020204" pitchFamily="34" charset="0"/>
                <a:cs typeface="Arial" panose="020B0604020202020204" pitchFamily="34" charset="0"/>
              </a:rPr>
              <a:t>Procedure.partOf</a:t>
            </a:r>
            <a:r>
              <a:rPr lang="en-US" sz="1200" dirty="0">
                <a:solidFill>
                  <a:schemeClr val="accent6">
                    <a:lumMod val="75000"/>
                  </a:schemeClr>
                </a:solidFill>
                <a:latin typeface="Arial" panose="020B0604020202020204" pitchFamily="34" charset="0"/>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ServiceRequest.basedOn</a:t>
            </a:r>
            <a:r>
              <a:rPr lang="en-US" sz="1200" dirty="0">
                <a:solidFill>
                  <a:srgbClr val="A5300F"/>
                </a:solidFill>
                <a:latin typeface="Arial" panose="020B0604020202020204" pitchFamily="34" charset="0"/>
                <a:ea typeface="+mn-ea"/>
                <a:cs typeface="Arial" panose="020B0604020202020204" pitchFamily="34" charset="0"/>
              </a:rPr>
              <a:t>: </a:t>
            </a:r>
            <a:r>
              <a:rPr lang="en-US" sz="1200" dirty="0">
                <a:solidFill>
                  <a:sysClr val="windowText" lastClr="000000"/>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5" y="20223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3" y="2934076"/>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5" y="3833203"/>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0"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3444087" y="5045524"/>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3444087" y="5318978"/>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3444087" y="4784265"/>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err="1">
                <a:ln>
                  <a:noFill/>
                </a:ln>
                <a:solidFill>
                  <a:schemeClr val="accent6">
                    <a:lumMod val="75000"/>
                  </a:schemeClr>
                </a:solidFill>
                <a:effectLst/>
                <a:uLnTx/>
                <a:uFillTx/>
                <a:latin typeface="Arial" panose="020B0604020202020204" pitchFamily="34" charset="0"/>
                <a:cs typeface="Arial" panose="020B0604020202020204" pitchFamily="34" charset="0"/>
              </a:rPr>
              <a:t>partOf</a:t>
            </a:r>
            <a:endPar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err="1">
                <a:solidFill>
                  <a:srgbClr val="A5300F"/>
                </a:solidFill>
                <a:latin typeface="Arial" panose="020B0604020202020204" pitchFamily="34" charset="0"/>
                <a:ea typeface="+mn-ea"/>
                <a:cs typeface="Arial" panose="020B0604020202020204" pitchFamily="34" charset="0"/>
              </a:rPr>
              <a:t>basedOn</a:t>
            </a:r>
            <a:endParaRPr lang="en-US" sz="1200" dirty="0">
              <a:solidFill>
                <a:srgbClr val="A5300F"/>
              </a:solidFill>
              <a:latin typeface="Arial" panose="020B0604020202020204" pitchFamily="34" charset="0"/>
              <a:ea typeface="+mn-ea"/>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0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7913896" y="881400"/>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Which treatment was </a:t>
            </a:r>
            <a:r>
              <a:rPr kumimoji="0" lang="en-US" sz="1000" b="1" i="0" u="none" strike="noStrike" kern="1200" cap="none" spc="0" normalizeH="0" baseline="0" noProof="0" dirty="0">
                <a:ln>
                  <a:noFill/>
                </a:ln>
                <a:solidFill>
                  <a:srgbClr val="A5300F"/>
                </a:solidFill>
                <a:effectLst/>
                <a:uLnTx/>
                <a:uFillTx/>
                <a:latin typeface="Verdana" panose="020B0604030504040204" pitchFamily="34" charset="0"/>
                <a:ea typeface="Verdana" panose="020B0604030504040204" pitchFamily="34" charset="0"/>
                <a:cs typeface="Arial" panose="020B0604020202020204" pitchFamily="34" charset="0"/>
              </a:rPr>
              <a:t>delivered</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a:t>
            </a:r>
            <a:b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br>
            <a:br>
              <a:rPr lang="en-US" sz="1000" noProof="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b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Procedures</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3853029" y="744436"/>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Which </a:t>
            </a:r>
            <a:r>
              <a:rPr kumimoji="0" lang="en-US" sz="1000" b="1" i="0" u="none" strike="noStrike" kern="1200" cap="none" spc="0" normalizeH="0" baseline="0" noProof="0" dirty="0">
                <a:ln>
                  <a:noFill/>
                </a:ln>
                <a:solidFill>
                  <a:srgbClr val="A5300F"/>
                </a:solidFill>
                <a:effectLst/>
                <a:uLnTx/>
                <a:uFillTx/>
                <a:latin typeface="Verdana" panose="020B0604030504040204" pitchFamily="34" charset="0"/>
                <a:ea typeface="Verdana" panose="020B0604030504040204" pitchFamily="34" charset="0"/>
                <a:cs typeface="Arial" panose="020B0604020202020204" pitchFamily="34" charset="0"/>
              </a:rPr>
              <a:t>plans</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(prepared by physicist/planner)</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a:t>
            </a:r>
            <a:r>
              <a:rPr lang="en-US" sz="1000" b="1" dirty="0">
                <a:solidFill>
                  <a:srgbClr val="A5300F"/>
                </a:solidFill>
                <a:latin typeface="Verdana" panose="020B0604030504040204" pitchFamily="34" charset="0"/>
                <a:ea typeface="Verdana" panose="020B0604030504040204" pitchFamily="34" charset="0"/>
                <a:cs typeface="Arial" panose="020B0604020202020204" pitchFamily="34" charset="0"/>
              </a:rPr>
              <a:t>filler-order</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700625" y="744436"/>
            <a:ext cx="2778747"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What was </a:t>
            </a:r>
            <a:r>
              <a:rPr kumimoji="0" lang="en-US" sz="1000" b="1" i="0" u="none" strike="noStrike" kern="1200" cap="none" spc="0" normalizeH="0" baseline="0" noProof="0" dirty="0">
                <a:ln>
                  <a:noFill/>
                </a:ln>
                <a:solidFill>
                  <a:srgbClr val="A5300F"/>
                </a:solidFill>
                <a:effectLst/>
                <a:uLnTx/>
                <a:uFillTx/>
                <a:latin typeface="Verdana" panose="020B0604030504040204" pitchFamily="34" charset="0"/>
                <a:ea typeface="Verdana" panose="020B0604030504040204" pitchFamily="34" charset="0"/>
                <a:cs typeface="Arial" panose="020B0604020202020204" pitchFamily="34" charset="0"/>
              </a:rPr>
              <a:t>prescribed</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(ordered by a physician)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a:t>
            </a:r>
            <a:r>
              <a:rPr lang="en-US" sz="1000" b="1" dirty="0">
                <a:solidFill>
                  <a:srgbClr val="A5300F"/>
                </a:solidFill>
                <a:latin typeface="Verdana" panose="020B0604030504040204" pitchFamily="34" charset="0"/>
                <a:ea typeface="Verdana" panose="020B0604030504040204" pitchFamily="34" charset="0"/>
                <a:cs typeface="Arial" panose="020B0604020202020204" pitchFamily="34" charset="0"/>
              </a:rPr>
              <a:t>original-order</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err="1">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ServiceRequests</a:t>
            </a:r>
            <a:endPar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B42A2CED-0EF3-4DC4-9B5C-776D317DF67A}"/>
              </a:ext>
            </a:extLst>
          </p:cNvPr>
          <p:cNvSpPr txBox="1"/>
          <p:nvPr/>
        </p:nvSpPr>
        <p:spPr>
          <a:xfrm>
            <a:off x="8540056" y="1576800"/>
            <a:ext cx="2021834" cy="52322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Verdana" panose="020B0604030504040204" pitchFamily="34" charset="0"/>
                <a:ea typeface="Verdana" panose="020B0604030504040204" pitchFamily="34" charset="0"/>
              </a:rPr>
              <a:t>Radiotherapy</a:t>
            </a:r>
            <a:r>
              <a:rPr lang="en-US" sz="1000" kern="0" dirty="0">
                <a:solidFill>
                  <a:srgbClr val="5B9BD5">
                    <a:lumMod val="75000"/>
                  </a:srgbClr>
                </a:solidFill>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Verdana" panose="020B0604030504040204" pitchFamily="34" charset="0"/>
                <a:ea typeface="Verdana" panose="020B0604030504040204" pitchFamily="34" charset="0"/>
              </a:rPr>
              <a:t>Course</a:t>
            </a:r>
            <a:r>
              <a:rPr lang="en-US" sz="1000" b="1" kern="0" dirty="0">
                <a:solidFill>
                  <a:srgbClr val="5B9BD5">
                    <a:lumMod val="75000"/>
                  </a:srgbClr>
                </a:solidFill>
                <a:latin typeface="Verdana" panose="020B0604030504040204" pitchFamily="34" charset="0"/>
                <a:ea typeface="Verdana" panose="020B0604030504040204" pitchFamily="34" charset="0"/>
              </a:rPr>
              <a:t> Summary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8964594" y="2605123"/>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b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b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a:t>
            </a:r>
            <a:r>
              <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a:t>
            </a:r>
            <a:r>
              <a:rPr kumimoji="0" lang="en-US"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67749" y="2952078"/>
            <a:ext cx="2224219"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Phase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4743211" y="2067363"/>
            <a:ext cx="222421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Planned Course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1358142" y="2600822"/>
            <a:ext cx="2506205"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Phase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933604" y="1638355"/>
            <a:ext cx="250620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Radiotherapy</a:t>
            </a:r>
            <a:r>
              <a:rPr kumimoji="0" lang="en-US"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Course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r>
              <a:rPr kumimoji="0" lang="en-US"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endParaRPr kumimoji="0" lang="en-US" sz="8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933604" y="3502860"/>
            <a:ext cx="2506205"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Plan Prescription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4743211" y="3870256"/>
            <a:ext cx="2224218"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Treatment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(ServiceRequest)</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8542547" y="3502860"/>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R</a:t>
            </a:r>
            <a:r>
              <a:rPr kumimoji="0" lang="en-GB" sz="800" b="0" i="0" u="none" strike="noStrike" kern="0" cap="none" spc="0" normalizeH="0" baseline="0" noProof="0" dirty="0" err="1">
                <a:ln>
                  <a:noFill/>
                </a:ln>
                <a:solidFill>
                  <a:srgbClr val="5B9BD5">
                    <a:lumMod val="75000"/>
                  </a:srgbClr>
                </a:solidFill>
                <a:effectLst/>
                <a:uLnTx/>
                <a:uFillTx/>
                <a:latin typeface="Verdana" panose="020B0604030504040204" pitchFamily="34" charset="0"/>
                <a:ea typeface="Verdana" panose="020B0604030504040204" pitchFamily="34" charset="0"/>
              </a:rPr>
              <a:t>adiotherapy</a:t>
            </a:r>
            <a:r>
              <a:rPr kumimoji="0" lang="en-GB" sz="1000" b="0"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rPr>
              <a:t>Treated Plan </a:t>
            </a:r>
            <a:r>
              <a:rPr kumimoji="0" lang="en-US" sz="8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(Procedure)</a:t>
            </a:r>
            <a:endParaRPr kumimoji="0" lang="en-CH" sz="1000" b="1" i="0" u="none" strike="noStrike" kern="0" cap="none" spc="0" normalizeH="0" baseline="0" noProof="0" dirty="0">
              <a:ln>
                <a:noFill/>
              </a:ln>
              <a:solidFill>
                <a:srgbClr val="5B9BD5">
                  <a:lumMod val="75000"/>
                </a:srgbClr>
              </a:solidFill>
              <a:effectLst/>
              <a:uLnTx/>
              <a:uFillTx/>
              <a:latin typeface="Verdana" panose="020B0604030504040204" pitchFamily="34" charset="0"/>
              <a:ea typeface="Verdana" panose="020B0604030504040204" pitchFamily="34" charset="0"/>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000" b="0" i="0" u="none" strike="noStrike" kern="120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rPr>
              <a:t>RTResourceReferences.svg</a:t>
            </a:r>
            <a:r>
              <a:rPr lang="en-US" sz="1400" b="0" dirty="0">
                <a:solidFill>
                  <a:srgbClr val="000000"/>
                </a:solidFill>
                <a:latin typeface="Verdana" panose="020B0604030504040204" pitchFamily="34" charset="0"/>
                <a:ea typeface="Verdana" panose="020B0604030504040204" pitchFamily="34" charset="0"/>
              </a:rPr>
              <a:t>	</a:t>
            </a:r>
            <a:r>
              <a:rPr lang="en-US" sz="800" b="0" dirty="0">
                <a:solidFill>
                  <a:srgbClr val="000000"/>
                </a:solidFill>
                <a:latin typeface="Verdana" panose="020B0604030504040204" pitchFamily="34" charset="0"/>
                <a:ea typeface="Verdana" panose="020B0604030504040204" pitchFamily="34" charset="0"/>
              </a:rPr>
              <a:t>Updated: Sep 30, 2022</a:t>
            </a:r>
            <a:endParaRPr kumimoji="0" lang="en-GB" sz="800" b="1"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endParaRPr>
          </a:p>
        </p:txBody>
      </p:sp>
      <p:cxnSp>
        <p:nvCxnSpPr>
          <p:cNvPr id="3" name="Straight Arrow Connector 2">
            <a:extLst>
              <a:ext uri="{FF2B5EF4-FFF2-40B4-BE49-F238E27FC236}">
                <a16:creationId xmlns:a16="http://schemas.microsoft.com/office/drawing/2014/main" id="{00175933-0FB2-45F0-81E3-AFEC61D30150}"/>
              </a:ext>
            </a:extLst>
          </p:cNvPr>
          <p:cNvCxnSpPr>
            <a:cxnSpLocks/>
            <a:stCxn id="25" idx="1"/>
            <a:endCxn id="28" idx="3"/>
          </p:cNvCxnSpPr>
          <p:nvPr/>
        </p:nvCxnSpPr>
        <p:spPr>
          <a:xfrm flipH="1">
            <a:off x="6967429" y="1838410"/>
            <a:ext cx="1572627" cy="429008"/>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B602B-BE9E-4739-ACC1-32F68EDCFEA0}"/>
              </a:ext>
            </a:extLst>
          </p:cNvPr>
          <p:cNvCxnSpPr>
            <a:cxnSpLocks/>
            <a:stCxn id="26" idx="1"/>
            <a:endCxn id="27" idx="3"/>
          </p:cNvCxnSpPr>
          <p:nvPr/>
        </p:nvCxnSpPr>
        <p:spPr>
          <a:xfrm flipH="1">
            <a:off x="7391968" y="2805178"/>
            <a:ext cx="1572626" cy="367397"/>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CD984E-0125-416E-9318-DA0CDFCFA1A3}"/>
              </a:ext>
            </a:extLst>
          </p:cNvPr>
          <p:cNvCxnSpPr>
            <a:cxnSpLocks/>
            <a:stCxn id="33" idx="1"/>
            <a:endCxn id="32" idx="3"/>
          </p:cNvCxnSpPr>
          <p:nvPr/>
        </p:nvCxnSpPr>
        <p:spPr>
          <a:xfrm flipH="1">
            <a:off x="6967429" y="3723357"/>
            <a:ext cx="1575118" cy="367396"/>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BEB76AA-4A7C-4D0B-887E-B5D10965CABD}"/>
              </a:ext>
            </a:extLst>
          </p:cNvPr>
          <p:cNvCxnSpPr>
            <a:cxnSpLocks/>
            <a:stCxn id="28" idx="1"/>
            <a:endCxn id="30" idx="3"/>
          </p:cNvCxnSpPr>
          <p:nvPr/>
        </p:nvCxnSpPr>
        <p:spPr>
          <a:xfrm flipH="1" flipV="1">
            <a:off x="3439808" y="1838410"/>
            <a:ext cx="1303403" cy="42900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7A2DAB-A8DF-46DF-83F5-3AEC1DA830BD}"/>
              </a:ext>
            </a:extLst>
          </p:cNvPr>
          <p:cNvCxnSpPr>
            <a:cxnSpLocks/>
            <a:stCxn id="27" idx="1"/>
            <a:endCxn id="29" idx="3"/>
          </p:cNvCxnSpPr>
          <p:nvPr/>
        </p:nvCxnSpPr>
        <p:spPr>
          <a:xfrm flipH="1" flipV="1">
            <a:off x="3864347" y="2805178"/>
            <a:ext cx="1303402" cy="367397"/>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7E6717-9ED2-43FE-972C-95BB0A846F7F}"/>
              </a:ext>
            </a:extLst>
          </p:cNvPr>
          <p:cNvCxnSpPr>
            <a:cxnSpLocks/>
            <a:stCxn id="32" idx="1"/>
            <a:endCxn id="31" idx="3"/>
          </p:cNvCxnSpPr>
          <p:nvPr/>
        </p:nvCxnSpPr>
        <p:spPr>
          <a:xfrm flipH="1" flipV="1">
            <a:off x="3439809" y="3723357"/>
            <a:ext cx="1303402" cy="36739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8BE8EA-5564-40F8-B6B8-8FE5A4B544FA}"/>
              </a:ext>
            </a:extLst>
          </p:cNvPr>
          <p:cNvCxnSpPr>
            <a:cxnSpLocks/>
            <a:stCxn id="25" idx="1"/>
            <a:endCxn id="30" idx="3"/>
          </p:cNvCxnSpPr>
          <p:nvPr/>
        </p:nvCxnSpPr>
        <p:spPr>
          <a:xfrm flipH="1">
            <a:off x="3439808" y="1838410"/>
            <a:ext cx="510024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223ED43-6857-4419-A881-252FEC363970}"/>
              </a:ext>
            </a:extLst>
          </p:cNvPr>
          <p:cNvCxnSpPr>
            <a:cxnSpLocks/>
            <a:stCxn id="26" idx="1"/>
            <a:endCxn id="29" idx="3"/>
          </p:cNvCxnSpPr>
          <p:nvPr/>
        </p:nvCxnSpPr>
        <p:spPr>
          <a:xfrm flipH="1">
            <a:off x="3864347" y="2805178"/>
            <a:ext cx="5100247"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4896263-0E47-44EF-8404-8ADDA3224382}"/>
              </a:ext>
            </a:extLst>
          </p:cNvPr>
          <p:cNvCxnSpPr>
            <a:cxnSpLocks/>
            <a:stCxn id="33" idx="1"/>
            <a:endCxn id="31" idx="3"/>
          </p:cNvCxnSpPr>
          <p:nvPr/>
        </p:nvCxnSpPr>
        <p:spPr>
          <a:xfrm flipH="1">
            <a:off x="3439809" y="3723357"/>
            <a:ext cx="5102738"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FC207A2D-556C-40EC-B480-B86CD953B9E5}"/>
              </a:ext>
            </a:extLst>
          </p:cNvPr>
          <p:cNvSpPr>
            <a:spLocks noGrp="1"/>
          </p:cNvSpPr>
          <p:nvPr/>
        </p:nvSpPr>
        <p:spPr>
          <a:xfrm>
            <a:off x="7125458" y="1956512"/>
            <a:ext cx="942761"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8" name="Content Placeholder 2">
            <a:extLst>
              <a:ext uri="{FF2B5EF4-FFF2-40B4-BE49-F238E27FC236}">
                <a16:creationId xmlns:a16="http://schemas.microsoft.com/office/drawing/2014/main" id="{59F99D64-D472-45EE-B812-188AD7455A5D}"/>
              </a:ext>
            </a:extLst>
          </p:cNvPr>
          <p:cNvSpPr>
            <a:spLocks noGrp="1"/>
          </p:cNvSpPr>
          <p:nvPr/>
        </p:nvSpPr>
        <p:spPr>
          <a:xfrm>
            <a:off x="7118483" y="1648533"/>
            <a:ext cx="11437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49" name="Content Placeholder 2">
            <a:extLst>
              <a:ext uri="{FF2B5EF4-FFF2-40B4-BE49-F238E27FC236}">
                <a16:creationId xmlns:a16="http://schemas.microsoft.com/office/drawing/2014/main" id="{26B1CAE9-B2D9-4660-A61C-17BF0B4ADA1D}"/>
              </a:ext>
            </a:extLst>
          </p:cNvPr>
          <p:cNvSpPr>
            <a:spLocks noGrp="1"/>
          </p:cNvSpPr>
          <p:nvPr/>
        </p:nvSpPr>
        <p:spPr>
          <a:xfrm>
            <a:off x="7543021" y="2554792"/>
            <a:ext cx="1124419"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0" name="Content Placeholder 2">
            <a:extLst>
              <a:ext uri="{FF2B5EF4-FFF2-40B4-BE49-F238E27FC236}">
                <a16:creationId xmlns:a16="http://schemas.microsoft.com/office/drawing/2014/main" id="{8EEA0D7F-FC35-4472-A035-2FBB75213EB4}"/>
              </a:ext>
            </a:extLst>
          </p:cNvPr>
          <p:cNvSpPr>
            <a:spLocks noGrp="1"/>
          </p:cNvSpPr>
          <p:nvPr/>
        </p:nvSpPr>
        <p:spPr>
          <a:xfrm>
            <a:off x="7549997" y="2874408"/>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1" name="Content Placeholder 2">
            <a:extLst>
              <a:ext uri="{FF2B5EF4-FFF2-40B4-BE49-F238E27FC236}">
                <a16:creationId xmlns:a16="http://schemas.microsoft.com/office/drawing/2014/main" id="{A1DF7066-232C-4062-8EA1-1425876F8D01}"/>
              </a:ext>
            </a:extLst>
          </p:cNvPr>
          <p:cNvSpPr>
            <a:spLocks noGrp="1"/>
          </p:cNvSpPr>
          <p:nvPr/>
        </p:nvSpPr>
        <p:spPr>
          <a:xfrm>
            <a:off x="7118483" y="3475530"/>
            <a:ext cx="121518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2" name="Content Placeholder 2">
            <a:extLst>
              <a:ext uri="{FF2B5EF4-FFF2-40B4-BE49-F238E27FC236}">
                <a16:creationId xmlns:a16="http://schemas.microsoft.com/office/drawing/2014/main" id="{36981AAB-308C-46C3-891D-783BB2175516}"/>
              </a:ext>
            </a:extLst>
          </p:cNvPr>
          <p:cNvSpPr>
            <a:spLocks noGrp="1"/>
          </p:cNvSpPr>
          <p:nvPr/>
        </p:nvSpPr>
        <p:spPr>
          <a:xfrm>
            <a:off x="7125459" y="3776522"/>
            <a:ext cx="922158"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53" name="Content Placeholder 2">
            <a:extLst>
              <a:ext uri="{FF2B5EF4-FFF2-40B4-BE49-F238E27FC236}">
                <a16:creationId xmlns:a16="http://schemas.microsoft.com/office/drawing/2014/main" id="{86BBC463-8B64-4503-B9E0-E643A2075C3D}"/>
              </a:ext>
            </a:extLst>
          </p:cNvPr>
          <p:cNvSpPr>
            <a:spLocks noGrp="1"/>
          </p:cNvSpPr>
          <p:nvPr/>
        </p:nvSpPr>
        <p:spPr>
          <a:xfrm>
            <a:off x="893806" y="4436542"/>
            <a:ext cx="8926486" cy="934827"/>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Procedure.basedOn</a:t>
            </a:r>
            <a:r>
              <a:rPr lang="en-US" sz="1000" dirty="0">
                <a:solidFill>
                  <a:schemeClr val="accent5">
                    <a:lumMod val="75000"/>
                  </a:schemeClr>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	A request for this procedure</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Procedure.partOf</a:t>
            </a:r>
            <a:r>
              <a:rPr lang="en-US" sz="1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 larger event of which this particular procedure is a component or step.</a:t>
            </a:r>
          </a:p>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ServiceRequest.basedOn</a:t>
            </a:r>
            <a:r>
              <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rPr>
              <a:t>: </a:t>
            </a:r>
            <a:r>
              <a:rPr lang="en-US" sz="1000" dirty="0">
                <a:solidFill>
                  <a:sysClr val="windowText" lastClr="000000"/>
                </a:solidFill>
                <a:latin typeface="Verdana" panose="020B0604030504040204" pitchFamily="34" charset="0"/>
                <a:ea typeface="Verdana" panose="020B0604030504040204" pitchFamily="34" charset="0"/>
                <a:cs typeface="Arial" panose="020B0604020202020204" pitchFamily="34" charset="0"/>
              </a:rPr>
              <a:t>	</a:t>
            </a:r>
            <a:r>
              <a:rPr kumimoji="0" lang="en-US" sz="1000" b="0" i="0" u="none" strike="noStrike" kern="120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Arial" panose="020B0604020202020204" pitchFamily="34" charset="0"/>
              </a:rPr>
              <a:t>Plan/proposal/order fulfilled by this request.</a:t>
            </a:r>
          </a:p>
        </p:txBody>
      </p:sp>
      <p:cxnSp>
        <p:nvCxnSpPr>
          <p:cNvPr id="55" name="Straight Arrow Connector 54">
            <a:extLst>
              <a:ext uri="{FF2B5EF4-FFF2-40B4-BE49-F238E27FC236}">
                <a16:creationId xmlns:a16="http://schemas.microsoft.com/office/drawing/2014/main" id="{0712F745-EF50-4332-ABC3-ED3D6FC354BF}"/>
              </a:ext>
            </a:extLst>
          </p:cNvPr>
          <p:cNvCxnSpPr>
            <a:cxnSpLocks/>
            <a:endCxn id="26" idx="2"/>
          </p:cNvCxnSpPr>
          <p:nvPr/>
        </p:nvCxnSpPr>
        <p:spPr>
          <a:xfrm flipV="1">
            <a:off x="9975511" y="3005233"/>
            <a:ext cx="0" cy="497627"/>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9548A70B-BA0A-4E6B-8F1E-CBE91B28E84A}"/>
              </a:ext>
            </a:extLst>
          </p:cNvPr>
          <p:cNvSpPr>
            <a:spLocks noGrp="1"/>
          </p:cNvSpPr>
          <p:nvPr/>
        </p:nvSpPr>
        <p:spPr>
          <a:xfrm>
            <a:off x="9852827" y="3132634"/>
            <a:ext cx="846516"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59" name="Content Placeholder 2">
            <a:extLst>
              <a:ext uri="{FF2B5EF4-FFF2-40B4-BE49-F238E27FC236}">
                <a16:creationId xmlns:a16="http://schemas.microsoft.com/office/drawing/2014/main" id="{8DCBDFFF-3DCA-4D35-AFDB-B4D5B37B806B}"/>
              </a:ext>
            </a:extLst>
          </p:cNvPr>
          <p:cNvSpPr>
            <a:spLocks noGrp="1"/>
          </p:cNvSpPr>
          <p:nvPr/>
        </p:nvSpPr>
        <p:spPr>
          <a:xfrm>
            <a:off x="8592546" y="2188804"/>
            <a:ext cx="960439"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60" name="Straight Arrow Connector 59">
            <a:extLst>
              <a:ext uri="{FF2B5EF4-FFF2-40B4-BE49-F238E27FC236}">
                <a16:creationId xmlns:a16="http://schemas.microsoft.com/office/drawing/2014/main" id="{5531EBD9-6697-4CF2-AE06-A2432232A980}"/>
              </a:ext>
            </a:extLst>
          </p:cNvPr>
          <p:cNvCxnSpPr>
            <a:cxnSpLocks/>
            <a:stCxn id="26" idx="0"/>
          </p:cNvCxnSpPr>
          <p:nvPr/>
        </p:nvCxnSpPr>
        <p:spPr>
          <a:xfrm flipV="1">
            <a:off x="9975511" y="2100077"/>
            <a:ext cx="0" cy="505046"/>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Content Placeholder 2">
            <a:extLst>
              <a:ext uri="{FF2B5EF4-FFF2-40B4-BE49-F238E27FC236}">
                <a16:creationId xmlns:a16="http://schemas.microsoft.com/office/drawing/2014/main" id="{8DE37F82-E3E6-499A-95BF-C02240377545}"/>
              </a:ext>
            </a:extLst>
          </p:cNvPr>
          <p:cNvSpPr>
            <a:spLocks noGrp="1"/>
          </p:cNvSpPr>
          <p:nvPr/>
        </p:nvSpPr>
        <p:spPr>
          <a:xfrm>
            <a:off x="3625814" y="20223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5" name="Content Placeholder 2">
            <a:extLst>
              <a:ext uri="{FF2B5EF4-FFF2-40B4-BE49-F238E27FC236}">
                <a16:creationId xmlns:a16="http://schemas.microsoft.com/office/drawing/2014/main" id="{7F8519D1-646D-4C06-88B7-864FC958F774}"/>
              </a:ext>
            </a:extLst>
          </p:cNvPr>
          <p:cNvSpPr>
            <a:spLocks noGrp="1"/>
          </p:cNvSpPr>
          <p:nvPr/>
        </p:nvSpPr>
        <p:spPr>
          <a:xfrm>
            <a:off x="4050352" y="2934076"/>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26" name="Content Placeholder 2">
            <a:extLst>
              <a:ext uri="{FF2B5EF4-FFF2-40B4-BE49-F238E27FC236}">
                <a16:creationId xmlns:a16="http://schemas.microsoft.com/office/drawing/2014/main" id="{1BE156AA-0986-4A45-B543-A61AD5AF2B3F}"/>
              </a:ext>
            </a:extLst>
          </p:cNvPr>
          <p:cNvSpPr>
            <a:spLocks noGrp="1"/>
          </p:cNvSpPr>
          <p:nvPr/>
        </p:nvSpPr>
        <p:spPr>
          <a:xfrm>
            <a:off x="3625814" y="3833203"/>
            <a:ext cx="916073"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27" name="Straight Arrow Connector 126">
            <a:extLst>
              <a:ext uri="{FF2B5EF4-FFF2-40B4-BE49-F238E27FC236}">
                <a16:creationId xmlns:a16="http://schemas.microsoft.com/office/drawing/2014/main" id="{4337F4AE-EBC8-4BB3-AA77-1F9CD347E07E}"/>
              </a:ext>
            </a:extLst>
          </p:cNvPr>
          <p:cNvCxnSpPr>
            <a:cxnSpLocks/>
            <a:endCxn id="27" idx="2"/>
          </p:cNvCxnSpPr>
          <p:nvPr/>
        </p:nvCxnSpPr>
        <p:spPr>
          <a:xfrm flipV="1">
            <a:off x="6279858" y="3393071"/>
            <a:ext cx="1" cy="47718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0" name="Content Placeholder 2">
            <a:extLst>
              <a:ext uri="{FF2B5EF4-FFF2-40B4-BE49-F238E27FC236}">
                <a16:creationId xmlns:a16="http://schemas.microsoft.com/office/drawing/2014/main" id="{10E910E8-81FE-48F8-A793-97423BF8E36C}"/>
              </a:ext>
            </a:extLst>
          </p:cNvPr>
          <p:cNvSpPr>
            <a:spLocks noGrp="1"/>
          </p:cNvSpPr>
          <p:nvPr/>
        </p:nvSpPr>
        <p:spPr>
          <a:xfrm>
            <a:off x="6221824" y="3433549"/>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5" name="Content Placeholder 2">
            <a:extLst>
              <a:ext uri="{FF2B5EF4-FFF2-40B4-BE49-F238E27FC236}">
                <a16:creationId xmlns:a16="http://schemas.microsoft.com/office/drawing/2014/main" id="{14868C31-7BA1-42CB-9BE8-2EE699C1A387}"/>
              </a:ext>
            </a:extLst>
          </p:cNvPr>
          <p:cNvSpPr>
            <a:spLocks noGrp="1"/>
          </p:cNvSpPr>
          <p:nvPr/>
        </p:nvSpPr>
        <p:spPr>
          <a:xfrm>
            <a:off x="6221824" y="2505993"/>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6" name="Content Placeholder 2">
            <a:extLst>
              <a:ext uri="{FF2B5EF4-FFF2-40B4-BE49-F238E27FC236}">
                <a16:creationId xmlns:a16="http://schemas.microsoft.com/office/drawing/2014/main" id="{D52B11A1-8161-482C-8E67-8EF3ED94720B}"/>
              </a:ext>
            </a:extLst>
          </p:cNvPr>
          <p:cNvSpPr>
            <a:spLocks noGrp="1"/>
          </p:cNvSpPr>
          <p:nvPr/>
        </p:nvSpPr>
        <p:spPr>
          <a:xfrm>
            <a:off x="2476718" y="2203160"/>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sp>
        <p:nvSpPr>
          <p:cNvPr id="137" name="Content Placeholder 2">
            <a:extLst>
              <a:ext uri="{FF2B5EF4-FFF2-40B4-BE49-F238E27FC236}">
                <a16:creationId xmlns:a16="http://schemas.microsoft.com/office/drawing/2014/main" id="{A45B2454-7BFB-4CA9-90EF-452B1BFEAB22}"/>
              </a:ext>
            </a:extLst>
          </p:cNvPr>
          <p:cNvSpPr>
            <a:spLocks noGrp="1"/>
          </p:cNvSpPr>
          <p:nvPr/>
        </p:nvSpPr>
        <p:spPr>
          <a:xfrm>
            <a:off x="2476718" y="3140686"/>
            <a:ext cx="908972"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138" name="Straight Arrow Connector 137">
            <a:extLst>
              <a:ext uri="{FF2B5EF4-FFF2-40B4-BE49-F238E27FC236}">
                <a16:creationId xmlns:a16="http://schemas.microsoft.com/office/drawing/2014/main" id="{155E638B-63EE-40AD-8256-7EA093395AF2}"/>
              </a:ext>
            </a:extLst>
          </p:cNvPr>
          <p:cNvCxnSpPr>
            <a:cxnSpLocks/>
            <a:stCxn id="27" idx="0"/>
          </p:cNvCxnSpPr>
          <p:nvPr/>
        </p:nvCxnSpPr>
        <p:spPr>
          <a:xfrm flipH="1" flipV="1">
            <a:off x="6279858" y="2467473"/>
            <a:ext cx="1" cy="48460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68B093B-533C-49A1-AEFE-117D595C3CF3}"/>
              </a:ext>
            </a:extLst>
          </p:cNvPr>
          <p:cNvCxnSpPr>
            <a:cxnSpLocks/>
            <a:stCxn id="29" idx="0"/>
          </p:cNvCxnSpPr>
          <p:nvPr/>
        </p:nvCxnSpPr>
        <p:spPr>
          <a:xfrm flipH="1" flipV="1">
            <a:off x="2499055" y="2100077"/>
            <a:ext cx="112190" cy="500745"/>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21F44FD-A34B-4C8C-9D01-E5026D41E148}"/>
              </a:ext>
            </a:extLst>
          </p:cNvPr>
          <p:cNvCxnSpPr>
            <a:cxnSpLocks/>
            <a:endCxn id="29" idx="2"/>
          </p:cNvCxnSpPr>
          <p:nvPr/>
        </p:nvCxnSpPr>
        <p:spPr>
          <a:xfrm flipV="1">
            <a:off x="2499056" y="3009534"/>
            <a:ext cx="112189" cy="493326"/>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FC51C9B4-55F5-4069-A05C-69A785F1A49E}"/>
              </a:ext>
            </a:extLst>
          </p:cNvPr>
          <p:cNvCxnSpPr>
            <a:cxnSpLocks/>
          </p:cNvCxnSpPr>
          <p:nvPr/>
        </p:nvCxnSpPr>
        <p:spPr>
          <a:xfrm>
            <a:off x="2828788" y="4789148"/>
            <a:ext cx="466606"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DB8E25E6-5C1E-4C6F-9233-0DA1B4EDD688}"/>
              </a:ext>
            </a:extLst>
          </p:cNvPr>
          <p:cNvCxnSpPr>
            <a:cxnSpLocks/>
          </p:cNvCxnSpPr>
          <p:nvPr/>
        </p:nvCxnSpPr>
        <p:spPr>
          <a:xfrm>
            <a:off x="2828788" y="5036964"/>
            <a:ext cx="466606" cy="0"/>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FDB6065-F20A-4CFA-B58C-602287750029}"/>
              </a:ext>
            </a:extLst>
          </p:cNvPr>
          <p:cNvCxnSpPr>
            <a:cxnSpLocks/>
          </p:cNvCxnSpPr>
          <p:nvPr/>
        </p:nvCxnSpPr>
        <p:spPr>
          <a:xfrm>
            <a:off x="2828788" y="4553527"/>
            <a:ext cx="466606" cy="0"/>
          </a:xfrm>
          <a:prstGeom prst="straightConnector1">
            <a:avLst/>
          </a:prstGeom>
          <a:ln w="19050">
            <a:solidFill>
              <a:schemeClr val="accent5">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1" name="Content Placeholder 2">
            <a:extLst>
              <a:ext uri="{FF2B5EF4-FFF2-40B4-BE49-F238E27FC236}">
                <a16:creationId xmlns:a16="http://schemas.microsoft.com/office/drawing/2014/main" id="{5921E145-A829-462A-85DE-CDD3FEFF59E7}"/>
              </a:ext>
            </a:extLst>
          </p:cNvPr>
          <p:cNvSpPr>
            <a:spLocks noGrp="1"/>
          </p:cNvSpPr>
          <p:nvPr/>
        </p:nvSpPr>
        <p:spPr>
          <a:xfrm>
            <a:off x="9873431" y="2245051"/>
            <a:ext cx="846516" cy="307933"/>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000" b="0" i="0" u="none" strike="noStrike" kern="1200" cap="none" spc="0" normalizeH="0" baseline="0" noProof="0" dirty="0" err="1">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rPr>
              <a:t>partOf</a:t>
            </a:r>
            <a:endParaRPr kumimoji="0" lang="en-US" sz="1000" b="0" i="0" u="none" strike="noStrike" kern="1200" cap="none" spc="0" normalizeH="0" baseline="0" noProof="0" dirty="0">
              <a:ln>
                <a:noFill/>
              </a:ln>
              <a:solidFill>
                <a:schemeClr val="accent6">
                  <a:lumMod val="75000"/>
                </a:scheme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cxnSp>
        <p:nvCxnSpPr>
          <p:cNvPr id="212" name="Straight Arrow Connector 211">
            <a:extLst>
              <a:ext uri="{FF2B5EF4-FFF2-40B4-BE49-F238E27FC236}">
                <a16:creationId xmlns:a16="http://schemas.microsoft.com/office/drawing/2014/main" id="{48E94AD1-D4D5-4630-AFE6-EC4E66F64145}"/>
              </a:ext>
            </a:extLst>
          </p:cNvPr>
          <p:cNvCxnSpPr>
            <a:cxnSpLocks/>
          </p:cNvCxnSpPr>
          <p:nvPr/>
        </p:nvCxnSpPr>
        <p:spPr>
          <a:xfrm flipV="1">
            <a:off x="8772639" y="2115792"/>
            <a:ext cx="0" cy="1387068"/>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7" name="Content Placeholder 2">
            <a:extLst>
              <a:ext uri="{FF2B5EF4-FFF2-40B4-BE49-F238E27FC236}">
                <a16:creationId xmlns:a16="http://schemas.microsoft.com/office/drawing/2014/main" id="{44BE41DA-BD43-4543-830A-001F9F2EBB21}"/>
              </a:ext>
            </a:extLst>
          </p:cNvPr>
          <p:cNvSpPr>
            <a:spLocks noGrp="1"/>
          </p:cNvSpPr>
          <p:nvPr/>
        </p:nvSpPr>
        <p:spPr>
          <a:xfrm>
            <a:off x="4938454" y="2520872"/>
            <a:ext cx="1161647"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18" name="Straight Arrow Connector 217">
            <a:extLst>
              <a:ext uri="{FF2B5EF4-FFF2-40B4-BE49-F238E27FC236}">
                <a16:creationId xmlns:a16="http://schemas.microsoft.com/office/drawing/2014/main" id="{F736FB0F-ECB1-4BD5-84F1-6386D2153A66}"/>
              </a:ext>
            </a:extLst>
          </p:cNvPr>
          <p:cNvCxnSpPr>
            <a:cxnSpLocks/>
          </p:cNvCxnSpPr>
          <p:nvPr/>
        </p:nvCxnSpPr>
        <p:spPr>
          <a:xfrm flipV="1">
            <a:off x="4944534" y="2482352"/>
            <a:ext cx="0" cy="1350851"/>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20" name="Content Placeholder 2">
            <a:extLst>
              <a:ext uri="{FF2B5EF4-FFF2-40B4-BE49-F238E27FC236}">
                <a16:creationId xmlns:a16="http://schemas.microsoft.com/office/drawing/2014/main" id="{FFB7E5E1-00A8-4348-8848-B82330502579}"/>
              </a:ext>
            </a:extLst>
          </p:cNvPr>
          <p:cNvSpPr>
            <a:spLocks noGrp="1"/>
          </p:cNvSpPr>
          <p:nvPr/>
        </p:nvSpPr>
        <p:spPr>
          <a:xfrm>
            <a:off x="1125401" y="2192275"/>
            <a:ext cx="1129070" cy="326745"/>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000" dirty="0" err="1">
                <a:solidFill>
                  <a:srgbClr val="A5300F"/>
                </a:solidFill>
                <a:latin typeface="Verdana" panose="020B0604030504040204" pitchFamily="34" charset="0"/>
                <a:ea typeface="Verdana" panose="020B0604030504040204" pitchFamily="34" charset="0"/>
                <a:cs typeface="Arial" panose="020B0604020202020204" pitchFamily="34" charset="0"/>
              </a:rPr>
              <a:t>basedOn</a:t>
            </a:r>
            <a:endParaRPr lang="en-US" sz="1000" dirty="0">
              <a:solidFill>
                <a:srgbClr val="A5300F"/>
              </a:solidFill>
              <a:latin typeface="Verdana" panose="020B0604030504040204" pitchFamily="34" charset="0"/>
              <a:ea typeface="Verdana" panose="020B0604030504040204" pitchFamily="34" charset="0"/>
              <a:cs typeface="Arial" panose="020B0604020202020204" pitchFamily="34" charset="0"/>
            </a:endParaRPr>
          </a:p>
        </p:txBody>
      </p:sp>
      <p:cxnSp>
        <p:nvCxnSpPr>
          <p:cNvPr id="221" name="Straight Arrow Connector 220">
            <a:extLst>
              <a:ext uri="{FF2B5EF4-FFF2-40B4-BE49-F238E27FC236}">
                <a16:creationId xmlns:a16="http://schemas.microsoft.com/office/drawing/2014/main" id="{979F834F-7EE4-4993-B846-075576774E1A}"/>
              </a:ext>
            </a:extLst>
          </p:cNvPr>
          <p:cNvCxnSpPr>
            <a:cxnSpLocks/>
          </p:cNvCxnSpPr>
          <p:nvPr/>
        </p:nvCxnSpPr>
        <p:spPr>
          <a:xfrm flipV="1">
            <a:off x="1116565" y="2089192"/>
            <a:ext cx="0" cy="1413668"/>
          </a:xfrm>
          <a:prstGeom prst="straightConnector1">
            <a:avLst/>
          </a:prstGeom>
          <a:ln w="190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AEE22E-ABBF-4BCA-AF07-AEB4836BE0B8}"/>
              </a:ext>
            </a:extLst>
          </p:cNvPr>
          <p:cNvSpPr txBox="1"/>
          <p:nvPr/>
        </p:nvSpPr>
        <p:spPr>
          <a:xfrm>
            <a:off x="3047260" y="2969554"/>
            <a:ext cx="6094520" cy="369332"/>
          </a:xfrm>
          <a:prstGeom prst="rect">
            <a:avLst/>
          </a:prstGeom>
          <a:noFill/>
        </p:spPr>
        <p:txBody>
          <a:bodyPr wrap="square">
            <a:spAutoFit/>
          </a:bodyPr>
          <a:lstStyle/>
          <a:p>
            <a:pPr>
              <a:defRPr/>
            </a:pP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Previous </a:t>
            </a:r>
            <a:r>
              <a:rPr lang="en-GB" kern="0" dirty="0">
                <a:solidFill>
                  <a:srgbClr val="000000"/>
                </a:solidFill>
                <a:latin typeface="Arial" panose="020B0604020202020204"/>
              </a:rPr>
              <a:t>v</a:t>
            </a:r>
            <a:r>
              <a:rPr kumimoji="0" lang="en-GB" sz="1800" b="0" i="0" u="none" strike="noStrike" kern="0" cap="none" spc="0" normalizeH="0" baseline="0" noProof="0" dirty="0" err="1">
                <a:ln>
                  <a:noFill/>
                </a:ln>
                <a:solidFill>
                  <a:srgbClr val="000000"/>
                </a:solidFill>
                <a:effectLst/>
                <a:uLnTx/>
                <a:uFillTx/>
                <a:latin typeface="Arial" panose="020B0604020202020204"/>
                <a:ea typeface="+mn-ea"/>
                <a:cs typeface="+mn-cs"/>
              </a:rPr>
              <a:t>ersions</a:t>
            </a:r>
            <a:r>
              <a:rPr kumimoji="0" lang="en-GB" sz="1800" b="0" i="0" u="none" strike="noStrike" kern="0" cap="none" spc="0" normalizeH="0" baseline="0" noProof="0" dirty="0">
                <a:ln>
                  <a:noFill/>
                </a:ln>
                <a:solidFill>
                  <a:srgbClr val="000000"/>
                </a:solidFill>
                <a:effectLst/>
                <a:uLnTx/>
                <a:uFillTx/>
                <a:latin typeface="Arial" panose="020B0604020202020204"/>
                <a:ea typeface="+mn-ea"/>
                <a:cs typeface="+mn-cs"/>
              </a:rPr>
              <a:t> and figures that were not used (yet):</a:t>
            </a:r>
            <a:endParaRPr kumimoji="0" lang="en-CH"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3602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3F379D0-03BA-487F-9D96-FD238A27CD07}"/>
              </a:ext>
            </a:extLst>
          </p:cNvPr>
          <p:cNvPicPr>
            <a:picLocks noChangeAspect="1"/>
          </p:cNvPicPr>
          <p:nvPr/>
        </p:nvPicPr>
        <p:blipFill rotWithShape="1">
          <a:blip r:embed="rId2"/>
          <a:srcRect l="16534"/>
          <a:stretch/>
        </p:blipFill>
        <p:spPr>
          <a:xfrm>
            <a:off x="4389884" y="2969283"/>
            <a:ext cx="3459722" cy="1698329"/>
          </a:xfrm>
          <a:prstGeom prst="rect">
            <a:avLst/>
          </a:prstGeom>
        </p:spPr>
      </p:pic>
      <p:pic>
        <p:nvPicPr>
          <p:cNvPr id="20" name="Picture 19">
            <a:extLst>
              <a:ext uri="{FF2B5EF4-FFF2-40B4-BE49-F238E27FC236}">
                <a16:creationId xmlns:a16="http://schemas.microsoft.com/office/drawing/2014/main" id="{D0BDC636-0700-48AE-8DA5-CB1C1C5851D1}"/>
              </a:ext>
            </a:extLst>
          </p:cNvPr>
          <p:cNvPicPr>
            <a:picLocks noChangeAspect="1"/>
          </p:cNvPicPr>
          <p:nvPr/>
        </p:nvPicPr>
        <p:blipFill rotWithShape="1">
          <a:blip r:embed="rId2"/>
          <a:srcRect l="16534"/>
          <a:stretch/>
        </p:blipFill>
        <p:spPr>
          <a:xfrm>
            <a:off x="8360038" y="2969283"/>
            <a:ext cx="3459722" cy="1698329"/>
          </a:xfrm>
          <a:prstGeom prst="rect">
            <a:avLst/>
          </a:prstGeom>
        </p:spPr>
      </p:pic>
      <p:pic>
        <p:nvPicPr>
          <p:cNvPr id="21" name="Picture 20">
            <a:extLst>
              <a:ext uri="{FF2B5EF4-FFF2-40B4-BE49-F238E27FC236}">
                <a16:creationId xmlns:a16="http://schemas.microsoft.com/office/drawing/2014/main" id="{782C548F-E2C6-41C5-890A-C4BF7246247B}"/>
              </a:ext>
            </a:extLst>
          </p:cNvPr>
          <p:cNvPicPr>
            <a:picLocks noChangeAspect="1"/>
          </p:cNvPicPr>
          <p:nvPr/>
        </p:nvPicPr>
        <p:blipFill rotWithShape="1">
          <a:blip r:embed="rId2"/>
          <a:srcRect l="16534"/>
          <a:stretch/>
        </p:blipFill>
        <p:spPr>
          <a:xfrm>
            <a:off x="453915" y="2969283"/>
            <a:ext cx="3459722" cy="1698329"/>
          </a:xfrm>
          <a:prstGeom prst="rect">
            <a:avLst/>
          </a:prstGeom>
        </p:spPr>
      </p:pic>
      <p:sp>
        <p:nvSpPr>
          <p:cNvPr id="22" name="Content Placeholder 2">
            <a:extLst>
              <a:ext uri="{FF2B5EF4-FFF2-40B4-BE49-F238E27FC236}">
                <a16:creationId xmlns:a16="http://schemas.microsoft.com/office/drawing/2014/main" id="{CD2B0F86-FC76-1D4C-A68B-139DFB1A48AB}"/>
              </a:ext>
            </a:extLst>
          </p:cNvPr>
          <p:cNvSpPr>
            <a:spLocks noGrp="1"/>
          </p:cNvSpPr>
          <p:nvPr/>
        </p:nvSpPr>
        <p:spPr>
          <a:xfrm>
            <a:off x="8424891" y="2257632"/>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treatment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delivered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p:txBody>
      </p:sp>
      <p:sp>
        <p:nvSpPr>
          <p:cNvPr id="23" name="Content Placeholder 2">
            <a:extLst>
              <a:ext uri="{FF2B5EF4-FFF2-40B4-BE49-F238E27FC236}">
                <a16:creationId xmlns:a16="http://schemas.microsoft.com/office/drawing/2014/main" id="{CA370FF2-B953-4F26-B9F4-C540872A3FC9}"/>
              </a:ext>
            </a:extLst>
          </p:cNvPr>
          <p:cNvSpPr txBox="1">
            <a:spLocks/>
          </p:cNvSpPr>
          <p:nvPr/>
        </p:nvSpPr>
        <p:spPr>
          <a:xfrm>
            <a:off x="4169698"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Which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plans</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 were created to fulfill the prescription?</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(prepared by physicist/planner)</a:t>
            </a:r>
          </a:p>
        </p:txBody>
      </p:sp>
      <p:sp>
        <p:nvSpPr>
          <p:cNvPr id="24" name="Content Placeholder 2">
            <a:extLst>
              <a:ext uri="{FF2B5EF4-FFF2-40B4-BE49-F238E27FC236}">
                <a16:creationId xmlns:a16="http://schemas.microsoft.com/office/drawing/2014/main" id="{17606DD3-29B8-48C8-A2B4-1DF0C59F1EE7}"/>
              </a:ext>
            </a:extLst>
          </p:cNvPr>
          <p:cNvSpPr txBox="1">
            <a:spLocks/>
          </p:cNvSpPr>
          <p:nvPr/>
        </p:nvSpPr>
        <p:spPr>
          <a:xfrm>
            <a:off x="418671" y="2257632"/>
            <a:ext cx="3900093"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What was </a:t>
            </a:r>
            <a:r>
              <a:rPr kumimoji="0" lang="en-US" sz="1200" b="1" i="0" u="none" strike="noStrike" kern="1200" cap="none" spc="0" normalizeH="0" baseline="0" noProof="0" dirty="0">
                <a:ln>
                  <a:noFill/>
                </a:ln>
                <a:solidFill>
                  <a:srgbClr val="A5300F"/>
                </a:solidFill>
                <a:effectLst/>
                <a:uLnTx/>
                <a:uFillTx/>
                <a:latin typeface="Arial" panose="020B0604020202020204" pitchFamily="34" charset="0"/>
                <a:cs typeface="Arial" panose="020B0604020202020204" pitchFamily="34" charset="0"/>
              </a:rPr>
              <a:t>prescribed</a:t>
            </a: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(ordered by a physician)</a:t>
            </a:r>
          </a:p>
        </p:txBody>
      </p:sp>
      <p:sp>
        <p:nvSpPr>
          <p:cNvPr id="25" name="TextBox 21">
            <a:extLst>
              <a:ext uri="{FF2B5EF4-FFF2-40B4-BE49-F238E27FC236}">
                <a16:creationId xmlns:a16="http://schemas.microsoft.com/office/drawing/2014/main" id="{B42A2CED-0EF3-4DC4-9B5C-776D317DF67A}"/>
              </a:ext>
            </a:extLst>
          </p:cNvPr>
          <p:cNvSpPr txBox="1"/>
          <p:nvPr/>
        </p:nvSpPr>
        <p:spPr>
          <a:xfrm>
            <a:off x="9086271" y="2931399"/>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0" kern="0" dirty="0">
                <a:solidFill>
                  <a:srgbClr val="5B9BD5">
                    <a:lumMod val="75000"/>
                  </a:srgbClr>
                </a:solidFill>
                <a:latin typeface="Arial" panose="020B0604020202020204"/>
              </a:rPr>
              <a:t>Radiotherapy</a:t>
            </a:r>
            <a:r>
              <a:rPr lang="en-US" sz="1000" kern="0" dirty="0">
                <a:solidFill>
                  <a:srgbClr val="5B9BD5">
                    <a:lumMod val="75000"/>
                  </a:srgbClr>
                </a:solidFill>
                <a:latin typeface="Arial" panose="020B0604020202020204"/>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H" sz="1000" b="1" kern="0" dirty="0">
                <a:solidFill>
                  <a:srgbClr val="5B9BD5">
                    <a:lumMod val="75000"/>
                  </a:srgbClr>
                </a:solidFill>
                <a:latin typeface="Arial" panose="020B0604020202020204"/>
              </a:rPr>
              <a:t>Course</a:t>
            </a:r>
            <a:r>
              <a:rPr lang="en-US" sz="1000" b="1" kern="0" dirty="0">
                <a:solidFill>
                  <a:srgbClr val="5B9BD5">
                    <a:lumMod val="75000"/>
                  </a:srgbClr>
                </a:solidFill>
                <a:latin typeface="Arial" panose="020B0604020202020204"/>
              </a:rPr>
              <a:t> Summary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6" name="TextBox 22">
            <a:extLst>
              <a:ext uri="{FF2B5EF4-FFF2-40B4-BE49-F238E27FC236}">
                <a16:creationId xmlns:a16="http://schemas.microsoft.com/office/drawing/2014/main" id="{85595793-CBFE-4C54-AC59-ACB3974B63F7}"/>
              </a:ext>
            </a:extLst>
          </p:cNvPr>
          <p:cNvSpPr txBox="1"/>
          <p:nvPr/>
        </p:nvSpPr>
        <p:spPr>
          <a:xfrm>
            <a:off x="9086272" y="3676822"/>
            <a:ext cx="2021834"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b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b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a:t>
            </a:r>
            <a:r>
              <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a:t>
            </a:r>
            <a:r>
              <a:rPr kumimoji="0" lang="en-US"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p>
        </p:txBody>
      </p:sp>
      <p:sp>
        <p:nvSpPr>
          <p:cNvPr id="27" name="TextBox 28">
            <a:extLst>
              <a:ext uri="{FF2B5EF4-FFF2-40B4-BE49-F238E27FC236}">
                <a16:creationId xmlns:a16="http://schemas.microsoft.com/office/drawing/2014/main" id="{2FFA100D-4699-463E-B14C-ADD42AC83EEF}"/>
              </a:ext>
            </a:extLst>
          </p:cNvPr>
          <p:cNvSpPr txBox="1"/>
          <p:nvPr/>
        </p:nvSpPr>
        <p:spPr>
          <a:xfrm>
            <a:off x="5135743" y="3731013"/>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Phase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8" name="TextBox 29">
            <a:extLst>
              <a:ext uri="{FF2B5EF4-FFF2-40B4-BE49-F238E27FC236}">
                <a16:creationId xmlns:a16="http://schemas.microsoft.com/office/drawing/2014/main" id="{D4D873C6-EC28-48AF-845E-950DAD5BCD00}"/>
              </a:ext>
            </a:extLst>
          </p:cNvPr>
          <p:cNvSpPr txBox="1"/>
          <p:nvPr/>
        </p:nvSpPr>
        <p:spPr>
          <a:xfrm>
            <a:off x="5159457" y="2941462"/>
            <a:ext cx="1972031"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Planned Course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29" name="TextBox 30">
            <a:extLst>
              <a:ext uri="{FF2B5EF4-FFF2-40B4-BE49-F238E27FC236}">
                <a16:creationId xmlns:a16="http://schemas.microsoft.com/office/drawing/2014/main" id="{A14A6B5B-BA67-4CCE-AA06-5977BB6FA163}"/>
              </a:ext>
            </a:extLst>
          </p:cNvPr>
          <p:cNvSpPr txBox="1"/>
          <p:nvPr/>
        </p:nvSpPr>
        <p:spPr>
          <a:xfrm>
            <a:off x="825568" y="3779673"/>
            <a:ext cx="3088068" cy="40871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0" name="TextBox 31">
            <a:extLst>
              <a:ext uri="{FF2B5EF4-FFF2-40B4-BE49-F238E27FC236}">
                <a16:creationId xmlns:a16="http://schemas.microsoft.com/office/drawing/2014/main" id="{CD211AC5-CE7F-406B-AEF9-EA58C2E9E3C2}"/>
              </a:ext>
            </a:extLst>
          </p:cNvPr>
          <p:cNvSpPr txBox="1"/>
          <p:nvPr/>
        </p:nvSpPr>
        <p:spPr>
          <a:xfrm>
            <a:off x="824684" y="2987691"/>
            <a:ext cx="3088068" cy="400110"/>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r>
              <a:rPr kumimoji="0" lang="en-US"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endParaRPr kumimoji="0" lang="en-US" sz="8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1" name="TextBox 32">
            <a:extLst>
              <a:ext uri="{FF2B5EF4-FFF2-40B4-BE49-F238E27FC236}">
                <a16:creationId xmlns:a16="http://schemas.microsoft.com/office/drawing/2014/main" id="{B66C5898-218E-42DE-A6F7-1E65AF4B5D0E}"/>
              </a:ext>
            </a:extLst>
          </p:cNvPr>
          <p:cNvSpPr txBox="1"/>
          <p:nvPr/>
        </p:nvSpPr>
        <p:spPr>
          <a:xfrm>
            <a:off x="824684" y="4464465"/>
            <a:ext cx="306941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Plan Prescription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2" name="TextBox 33">
            <a:extLst>
              <a:ext uri="{FF2B5EF4-FFF2-40B4-BE49-F238E27FC236}">
                <a16:creationId xmlns:a16="http://schemas.microsoft.com/office/drawing/2014/main" id="{666C1D80-DF15-478E-B7AE-CF6E0F4C9895}"/>
              </a:ext>
            </a:extLst>
          </p:cNvPr>
          <p:cNvSpPr txBox="1"/>
          <p:nvPr/>
        </p:nvSpPr>
        <p:spPr>
          <a:xfrm>
            <a:off x="5153996" y="4474421"/>
            <a:ext cx="19829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Treatment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(ServiceRequest)</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33" name="TextBox 34">
            <a:extLst>
              <a:ext uri="{FF2B5EF4-FFF2-40B4-BE49-F238E27FC236}">
                <a16:creationId xmlns:a16="http://schemas.microsoft.com/office/drawing/2014/main" id="{FC700BB3-71FE-497E-AB4E-12C2EAC13B06}"/>
              </a:ext>
            </a:extLst>
          </p:cNvPr>
          <p:cNvSpPr txBox="1"/>
          <p:nvPr/>
        </p:nvSpPr>
        <p:spPr>
          <a:xfrm>
            <a:off x="9091253" y="4474421"/>
            <a:ext cx="2016852" cy="440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5B9BD5">
                    <a:lumMod val="75000"/>
                  </a:srgbClr>
                </a:solidFill>
                <a:effectLst/>
                <a:uLnTx/>
                <a:uFillTx/>
                <a:latin typeface="Arial" panose="020B0604020202020204"/>
                <a:ea typeface="+mn-ea"/>
                <a:cs typeface="+mn-cs"/>
              </a:rPr>
              <a:t>adiotherapy</a:t>
            </a:r>
            <a:r>
              <a:rPr kumimoji="0" lang="en-GB" sz="1000" b="0"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rPr>
              <a:t>Treated Plan </a:t>
            </a:r>
            <a:r>
              <a:rPr kumimoji="0" lang="en-US" sz="800" b="0" i="0" u="none" strike="noStrike" kern="0" cap="none" spc="0" normalizeH="0" baseline="0" noProof="0" dirty="0">
                <a:ln>
                  <a:noFill/>
                </a:ln>
                <a:solidFill>
                  <a:prstClr val="black"/>
                </a:solidFill>
                <a:effectLst/>
                <a:uLnTx/>
                <a:uFillTx/>
                <a:latin typeface="Arial" panose="020B0604020202020204"/>
                <a:ea typeface="+mn-ea"/>
                <a:cs typeface="+mn-cs"/>
              </a:rPr>
              <a:t>(Procedure)</a:t>
            </a:r>
            <a:endParaRPr kumimoji="0" lang="en-CH" sz="1000" b="1" i="0" u="none" strike="noStrike" kern="0" cap="none" spc="0" normalizeH="0" baseline="0" noProof="0" dirty="0">
              <a:ln>
                <a:noFill/>
              </a:ln>
              <a:solidFill>
                <a:srgbClr val="5B9BD5">
                  <a:lumMod val="75000"/>
                </a:srgbClr>
              </a:solidFill>
              <a:effectLst/>
              <a:uLnTx/>
              <a:uFillTx/>
              <a:latin typeface="Arial" panose="020B0604020202020204"/>
              <a:ea typeface="+mn-ea"/>
              <a:cs typeface="+mn-cs"/>
            </a:endParaRPr>
          </a:p>
        </p:txBody>
      </p:sp>
      <p:sp>
        <p:nvSpPr>
          <p:cNvPr id="17" name="Title 1">
            <a:extLst>
              <a:ext uri="{FF2B5EF4-FFF2-40B4-BE49-F238E27FC236}">
                <a16:creationId xmlns:a16="http://schemas.microsoft.com/office/drawing/2014/main" id="{F9CB61AA-199D-493F-9452-7ECCEC03A685}"/>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Mar 07, 2022</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8" name="Content Placeholder 2">
            <a:extLst>
              <a:ext uri="{FF2B5EF4-FFF2-40B4-BE49-F238E27FC236}">
                <a16:creationId xmlns:a16="http://schemas.microsoft.com/office/drawing/2014/main" id="{3293DD5D-8858-4F2A-916C-327B9AAFFF11}"/>
              </a:ext>
            </a:extLst>
          </p:cNvPr>
          <p:cNvSpPr txBox="1">
            <a:spLocks/>
          </p:cNvSpPr>
          <p:nvPr/>
        </p:nvSpPr>
        <p:spPr>
          <a:xfrm>
            <a:off x="-3306833" y="3552398"/>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#USCRS-33527  </a:t>
            </a:r>
            <a:r>
              <a:rPr lang="en-US" sz="1200" b="0" dirty="0">
                <a:solidFill>
                  <a:schemeClr val="accent2"/>
                </a:solidFill>
                <a:effectLst/>
                <a:latin typeface="Arial" panose="020B0604020202020204" pitchFamily="34" charset="0"/>
                <a:cs typeface="Arial" panose="020B0604020202020204" pitchFamily="34" charset="0"/>
              </a:rPr>
              <a:t>"Radiotherapy Treatment Phase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4" name="Content Placeholder 2">
            <a:extLst>
              <a:ext uri="{FF2B5EF4-FFF2-40B4-BE49-F238E27FC236}">
                <a16:creationId xmlns:a16="http://schemas.microsoft.com/office/drawing/2014/main" id="{7DC14D90-F5EB-4A67-B5EF-5EC5FD595A65}"/>
              </a:ext>
            </a:extLst>
          </p:cNvPr>
          <p:cNvSpPr txBox="1">
            <a:spLocks/>
          </p:cNvSpPr>
          <p:nvPr/>
        </p:nvSpPr>
        <p:spPr>
          <a:xfrm>
            <a:off x="-3304898" y="2828903"/>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mCode</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#USCRS-33529  </a:t>
            </a:r>
            <a:r>
              <a:rPr lang="en-US" sz="1200" b="0" dirty="0">
                <a:solidFill>
                  <a:schemeClr val="accent2"/>
                </a:solidFill>
                <a:effectLst/>
                <a:latin typeface="Arial" panose="020B0604020202020204" pitchFamily="34" charset="0"/>
                <a:cs typeface="Arial" panose="020B0604020202020204" pitchFamily="34" charset="0"/>
              </a:rPr>
              <a:t>"Radiotherapy Course of Treatment (regime/therapy)"</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5" name="Content Placeholder 2">
            <a:extLst>
              <a:ext uri="{FF2B5EF4-FFF2-40B4-BE49-F238E27FC236}">
                <a16:creationId xmlns:a16="http://schemas.microsoft.com/office/drawing/2014/main" id="{91BF94E6-8AB8-4AB5-8BC2-3F86FE68FF4A}"/>
              </a:ext>
            </a:extLst>
          </p:cNvPr>
          <p:cNvSpPr txBox="1">
            <a:spLocks/>
          </p:cNvSpPr>
          <p:nvPr/>
        </p:nvSpPr>
        <p:spPr>
          <a:xfrm>
            <a:off x="-3207796" y="4365832"/>
            <a:ext cx="3355009" cy="1446990"/>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code = </a:t>
            </a:r>
            <a:r>
              <a:rPr kumimoji="0" lang="en-US" sz="1200" b="0" i="0" u="none" strike="noStrike" kern="1200" cap="none" spc="0" normalizeH="0" baseline="0" noProof="0" dirty="0" err="1">
                <a:ln>
                  <a:noFill/>
                </a:ln>
                <a:solidFill>
                  <a:sysClr val="windowText" lastClr="000000"/>
                </a:solidFill>
                <a:effectLst/>
                <a:uLnTx/>
                <a:uFillTx/>
                <a:latin typeface="Arial" panose="020B0604020202020204" pitchFamily="34" charset="0"/>
                <a:cs typeface="Arial" panose="020B0604020202020204" pitchFamily="34" charset="0"/>
              </a:rPr>
              <a:t>CodexRT</a:t>
            </a:r>
            <a:r>
              <a:rPr lang="en-GB" sz="1200" dirty="0" err="1">
                <a:solidFill>
                  <a:sysClr val="windowText" lastClr="000000"/>
                </a:solidFill>
                <a:latin typeface="Arial" panose="020B0604020202020204" pitchFamily="34" charset="0"/>
                <a:cs typeface="Arial" panose="020B0604020202020204" pitchFamily="34" charset="0"/>
              </a:rPr>
              <a:t>SnomedRequestedCS</a:t>
            </a:r>
            <a:endParaRPr lang="en-GB" sz="1200" dirty="0">
              <a:solidFill>
                <a:sysClr val="windowText" lastClr="000000"/>
              </a:solidFill>
              <a:latin typeface="Arial" panose="020B0604020202020204" pitchFamily="34" charset="0"/>
              <a:cs typeface="Arial" panose="020B0604020202020204" pitchFamily="34" charset="0"/>
            </a:endParaRPr>
          </a:p>
          <a:p>
            <a:pPr algn="ctr">
              <a:defRPr/>
            </a:pPr>
            <a:r>
              <a:rPr lang="en-US" sz="1200" b="0" dirty="0">
                <a:solidFill>
                  <a:schemeClr val="accent6"/>
                </a:solidFill>
                <a:effectLst/>
                <a:latin typeface="Arial" panose="020B0604020202020204" pitchFamily="34" charset="0"/>
                <a:cs typeface="Arial" panose="020B0604020202020204" pitchFamily="34" charset="0"/>
              </a:rPr>
              <a:t>#USCRS-xxxxx  </a:t>
            </a:r>
            <a:r>
              <a:rPr lang="en-US" sz="1200" b="0" dirty="0">
                <a:solidFill>
                  <a:schemeClr val="accent2"/>
                </a:solidFill>
                <a:effectLst/>
                <a:latin typeface="Arial" panose="020B0604020202020204" pitchFamily="34" charset="0"/>
                <a:cs typeface="Arial" panose="020B0604020202020204" pitchFamily="34" charset="0"/>
              </a:rPr>
              <a:t>"Radiotherapy Treatment Plan (therapy/regime)"</a:t>
            </a:r>
          </a:p>
          <a:p>
            <a:pPr marL="0" marR="0" lvl="0" indent="0" algn="ctr" defTabSz="914400" rtl="0" eaLnBrk="1" fontAlgn="auto" latinLnBrk="0" hangingPunct="1">
              <a:lnSpc>
                <a:spcPct val="100000"/>
              </a:lnSpc>
              <a:spcBef>
                <a:spcPts val="0"/>
              </a:spcBef>
              <a:spcAft>
                <a:spcPts val="0"/>
              </a:spcAft>
              <a:buClrTx/>
              <a:buSzTx/>
              <a:buFont typeface="Wingdings" pitchFamily="2" charset="2"/>
              <a:buNone/>
              <a:tabLst/>
              <a:defRPr/>
            </a:pP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6" name="Content Placeholder 2">
            <a:extLst>
              <a:ext uri="{FF2B5EF4-FFF2-40B4-BE49-F238E27FC236}">
                <a16:creationId xmlns:a16="http://schemas.microsoft.com/office/drawing/2014/main" id="{60A04595-82C7-45C6-AEFB-EBBD6FA370D0}"/>
              </a:ext>
            </a:extLst>
          </p:cNvPr>
          <p:cNvSpPr>
            <a:spLocks noGrp="1"/>
          </p:cNvSpPr>
          <p:nvPr/>
        </p:nvSpPr>
        <p:spPr>
          <a:xfrm>
            <a:off x="8134644" y="76433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Procedure</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(no intent element)</a:t>
            </a:r>
            <a:endPar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endParaRPr>
          </a:p>
        </p:txBody>
      </p:sp>
      <p:sp>
        <p:nvSpPr>
          <p:cNvPr id="37" name="Content Placeholder 2">
            <a:extLst>
              <a:ext uri="{FF2B5EF4-FFF2-40B4-BE49-F238E27FC236}">
                <a16:creationId xmlns:a16="http://schemas.microsoft.com/office/drawing/2014/main" id="{22105C06-688C-4C2A-A244-E421C569BD79}"/>
              </a:ext>
            </a:extLst>
          </p:cNvPr>
          <p:cNvSpPr>
            <a:spLocks noGrp="1"/>
          </p:cNvSpPr>
          <p:nvPr/>
        </p:nvSpPr>
        <p:spPr>
          <a:xfrm>
            <a:off x="3955875" y="581187"/>
            <a:ext cx="4155049"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#filler-order</a:t>
            </a:r>
          </a:p>
          <a:p>
            <a:pPr marL="0" indent="0" algn="ctr">
              <a:buClr>
                <a:srgbClr val="A5300F"/>
              </a:buClr>
              <a:buNone/>
              <a:defRPr/>
            </a:pPr>
            <a:r>
              <a:rPr lang="en-US" sz="1200" dirty="0">
                <a:solidFill>
                  <a:sysClr val="windowText" lastClr="000000"/>
                </a:solidFill>
                <a:latin typeface="Arial" panose="020B0604020202020204" pitchFamily="34" charset="0"/>
                <a:cs typeface="Arial" panose="020B0604020202020204" pitchFamily="34" charset="0"/>
              </a:rPr>
              <a:t>filler-order: “The request represents the view of an authorization instantiated by a fulfilling system representing the details of the fulfiller's intention to act upon a submitted order.” </a:t>
            </a:r>
          </a:p>
          <a:p>
            <a:pPr marL="0" indent="0" algn="ctr">
              <a:buClr>
                <a:srgbClr val="A5300F"/>
              </a:buClr>
              <a:buNone/>
              <a:defRPr/>
            </a:pPr>
            <a:r>
              <a:rPr lang="en-US" sz="1200" dirty="0">
                <a:solidFill>
                  <a:sysClr val="windowText" lastClr="000000"/>
                </a:solidFill>
                <a:latin typeface="Arial" panose="020B0604020202020204" pitchFamily="34" charset="0"/>
                <a:cs typeface="Arial" panose="020B0604020202020204" pitchFamily="34" charset="0"/>
              </a:rPr>
              <a:t>We use this for planning.</a:t>
            </a:r>
          </a:p>
        </p:txBody>
      </p:sp>
      <p:sp>
        <p:nvSpPr>
          <p:cNvPr id="38" name="Content Placeholder 2">
            <a:extLst>
              <a:ext uri="{FF2B5EF4-FFF2-40B4-BE49-F238E27FC236}">
                <a16:creationId xmlns:a16="http://schemas.microsoft.com/office/drawing/2014/main" id="{B4DA5C0F-26E1-48B6-BB68-B6BA3A3F78C2}"/>
              </a:ext>
            </a:extLst>
          </p:cNvPr>
          <p:cNvSpPr>
            <a:spLocks noGrp="1"/>
          </p:cNvSpPr>
          <p:nvPr/>
        </p:nvSpPr>
        <p:spPr>
          <a:xfrm>
            <a:off x="632448" y="640705"/>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kumimoji="0" lang="en-US" sz="1200" b="0" i="0" u="none" strike="noStrike" kern="1200" cap="none" spc="0" normalizeH="0" baseline="0" noProof="0" dirty="0">
                <a:ln>
                  <a:noFill/>
                </a:ln>
                <a:solidFill>
                  <a:sysClr val="windowText" lastClr="000000"/>
                </a:solidFill>
                <a:effectLst/>
                <a:uLnTx/>
                <a:uFillTx/>
                <a:latin typeface="Arial" panose="020B0604020202020204" pitchFamily="34" charset="0"/>
                <a:cs typeface="Arial" panose="020B0604020202020204" pitchFamily="34" charset="0"/>
              </a:rPr>
              <a:t>ServiceRequest</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intent = </a:t>
            </a:r>
            <a:r>
              <a:rPr lang="en-US" sz="1200" dirty="0">
                <a:solidFill>
                  <a:schemeClr val="accent6"/>
                </a:solidFill>
                <a:latin typeface="Arial" panose="020B0604020202020204" pitchFamily="34" charset="0"/>
                <a:cs typeface="Arial" panose="020B0604020202020204" pitchFamily="34" charset="0"/>
              </a:rPr>
              <a:t>#original-order</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original-order: “The request represents an original authorization for action.” </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r>
              <a:rPr lang="en-US" sz="1200" dirty="0">
                <a:solidFill>
                  <a:sysClr val="windowText" lastClr="000000"/>
                </a:solidFill>
                <a:latin typeface="Arial" panose="020B0604020202020204" pitchFamily="34" charset="0"/>
                <a:cs typeface="Arial" panose="020B0604020202020204" pitchFamily="34" charset="0"/>
              </a:rPr>
              <a:t>We use this for prescription</a:t>
            </a: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7564C6A8-1C5C-4388-9C37-A44B941F2F8C}"/>
              </a:ext>
            </a:extLst>
          </p:cNvPr>
          <p:cNvSpPr>
            <a:spLocks noGrp="1"/>
          </p:cNvSpPr>
          <p:nvPr/>
        </p:nvSpPr>
        <p:spPr>
          <a:xfrm>
            <a:off x="8237018" y="842448"/>
            <a:ext cx="3261648" cy="1446990"/>
          </a:xfrm>
          <a:prstGeom prst="rect">
            <a:avLst/>
          </a:prstGeom>
        </p:spPr>
        <p:txBody>
          <a:bodyPr vert="horz" lIns="91440" tIns="45720" rIns="91440" bIns="45720" rtlCol="0">
            <a:noAutofit/>
          </a:bodyPr>
          <a:lstStyle>
            <a:lvl1pPr marL="308269" indent="-308269" algn="l" defTabSz="1216185" rtl="0" eaLnBrk="1" latinLnBrk="0" hangingPunct="1">
              <a:lnSpc>
                <a:spcPct val="90000"/>
              </a:lnSpc>
              <a:spcBef>
                <a:spcPts val="0"/>
              </a:spcBef>
              <a:spcAft>
                <a:spcPts val="798"/>
              </a:spcAft>
              <a:buClr>
                <a:schemeClr val="tx2"/>
              </a:buClr>
              <a:buSzPct val="120000"/>
              <a:buFont typeface="Wingdings" pitchFamily="2" charset="2"/>
              <a:buChar char="§"/>
              <a:defRPr lang="en-US" sz="2400" b="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lnSpc>
                <a:spcPct val="90000"/>
              </a:lnSpc>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1216185" rtl="0" eaLnBrk="1" latinLnBrk="0" hangingPunct="1">
              <a:lnSpc>
                <a:spcPct val="90000"/>
              </a:lnSpc>
              <a:spcBef>
                <a:spcPts val="0"/>
              </a:spcBef>
              <a:spcAft>
                <a:spcPts val="798"/>
              </a:spcAft>
              <a:buClr>
                <a:schemeClr val="tx2"/>
              </a:buClr>
              <a:buFont typeface="Arial" panose="020B0604020202020204" pitchFamily="34" charset="0"/>
              <a:buChar char="•"/>
              <a:defRPr lang="en-US" sz="2660" b="1" kern="120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kumimoji="0" lang="en-US" sz="1200" b="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a:p>
            <a:pPr marL="0" marR="0" lvl="0" indent="0" algn="ctr" defTabSz="1216185" rtl="0" eaLnBrk="1" fontAlgn="auto" latinLnBrk="0" hangingPunct="1">
              <a:lnSpc>
                <a:spcPct val="90000"/>
              </a:lnSpc>
              <a:spcBef>
                <a:spcPts val="0"/>
              </a:spcBef>
              <a:spcAft>
                <a:spcPts val="798"/>
              </a:spcAft>
              <a:buClr>
                <a:srgbClr val="A5300F"/>
              </a:buClr>
              <a:buSzPct val="120000"/>
              <a:buFont typeface="Wingdings" pitchFamily="2" charset="2"/>
              <a:buNone/>
              <a:tabLst/>
              <a:defRPr/>
            </a:pP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745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endParaRPr lang="en-US" sz="800" b="1" kern="0" dirty="0">
              <a:solidFill>
                <a:schemeClr val="accent5">
                  <a:lumMod val="75000"/>
                </a:schemeClr>
              </a:solidFill>
              <a:latin typeface="Arial" panose="020B0604020202020204"/>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66227" y="470198"/>
            <a:ext cx="2248652" cy="2123658"/>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(US Core 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ite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b="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 &gt;</a:t>
            </a:r>
          </a:p>
          <a:p>
            <a:pPr>
              <a:defRPr/>
            </a:pPr>
            <a:r>
              <a:rPr lang="en-US" sz="800" b="0" kern="0" dirty="0">
                <a:solidFill>
                  <a:srgbClr val="C00000"/>
                </a:solidFill>
                <a:latin typeface="Arial" panose="020B0604020202020204"/>
              </a:rPr>
              <a:t>&lt; Termination Reason</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a:t>
            </a:r>
            <a:r>
              <a:rPr lang="en-US" sz="800" b="0" kern="0" dirty="0">
                <a:solidFill>
                  <a:schemeClr val="accent5">
                    <a:lumMod val="75000"/>
                  </a:schemeClr>
                </a:solidFill>
                <a:latin typeface="Arial" panose="020B0604020202020204"/>
              </a:rPr>
              <a:t>&lt;&lt;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b="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No. Sessions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No. Fractions &gt;</a:t>
            </a:r>
          </a:p>
          <a:p>
            <a:pPr marR="0" lvl="0" defTabSz="914400" eaLnBrk="1" fontAlgn="auto" latinLnBrk="0" hangingPunct="1">
              <a:lnSpc>
                <a:spcPct val="100000"/>
              </a:lnSpc>
              <a:spcBef>
                <a:spcPts val="0"/>
              </a:spcBef>
              <a:spcAft>
                <a:spcPts val="0"/>
              </a:spcAft>
              <a:buClrTx/>
              <a:buSzTx/>
              <a:tabLst/>
              <a:defRPr/>
            </a:pPr>
            <a:r>
              <a:rPr lang="en-US" sz="800" b="0" kern="0" dirty="0">
                <a:solidFill>
                  <a:srgbClr val="C00000"/>
                </a:solidFill>
                <a:latin typeface="Arial" panose="020B0604020202020204"/>
              </a:rPr>
              <a:t>    &lt; Delivered Total Dose &gt;</a:t>
            </a: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50810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800" b="1" kern="0" dirty="0">
                <a:solidFill>
                  <a:schemeClr val="accent5">
                    <a:lumMod val="75000"/>
                  </a:schemeClr>
                </a:solidFill>
                <a:latin typeface="Arial" panose="020B0604020202020204"/>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(US Core Procedure)</a:t>
            </a:r>
            <a:endParaRPr lang="en-US" sz="800" b="1" kern="0" dirty="0">
              <a:solidFill>
                <a:schemeClr val="accent5">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Delivered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a:t>
            </a: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29981" y="417561"/>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a:defRPr/>
            </a:pPr>
            <a:r>
              <a:rPr lang="en-GB" sz="800" kern="0" dirty="0">
                <a:latin typeface="Arial" panose="020B0604020202020204"/>
              </a:rPr>
              <a:t>Procedure Code = Radiotherapy Course of Treatment, Radiotherapy Treatment Phase</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a:latin typeface="Arial" panose="020B0604020202020204"/>
              </a:rPr>
              <a:t>Kind of Request: original-order</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58" name="TextBox 57">
            <a:extLst>
              <a:ext uri="{FF2B5EF4-FFF2-40B4-BE49-F238E27FC236}">
                <a16:creationId xmlns:a16="http://schemas.microsoft.com/office/drawing/2014/main" id="{1E37A2B9-A74A-43C5-81E3-4D7F6F676546}"/>
              </a:ext>
            </a:extLst>
          </p:cNvPr>
          <p:cNvSpPr txBox="1"/>
          <p:nvPr/>
        </p:nvSpPr>
        <p:spPr>
          <a:xfrm>
            <a:off x="3489960" y="2704598"/>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a:off x="5550979" y="6012384"/>
            <a:ext cx="3284049" cy="74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1015663"/>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r>
              <a:rPr kumimoji="0" lang="en-GB" sz="800" b="1" i="0" u="none" strike="noStrike" kern="0" cap="none" spc="0" normalizeH="0" baseline="0" noProof="0" dirty="0">
                <a:ln>
                  <a:noFill/>
                </a:ln>
                <a:solidFill>
                  <a:srgbClr val="C00000"/>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r>
              <a:rPr kumimoji="0" lang="en-US" sz="800" b="0" i="0" u="none" strike="noStrike" kern="0" cap="none" spc="0" normalizeH="0" baseline="0" noProof="0" dirty="0" err="1">
                <a:ln>
                  <a:noFill/>
                </a:ln>
                <a:solidFill>
                  <a:schemeClr val="tx1"/>
                </a:solidFill>
                <a:effectLst/>
                <a:uLnTx/>
                <a:uFillTx/>
                <a:latin typeface="Arial" panose="020B0604020202020204"/>
                <a:ea typeface="+mn-ea"/>
                <a:cs typeface="+mn-cs"/>
              </a:rPr>
              <a:t>BodyStructure</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Display Name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Technical Identifier</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Volume Type</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Location</a:t>
            </a:r>
          </a:p>
          <a:p>
            <a:pPr marR="0" lvl="0" defTabSz="914400" eaLnBrk="1" fontAlgn="auto" latinLnBrk="0" hangingPunct="1">
              <a:lnSpc>
                <a:spcPct val="100000"/>
              </a:lnSpc>
              <a:spcBef>
                <a:spcPts val="0"/>
              </a:spcBef>
              <a:spcAft>
                <a:spcPts val="0"/>
              </a:spcAft>
              <a:buClrTx/>
              <a:buSzTx/>
              <a:tabLst/>
              <a:defRPr/>
            </a:pPr>
            <a:r>
              <a:rPr lang="en-GB" sz="800" kern="0" dirty="0">
                <a:solidFill>
                  <a:srgbClr val="000000"/>
                </a:solidFill>
                <a:latin typeface="Arial" panose="020B0604020202020204"/>
              </a:rPr>
              <a:t>Location Qualifier</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flipV="1">
            <a:off x="7910935" y="1528475"/>
            <a:ext cx="855292" cy="3552"/>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528475"/>
            <a:ext cx="873927" cy="1310154"/>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2036306"/>
            <a:ext cx="1705292" cy="317353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46986" y="1528475"/>
            <a:ext cx="862624" cy="2097188"/>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flipV="1">
            <a:off x="5550979" y="1528475"/>
            <a:ext cx="858631" cy="23198"/>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35028" y="5181387"/>
            <a:ext cx="2106833" cy="1661993"/>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 US Core 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rgbClr val="C00000"/>
                </a:solidFill>
                <a:latin typeface="Arial" panose="020B0604020202020204"/>
              </a:rPr>
              <a:t>&lt; Delivered No. Fractions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Dose Delivered to Volume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Target Volume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Delivered Total Dose &gt; </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DICOM</a:t>
            </a: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Tx Record</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Refer</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s &gt;&gt;&gt;</a:t>
            </a: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45209" y="5081130"/>
            <a:ext cx="2005770" cy="1877437"/>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b="0" kern="0" dirty="0">
                <a:solidFill>
                  <a:schemeClr val="accent5">
                    <a:lumMod val="75000"/>
                  </a:schemeClr>
                </a:solidFill>
                <a:latin typeface="Arial" panose="020B0604020202020204"/>
              </a:rPr>
              <a:t>    &lt;&lt; Energy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b="0" kern="0" dirty="0">
                <a:solidFill>
                  <a:schemeClr val="accent5">
                    <a:lumMod val="75000"/>
                  </a:schemeClr>
                </a:solidFill>
                <a:latin typeface="Arial" panose="020B0604020202020204"/>
              </a:rPr>
              <a:t>    &lt;&lt; Type Of Device </a:t>
            </a:r>
            <a:r>
              <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Planned No. Fractions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Planned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Planned Dose Per Fraction &gt;&gt;</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&lt;&lt;&lt; D</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RT Plan </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f</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n</a:t>
            </a:r>
            <a:r>
              <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c</a:t>
            </a:r>
            <a:r>
              <a:rPr kumimoji="0" lang="en-GB"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50979" y="2092187"/>
            <a:ext cx="990091" cy="3862665"/>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RTResourcesOverview.svg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43397" y="4914357"/>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a:t>
            </a:r>
            <a:r>
              <a:rPr lang="en-GB" sz="800" kern="0" dirty="0">
                <a:solidFill>
                  <a:schemeClr val="accent6">
                    <a:lumMod val="75000"/>
                  </a:schemeClr>
                </a:solidFill>
                <a:latin typeface="Arial" panose="020B0604020202020204"/>
              </a:rPr>
              <a:t>Single Plan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GB" sz="800" kern="0" dirty="0">
                <a:latin typeface="Arial" panose="020B0604020202020204"/>
              </a:rPr>
              <a:t>Procedure Code =</a:t>
            </a:r>
            <a:r>
              <a:rPr lang="en-GB" sz="800" kern="0" dirty="0">
                <a:solidFill>
                  <a:schemeClr val="accent5">
                    <a:lumMod val="75000"/>
                  </a:schemeClr>
                </a:solidFill>
                <a:latin typeface="Arial" panose="020B0604020202020204"/>
              </a:rPr>
              <a:t> Phase Cumulative Prescription</a:t>
            </a:r>
          </a:p>
          <a:p>
            <a:pPr marR="0" lvl="0" defTabSz="914400" eaLnBrk="1" fontAlgn="auto" latinLnBrk="0" hangingPunct="1">
              <a:lnSpc>
                <a:spcPct val="100000"/>
              </a:lnSpc>
              <a:spcBef>
                <a:spcPts val="0"/>
              </a:spcBef>
              <a:spcAft>
                <a:spcPts val="0"/>
              </a:spcAft>
              <a:buClrTx/>
              <a:buSzTx/>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 </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ite</a:t>
            </a:r>
          </a:p>
          <a:p>
            <a:pPr marR="0" lvl="0" defTabSz="914400" eaLnBrk="1" fontAlgn="auto" latinLnBrk="0" hangingPunct="1">
              <a:lnSpc>
                <a:spcPct val="100000"/>
              </a:lnSpc>
              <a:spcBef>
                <a:spcPts val="0"/>
              </a:spcBef>
              <a:spcAft>
                <a:spcPts val="0"/>
              </a:spcAft>
              <a:buClrTx/>
              <a:buSzTx/>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g</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o</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sis</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 Reference / Code</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&lt; </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Procedure</a:t>
            </a:r>
            <a:r>
              <a:rPr kumimoji="0" lang="en-CH" sz="800" i="0" u="none" strike="noStrike" kern="0" cap="none" spc="0" normalizeH="0" baseline="0" noProof="0" dirty="0">
                <a:ln>
                  <a:noFill/>
                </a:ln>
                <a:solidFill>
                  <a:srgbClr val="C00000"/>
                </a:solidFill>
                <a:effectLst/>
                <a:uLnTx/>
                <a:uFillTx/>
                <a:latin typeface="Arial" panose="020B0604020202020204"/>
                <a:ea typeface="+mn-ea"/>
                <a:cs typeface="+mn-cs"/>
              </a:rPr>
              <a:t> Intent</a:t>
            </a: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 &gt;</a:t>
            </a:r>
          </a:p>
          <a:p>
            <a:pPr marR="0" lvl="0" defTabSz="914400" eaLnBrk="1" fontAlgn="auto" latinLnBrk="0" hangingPunct="1">
              <a:lnSpc>
                <a:spcPct val="100000"/>
              </a:lnSpc>
              <a:spcBef>
                <a:spcPts val="0"/>
              </a:spcBef>
              <a:spcAft>
                <a:spcPts val="0"/>
              </a:spcAft>
              <a:buClrTx/>
              <a:buSzTx/>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Modality/Technique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Modality &gt;</a:t>
            </a:r>
          </a:p>
          <a:p>
            <a:pPr marR="0" lvl="0" defTabSz="914400" eaLnBrk="1" fontAlgn="auto" latinLnBrk="0" hangingPunct="1">
              <a:lnSpc>
                <a:spcPct val="100000"/>
              </a:lnSpc>
              <a:spcBef>
                <a:spcPts val="0"/>
              </a:spcBef>
              <a:spcAft>
                <a:spcPts val="0"/>
              </a:spcAft>
              <a:buClrTx/>
              <a:buSzTx/>
              <a:tabLst/>
              <a:defRPr/>
            </a:pPr>
            <a:r>
              <a:rPr lang="en-US" sz="800" kern="0" dirty="0">
                <a:solidFill>
                  <a:srgbClr val="C00000"/>
                </a:solidFill>
                <a:latin typeface="Arial" panose="020B0604020202020204"/>
              </a:rPr>
              <a:t>    &lt; Technique &gt;</a:t>
            </a:r>
          </a:p>
          <a:p>
            <a:pPr>
              <a:defRPr/>
            </a:pPr>
            <a:r>
              <a:rPr lang="en-US" sz="800" kern="0" dirty="0">
                <a:solidFill>
                  <a:schemeClr val="accent5">
                    <a:lumMod val="75000"/>
                  </a:schemeClr>
                </a:solidFill>
                <a:latin typeface="Arial" panose="020B0604020202020204"/>
              </a:rPr>
              <a:t>    &lt;&lt; Energy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p>
          <a:p>
            <a:pPr>
              <a:defRPr/>
            </a:pPr>
            <a:r>
              <a:rPr lang="en-US" sz="800" kern="0" dirty="0">
                <a:solidFill>
                  <a:schemeClr val="accent5">
                    <a:lumMod val="75000"/>
                  </a:schemeClr>
                </a:solidFill>
                <a:latin typeface="Arial" panose="020B0604020202020204"/>
              </a:rPr>
              <a:t>    &lt;&lt; Type Of Device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&gt;&gt;</a:t>
            </a:r>
            <a:endParaRPr lang="en-US" sz="800" kern="0" dirty="0">
              <a:solidFill>
                <a:srgbClr val="C00000"/>
              </a:solidFill>
              <a:latin typeface="Arial" panose="020B0604020202020204"/>
            </a:endParaRPr>
          </a:p>
          <a:p>
            <a:pPr>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No. Fractions &gt;&gt;</a:t>
            </a:r>
            <a:endParaRPr lang="en-US" sz="800"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Dose Prescribed to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Target Volume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Total Dose &gt;&gt;</a:t>
            </a:r>
          </a:p>
          <a:p>
            <a:pPr marR="0" lvl="0" defTabSz="914400" eaLnBrk="1" fontAlgn="auto" latinLnBrk="0" hangingPunct="1">
              <a:lnSpc>
                <a:spcPct val="100000"/>
              </a:lnSpc>
              <a:spcBef>
                <a:spcPts val="0"/>
              </a:spcBef>
              <a:spcAft>
                <a:spcPts val="0"/>
              </a:spcAft>
              <a:buClrTx/>
              <a:buSzTx/>
              <a:tabLst/>
              <a:defRPr/>
            </a:pPr>
            <a:r>
              <a:rPr lang="en-US" sz="800" kern="0" dirty="0">
                <a:solidFill>
                  <a:schemeClr val="accent5">
                    <a:lumMod val="75000"/>
                  </a:schemeClr>
                </a:solidFill>
                <a:latin typeface="Arial" panose="020B0604020202020204"/>
              </a:rPr>
              <a:t>    &lt;&lt; </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Prescribed</a:t>
            </a:r>
            <a:r>
              <a:rPr lang="en-US" sz="800" kern="0" dirty="0">
                <a:solidFill>
                  <a:schemeClr val="accent5">
                    <a:lumMod val="75000"/>
                  </a:schemeClr>
                </a:solidFill>
                <a:latin typeface="Arial" panose="020B0604020202020204"/>
              </a:rPr>
              <a:t> Dose Per Fraction &gt;&gt;</a:t>
            </a:r>
          </a:p>
          <a:p>
            <a:pPr lvl="1" indent="-171450">
              <a:buFontTx/>
              <a:buChar char="-"/>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35153" y="5954852"/>
            <a:ext cx="810056" cy="344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46986" y="3592682"/>
            <a:ext cx="3261852" cy="32981"/>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40" y="3716553"/>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2053653"/>
            <a:ext cx="4051633" cy="2582018"/>
          </a:xfrm>
          <a:prstGeom prst="bentConnector3">
            <a:avLst>
              <a:gd name="adj1" fmla="val 99735"/>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84674" y="2359217"/>
            <a:ext cx="4871129" cy="4225309"/>
          </a:xfrm>
          <a:prstGeom prst="bentConnector3">
            <a:avLst>
              <a:gd name="adj1" fmla="val -1449"/>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2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65B05EA7-1082-4CDA-8E9D-CF745EDE8E8B}"/>
              </a:ext>
            </a:extLst>
          </p:cNvPr>
          <p:cNvSpPr/>
          <p:nvPr/>
        </p:nvSpPr>
        <p:spPr>
          <a:xfrm>
            <a:off x="57910" y="4823222"/>
            <a:ext cx="11129681" cy="2298813"/>
          </a:xfrm>
          <a:prstGeom prst="rect">
            <a:avLst/>
          </a:prstGeom>
          <a:solidFill>
            <a:schemeClr val="accent6">
              <a:lumMod val="20000"/>
              <a:lumOff val="80000"/>
            </a:schemeClr>
          </a:solidFill>
          <a:ln w="28575" cap="flat" cmpd="sng" algn="ctr">
            <a:solidFill>
              <a:schemeClr val="accent6">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97" name="Rectangle 96">
            <a:extLst>
              <a:ext uri="{FF2B5EF4-FFF2-40B4-BE49-F238E27FC236}">
                <a16:creationId xmlns:a16="http://schemas.microsoft.com/office/drawing/2014/main" id="{FB770477-ED0F-4207-80F7-A508DADB1558}"/>
              </a:ext>
            </a:extLst>
          </p:cNvPr>
          <p:cNvSpPr/>
          <p:nvPr/>
        </p:nvSpPr>
        <p:spPr>
          <a:xfrm>
            <a:off x="56185" y="338792"/>
            <a:ext cx="11131407" cy="4407457"/>
          </a:xfrm>
          <a:prstGeom prst="rect">
            <a:avLst/>
          </a:prstGeom>
          <a:solidFill>
            <a:schemeClr val="accent1">
              <a:lumMod val="20000"/>
              <a:lumOff val="80000"/>
            </a:schemeClr>
          </a:solidFill>
          <a:ln w="28575" cap="flat" cmpd="sng" algn="ctr">
            <a:solidFill>
              <a:schemeClr val="accent1">
                <a:lumMod val="75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7" name="Rectangle 76">
            <a:extLst>
              <a:ext uri="{FF2B5EF4-FFF2-40B4-BE49-F238E27FC236}">
                <a16:creationId xmlns:a16="http://schemas.microsoft.com/office/drawing/2014/main" id="{7ED299A2-93ED-4808-A0C7-86741EE079B1}"/>
              </a:ext>
            </a:extLst>
          </p:cNvPr>
          <p:cNvSpPr/>
          <p:nvPr/>
        </p:nvSpPr>
        <p:spPr>
          <a:xfrm>
            <a:off x="6257143" y="397372"/>
            <a:ext cx="4855667" cy="2297252"/>
          </a:xfrm>
          <a:prstGeom prst="rect">
            <a:avLst/>
          </a:prstGeom>
          <a:solidFill>
            <a:schemeClr val="accent2">
              <a:lumMod val="20000"/>
              <a:lumOff val="80000"/>
            </a:schemeClr>
          </a:solidFill>
          <a:ln w="28575" cap="flat" cmpd="sng" algn="ctr">
            <a:solidFill>
              <a:srgbClr val="C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9" name="TextBox 48">
            <a:extLst>
              <a:ext uri="{FF2B5EF4-FFF2-40B4-BE49-F238E27FC236}">
                <a16:creationId xmlns:a16="http://schemas.microsoft.com/office/drawing/2014/main" id="{BF7A4BF9-BAA1-4BEB-83E0-F361806545FF}"/>
              </a:ext>
            </a:extLst>
          </p:cNvPr>
          <p:cNvSpPr txBox="1"/>
          <p:nvPr/>
        </p:nvSpPr>
        <p:spPr>
          <a:xfrm>
            <a:off x="3493952" y="489844"/>
            <a:ext cx="2057027" cy="1631216"/>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r>
              <a:rPr kumimoji="0" lang="en-US"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Course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a:t>
            </a:r>
            <a:endParaRPr kumimoji="0" lang="en-US" sz="800" i="0" u="none" strike="noStrike" kern="0" cap="none" spc="0" normalizeH="0" baseline="0" noProof="0" dirty="0">
              <a:ln>
                <a:noFill/>
              </a:ln>
              <a:effectLst/>
              <a:uLnTx/>
              <a:uFillTx/>
              <a:latin typeface="Arial" panose="020B0604020202020204"/>
              <a:ea typeface="+mn-ea"/>
              <a:cs typeface="+mn-cs"/>
            </a:endParaRPr>
          </a:p>
          <a:p>
            <a:pPr>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the complete Course</a:t>
            </a:r>
            <a:r>
              <a:rPr kumimoji="0" lang="en-US" sz="800" b="0" i="0" u="none" strike="noStrike" kern="0" cap="none" spc="0" normalizeH="0" baseline="0" noProof="0" dirty="0">
                <a:ln>
                  <a:noFill/>
                </a:ln>
                <a:effectLst/>
                <a:uLnTx/>
                <a:uFillTx/>
                <a:latin typeface="Arial" panose="020B0604020202020204"/>
                <a:ea typeface="+mn-ea"/>
                <a:cs typeface="+mn-cs"/>
              </a:rPr>
              <a:t>.</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Course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1" name="TextBox 50">
            <a:extLst>
              <a:ext uri="{FF2B5EF4-FFF2-40B4-BE49-F238E27FC236}">
                <a16:creationId xmlns:a16="http://schemas.microsoft.com/office/drawing/2014/main" id="{18CD33D3-1E48-461C-B7B9-4B44DD0494B3}"/>
              </a:ext>
            </a:extLst>
          </p:cNvPr>
          <p:cNvSpPr txBox="1"/>
          <p:nvPr/>
        </p:nvSpPr>
        <p:spPr>
          <a:xfrm>
            <a:off x="8705483" y="544642"/>
            <a:ext cx="2248652" cy="129266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defPPr>
              <a:defRPr lang="en-US"/>
            </a:defPPr>
            <a:lvl1pPr>
              <a:defRPr sz="1400" b="1">
                <a:solidFill>
                  <a:schemeClr val="accent1"/>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US" sz="1000" b="0"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CH" sz="1000" b="1" i="0" u="none" strike="noStrike" kern="0" cap="none" spc="0" normalizeH="0" baseline="0" noProof="0" dirty="0">
                <a:ln>
                  <a:noFill/>
                </a:ln>
                <a:solidFill>
                  <a:srgbClr val="C00000"/>
                </a:solidFill>
                <a:effectLst/>
                <a:uLnTx/>
                <a:uFillTx/>
                <a:latin typeface="Arial" panose="020B0604020202020204"/>
                <a:ea typeface="+mn-ea"/>
                <a:cs typeface="+mn-cs"/>
              </a:rPr>
              <a:t>Course</a:t>
            </a:r>
            <a:r>
              <a:rPr kumimoji="0" lang="en-US" sz="1000" b="1" i="0" u="none" strike="noStrike" kern="0" cap="none" spc="0" normalizeH="0" baseline="0" noProof="0" dirty="0">
                <a:ln>
                  <a:noFill/>
                </a:ln>
                <a:solidFill>
                  <a:srgbClr val="C00000"/>
                </a:solidFill>
                <a:effectLst/>
                <a:uLnTx/>
                <a:uFillTx/>
                <a:latin typeface="Arial" panose="020B0604020202020204"/>
                <a:ea typeface="+mn-ea"/>
                <a:cs typeface="+mn-cs"/>
              </a:rPr>
              <a:t> Summary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rgbClr val="C00000"/>
              </a:solidFill>
              <a:latin typeface="Arial" panose="020B0604020202020204"/>
            </a:endParaRP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What was </a:t>
            </a:r>
            <a:r>
              <a:rPr lang="en-US" sz="800" kern="0" dirty="0">
                <a:solidFill>
                  <a:schemeClr val="tx1"/>
                </a:solidFill>
                <a:latin typeface="Arial" panose="020B0604020202020204"/>
              </a:rPr>
              <a:t>delivered</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 </a:t>
            </a:r>
            <a:b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b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in the complete Course</a:t>
            </a:r>
            <a:r>
              <a:rPr lang="en-US" sz="800" b="0" kern="0" dirty="0">
                <a:solidFill>
                  <a:schemeClr val="tx1"/>
                </a:solidFill>
                <a:latin typeface="Arial" panose="020B0604020202020204"/>
              </a:rPr>
              <a:t>?</a:t>
            </a:r>
          </a:p>
          <a:p>
            <a:pPr>
              <a:spcBef>
                <a:spcPts val="600"/>
              </a:spcBef>
              <a:defRPr/>
            </a:pP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Sum of delivery from all Plans that were used in this Course</a:t>
            </a:r>
            <a:r>
              <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52" name="TextBox 51">
            <a:extLst>
              <a:ext uri="{FF2B5EF4-FFF2-40B4-BE49-F238E27FC236}">
                <a16:creationId xmlns:a16="http://schemas.microsoft.com/office/drawing/2014/main" id="{848A5E45-7DE6-410A-BD25-B63498F58981}"/>
              </a:ext>
            </a:extLst>
          </p:cNvPr>
          <p:cNvSpPr txBox="1"/>
          <p:nvPr/>
        </p:nvSpPr>
        <p:spPr>
          <a:xfrm>
            <a:off x="8808838" y="2838629"/>
            <a:ext cx="2138697" cy="1246495"/>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lvl="0">
              <a:spcBef>
                <a:spcPts val="600"/>
              </a:spcBef>
              <a:defRPr/>
            </a:pPr>
            <a:r>
              <a:rPr lang="en-US" sz="800" kern="0" dirty="0">
                <a:solidFill>
                  <a:schemeClr val="accent5">
                    <a:lumMod val="75000"/>
                  </a:schemeClr>
                </a:solidFill>
                <a:latin typeface="Arial" panose="020B0604020202020204"/>
              </a:rPr>
              <a:t>Radiotherapy</a:t>
            </a:r>
            <a:r>
              <a:rPr lang="en-US" sz="1000" b="1" kern="0" dirty="0">
                <a:solidFill>
                  <a:schemeClr val="accent5">
                    <a:lumMod val="75000"/>
                  </a:schemeClr>
                </a:solidFill>
                <a:latin typeface="Arial" panose="020B0604020202020204"/>
              </a:rPr>
              <a:t> </a:t>
            </a:r>
            <a:br>
              <a:rPr lang="en-US" sz="1000" b="1" kern="0" dirty="0">
                <a:solidFill>
                  <a:schemeClr val="accent5">
                    <a:lumMod val="75000"/>
                  </a:schemeClr>
                </a:solidFill>
                <a:latin typeface="Arial" panose="020B0604020202020204"/>
              </a:rPr>
            </a:br>
            <a:r>
              <a:rPr lang="en-US" sz="1000" b="1" kern="0" dirty="0">
                <a:solidFill>
                  <a:schemeClr val="accent5">
                    <a:lumMod val="75000"/>
                  </a:schemeClr>
                </a:solidFill>
                <a:latin typeface="Arial" panose="020B0604020202020204"/>
              </a:rPr>
              <a:t>Treated </a:t>
            </a:r>
            <a:r>
              <a:rPr lang="en-CH" sz="1000" b="1" kern="0" dirty="0">
                <a:solidFill>
                  <a:schemeClr val="accent5">
                    <a:lumMod val="75000"/>
                  </a:schemeClr>
                </a:solidFill>
                <a:latin typeface="Arial" panose="020B0604020202020204"/>
              </a:rPr>
              <a:t>Phase</a:t>
            </a:r>
            <a:r>
              <a:rPr lang="en-US" sz="1000" b="1" kern="0" dirty="0">
                <a:solidFill>
                  <a:schemeClr val="accent5">
                    <a:lumMod val="75000"/>
                  </a:schemeClr>
                </a:solidFill>
                <a:latin typeface="Arial" panose="020B0604020202020204"/>
              </a:rPr>
              <a:t> </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a:t>
            </a:r>
            <a:r>
              <a:rPr kumimoji="0" lang="en-US" sz="800" b="1" i="0" u="none" strike="noStrike" kern="0" cap="none" spc="0" normalizeH="0" baseline="0" noProof="0" dirty="0">
                <a:ln>
                  <a:noFill/>
                </a:ln>
                <a:effectLst/>
                <a:uLnTx/>
                <a:uFillTx/>
                <a:latin typeface="Arial" panose="020B0604020202020204"/>
                <a:ea typeface="+mn-ea"/>
                <a:cs typeface="+mn-cs"/>
              </a:rPr>
              <a:t>delivered</a:t>
            </a:r>
            <a:r>
              <a:rPr kumimoji="0" lang="en-US" sz="800" b="0" i="0" u="none" strike="noStrike" kern="0" cap="none" spc="0" normalizeH="0" baseline="0" noProof="0" dirty="0">
                <a:ln>
                  <a:noFill/>
                </a:ln>
                <a:effectLst/>
                <a:uLnTx/>
                <a:uFillTx/>
                <a:latin typeface="Arial" panose="020B0604020202020204"/>
                <a:ea typeface="+mn-ea"/>
                <a:cs typeface="+mn-cs"/>
              </a:rPr>
              <a:t> in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0" i="0" u="none" strike="noStrike" kern="0" cap="none" spc="0" normalizeH="0" baseline="0" noProof="0" dirty="0">
                <a:ln>
                  <a:noFill/>
                </a:ln>
                <a:effectLst/>
                <a:uLnTx/>
                <a:uFillTx/>
                <a:latin typeface="Arial" panose="020B0604020202020204"/>
                <a:ea typeface="+mn-ea"/>
                <a:cs typeface="+mn-cs"/>
              </a:rPr>
              <a:t>one </a:t>
            </a:r>
            <a:r>
              <a:rPr lang="en-US" sz="800" kern="0" dirty="0">
                <a:latin typeface="Arial" panose="020B0604020202020204"/>
              </a:rPr>
              <a:t>Phase of treatment?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lvl="0">
              <a:spcBef>
                <a:spcPts val="600"/>
              </a:spcBef>
              <a:defRPr/>
            </a:pPr>
            <a:endParaRPr lang="en-US" sz="800" b="1" kern="0" dirty="0">
              <a:solidFill>
                <a:schemeClr val="accent5">
                  <a:lumMod val="75000"/>
                </a:schemeClr>
              </a:solidFill>
              <a:latin typeface="Arial" panose="020B0604020202020204"/>
            </a:endParaRPr>
          </a:p>
        </p:txBody>
      </p:sp>
      <p:cxnSp>
        <p:nvCxnSpPr>
          <p:cNvPr id="54" name="Straight Arrow Connector 53">
            <a:extLst>
              <a:ext uri="{FF2B5EF4-FFF2-40B4-BE49-F238E27FC236}">
                <a16:creationId xmlns:a16="http://schemas.microsoft.com/office/drawing/2014/main" id="{F2C3C905-B815-4664-8991-653B0CBCCB57}"/>
              </a:ext>
            </a:extLst>
          </p:cNvPr>
          <p:cNvCxnSpPr>
            <a:cxnSpLocks/>
          </p:cNvCxnSpPr>
          <p:nvPr/>
        </p:nvCxnSpPr>
        <p:spPr>
          <a:xfrm flipH="1">
            <a:off x="5431051" y="752829"/>
            <a:ext cx="3335176" cy="0"/>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55" name="Straight Arrow Connector 54">
            <a:extLst>
              <a:ext uri="{FF2B5EF4-FFF2-40B4-BE49-F238E27FC236}">
                <a16:creationId xmlns:a16="http://schemas.microsoft.com/office/drawing/2014/main" id="{05FD7FC3-6564-4491-AB35-E09A3A5A3035}"/>
              </a:ext>
            </a:extLst>
          </p:cNvPr>
          <p:cNvCxnSpPr>
            <a:cxnSpLocks/>
          </p:cNvCxnSpPr>
          <p:nvPr/>
        </p:nvCxnSpPr>
        <p:spPr>
          <a:xfrm>
            <a:off x="2709704" y="1744075"/>
            <a:ext cx="800942" cy="87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57" name="TextBox 56">
            <a:extLst>
              <a:ext uri="{FF2B5EF4-FFF2-40B4-BE49-F238E27FC236}">
                <a16:creationId xmlns:a16="http://schemas.microsoft.com/office/drawing/2014/main" id="{D30C8AF1-E4FC-4DB1-A1AE-6BC054EACD44}"/>
              </a:ext>
            </a:extLst>
          </p:cNvPr>
          <p:cNvSpPr txBox="1"/>
          <p:nvPr/>
        </p:nvSpPr>
        <p:spPr>
          <a:xfrm>
            <a:off x="146774" y="3821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a:t>
            </a:r>
            <a:endPar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Course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all treatments </a:t>
            </a: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in the complete Course (cumulative)?</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sp>
        <p:nvSpPr>
          <p:cNvPr id="58" name="TextBox 57">
            <a:extLst>
              <a:ext uri="{FF2B5EF4-FFF2-40B4-BE49-F238E27FC236}">
                <a16:creationId xmlns:a16="http://schemas.microsoft.com/office/drawing/2014/main" id="{1E37A2B9-A74A-43C5-81E3-4D7F6F676546}"/>
              </a:ext>
            </a:extLst>
          </p:cNvPr>
          <p:cNvSpPr txBox="1"/>
          <p:nvPr/>
        </p:nvSpPr>
        <p:spPr>
          <a:xfrm>
            <a:off x="3501136" y="2733169"/>
            <a:ext cx="2057026" cy="18421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lvl="0"/>
            <a:r>
              <a:rPr lang="en-GB" sz="800" kern="0" dirty="0">
                <a:solidFill>
                  <a:schemeClr val="accent5">
                    <a:lumMod val="75000"/>
                  </a:schemeClr>
                </a:solidFill>
                <a:latin typeface="Arial" panose="020B0604020202020204"/>
              </a:rPr>
              <a:t>R</a:t>
            </a:r>
            <a:r>
              <a:rPr kumimoji="0" lang="en-GB"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adiotherapy</a:t>
            </a:r>
            <a:r>
              <a:rPr kumimoji="0" lang="en-GB" sz="10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lvl="0"/>
            <a:r>
              <a:rPr kumimoji="0" lang="en-GB"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Planned Phase</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lang="en-US" sz="800" b="1"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planned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endParaRPr lang="en-US" sz="800" kern="0" dirty="0">
              <a:solidFill>
                <a:schemeClr val="accent6">
                  <a:lumMod val="75000"/>
                </a:schemeClr>
              </a:solidFill>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Sum of </a:t>
            </a:r>
            <a:r>
              <a:rPr kumimoji="0" lang="en-US" sz="800" b="1" i="0" u="none" strike="noStrike" kern="0" cap="none" spc="0" normalizeH="0" baseline="0" noProof="0" dirty="0">
                <a:ln>
                  <a:noFill/>
                </a:ln>
                <a:effectLst/>
                <a:uLnTx/>
                <a:uFillTx/>
                <a:latin typeface="Arial" panose="020B0604020202020204"/>
                <a:ea typeface="+mn-ea"/>
                <a:cs typeface="+mn-cs"/>
              </a:rPr>
              <a:t>all Plans that </a:t>
            </a:r>
            <a:r>
              <a:rPr lang="en-US" sz="800" b="1" kern="0" dirty="0">
                <a:latin typeface="Arial" panose="020B0604020202020204"/>
              </a:rPr>
              <a:t>are used in this Phase</a:t>
            </a:r>
            <a:r>
              <a:rPr kumimoji="0" lang="en-US" sz="800" b="1" i="0" u="none" strike="noStrike" kern="0" cap="none" spc="0" normalizeH="0" baseline="0" noProof="0" dirty="0">
                <a:ln>
                  <a:noFill/>
                </a:ln>
                <a:effectLst/>
                <a:uLnTx/>
                <a:uFillTx/>
                <a:latin typeface="Arial" panose="020B0604020202020204"/>
                <a:ea typeface="+mn-ea"/>
                <a:cs typeface="+mn-cs"/>
              </a:rPr>
              <a:t>.</a:t>
            </a:r>
          </a:p>
          <a:p>
            <a:pPr>
              <a:defRPr/>
            </a:pPr>
            <a:endParaRPr lang="en-US" sz="800" kern="0" dirty="0">
              <a:latin typeface="Arial" panose="020B0604020202020204"/>
            </a:endParaRPr>
          </a:p>
          <a:p>
            <a:pPr>
              <a:defRPr/>
            </a:pPr>
            <a:r>
              <a:rPr kumimoji="0" lang="en-US" sz="800" b="0" i="0" u="none" strike="noStrike" kern="0" cap="none" spc="0" normalizeH="0" baseline="0" noProof="0" dirty="0">
                <a:ln>
                  <a:noFill/>
                </a:ln>
                <a:effectLst/>
                <a:uLnTx/>
                <a:uFillTx/>
                <a:latin typeface="Arial" panose="020B0604020202020204"/>
                <a:ea typeface="+mn-ea"/>
                <a:cs typeface="+mn-cs"/>
              </a:rPr>
              <a:t>E.g. </a:t>
            </a:r>
            <a:r>
              <a:rPr lang="en-US" sz="800" kern="0" dirty="0">
                <a:latin typeface="Arial" panose="020B0604020202020204"/>
              </a:rPr>
              <a:t>multiple plans used in parallel or multiple revisions.</a:t>
            </a:r>
          </a:p>
          <a:p>
            <a:pPr>
              <a:defRPr/>
            </a:pPr>
            <a:endParaRPr kumimoji="0" lang="en-US" sz="800" b="0" i="0" u="none" strike="noStrike" kern="0" cap="none" spc="0" normalizeH="0" baseline="0" noProof="0" dirty="0">
              <a:ln>
                <a:noFill/>
              </a:ln>
              <a:effectLst/>
              <a:uLnTx/>
              <a:uFillTx/>
              <a:latin typeface="Arial" panose="020B0604020202020204"/>
              <a:ea typeface="+mn-ea"/>
              <a:cs typeface="+mn-cs"/>
            </a:endParaRPr>
          </a:p>
          <a:p>
            <a:pPr>
              <a:defRPr/>
            </a:pPr>
            <a:r>
              <a:rPr lang="en-US" sz="800" kern="0" dirty="0">
                <a:latin typeface="Arial" panose="020B0604020202020204"/>
              </a:rPr>
              <a:t>Expected to match the Phase Cumulative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59" name="Straight Arrow Connector 58">
            <a:extLst>
              <a:ext uri="{FF2B5EF4-FFF2-40B4-BE49-F238E27FC236}">
                <a16:creationId xmlns:a16="http://schemas.microsoft.com/office/drawing/2014/main" id="{B13FE25C-2A71-45FE-9A16-97CC5F8B5FD2}"/>
              </a:ext>
            </a:extLst>
          </p:cNvPr>
          <p:cNvCxnSpPr>
            <a:cxnSpLocks/>
            <a:stCxn id="71" idx="1"/>
            <a:endCxn id="72" idx="3"/>
          </p:cNvCxnSpPr>
          <p:nvPr/>
        </p:nvCxnSpPr>
        <p:spPr>
          <a:xfrm flipH="1" flipV="1">
            <a:off x="5521449" y="5778741"/>
            <a:ext cx="3319253" cy="55490"/>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64" name="TextBox 63">
            <a:extLst>
              <a:ext uri="{FF2B5EF4-FFF2-40B4-BE49-F238E27FC236}">
                <a16:creationId xmlns:a16="http://schemas.microsoft.com/office/drawing/2014/main" id="{3EECD0F2-B207-40E8-A1A5-473F6F4160AC}"/>
              </a:ext>
            </a:extLst>
          </p:cNvPr>
          <p:cNvSpPr txBox="1"/>
          <p:nvPr/>
        </p:nvSpPr>
        <p:spPr>
          <a:xfrm>
            <a:off x="6409610" y="1020643"/>
            <a:ext cx="1501325" cy="892552"/>
          </a:xfrm>
          <a:prstGeom prst="rect">
            <a:avLst/>
          </a:prstGeom>
          <a:solidFill>
            <a:srgbClr val="A3BAC3">
              <a:lumMod val="20000"/>
              <a:lumOff val="80000"/>
            </a:srgbClr>
          </a:solidFill>
          <a:ln w="12700" cap="flat" cmpd="sng" algn="ctr">
            <a:solidFill>
              <a:srgbClr val="C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dirty="0">
                <a:ln>
                  <a:noFill/>
                </a:ln>
                <a:solidFill>
                  <a:srgbClr val="C00000"/>
                </a:solidFill>
                <a:effectLst/>
                <a:uLnTx/>
                <a:uFillTx/>
                <a:latin typeface="Arial" panose="020B0604020202020204"/>
                <a:ea typeface="+mn-ea"/>
                <a:cs typeface="+mn-cs"/>
              </a:rPr>
              <a:t>Radiotherapy</a:t>
            </a: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C00000"/>
                </a:solidFill>
                <a:effectLst/>
                <a:uLnTx/>
                <a:uFillTx/>
                <a:latin typeface="Arial" panose="020B0604020202020204"/>
                <a:ea typeface="+mn-ea"/>
                <a:cs typeface="+mn-cs"/>
              </a:rPr>
              <a:t>Volume</a:t>
            </a:r>
            <a:endParaRPr kumimoji="0" lang="en-CH" sz="800" b="1" i="0" u="none" strike="noStrike" kern="0" cap="none" spc="0" normalizeH="0" baseline="0" noProof="0" dirty="0">
              <a:ln>
                <a:noFill/>
              </a:ln>
              <a:solidFill>
                <a:srgbClr val="C00000"/>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b="1" kern="0" dirty="0">
              <a:solidFill>
                <a:srgbClr val="C00000"/>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lang="en-US" sz="800" kern="0" dirty="0">
                <a:latin typeface="Arial" panose="020B0604020202020204"/>
              </a:rPr>
              <a:t>Volume to which dose is prescribed, planned, and delivered.</a:t>
            </a:r>
            <a:endParaRPr kumimoji="0" lang="en-US" sz="800" i="0" u="none" strike="noStrike" kern="0" cap="none" spc="0" normalizeH="0" baseline="0" noProof="0" dirty="0">
              <a:ln>
                <a:noFill/>
              </a:ln>
              <a:effectLst/>
              <a:uLnTx/>
              <a:uFillTx/>
              <a:latin typeface="Arial" panose="020B0604020202020204"/>
              <a:ea typeface="+mn-ea"/>
              <a:cs typeface="+mn-cs"/>
            </a:endParaRPr>
          </a:p>
        </p:txBody>
      </p:sp>
      <p:cxnSp>
        <p:nvCxnSpPr>
          <p:cNvPr id="65" name="Straight Arrow Connector 64">
            <a:extLst>
              <a:ext uri="{FF2B5EF4-FFF2-40B4-BE49-F238E27FC236}">
                <a16:creationId xmlns:a16="http://schemas.microsoft.com/office/drawing/2014/main" id="{3852BA76-9720-4014-820D-96FCB5635CD8}"/>
              </a:ext>
            </a:extLst>
          </p:cNvPr>
          <p:cNvCxnSpPr>
            <a:cxnSpLocks/>
            <a:stCxn id="51" idx="1"/>
            <a:endCxn id="64" idx="3"/>
          </p:cNvCxnSpPr>
          <p:nvPr/>
        </p:nvCxnSpPr>
        <p:spPr>
          <a:xfrm flipH="1">
            <a:off x="7910935" y="1190973"/>
            <a:ext cx="794548" cy="275946"/>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6" name="Straight Arrow Connector 65">
            <a:extLst>
              <a:ext uri="{FF2B5EF4-FFF2-40B4-BE49-F238E27FC236}">
                <a16:creationId xmlns:a16="http://schemas.microsoft.com/office/drawing/2014/main" id="{AF1DC0A4-D6B7-430F-AB21-289D21FEE26F}"/>
              </a:ext>
            </a:extLst>
          </p:cNvPr>
          <p:cNvCxnSpPr>
            <a:cxnSpLocks/>
            <a:endCxn id="64" idx="3"/>
          </p:cNvCxnSpPr>
          <p:nvPr/>
        </p:nvCxnSpPr>
        <p:spPr>
          <a:xfrm flipH="1" flipV="1">
            <a:off x="7910935" y="1466919"/>
            <a:ext cx="873928" cy="1371711"/>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7" name="Straight Arrow Connector 66">
            <a:extLst>
              <a:ext uri="{FF2B5EF4-FFF2-40B4-BE49-F238E27FC236}">
                <a16:creationId xmlns:a16="http://schemas.microsoft.com/office/drawing/2014/main" id="{54C61DEA-4198-411E-8153-806E7EC3A264}"/>
              </a:ext>
            </a:extLst>
          </p:cNvPr>
          <p:cNvCxnSpPr>
            <a:cxnSpLocks/>
            <a:endCxn id="64" idx="2"/>
          </p:cNvCxnSpPr>
          <p:nvPr/>
        </p:nvCxnSpPr>
        <p:spPr>
          <a:xfrm flipH="1" flipV="1">
            <a:off x="7160273" y="1913195"/>
            <a:ext cx="1705292" cy="329664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8" name="Straight Arrow Connector 67">
            <a:extLst>
              <a:ext uri="{FF2B5EF4-FFF2-40B4-BE49-F238E27FC236}">
                <a16:creationId xmlns:a16="http://schemas.microsoft.com/office/drawing/2014/main" id="{F07AE743-BCEB-4E48-9431-71105F4085AF}"/>
              </a:ext>
            </a:extLst>
          </p:cNvPr>
          <p:cNvCxnSpPr>
            <a:cxnSpLocks/>
            <a:stCxn id="58" idx="3"/>
            <a:endCxn id="64" idx="1"/>
          </p:cNvCxnSpPr>
          <p:nvPr/>
        </p:nvCxnSpPr>
        <p:spPr>
          <a:xfrm flipV="1">
            <a:off x="5558162" y="1466919"/>
            <a:ext cx="851448" cy="2187315"/>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013524-DFD9-45E9-A18A-01E27D6A09C9}"/>
              </a:ext>
            </a:extLst>
          </p:cNvPr>
          <p:cNvCxnSpPr>
            <a:cxnSpLocks/>
            <a:stCxn id="49" idx="3"/>
            <a:endCxn id="64" idx="1"/>
          </p:cNvCxnSpPr>
          <p:nvPr/>
        </p:nvCxnSpPr>
        <p:spPr>
          <a:xfrm>
            <a:off x="5550979" y="1305452"/>
            <a:ext cx="858631" cy="16146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1" name="TextBox 70">
            <a:extLst>
              <a:ext uri="{FF2B5EF4-FFF2-40B4-BE49-F238E27FC236}">
                <a16:creationId xmlns:a16="http://schemas.microsoft.com/office/drawing/2014/main" id="{F388FE23-27B4-4E12-8E64-7769F160A50D}"/>
              </a:ext>
            </a:extLst>
          </p:cNvPr>
          <p:cNvSpPr txBox="1"/>
          <p:nvPr/>
        </p:nvSpPr>
        <p:spPr>
          <a:xfrm>
            <a:off x="8840702" y="5234066"/>
            <a:ext cx="2106833" cy="1200329"/>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2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Treated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(Procedure)</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What was delivered with </a:t>
            </a:r>
            <a:br>
              <a:rPr kumimoji="0" lang="en-US" sz="800" b="0" i="0" u="none" strike="noStrike" kern="0" cap="none" spc="0" normalizeH="0" baseline="0" noProof="0" dirty="0">
                <a:ln>
                  <a:noFill/>
                </a:ln>
                <a:effectLst/>
                <a:uLnTx/>
                <a:uFillTx/>
                <a:latin typeface="Arial" panose="020B0604020202020204"/>
                <a:ea typeface="+mn-ea"/>
                <a:cs typeface="+mn-cs"/>
              </a:rPr>
            </a:br>
            <a:r>
              <a:rPr kumimoji="0" lang="en-US" sz="800" b="1" i="0" u="none" strike="noStrike" kern="0" cap="none" spc="0" normalizeH="0" baseline="0" noProof="0" dirty="0">
                <a:ln>
                  <a:noFill/>
                </a:ln>
                <a:effectLst/>
                <a:uLnTx/>
                <a:uFillTx/>
                <a:latin typeface="Arial" panose="020B0604020202020204"/>
                <a:ea typeface="+mn-ea"/>
                <a:cs typeface="+mn-cs"/>
              </a:rPr>
              <a:t>one Treatment Plan</a:t>
            </a:r>
            <a:r>
              <a:rPr lang="en-US" sz="800" b="1" kern="0" dirty="0">
                <a:latin typeface="Arial" panose="020B0604020202020204"/>
              </a:rPr>
              <a:t>?</a:t>
            </a:r>
          </a:p>
          <a:p>
            <a:pPr>
              <a:spcBef>
                <a:spcPts val="600"/>
              </a:spcBef>
              <a:defRPr/>
            </a:pPr>
            <a:r>
              <a:rPr kumimoji="0" lang="en-US" sz="800" b="0" i="0" u="none" strike="noStrike" kern="0" cap="none" spc="0" normalizeH="0" baseline="0" noProof="0" dirty="0">
                <a:ln>
                  <a:noFill/>
                </a:ln>
                <a:effectLst/>
                <a:uLnTx/>
                <a:uFillTx/>
                <a:latin typeface="Arial" panose="020B0604020202020204"/>
                <a:ea typeface="+mn-ea"/>
                <a:cs typeface="+mn-cs"/>
              </a:rPr>
              <a:t>Sum of delivery from all Plans that were used in this Phase.</a:t>
            </a:r>
          </a:p>
          <a:p>
            <a:pPr marR="0" lvl="0" defTabSz="914400" eaLnBrk="1" fontAlgn="auto" latinLnBrk="0" hangingPunct="1">
              <a:lnSpc>
                <a:spcPct val="100000"/>
              </a:lnSpc>
              <a:spcBef>
                <a:spcPts val="0"/>
              </a:spcBef>
              <a:spcAft>
                <a:spcPts val="0"/>
              </a:spcAft>
              <a:buClrTx/>
              <a:buSzTx/>
              <a:tabLst/>
              <a:defRPr/>
            </a:pPr>
            <a:endParaRPr kumimoji="0" lang="en-CH"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84CF12A4-2223-4CE7-B3E0-FE45C0545214}"/>
              </a:ext>
            </a:extLst>
          </p:cNvPr>
          <p:cNvSpPr txBox="1"/>
          <p:nvPr/>
        </p:nvSpPr>
        <p:spPr>
          <a:xfrm>
            <a:off x="3515679" y="5147799"/>
            <a:ext cx="2005770" cy="1261884"/>
          </a:xfrm>
          <a:prstGeom prst="rect">
            <a:avLst/>
          </a:prstGeom>
          <a:solidFill>
            <a:srgbClr val="A3BAC3">
              <a:lumMod val="20000"/>
              <a:lumOff val="80000"/>
            </a:srgbClr>
          </a:solidFill>
          <a:ln w="12700" cap="flat" cmpd="sng" algn="ctr">
            <a:solidFill>
              <a:schemeClr val="tx1"/>
            </a:solidFill>
            <a:prstDash val="solid"/>
            <a:miter lim="800000"/>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a:t>
            </a: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Treatment Plan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6">
                  <a:lumMod val="75000"/>
                </a:schemeClr>
              </a:solidFill>
              <a:latin typeface="Arial" panose="020B0604020202020204"/>
            </a:endParaRPr>
          </a:p>
          <a:p>
            <a:pPr marR="0" lvl="0" defTabSz="914400" eaLnBrk="1" fontAlgn="auto" latinLnBrk="0" hangingPunct="1">
              <a:lnSpc>
                <a:spcPct val="100000"/>
              </a:lnSpc>
              <a:spcBef>
                <a:spcPts val="0"/>
              </a:spcBef>
              <a:spcAft>
                <a:spcPts val="0"/>
              </a:spcAft>
              <a:buClrTx/>
              <a:buSzTx/>
              <a:tabLst/>
              <a:defRPr/>
            </a:pPr>
            <a:r>
              <a:rPr kumimoji="0" lang="en-US" sz="800" b="1" i="0" u="none" strike="noStrike" kern="0" cap="none" spc="0" normalizeH="0" baseline="0" noProof="0" dirty="0">
                <a:ln>
                  <a:noFill/>
                </a:ln>
                <a:effectLst/>
                <a:uLnTx/>
                <a:uFillTx/>
                <a:latin typeface="Arial" panose="020B0604020202020204"/>
                <a:ea typeface="+mn-ea"/>
                <a:cs typeface="+mn-cs"/>
              </a:rPr>
              <a:t>One Treatment Plan. </a:t>
            </a:r>
          </a:p>
          <a:p>
            <a:pPr marR="0" lvl="0" defTabSz="914400" eaLnBrk="1" fontAlgn="auto" latinLnBrk="0" hangingPunct="1">
              <a:lnSpc>
                <a:spcPct val="100000"/>
              </a:lnSpc>
              <a:spcBef>
                <a:spcPts val="0"/>
              </a:spcBef>
              <a:spcAft>
                <a:spcPts val="0"/>
              </a:spcAft>
              <a:buClrTx/>
              <a:buSzTx/>
              <a:tabLst/>
              <a:defRPr/>
            </a:pPr>
            <a:r>
              <a:rPr kumimoji="0" lang="en-US" sz="800" b="0" i="0" u="none" strike="noStrike" kern="0" cap="none" spc="0" normalizeH="0" baseline="0" noProof="0" dirty="0">
                <a:ln>
                  <a:noFill/>
                </a:ln>
                <a:effectLst/>
                <a:uLnTx/>
                <a:uFillTx/>
                <a:latin typeface="Arial" panose="020B0604020202020204"/>
                <a:ea typeface="+mn-ea"/>
                <a:cs typeface="+mn-cs"/>
              </a:rPr>
              <a:t>Set of instructions </a:t>
            </a:r>
            <a:r>
              <a:rPr lang="en-US" sz="800" kern="0" dirty="0">
                <a:latin typeface="Arial" panose="020B0604020202020204"/>
              </a:rPr>
              <a:t>that can be sent to a treatment device.</a:t>
            </a:r>
          </a:p>
          <a:p>
            <a:pPr marR="0" lvl="0" defTabSz="914400" eaLnBrk="1" fontAlgn="auto" latinLnBrk="0" hangingPunct="1">
              <a:lnSpc>
                <a:spcPct val="100000"/>
              </a:lnSpc>
              <a:spcBef>
                <a:spcPts val="0"/>
              </a:spcBef>
              <a:spcAft>
                <a:spcPts val="0"/>
              </a:spcAft>
              <a:buClrTx/>
              <a:buSzTx/>
              <a:tabLst/>
              <a:defRPr/>
            </a:pPr>
            <a:endParaRPr kumimoji="0" lang="en-US"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a:defRPr/>
            </a:pPr>
            <a:r>
              <a:rPr lang="en-US" sz="800" kern="0" dirty="0">
                <a:latin typeface="Arial" panose="020B0604020202020204"/>
              </a:rPr>
              <a:t>Expected to match the Plan Prescription if that exists, but may be more detailed.</a:t>
            </a:r>
            <a:endParaRPr kumimoji="0" lang="en-US" sz="800" b="0" i="0" u="none" strike="noStrike" kern="0" cap="none" spc="0" normalizeH="0" baseline="0" noProof="0" dirty="0">
              <a:ln>
                <a:noFill/>
              </a:ln>
              <a:effectLst/>
              <a:uLnTx/>
              <a:uFillTx/>
              <a:latin typeface="Arial" panose="020B0604020202020204"/>
              <a:ea typeface="+mn-ea"/>
              <a:cs typeface="+mn-cs"/>
            </a:endParaRPr>
          </a:p>
        </p:txBody>
      </p:sp>
      <p:cxnSp>
        <p:nvCxnSpPr>
          <p:cNvPr id="76" name="Straight Arrow Connector 75">
            <a:extLst>
              <a:ext uri="{FF2B5EF4-FFF2-40B4-BE49-F238E27FC236}">
                <a16:creationId xmlns:a16="http://schemas.microsoft.com/office/drawing/2014/main" id="{AD643A87-0366-40DF-BF33-79C01C2DFD22}"/>
              </a:ext>
            </a:extLst>
          </p:cNvPr>
          <p:cNvCxnSpPr>
            <a:cxnSpLocks/>
            <a:stCxn id="72" idx="3"/>
          </p:cNvCxnSpPr>
          <p:nvPr/>
        </p:nvCxnSpPr>
        <p:spPr>
          <a:xfrm flipV="1">
            <a:off x="5521449" y="1989007"/>
            <a:ext cx="1021993" cy="3789734"/>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79" name="TextBox 78">
            <a:extLst>
              <a:ext uri="{FF2B5EF4-FFF2-40B4-BE49-F238E27FC236}">
                <a16:creationId xmlns:a16="http://schemas.microsoft.com/office/drawing/2014/main" id="{0642CF20-8BB8-4DF8-8D2B-19DDE35DCE96}"/>
              </a:ext>
            </a:extLst>
          </p:cNvPr>
          <p:cNvSpPr txBox="1"/>
          <p:nvPr/>
        </p:nvSpPr>
        <p:spPr>
          <a:xfrm>
            <a:off x="2666472" y="1252528"/>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80" name="TextBox 79">
            <a:extLst>
              <a:ext uri="{FF2B5EF4-FFF2-40B4-BE49-F238E27FC236}">
                <a16:creationId xmlns:a16="http://schemas.microsoft.com/office/drawing/2014/main" id="{A29ECE01-50C6-4B92-99C1-DF4DC9AB1F58}"/>
              </a:ext>
            </a:extLst>
          </p:cNvPr>
          <p:cNvSpPr txBox="1"/>
          <p:nvPr/>
        </p:nvSpPr>
        <p:spPr>
          <a:xfrm>
            <a:off x="7119807" y="5996658"/>
            <a:ext cx="899832"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1" name="TextBox 80">
            <a:extLst>
              <a:ext uri="{FF2B5EF4-FFF2-40B4-BE49-F238E27FC236}">
                <a16:creationId xmlns:a16="http://schemas.microsoft.com/office/drawing/2014/main" id="{4279E119-9DB2-46C2-B58C-C882600A5822}"/>
              </a:ext>
            </a:extLst>
          </p:cNvPr>
          <p:cNvSpPr txBox="1"/>
          <p:nvPr/>
        </p:nvSpPr>
        <p:spPr>
          <a:xfrm>
            <a:off x="6465205" y="749322"/>
            <a:ext cx="1562482" cy="21544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a:ln>
                  <a:noFill/>
                </a:ln>
                <a:solidFill>
                  <a:srgbClr val="000000"/>
                </a:solidFill>
                <a:effectLst/>
                <a:uLnTx/>
                <a:uFillTx/>
                <a:latin typeface="Arial" panose="020B0604020202020204"/>
                <a:ea typeface="+mn-ea"/>
                <a:cs typeface="+mn-cs"/>
              </a:rPr>
              <a:t>ment </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82" name="TextBox 81">
            <a:extLst>
              <a:ext uri="{FF2B5EF4-FFF2-40B4-BE49-F238E27FC236}">
                <a16:creationId xmlns:a16="http://schemas.microsoft.com/office/drawing/2014/main" id="{1A2AB6D5-FAFD-47A3-8341-79F61FDDF345}"/>
              </a:ext>
            </a:extLst>
          </p:cNvPr>
          <p:cNvSpPr txBox="1"/>
          <p:nvPr/>
        </p:nvSpPr>
        <p:spPr>
          <a:xfrm>
            <a:off x="7892300" y="1685011"/>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3" name="TextBox 82">
            <a:extLst>
              <a:ext uri="{FF2B5EF4-FFF2-40B4-BE49-F238E27FC236}">
                <a16:creationId xmlns:a16="http://schemas.microsoft.com/office/drawing/2014/main" id="{C26DCD5C-5849-4C67-8AB0-D39FE4EA87DD}"/>
              </a:ext>
            </a:extLst>
          </p:cNvPr>
          <p:cNvSpPr txBox="1"/>
          <p:nvPr/>
        </p:nvSpPr>
        <p:spPr>
          <a:xfrm>
            <a:off x="7845977" y="874886"/>
            <a:ext cx="899832"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summarizes dose delivered to 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4" name="TextBox 83">
            <a:extLst>
              <a:ext uri="{FF2B5EF4-FFF2-40B4-BE49-F238E27FC236}">
                <a16:creationId xmlns:a16="http://schemas.microsoft.com/office/drawing/2014/main" id="{99BECC0D-7C15-434E-AE2E-27C94BDFFCC1}"/>
              </a:ext>
            </a:extLst>
          </p:cNvPr>
          <p:cNvSpPr txBox="1"/>
          <p:nvPr/>
        </p:nvSpPr>
        <p:spPr>
          <a:xfrm>
            <a:off x="2662766" y="446197"/>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5" name="TextBox 84">
            <a:extLst>
              <a:ext uri="{FF2B5EF4-FFF2-40B4-BE49-F238E27FC236}">
                <a16:creationId xmlns:a16="http://schemas.microsoft.com/office/drawing/2014/main" id="{7B6C850D-4F9C-4CB1-AE52-3CEDFBD60D4E}"/>
              </a:ext>
            </a:extLst>
          </p:cNvPr>
          <p:cNvSpPr txBox="1"/>
          <p:nvPr/>
        </p:nvSpPr>
        <p:spPr>
          <a:xfrm>
            <a:off x="5495769" y="2505315"/>
            <a:ext cx="766365"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87" name="TextBox 86">
            <a:extLst>
              <a:ext uri="{FF2B5EF4-FFF2-40B4-BE49-F238E27FC236}">
                <a16:creationId xmlns:a16="http://schemas.microsoft.com/office/drawing/2014/main" id="{00793D66-E92C-4B06-995D-4826A3A568C6}"/>
              </a:ext>
            </a:extLst>
          </p:cNvPr>
          <p:cNvSpPr txBox="1"/>
          <p:nvPr/>
        </p:nvSpPr>
        <p:spPr>
          <a:xfrm>
            <a:off x="7514045" y="2745908"/>
            <a:ext cx="81025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records dose delivered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5" name="TextBox 94">
            <a:extLst>
              <a:ext uri="{FF2B5EF4-FFF2-40B4-BE49-F238E27FC236}">
                <a16:creationId xmlns:a16="http://schemas.microsoft.com/office/drawing/2014/main" id="{A8E5DBCF-F223-4A2A-B7C5-E8C15249A5B2}"/>
              </a:ext>
            </a:extLst>
          </p:cNvPr>
          <p:cNvSpPr txBox="1"/>
          <p:nvPr/>
        </p:nvSpPr>
        <p:spPr>
          <a:xfrm>
            <a:off x="5856777" y="3021250"/>
            <a:ext cx="73986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a:t>
            </a:r>
            <a:b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b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96" name="Content Placeholder 2">
            <a:extLst>
              <a:ext uri="{FF2B5EF4-FFF2-40B4-BE49-F238E27FC236}">
                <a16:creationId xmlns:a16="http://schemas.microsoft.com/office/drawing/2014/main" id="{32B37F1D-56B9-4F99-B7CF-52D70156DA99}"/>
              </a:ext>
            </a:extLst>
          </p:cNvPr>
          <p:cNvSpPr txBox="1">
            <a:spLocks/>
          </p:cNvSpPr>
          <p:nvPr/>
        </p:nvSpPr>
        <p:spPr>
          <a:xfrm>
            <a:off x="9546787" y="4355558"/>
            <a:ext cx="145971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1200" b="0" i="0" u="none" strike="noStrike" kern="1200" cap="none" spc="0" normalizeH="0" baseline="0" noProof="0" dirty="0">
                <a:ln>
                  <a:noFill/>
                </a:ln>
                <a:solidFill>
                  <a:schemeClr val="accent5">
                    <a:lumMod val="75000"/>
                  </a:schemeClr>
                </a:solidFill>
                <a:effectLst/>
                <a:uLnTx/>
                <a:uFillTx/>
                <a:latin typeface="Arial" panose="020B0604020202020204"/>
                <a:ea typeface="+mn-ea"/>
                <a:cs typeface="+mn-cs"/>
              </a:rPr>
              <a:t> RT Scope</a:t>
            </a:r>
          </a:p>
        </p:txBody>
      </p:sp>
      <p:sp>
        <p:nvSpPr>
          <p:cNvPr id="103" name="Title 1">
            <a:extLst>
              <a:ext uri="{FF2B5EF4-FFF2-40B4-BE49-F238E27FC236}">
                <a16:creationId xmlns:a16="http://schemas.microsoft.com/office/drawing/2014/main" id="{A024BF84-ECD7-4752-BD7B-4EA8E5D9718A}"/>
              </a:ext>
            </a:extLst>
          </p:cNvPr>
          <p:cNvSpPr txBox="1">
            <a:spLocks/>
          </p:cNvSpPr>
          <p:nvPr/>
        </p:nvSpPr>
        <p:spPr>
          <a:xfrm>
            <a:off x="0" y="-25947"/>
            <a:ext cx="11242646" cy="61753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000" b="1"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err="1">
                <a:ln>
                  <a:noFill/>
                </a:ln>
                <a:solidFill>
                  <a:srgbClr val="000000"/>
                </a:solidFill>
                <a:effectLst/>
                <a:uLnTx/>
                <a:uFillTx/>
                <a:latin typeface="Arial" panose="020B0604020202020204"/>
                <a:ea typeface="+mj-ea"/>
                <a:cs typeface="+mj-cs"/>
              </a:rPr>
              <a:t>RTResourcesHighLevel.svg</a:t>
            </a:r>
            <a:r>
              <a:rPr lang="en-US" sz="1400" b="0" dirty="0">
                <a:solidFill>
                  <a:srgbClr val="000000"/>
                </a:solidFill>
                <a:latin typeface="Arial" panose="020B0604020202020204"/>
              </a:rPr>
              <a:t>	</a:t>
            </a:r>
            <a:r>
              <a:rPr lang="en-US" sz="800" b="0" dirty="0">
                <a:solidFill>
                  <a:srgbClr val="000000"/>
                </a:solidFill>
                <a:latin typeface="Arial" panose="020B0604020202020204"/>
              </a:rPr>
              <a:t>Updated: Jan 27, 2021</a:t>
            </a:r>
            <a:endParaRPr kumimoji="0" lang="en-GB" sz="800" b="1" i="0" u="none" strike="noStrike" kern="1200" cap="none" spc="0" normalizeH="0" baseline="0" noProof="0" dirty="0">
              <a:ln>
                <a:noFill/>
              </a:ln>
              <a:solidFill>
                <a:srgbClr val="000000"/>
              </a:solidFill>
              <a:effectLst/>
              <a:uLnTx/>
              <a:uFillTx/>
              <a:latin typeface="Arial" panose="020B0604020202020204"/>
              <a:ea typeface="+mj-ea"/>
              <a:cs typeface="+mj-cs"/>
            </a:endParaRPr>
          </a:p>
        </p:txBody>
      </p:sp>
      <p:sp>
        <p:nvSpPr>
          <p:cNvPr id="102" name="Content Placeholder 2">
            <a:extLst>
              <a:ext uri="{FF2B5EF4-FFF2-40B4-BE49-F238E27FC236}">
                <a16:creationId xmlns:a16="http://schemas.microsoft.com/office/drawing/2014/main" id="{6DC83C9B-1A44-4EF8-8691-01E95F4CAE4E}"/>
              </a:ext>
            </a:extLst>
          </p:cNvPr>
          <p:cNvSpPr txBox="1">
            <a:spLocks/>
          </p:cNvSpPr>
          <p:nvPr/>
        </p:nvSpPr>
        <p:spPr>
          <a:xfrm>
            <a:off x="6325517" y="338792"/>
            <a:ext cx="2147959"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50000"/>
              </a:lnSpc>
              <a:buClr>
                <a:srgbClr val="00A9E0"/>
              </a:buClr>
              <a:buFont typeface="Arial"/>
              <a:buNone/>
            </a:pPr>
            <a:r>
              <a:rPr lang="en-US" sz="1200" dirty="0">
                <a:solidFill>
                  <a:srgbClr val="C00000"/>
                </a:solidFill>
                <a:latin typeface="Arial" panose="020B0604020202020204"/>
              </a:rPr>
              <a:t>Derived from </a:t>
            </a:r>
            <a:r>
              <a:rPr lang="en-US" sz="1200" dirty="0" err="1">
                <a:solidFill>
                  <a:srgbClr val="C00000"/>
                </a:solidFill>
                <a:latin typeface="Arial" panose="020B0604020202020204"/>
              </a:rPr>
              <a:t>mCODE</a:t>
            </a:r>
            <a:r>
              <a:rPr lang="en-US" sz="1200" dirty="0">
                <a:solidFill>
                  <a:srgbClr val="C00000"/>
                </a:solidFill>
                <a:latin typeface="Arial" panose="020B0604020202020204"/>
              </a:rPr>
              <a:t> STU 2</a:t>
            </a:r>
          </a:p>
        </p:txBody>
      </p:sp>
      <p:sp>
        <p:nvSpPr>
          <p:cNvPr id="104" name="TextBox 103">
            <a:extLst>
              <a:ext uri="{FF2B5EF4-FFF2-40B4-BE49-F238E27FC236}">
                <a16:creationId xmlns:a16="http://schemas.microsoft.com/office/drawing/2014/main" id="{9E969075-DC24-4E9D-98EB-9771B955AF7D}"/>
              </a:ext>
            </a:extLst>
          </p:cNvPr>
          <p:cNvSpPr txBox="1"/>
          <p:nvPr/>
        </p:nvSpPr>
        <p:spPr>
          <a:xfrm>
            <a:off x="134741" y="4946648"/>
            <a:ext cx="2591756" cy="2087872"/>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Radiotherapy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rPr>
              <a:t>Plan Prescription</a:t>
            </a:r>
            <a:r>
              <a:rPr kumimoji="0" lang="en-US" sz="8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 </a:t>
            </a:r>
            <a:r>
              <a:rPr lang="en-US" sz="800" kern="0" dirty="0">
                <a:latin typeface="Arial" panose="020B0604020202020204"/>
              </a:rPr>
              <a:t>for a </a:t>
            </a:r>
          </a:p>
          <a:p>
            <a:pPr>
              <a:defRPr/>
            </a:pPr>
            <a:r>
              <a:rPr lang="en-US" sz="800" b="1" kern="0" dirty="0">
                <a:latin typeface="Arial" panose="020B0604020202020204"/>
              </a:rPr>
              <a:t>single Treatment Plan</a:t>
            </a:r>
            <a:r>
              <a:rPr lang="en-US" sz="800" kern="0" dirty="0">
                <a:latin typeface="Arial" panose="020B0604020202020204"/>
              </a:rPr>
              <a:t>?</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6">
                  <a:lumMod val="75000"/>
                </a:schemeClr>
              </a:solidFill>
              <a:latin typeface="Arial" panose="020B0604020202020204"/>
            </a:endParaRPr>
          </a:p>
        </p:txBody>
      </p:sp>
      <p:sp>
        <p:nvSpPr>
          <p:cNvPr id="105" name="TextBox 104">
            <a:extLst>
              <a:ext uri="{FF2B5EF4-FFF2-40B4-BE49-F238E27FC236}">
                <a16:creationId xmlns:a16="http://schemas.microsoft.com/office/drawing/2014/main" id="{D5AA52A2-86CC-4F22-AE1C-05DFEE159DCB}"/>
              </a:ext>
            </a:extLst>
          </p:cNvPr>
          <p:cNvSpPr txBox="1"/>
          <p:nvPr/>
        </p:nvSpPr>
        <p:spPr>
          <a:xfrm>
            <a:off x="146774" y="2575832"/>
            <a:ext cx="2579723" cy="2112704"/>
          </a:xfrm>
          <a:prstGeom prst="rect">
            <a:avLst/>
          </a:prstGeom>
          <a:solidFill>
            <a:srgbClr val="A3BAC3">
              <a:lumMod val="20000"/>
              <a:lumOff val="80000"/>
            </a:srgbClr>
          </a:solidFill>
          <a:ln w="12700" cap="flat" cmpd="sng" algn="ctr">
            <a:solidFill>
              <a:srgbClr val="000000"/>
            </a:solidFill>
            <a:prstDash val="solid"/>
            <a:miter lim="800000"/>
          </a:ln>
          <a:effectLst/>
        </p:spPr>
        <p:txBody>
          <a:bodyPr wrap="square" rtlCol="0">
            <a:noAutofit/>
          </a:bodyPr>
          <a:lstStyle/>
          <a:p>
            <a:pPr>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Radiotherapy </a:t>
            </a: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Phase Prescription </a:t>
            </a:r>
            <a:r>
              <a:rPr kumimoji="0" lang="en-US" sz="800" b="0" i="0" u="none" strike="noStrike" kern="0" cap="none" spc="0" normalizeH="0" baseline="0" noProof="0" dirty="0">
                <a:ln>
                  <a:noFill/>
                </a:ln>
                <a:solidFill>
                  <a:schemeClr val="tx1"/>
                </a:solidFill>
                <a:effectLst/>
                <a:uLnTx/>
                <a:uFillTx/>
                <a:latin typeface="Arial" panose="020B0604020202020204"/>
                <a:ea typeface="+mn-ea"/>
                <a:cs typeface="+mn-cs"/>
              </a:rPr>
              <a:t>(ServiceRequest)</a:t>
            </a:r>
            <a:endParaRPr kumimoji="0" lang="en-CH" sz="800" b="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GB" sz="800" kern="0" dirty="0">
              <a:solidFill>
                <a:schemeClr val="accent5">
                  <a:lumMod val="75000"/>
                </a:schemeClr>
              </a:solidFill>
              <a:latin typeface="Arial" panose="020B0604020202020204"/>
            </a:endParaRPr>
          </a:p>
          <a:p>
            <a:pPr>
              <a:defRPr/>
            </a:pPr>
            <a:r>
              <a:rPr lang="en-US" sz="800" kern="0" dirty="0">
                <a:latin typeface="Arial" panose="020B0604020202020204"/>
              </a:rPr>
              <a:t>What was </a:t>
            </a:r>
            <a:r>
              <a:rPr lang="en-US" sz="800" b="1" kern="0" dirty="0">
                <a:latin typeface="Arial" panose="020B0604020202020204"/>
              </a:rPr>
              <a:t>prescribed</a:t>
            </a:r>
            <a:r>
              <a:rPr lang="en-US" sz="800" kern="0" dirty="0">
                <a:latin typeface="Arial" panose="020B0604020202020204"/>
              </a:rPr>
              <a:t> for </a:t>
            </a:r>
          </a:p>
          <a:p>
            <a:pPr>
              <a:defRPr/>
            </a:pPr>
            <a:r>
              <a:rPr lang="en-US" sz="800" b="1" kern="0" dirty="0">
                <a:latin typeface="Arial" panose="020B0604020202020204"/>
              </a:rPr>
              <a:t>one Phase </a:t>
            </a:r>
            <a:r>
              <a:rPr lang="en-US" sz="800" kern="0" dirty="0">
                <a:latin typeface="Arial" panose="020B0604020202020204"/>
              </a:rPr>
              <a:t>of treatment (cumulative)?</a:t>
            </a:r>
            <a:endParaRPr kumimoji="0" lang="en-US" sz="800" b="0" i="0" u="none" strike="noStrike" kern="0" cap="none" spc="0" normalizeH="0" baseline="0" noProof="0" dirty="0">
              <a:ln>
                <a:noFill/>
              </a:ln>
              <a:effectLst/>
              <a:uLnTx/>
              <a:uFillTx/>
              <a:latin typeface="Arial" panose="020B0604020202020204"/>
              <a:ea typeface="+mn-ea"/>
              <a:cs typeface="+mn-cs"/>
            </a:endParaRPr>
          </a:p>
          <a:p>
            <a:pPr marR="0" lvl="0" defTabSz="914400" eaLnBrk="1" fontAlgn="auto" latinLnBrk="0" hangingPunct="1">
              <a:lnSpc>
                <a:spcPct val="100000"/>
              </a:lnSpc>
              <a:spcBef>
                <a:spcPts val="0"/>
              </a:spcBef>
              <a:spcAft>
                <a:spcPts val="0"/>
              </a:spcAft>
              <a:buClrTx/>
              <a:buSzTx/>
              <a:tabLst/>
              <a:defRPr/>
            </a:pPr>
            <a:endParaRPr lang="en-US" sz="800" kern="0" dirty="0">
              <a:solidFill>
                <a:schemeClr val="accent5">
                  <a:lumMod val="75000"/>
                </a:schemeClr>
              </a:solidFill>
              <a:latin typeface="Arial" panose="020B0604020202020204"/>
            </a:endParaRPr>
          </a:p>
        </p:txBody>
      </p:sp>
      <p:sp>
        <p:nvSpPr>
          <p:cNvPr id="86" name="TextBox 85">
            <a:extLst>
              <a:ext uri="{FF2B5EF4-FFF2-40B4-BE49-F238E27FC236}">
                <a16:creationId xmlns:a16="http://schemas.microsoft.com/office/drawing/2014/main" id="{1AFE997A-DF41-4E81-85D6-84EE15116B40}"/>
              </a:ext>
            </a:extLst>
          </p:cNvPr>
          <p:cNvSpPr txBox="1"/>
          <p:nvPr/>
        </p:nvSpPr>
        <p:spPr>
          <a:xfrm>
            <a:off x="2699525" y="3109007"/>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sp>
        <p:nvSpPr>
          <p:cNvPr id="106" name="TextBox 105">
            <a:extLst>
              <a:ext uri="{FF2B5EF4-FFF2-40B4-BE49-F238E27FC236}">
                <a16:creationId xmlns:a16="http://schemas.microsoft.com/office/drawing/2014/main" id="{EC128519-FA13-45F5-9C8E-F7CF2E5248B9}"/>
              </a:ext>
            </a:extLst>
          </p:cNvPr>
          <p:cNvSpPr txBox="1"/>
          <p:nvPr/>
        </p:nvSpPr>
        <p:spPr>
          <a:xfrm>
            <a:off x="2731860" y="5274002"/>
            <a:ext cx="868593"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p</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n</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t</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d</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b</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y</a:t>
            </a:r>
          </a:p>
        </p:txBody>
      </p:sp>
      <p:cxnSp>
        <p:nvCxnSpPr>
          <p:cNvPr id="107" name="Straight Arrow Connector 106">
            <a:extLst>
              <a:ext uri="{FF2B5EF4-FFF2-40B4-BE49-F238E27FC236}">
                <a16:creationId xmlns:a16="http://schemas.microsoft.com/office/drawing/2014/main" id="{4DB37F00-5984-436E-8678-4012CB0F75C5}"/>
              </a:ext>
            </a:extLst>
          </p:cNvPr>
          <p:cNvCxnSpPr>
            <a:cxnSpLocks/>
          </p:cNvCxnSpPr>
          <p:nvPr/>
        </p:nvCxnSpPr>
        <p:spPr>
          <a:xfrm flipV="1">
            <a:off x="2735153" y="3575944"/>
            <a:ext cx="742007" cy="6645"/>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9BDF8C3-1993-4875-B6F9-B844828F7F19}"/>
              </a:ext>
            </a:extLst>
          </p:cNvPr>
          <p:cNvCxnSpPr>
            <a:cxnSpLocks/>
            <a:stCxn id="104" idx="3"/>
            <a:endCxn id="72" idx="1"/>
          </p:cNvCxnSpPr>
          <p:nvPr/>
        </p:nvCxnSpPr>
        <p:spPr>
          <a:xfrm flipV="1">
            <a:off x="2726497" y="5778741"/>
            <a:ext cx="789182" cy="211843"/>
          </a:xfrm>
          <a:prstGeom prst="straightConnector1">
            <a:avLst/>
          </a:prstGeom>
          <a:noFill/>
          <a:ln w="6350" cap="flat" cmpd="sng" algn="ctr">
            <a:solidFill>
              <a:schemeClr val="accent1">
                <a:lumMod val="60000"/>
                <a:lumOff val="40000"/>
              </a:schemeClr>
            </a:solidFill>
            <a:prstDash val="solid"/>
            <a:miter lim="800000"/>
            <a:tailEnd type="triangle"/>
          </a:ln>
          <a:effectLst/>
        </p:spPr>
      </p:cxnSp>
      <p:cxnSp>
        <p:nvCxnSpPr>
          <p:cNvPr id="70" name="Straight Arrow Connector 69">
            <a:extLst>
              <a:ext uri="{FF2B5EF4-FFF2-40B4-BE49-F238E27FC236}">
                <a16:creationId xmlns:a16="http://schemas.microsoft.com/office/drawing/2014/main" id="{1351689B-486C-490E-A615-F06DAD98BD92}"/>
              </a:ext>
            </a:extLst>
          </p:cNvPr>
          <p:cNvCxnSpPr>
            <a:cxnSpLocks/>
            <a:stCxn id="52" idx="1"/>
            <a:endCxn id="58" idx="3"/>
          </p:cNvCxnSpPr>
          <p:nvPr/>
        </p:nvCxnSpPr>
        <p:spPr>
          <a:xfrm flipH="1">
            <a:off x="5558162" y="3461877"/>
            <a:ext cx="3250676" cy="192357"/>
          </a:xfrm>
          <a:prstGeom prst="straightConnector1">
            <a:avLst/>
          </a:prstGeom>
          <a:noFill/>
          <a:ln w="6350" cap="flat" cmpd="sng" algn="ctr">
            <a:solidFill>
              <a:schemeClr val="accent1">
                <a:lumMod val="60000"/>
                <a:lumOff val="40000"/>
              </a:schemeClr>
            </a:solidFill>
            <a:prstDash val="solid"/>
            <a:miter lim="800000"/>
            <a:tailEnd type="triangle"/>
          </a:ln>
          <a:effectLst/>
        </p:spPr>
      </p:cxnSp>
      <p:sp>
        <p:nvSpPr>
          <p:cNvPr id="109" name="TextBox 108">
            <a:extLst>
              <a:ext uri="{FF2B5EF4-FFF2-40B4-BE49-F238E27FC236}">
                <a16:creationId xmlns:a16="http://schemas.microsoft.com/office/drawing/2014/main" id="{E2EEEE41-3EF1-4F32-B219-38445C16AF99}"/>
              </a:ext>
            </a:extLst>
          </p:cNvPr>
          <p:cNvSpPr txBox="1"/>
          <p:nvPr/>
        </p:nvSpPr>
        <p:spPr>
          <a:xfrm>
            <a:off x="6911839" y="3716553"/>
            <a:ext cx="1107799"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s</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u</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a</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r</a:t>
            </a:r>
            <a:r>
              <a:rPr kumimoji="0" lang="en-GB" sz="800" b="0" i="0" u="none" strike="noStrike" kern="0" cap="none" spc="0" normalizeH="0" baseline="0" noProof="0" dirty="0" err="1">
                <a:ln>
                  <a:noFill/>
                </a:ln>
                <a:solidFill>
                  <a:srgbClr val="000000"/>
                </a:solidFill>
                <a:effectLst/>
                <a:uLnTx/>
                <a:uFillTx/>
                <a:latin typeface="Arial" panose="020B0604020202020204"/>
                <a:ea typeface="+mn-ea"/>
                <a:cs typeface="+mn-cs"/>
              </a:rPr>
              <a:t>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z</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e</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s </a:t>
            </a:r>
            <a:r>
              <a:rPr kumimoji="0" lang="en-CH" sz="800" b="0" i="0" u="none" strike="noStrike" kern="0" cap="none" spc="0" normalizeH="0" baseline="0" noProof="0" dirty="0" err="1">
                <a:ln>
                  <a:noFill/>
                </a:ln>
                <a:solidFill>
                  <a:srgbClr val="000000"/>
                </a:solidFill>
                <a:effectLst/>
                <a:uLnTx/>
                <a:uFillTx/>
                <a:latin typeface="Arial" panose="020B0604020202020204"/>
                <a:ea typeface="+mn-ea"/>
                <a:cs typeface="+mn-cs"/>
              </a:rPr>
              <a:t>ful</a:t>
            </a:r>
            <a:r>
              <a:rPr kumimoji="0" lang="en-GB" sz="800" b="0" i="0" u="none" strike="noStrike" kern="0" cap="none" spc="0" normalizeH="0" baseline="0" noProof="0" dirty="0">
                <a:ln>
                  <a:noFill/>
                </a:ln>
                <a:solidFill>
                  <a:srgbClr val="000000"/>
                </a:solidFill>
                <a:effectLst/>
                <a:uLnTx/>
                <a:uFillTx/>
                <a:latin typeface="Arial" panose="020B0604020202020204"/>
                <a:ea typeface="+mn-ea"/>
                <a:cs typeface="+mn-cs"/>
              </a:rPr>
              <a:t>fi</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l</a:t>
            </a: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ment </a:t>
            </a:r>
            <a:endPar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rPr>
              <a:t>of 1</a:t>
            </a:r>
          </a:p>
        </p:txBody>
      </p:sp>
      <p:sp>
        <p:nvSpPr>
          <p:cNvPr id="98" name="TextBox 97">
            <a:extLst>
              <a:ext uri="{FF2B5EF4-FFF2-40B4-BE49-F238E27FC236}">
                <a16:creationId xmlns:a16="http://schemas.microsoft.com/office/drawing/2014/main" id="{03379234-AEA8-4149-AE3A-156B290468A9}"/>
              </a:ext>
            </a:extLst>
          </p:cNvPr>
          <p:cNvSpPr txBox="1"/>
          <p:nvPr/>
        </p:nvSpPr>
        <p:spPr>
          <a:xfrm>
            <a:off x="43781" y="7250819"/>
            <a:ext cx="2202613" cy="789112"/>
          </a:xfrm>
          <a:prstGeom prst="rect">
            <a:avLst/>
          </a:prstGeom>
          <a:noFill/>
          <a:ln w="12700" cap="flat" cmpd="sng" algn="ctr">
            <a:solidFill>
              <a:srgbClr val="000000"/>
            </a:solidFill>
            <a:prstDash val="sysDash"/>
            <a:miter lim="800000"/>
          </a:ln>
          <a:effectLst/>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latin typeface="Arial" panose="020B0604020202020204"/>
                <a:ea typeface="+mn-ea"/>
                <a:cs typeface="+mn-cs"/>
              </a:rPr>
              <a:t>Legend</a:t>
            </a: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6">
                  <a:lumMod val="75000"/>
                </a:schemeClr>
              </a:solidFill>
              <a:latin typeface="Arial" panose="020B0604020202020204"/>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effectLst/>
                <a:uLnTx/>
                <a:uFillTx/>
                <a:latin typeface="Arial" panose="020B0604020202020204"/>
                <a:ea typeface="+mn-ea"/>
                <a:cs typeface="+mn-cs"/>
              </a:rPr>
              <a:t>Standard FHIR Elements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rgbClr val="C00000"/>
                </a:solidFill>
                <a:effectLst/>
                <a:uLnTx/>
                <a:uFillTx/>
                <a:latin typeface="Arial" panose="020B0604020202020204"/>
                <a:ea typeface="+mn-ea"/>
                <a:cs typeface="+mn-cs"/>
              </a:rPr>
              <a:t>&lt; Extension </a:t>
            </a:r>
            <a:r>
              <a:rPr lang="en-US" sz="800" kern="0" dirty="0">
                <a:solidFill>
                  <a:srgbClr val="C00000"/>
                </a:solidFill>
                <a:latin typeface="Arial" panose="020B0604020202020204"/>
              </a:rPr>
              <a:t>defined in </a:t>
            </a:r>
            <a:r>
              <a:rPr lang="en-US" sz="800" kern="0" dirty="0" err="1">
                <a:solidFill>
                  <a:srgbClr val="C00000"/>
                </a:solidFill>
                <a:latin typeface="Arial" panose="020B0604020202020204"/>
              </a:rPr>
              <a:t>mCODE</a:t>
            </a:r>
            <a:r>
              <a:rPr lang="en-US" sz="800" kern="0" dirty="0">
                <a:solidFill>
                  <a:srgbClr val="C00000"/>
                </a:solidFill>
                <a:latin typeface="Arial" panose="020B0604020202020204"/>
              </a:rPr>
              <a:t> &gt;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&lt;&lt; Extension defined in </a:t>
            </a:r>
            <a:r>
              <a:rPr kumimoji="0" lang="en-US" sz="800" i="0" u="none" strike="noStrike" kern="0" cap="none" spc="0" normalizeH="0" baseline="0" noProof="0" dirty="0" err="1">
                <a:ln>
                  <a:noFill/>
                </a:ln>
                <a:solidFill>
                  <a:schemeClr val="accent5">
                    <a:lumMod val="75000"/>
                  </a:schemeClr>
                </a:solidFill>
                <a:effectLst/>
                <a:uLnTx/>
                <a:uFillTx/>
                <a:latin typeface="Arial" panose="020B0604020202020204"/>
                <a:ea typeface="+mn-ea"/>
                <a:cs typeface="+mn-cs"/>
              </a:rPr>
              <a:t>CodeX</a:t>
            </a:r>
            <a:r>
              <a:rPr kumimoji="0" lang="en-US" sz="800" i="0" u="none" strike="noStrike" kern="0" cap="none" spc="0" normalizeH="0" baseline="0" noProof="0" dirty="0">
                <a:ln>
                  <a:noFill/>
                </a:ln>
                <a:solidFill>
                  <a:schemeClr val="accent5">
                    <a:lumMod val="75000"/>
                  </a:schemeClr>
                </a:solidFill>
                <a:effectLst/>
                <a:uLnTx/>
                <a:uFillTx/>
                <a:latin typeface="Arial" panose="020B0604020202020204"/>
                <a:ea typeface="+mn-ea"/>
                <a:cs typeface="+mn-cs"/>
              </a:rPr>
              <a:t> RT &gt;&gt;</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a:solidFill>
                  <a:schemeClr val="accent6">
                    <a:lumMod val="75000"/>
                  </a:schemeClr>
                </a:solidFill>
                <a:latin typeface="Arial" panose="020B0604020202020204"/>
              </a:rPr>
              <a:t>&lt;&lt;&lt; Extension defined in future scope &gt;&gt;&gt;</a:t>
            </a:r>
            <a:endParaRPr kumimoji="0" lang="en-CH" sz="800" b="0" i="0" u="none" strike="noStrike" kern="0" cap="none" spc="0" normalizeH="0" baseline="0" noProof="0" dirty="0">
              <a:ln>
                <a:noFill/>
              </a:ln>
              <a:solidFill>
                <a:schemeClr val="accent6">
                  <a:lumMod val="75000"/>
                </a:schemeClr>
              </a:solidFill>
              <a:effectLst/>
              <a:uLnTx/>
              <a:uFillTx/>
              <a:latin typeface="Arial" panose="020B0604020202020204"/>
              <a:ea typeface="+mn-ea"/>
              <a:cs typeface="+mn-cs"/>
            </a:endParaRPr>
          </a:p>
        </p:txBody>
      </p:sp>
      <p:sp>
        <p:nvSpPr>
          <p:cNvPr id="115" name="Content Placeholder 2">
            <a:extLst>
              <a:ext uri="{FF2B5EF4-FFF2-40B4-BE49-F238E27FC236}">
                <a16:creationId xmlns:a16="http://schemas.microsoft.com/office/drawing/2014/main" id="{6C29ECB6-2077-4816-81DD-9348C59D0448}"/>
              </a:ext>
            </a:extLst>
          </p:cNvPr>
          <p:cNvSpPr txBox="1">
            <a:spLocks/>
          </p:cNvSpPr>
          <p:nvPr/>
        </p:nvSpPr>
        <p:spPr>
          <a:xfrm>
            <a:off x="9779274" y="4797380"/>
            <a:ext cx="1144894" cy="484963"/>
          </a:xfrm>
          <a:prstGeom prst="rect">
            <a:avLst/>
          </a:prstGeom>
          <a:noFill/>
          <a:ln>
            <a:noFill/>
          </a:ln>
        </p:spPr>
        <p:txBody>
          <a:bodyPr/>
          <a:lstStyle>
            <a:lvl1pPr marL="228600" marR="0" indent="-228600" algn="l" defTabSz="914400" rtl="0" eaLnBrk="1" fontAlgn="auto" latinLnBrk="0" hangingPunct="1">
              <a:lnSpc>
                <a:spcPct val="90000"/>
              </a:lnSpc>
              <a:spcBef>
                <a:spcPts val="1000"/>
              </a:spcBef>
              <a:spcAft>
                <a:spcPts val="1000"/>
              </a:spcAft>
              <a:buClr>
                <a:schemeClr val="tx2"/>
              </a:buClr>
              <a:buSzTx/>
              <a:buFont typeface="Arial"/>
              <a:buChar char="•"/>
              <a:tabLst/>
              <a:defRPr sz="2000" kern="1200">
                <a:solidFill>
                  <a:schemeClr val="tx1"/>
                </a:solidFill>
                <a:latin typeface="+mn-lt"/>
                <a:ea typeface="+mn-ea"/>
                <a:cs typeface="+mn-cs"/>
              </a:defRPr>
            </a:lvl1pPr>
            <a:lvl2pPr marL="4572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800" kern="1200">
                <a:solidFill>
                  <a:schemeClr val="tx1"/>
                </a:solidFill>
                <a:latin typeface="+mn-lt"/>
                <a:ea typeface="+mn-ea"/>
                <a:cs typeface="+mn-cs"/>
              </a:defRPr>
            </a:lvl2pPr>
            <a:lvl3pPr marL="685800" marR="0" indent="-228600" algn="l" defTabSz="914400" rtl="0" eaLnBrk="1" fontAlgn="auto" latinLnBrk="0" hangingPunct="1">
              <a:lnSpc>
                <a:spcPct val="90000"/>
              </a:lnSpc>
              <a:spcBef>
                <a:spcPts val="500"/>
              </a:spcBef>
              <a:spcAft>
                <a:spcPts val="1000"/>
              </a:spcAft>
              <a:buClr>
                <a:schemeClr val="tx2"/>
              </a:buClr>
              <a:buSzTx/>
              <a:buFont typeface="Helvetica" charset="0"/>
              <a:buChar char="−"/>
              <a:tabLst/>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1000"/>
              </a:spcAft>
              <a:buClr>
                <a:srgbClr val="00A9E0"/>
              </a:buClr>
              <a:buSzTx/>
              <a:buFont typeface="Arial"/>
              <a:buNone/>
              <a:tabLst/>
              <a:defRPr/>
            </a:pPr>
            <a:r>
              <a:rPr kumimoji="0" lang="en-US" sz="1200" b="0" i="0" u="none" strike="noStrike" kern="1200" cap="none" spc="0" normalizeH="0" baseline="0" noProof="0" dirty="0">
                <a:ln>
                  <a:noFill/>
                </a:ln>
                <a:solidFill>
                  <a:schemeClr val="accent6">
                    <a:lumMod val="75000"/>
                  </a:schemeClr>
                </a:solidFill>
                <a:effectLst/>
                <a:uLnTx/>
                <a:uFillTx/>
                <a:latin typeface="Arial" panose="020B0604020202020204"/>
                <a:ea typeface="+mn-ea"/>
                <a:cs typeface="+mn-cs"/>
              </a:rPr>
              <a:t>Future Scope</a:t>
            </a:r>
          </a:p>
        </p:txBody>
      </p:sp>
      <p:cxnSp>
        <p:nvCxnSpPr>
          <p:cNvPr id="233" name="Connector: Elbow 232">
            <a:extLst>
              <a:ext uri="{FF2B5EF4-FFF2-40B4-BE49-F238E27FC236}">
                <a16:creationId xmlns:a16="http://schemas.microsoft.com/office/drawing/2014/main" id="{DFA384CE-4759-4B77-8DCB-6D7203324539}"/>
              </a:ext>
            </a:extLst>
          </p:cNvPr>
          <p:cNvCxnSpPr/>
          <p:nvPr/>
        </p:nvCxnSpPr>
        <p:spPr>
          <a:xfrm>
            <a:off x="2735153" y="410929"/>
            <a:ext cx="3657665" cy="673622"/>
          </a:xfrm>
          <a:prstGeom prst="bentConnector3">
            <a:avLst>
              <a:gd name="adj1" fmla="val 81018"/>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0" name="TextBox 239">
            <a:extLst>
              <a:ext uri="{FF2B5EF4-FFF2-40B4-BE49-F238E27FC236}">
                <a16:creationId xmlns:a16="http://schemas.microsoft.com/office/drawing/2014/main" id="{D3908BBE-2CF3-48A6-BD6B-E80696D8DEFF}"/>
              </a:ext>
            </a:extLst>
          </p:cNvPr>
          <p:cNvSpPr txBox="1"/>
          <p:nvPr/>
        </p:nvSpPr>
        <p:spPr>
          <a:xfrm>
            <a:off x="5528179" y="1545822"/>
            <a:ext cx="797338" cy="338554"/>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plans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1" name="TextBox 240">
            <a:extLst>
              <a:ext uri="{FF2B5EF4-FFF2-40B4-BE49-F238E27FC236}">
                <a16:creationId xmlns:a16="http://schemas.microsoft.com/office/drawing/2014/main" id="{BF47672E-9BAF-4C4A-94EC-AEEA970DA590}"/>
              </a:ext>
            </a:extLst>
          </p:cNvPr>
          <p:cNvSpPr txBox="1"/>
          <p:nvPr/>
        </p:nvSpPr>
        <p:spPr>
          <a:xfrm>
            <a:off x="2662766" y="415210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242" name="TextBox 241">
            <a:extLst>
              <a:ext uri="{FF2B5EF4-FFF2-40B4-BE49-F238E27FC236}">
                <a16:creationId xmlns:a16="http://schemas.microsoft.com/office/drawing/2014/main" id="{0CADCDE1-BE3E-4C37-95D6-C035E027CC9D}"/>
              </a:ext>
            </a:extLst>
          </p:cNvPr>
          <p:cNvSpPr txBox="1"/>
          <p:nvPr/>
        </p:nvSpPr>
        <p:spPr>
          <a:xfrm>
            <a:off x="2652009" y="6474235"/>
            <a:ext cx="797338" cy="461665"/>
          </a:xfrm>
          <a:prstGeom prst="rect">
            <a:avLst/>
          </a:prstGeom>
          <a:noFill/>
          <a:ln w="12700" cap="flat" cmpd="sng" algn="ctr">
            <a:noFill/>
            <a:prstDash val="solid"/>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prescribes dose to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a:ea typeface="+mn-ea"/>
                <a:cs typeface="+mn-cs"/>
              </a:rPr>
              <a:t>1..*</a:t>
            </a:r>
            <a:endParaRPr kumimoji="0" lang="en-CH" sz="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243" name="Connector: Elbow 242">
            <a:extLst>
              <a:ext uri="{FF2B5EF4-FFF2-40B4-BE49-F238E27FC236}">
                <a16:creationId xmlns:a16="http://schemas.microsoft.com/office/drawing/2014/main" id="{5A82F2BA-02B8-477D-8300-4399F32D8F53}"/>
              </a:ext>
            </a:extLst>
          </p:cNvPr>
          <p:cNvCxnSpPr>
            <a:cxnSpLocks/>
          </p:cNvCxnSpPr>
          <p:nvPr/>
        </p:nvCxnSpPr>
        <p:spPr>
          <a:xfrm flipV="1">
            <a:off x="2652009" y="1922337"/>
            <a:ext cx="4051633" cy="2713334"/>
          </a:xfrm>
          <a:prstGeom prst="bentConnector3">
            <a:avLst>
              <a:gd name="adj1" fmla="val 9968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Connector: Elbow 247">
            <a:extLst>
              <a:ext uri="{FF2B5EF4-FFF2-40B4-BE49-F238E27FC236}">
                <a16:creationId xmlns:a16="http://schemas.microsoft.com/office/drawing/2014/main" id="{829EAE52-CF73-460C-A081-D41803337F54}"/>
              </a:ext>
            </a:extLst>
          </p:cNvPr>
          <p:cNvCxnSpPr>
            <a:cxnSpLocks/>
          </p:cNvCxnSpPr>
          <p:nvPr/>
        </p:nvCxnSpPr>
        <p:spPr>
          <a:xfrm rot="5400000" flipH="1" flipV="1">
            <a:off x="2320556" y="2323423"/>
            <a:ext cx="4971043" cy="4196987"/>
          </a:xfrm>
          <a:prstGeom prst="bentConnector3">
            <a:avLst>
              <a:gd name="adj1" fmla="val 500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955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1D60C04600CC4AB44B0D05E95A0B67" ma:contentTypeVersion="7" ma:contentTypeDescription="Create a new document." ma:contentTypeScope="" ma:versionID="214844b9915982947cc0bc9a1074ec09">
  <xsd:schema xmlns:xsd="http://www.w3.org/2001/XMLSchema" xmlns:xs="http://www.w3.org/2001/XMLSchema" xmlns:p="http://schemas.microsoft.com/office/2006/metadata/properties" xmlns:ns2="7bd09f01-6c5b-473c-8acf-f03cd7fefe89" targetNamespace="http://schemas.microsoft.com/office/2006/metadata/properties" ma:root="true" ma:fieldsID="2a81bf623bf102028f31a810089b7bb1" ns2:_="">
    <xsd:import namespace="7bd09f01-6c5b-473c-8acf-f03cd7fefe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d09f01-6c5b-473c-8acf-f03cd7fef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F3A49B-A907-411E-8393-9E417ABD0154}">
  <ds:schemaRefs>
    <ds:schemaRef ds:uri="http://schemas.microsoft.com/sharepoint/v3/contenttype/forms"/>
  </ds:schemaRefs>
</ds:datastoreItem>
</file>

<file path=customXml/itemProps2.xml><?xml version="1.0" encoding="utf-8"?>
<ds:datastoreItem xmlns:ds="http://schemas.openxmlformats.org/officeDocument/2006/customXml" ds:itemID="{1E194B4E-6AF5-4D71-ADC9-3001B206AF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d09f01-6c5b-473c-8acf-f03cd7fefe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272422-9338-47E4-BE25-F8432A2FB40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13870</TotalTime>
  <Words>7534</Words>
  <Application>Microsoft Office PowerPoint</Application>
  <PresentationFormat>Widescreen</PresentationFormat>
  <Paragraphs>1682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Option  with a Photo</dc:title>
  <dc:creator>Christine Chung</dc:creator>
  <cp:lastModifiedBy>von Siebenthal, Martin</cp:lastModifiedBy>
  <cp:revision>178</cp:revision>
  <cp:lastPrinted>2017-12-27T18:27:04Z</cp:lastPrinted>
  <dcterms:created xsi:type="dcterms:W3CDTF">2021-01-25T17:16:13Z</dcterms:created>
  <dcterms:modified xsi:type="dcterms:W3CDTF">2022-09-30T11:37:29Z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Theme:4</vt:lpwstr>
  </property>
  <property fmtid="{D5CDD505-2E9C-101B-9397-08002B2CF9AE}" pid="3" name="ClassificationContentMarkingFooterText">
    <vt:lpwstr>Varian Confidential</vt:lpwstr>
  </property>
  <property fmtid="{D5CDD505-2E9C-101B-9397-08002B2CF9AE}" pid="4" name="MSIP_Label_05fb6f85-364c-432f-a1e0-22ee4b6e966c_Enabled">
    <vt:lpwstr>true</vt:lpwstr>
  </property>
  <property fmtid="{D5CDD505-2E9C-101B-9397-08002B2CF9AE}" pid="5" name="MSIP_Label_05fb6f85-364c-432f-a1e0-22ee4b6e966c_SetDate">
    <vt:lpwstr>2021-02-02T21:05:47Z</vt:lpwstr>
  </property>
  <property fmtid="{D5CDD505-2E9C-101B-9397-08002B2CF9AE}" pid="6" name="MSIP_Label_05fb6f85-364c-432f-a1e0-22ee4b6e966c_Method">
    <vt:lpwstr>Privileged</vt:lpwstr>
  </property>
  <property fmtid="{D5CDD505-2E9C-101B-9397-08002B2CF9AE}" pid="7" name="MSIP_Label_05fb6f85-364c-432f-a1e0-22ee4b6e966c_Name">
    <vt:lpwstr>05fb6f85-364c-432f-a1e0-22ee4b6e966c</vt:lpwstr>
  </property>
  <property fmtid="{D5CDD505-2E9C-101B-9397-08002B2CF9AE}" pid="8" name="MSIP_Label_05fb6f85-364c-432f-a1e0-22ee4b6e966c_SiteId">
    <vt:lpwstr>c49d9c49-4b11-4ccd-b137-72f88c68a252</vt:lpwstr>
  </property>
  <property fmtid="{D5CDD505-2E9C-101B-9397-08002B2CF9AE}" pid="9" name="MSIP_Label_05fb6f85-364c-432f-a1e0-22ee4b6e966c_ActionId">
    <vt:lpwstr>33ce1ffc-fe70-47a5-a005-2541d3c6d645</vt:lpwstr>
  </property>
  <property fmtid="{D5CDD505-2E9C-101B-9397-08002B2CF9AE}" pid="10" name="MSIP_Label_05fb6f85-364c-432f-a1e0-22ee4b6e966c_ContentBits">
    <vt:lpwstr>0</vt:lpwstr>
  </property>
  <property fmtid="{D5CDD505-2E9C-101B-9397-08002B2CF9AE}" pid="11" name="ContentTypeId">
    <vt:lpwstr>0x010100271D60C04600CC4AB44B0D05E95A0B67</vt:lpwstr>
  </property>
  <property fmtid="{D5CDD505-2E9C-101B-9397-08002B2CF9AE}" pid="12" name="MSIP_Label_a3d8c6b1-d8ce-4831-b4d5-1e84a25cc0cb_Enabled">
    <vt:lpwstr>true</vt:lpwstr>
  </property>
  <property fmtid="{D5CDD505-2E9C-101B-9397-08002B2CF9AE}" pid="13" name="MSIP_Label_a3d8c6b1-d8ce-4831-b4d5-1e84a25cc0cb_SetDate">
    <vt:lpwstr>2022-07-28T13:17:17Z</vt:lpwstr>
  </property>
  <property fmtid="{D5CDD505-2E9C-101B-9397-08002B2CF9AE}" pid="14" name="MSIP_Label_a3d8c6b1-d8ce-4831-b4d5-1e84a25cc0cb_Method">
    <vt:lpwstr>Standard</vt:lpwstr>
  </property>
  <property fmtid="{D5CDD505-2E9C-101B-9397-08002B2CF9AE}" pid="15" name="MSIP_Label_a3d8c6b1-d8ce-4831-b4d5-1e84a25cc0cb_Name">
    <vt:lpwstr>Unrestricted</vt:lpwstr>
  </property>
  <property fmtid="{D5CDD505-2E9C-101B-9397-08002B2CF9AE}" pid="16" name="MSIP_Label_a3d8c6b1-d8ce-4831-b4d5-1e84a25cc0cb_SiteId">
    <vt:lpwstr>5dbf1add-202a-4b8d-815b-bf0fb024e033</vt:lpwstr>
  </property>
  <property fmtid="{D5CDD505-2E9C-101B-9397-08002B2CF9AE}" pid="17" name="MSIP_Label_a3d8c6b1-d8ce-4831-b4d5-1e84a25cc0cb_ActionId">
    <vt:lpwstr>e3d87974-0ecd-4b4e-9ede-fa6175621039</vt:lpwstr>
  </property>
  <property fmtid="{D5CDD505-2E9C-101B-9397-08002B2CF9AE}" pid="18" name="MSIP_Label_a3d8c6b1-d8ce-4831-b4d5-1e84a25cc0cb_ContentBits">
    <vt:lpwstr>0</vt:lpwstr>
  </property>
</Properties>
</file>