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580" r:id="rId5"/>
    <p:sldId id="584" r:id="rId6"/>
    <p:sldId id="581" r:id="rId7"/>
    <p:sldId id="583" r:id="rId8"/>
    <p:sldId id="582" r:id="rId9"/>
    <p:sldId id="578" r:id="rId10"/>
    <p:sldId id="575" r:id="rId11"/>
    <p:sldId id="579" r:id="rId12"/>
    <p:sldId id="576" r:id="rId13"/>
    <p:sldId id="577" r:id="rId14"/>
    <p:sldId id="566" r:id="rId15"/>
    <p:sldId id="572" r:id="rId16"/>
    <p:sldId id="547" r:id="rId17"/>
    <p:sldId id="567" r:id="rId18"/>
    <p:sldId id="570" r:id="rId19"/>
    <p:sldId id="571" r:id="rId20"/>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Slides" id="{6CC601CD-66AF-2B41-ADDA-040BC003DE58}">
          <p14:sldIdLst>
            <p14:sldId id="580"/>
            <p14:sldId id="584"/>
            <p14:sldId id="581"/>
            <p14:sldId id="583"/>
            <p14:sldId id="582"/>
            <p14:sldId id="578"/>
            <p14:sldId id="575"/>
            <p14:sldId id="579"/>
            <p14:sldId id="576"/>
            <p14:sldId id="577"/>
            <p14:sldId id="566"/>
            <p14:sldId id="572"/>
            <p14:sldId id="547"/>
            <p14:sldId id="567"/>
            <p14:sldId id="570"/>
            <p14:sldId id="571"/>
          </p14:sldIdLst>
        </p14:section>
      </p14:sectionLst>
    </p:ex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Chung" initials="CC" lastIdx="2" clrIdx="0">
    <p:extLst>
      <p:ext uri="{19B8F6BF-5375-455C-9EA6-DF929625EA0E}">
        <p15:presenceInfo xmlns:p15="http://schemas.microsoft.com/office/powerpoint/2012/main" userId="S::cchung@varian.com::60f2dca2-02de-4425-9c5a-bc8ddd7090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C600"/>
    <a:srgbClr val="D8DFE1"/>
    <a:srgbClr val="98A4AE"/>
    <a:srgbClr val="54565A"/>
    <a:srgbClr val="00A9E0"/>
    <a:srgbClr val="FFCE00"/>
    <a:srgbClr val="F8CE00"/>
    <a:srgbClr val="F5CA00"/>
    <a:srgbClr val="FBCE05"/>
    <a:srgbClr val="FBCE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1565"/>
  </p:normalViewPr>
  <p:slideViewPr>
    <p:cSldViewPr snapToGrid="0" snapToObjects="1" showGuides="1">
      <p:cViewPr>
        <p:scale>
          <a:sx n="69" d="100"/>
          <a:sy n="69" d="100"/>
        </p:scale>
        <p:origin x="1032" y="7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73" d="100"/>
        <a:sy n="73" d="100"/>
      </p:scale>
      <p:origin x="0" y="0"/>
    </p:cViewPr>
  </p:sorterViewPr>
  <p:notesViewPr>
    <p:cSldViewPr snapToGrid="0" snapToObjects="1" showGuides="1">
      <p:cViewPr varScale="1">
        <p:scale>
          <a:sx n="200" d="100"/>
          <a:sy n="200" d="100"/>
        </p:scale>
        <p:origin x="456" y="1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BCCE2B8E-D8CA-6848-8ACB-3641BD905C1A}" type="datetimeFigureOut">
              <a:rPr lang="en-US" smtClean="0"/>
              <a:t>7/21/2022</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1845EB5D-42F3-3B47-9379-192CE9207D45}" type="slidenum">
              <a:rPr lang="en-US" smtClean="0"/>
              <a:t>‹#›</a:t>
            </a:fld>
            <a:endParaRPr lang="en-US"/>
          </a:p>
        </p:txBody>
      </p:sp>
    </p:spTree>
    <p:extLst>
      <p:ext uri="{BB962C8B-B14F-4D97-AF65-F5344CB8AC3E}">
        <p14:creationId xmlns:p14="http://schemas.microsoft.com/office/powerpoint/2010/main" val="1350367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EFBD2E63-B305-E245-BC8C-C9DD1D491199}" type="datetimeFigureOut">
              <a:rPr lang="en-US" smtClean="0"/>
              <a:t>7/21/2022</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2BCB339B-923D-284B-9EED-C41E3B3CA760}" type="slidenum">
              <a:rPr lang="en-US" smtClean="0"/>
              <a:t>‹#›</a:t>
            </a:fld>
            <a:endParaRPr lang="en-US"/>
          </a:p>
        </p:txBody>
      </p:sp>
    </p:spTree>
    <p:extLst>
      <p:ext uri="{BB962C8B-B14F-4D97-AF65-F5344CB8AC3E}">
        <p14:creationId xmlns:p14="http://schemas.microsoft.com/office/powerpoint/2010/main" val="1701972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344AC4-6A54-4E6B-B8C9-209E4286709B}"/>
              </a:ext>
            </a:extLst>
          </p:cNvPr>
          <p:cNvSpPr>
            <a:spLocks noGrp="1"/>
          </p:cNvSpPr>
          <p:nvPr>
            <p:ph type="dt" sz="half" idx="10"/>
          </p:nvPr>
        </p:nvSpPr>
        <p:spPr/>
        <p:txBody>
          <a:bodyPr/>
          <a:lstStyle/>
          <a:p>
            <a:fld id="{38D3368B-94DB-4C1C-9BDA-54C6791B159C}" type="datetimeFigureOut">
              <a:rPr lang="en-GB" smtClean="0"/>
              <a:t>21/07/2022</a:t>
            </a:fld>
            <a:endParaRPr lang="en-GB"/>
          </a:p>
        </p:txBody>
      </p:sp>
      <p:sp>
        <p:nvSpPr>
          <p:cNvPr id="3" name="Footer Placeholder 2">
            <a:extLst>
              <a:ext uri="{FF2B5EF4-FFF2-40B4-BE49-F238E27FC236}">
                <a16:creationId xmlns:a16="http://schemas.microsoft.com/office/drawing/2014/main" id="{63D50C35-6AEB-4445-971B-0655DF522D7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628585A-93F2-48E1-B7FC-F2194B68605E}"/>
              </a:ext>
            </a:extLst>
          </p:cNvPr>
          <p:cNvSpPr>
            <a:spLocks noGrp="1"/>
          </p:cNvSpPr>
          <p:nvPr>
            <p:ph type="sldNum" sz="quarter" idx="12"/>
          </p:nvPr>
        </p:nvSpPr>
        <p:spPr/>
        <p:txBody>
          <a:bodyPr/>
          <a:lstStyle/>
          <a:p>
            <a:fld id="{2F1CD5AF-24A8-404D-874B-DF25B0D88A8E}" type="slidenum">
              <a:rPr lang="en-GB" smtClean="0"/>
              <a:t>‹#›</a:t>
            </a:fld>
            <a:endParaRPr lang="en-GB"/>
          </a:p>
        </p:txBody>
      </p:sp>
    </p:spTree>
    <p:extLst>
      <p:ext uri="{BB962C8B-B14F-4D97-AF65-F5344CB8AC3E}">
        <p14:creationId xmlns:p14="http://schemas.microsoft.com/office/powerpoint/2010/main" val="216925441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F6A5BF-38FE-40D0-8D4B-DD195C59EB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A52E09-A99E-48BD-8265-D30480CB89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490001-E5E8-4E66-BA45-39182F58B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3368B-94DB-4C1C-9BDA-54C6791B159C}" type="datetimeFigureOut">
              <a:rPr lang="en-GB" smtClean="0"/>
              <a:t>21/07/2022</a:t>
            </a:fld>
            <a:endParaRPr lang="en-GB"/>
          </a:p>
        </p:txBody>
      </p:sp>
      <p:sp>
        <p:nvSpPr>
          <p:cNvPr id="5" name="Footer Placeholder 4">
            <a:extLst>
              <a:ext uri="{FF2B5EF4-FFF2-40B4-BE49-F238E27FC236}">
                <a16:creationId xmlns:a16="http://schemas.microsoft.com/office/drawing/2014/main" id="{73A96BC3-60E3-4411-AD58-6D722A7FE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A22801F-16E8-4E6C-83E7-C47E12B66D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CD5AF-24A8-404D-874B-DF25B0D88A8E}" type="slidenum">
              <a:rPr lang="en-GB" smtClean="0"/>
              <a:t>‹#›</a:t>
            </a:fld>
            <a:endParaRPr lang="en-GB"/>
          </a:p>
        </p:txBody>
      </p:sp>
    </p:spTree>
    <p:extLst>
      <p:ext uri="{BB962C8B-B14F-4D97-AF65-F5344CB8AC3E}">
        <p14:creationId xmlns:p14="http://schemas.microsoft.com/office/powerpoint/2010/main" val="2174157134"/>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120770" y="312123"/>
            <a:ext cx="12199217" cy="696124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693421" y="416421"/>
            <a:ext cx="5279902" cy="240179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15112" y="508894"/>
            <a:ext cx="2736064" cy="236988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endParaRPr lang="en-US" sz="800" b="1" kern="0" dirty="0">
              <a:solidFill>
                <a:schemeClr val="accent5">
                  <a:lumMod val="75000"/>
                </a:schemeClr>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9091740" y="3144501"/>
            <a:ext cx="281582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8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(US Core Procedure)</a:t>
            </a:r>
            <a:endParaRPr lang="en-US" sz="800" b="1" kern="0" dirty="0">
              <a:solidFill>
                <a:schemeClr val="accent5">
                  <a:lumMod val="75000"/>
                </a:schemeClr>
              </a:solidFill>
              <a:latin typeface="Arial" panose="020B0604020202020204"/>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6151176" y="696079"/>
            <a:ext cx="3335176"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p:cNvCxnSpPr>
          <p:nvPr/>
        </p:nvCxnSpPr>
        <p:spPr>
          <a:xfrm>
            <a:off x="2726497" y="1495396"/>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51350" y="401182"/>
            <a:ext cx="2777847" cy="2188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415112" y="2965914"/>
            <a:ext cx="2736064" cy="1989287"/>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6161362" y="6082014"/>
            <a:ext cx="2930378" cy="433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845888" y="103969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r>
              <a:rPr kumimoji="0" lang="en-GB" sz="800" b="1" i="0" u="none" strike="noStrike" kern="0" cap="none" spc="0" normalizeH="0" baseline="0" noProof="0" dirty="0">
                <a:ln>
                  <a:noFill/>
                </a:ln>
                <a:solidFill>
                  <a:srgbClr val="C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Location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p:cNvCxnSpPr>
          <p:nvPr/>
        </p:nvCxnSpPr>
        <p:spPr>
          <a:xfrm flipH="1" flipV="1">
            <a:off x="8345983" y="1457409"/>
            <a:ext cx="748953" cy="38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8347213" y="1547525"/>
            <a:ext cx="774041" cy="160340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596551" y="2055356"/>
            <a:ext cx="1524703" cy="31188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6151176" y="1547525"/>
            <a:ext cx="694712" cy="241303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6151176" y="1547525"/>
            <a:ext cx="694712" cy="14630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091740" y="5189462"/>
            <a:ext cx="2815827" cy="17851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1"/>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Treated Plan</a:t>
            </a:r>
            <a:r>
              <a:rPr kumimoji="0" lang="en-US" sz="800" b="0"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 </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&lt;&lt; </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DICOM</a:t>
            </a: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 Tx Record</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 Refer</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n</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s &gt;&gt;</a:t>
            </a:r>
            <a:endPar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425298" y="5024522"/>
            <a:ext cx="2736064" cy="2123658"/>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Treatment Plan</a:t>
            </a:r>
            <a:r>
              <a:rPr kumimoji="0" lang="en-US" sz="800" b="1"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&lt;&lt; D</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accent1"/>
                </a:solidFill>
                <a:effectLst/>
                <a:uLnTx/>
                <a:uFillTx/>
                <a:latin typeface="Arial" panose="020B0604020202020204"/>
                <a:ea typeface="+mn-ea"/>
                <a:cs typeface="+mn-cs"/>
              </a:rPr>
              <a:t>RT Plan </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e &gt;&gt;</a:t>
            </a:r>
            <a:endPar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6161362" y="2035581"/>
            <a:ext cx="696076" cy="405077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27138" y="996125"/>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311053" y="5914764"/>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ment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7014383" y="672258"/>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8275946" y="167936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8251105" y="99024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6524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8082644" y="2958285"/>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218241" y="4856541"/>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a:t>
            </a:r>
            <a:r>
              <a:rPr lang="en-US" sz="800" b="0">
                <a:solidFill>
                  <a:srgbClr val="000000"/>
                </a:solidFill>
                <a:latin typeface="Arial" panose="020B0604020202020204"/>
              </a:rPr>
              <a:t>: Jul 21, </a:t>
            </a:r>
            <a:r>
              <a:rPr lang="en-US" sz="800" b="0" dirty="0">
                <a:solidFill>
                  <a:srgbClr val="000000"/>
                </a:solidFill>
                <a:latin typeface="Arial" panose="020B0604020202020204"/>
              </a:rPr>
              <a:t>2022</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761795" y="35784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51350" y="4961177"/>
            <a:ext cx="2786503" cy="22129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Plan Prescription</a:t>
            </a:r>
            <a:r>
              <a:rPr kumimoji="0" lang="en-US" sz="800" b="1"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51350" y="2663890"/>
            <a:ext cx="2777847" cy="22129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52008" y="31173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174180"/>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6151176" y="3960109"/>
            <a:ext cx="2940564" cy="44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7103085" y="3795363"/>
            <a:ext cx="1107799"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56185" y="7355505"/>
            <a:ext cx="2202613" cy="52893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cxnSp>
        <p:nvCxnSpPr>
          <p:cNvPr id="233" name="Connector: Elbow 232">
            <a:extLst>
              <a:ext uri="{FF2B5EF4-FFF2-40B4-BE49-F238E27FC236}">
                <a16:creationId xmlns:a16="http://schemas.microsoft.com/office/drawing/2014/main" id="{DFA384CE-4759-4B77-8DCB-6D7203324539}"/>
              </a:ext>
            </a:extLst>
          </p:cNvPr>
          <p:cNvCxnSpPr>
            <a:cxnSpLocks/>
          </p:cNvCxnSpPr>
          <p:nvPr/>
        </p:nvCxnSpPr>
        <p:spPr>
          <a:xfrm>
            <a:off x="2735153" y="429979"/>
            <a:ext cx="4110735" cy="677254"/>
          </a:xfrm>
          <a:prstGeom prst="bentConnector3">
            <a:avLst>
              <a:gd name="adj1" fmla="val 8721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992155" y="1434704"/>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75699" y="4541329"/>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87635" y="2489354"/>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731860" y="2063619"/>
            <a:ext cx="4449467" cy="859289"/>
          </a:xfrm>
          <a:prstGeom prst="bentConnector3">
            <a:avLst>
              <a:gd name="adj1" fmla="val 1002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flipV="1">
            <a:off x="2743469" y="2055358"/>
            <a:ext cx="4189424" cy="2939375"/>
          </a:xfrm>
          <a:prstGeom prst="bentConnector3">
            <a:avLst>
              <a:gd name="adj1" fmla="val 99930"/>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0ADF270-4C9B-4796-85A2-3B0EEDF29D7A}"/>
              </a:ext>
            </a:extLst>
          </p:cNvPr>
          <p:cNvCxnSpPr>
            <a:cxnSpLocks/>
          </p:cNvCxnSpPr>
          <p:nvPr/>
        </p:nvCxnSpPr>
        <p:spPr>
          <a:xfrm>
            <a:off x="2735153" y="3610980"/>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3" name="Straight Arrow Connector 72">
            <a:extLst>
              <a:ext uri="{FF2B5EF4-FFF2-40B4-BE49-F238E27FC236}">
                <a16:creationId xmlns:a16="http://schemas.microsoft.com/office/drawing/2014/main" id="{2795BDFE-48C4-4A90-A142-BA099825B197}"/>
              </a:ext>
            </a:extLst>
          </p:cNvPr>
          <p:cNvCxnSpPr>
            <a:cxnSpLocks/>
          </p:cNvCxnSpPr>
          <p:nvPr/>
        </p:nvCxnSpPr>
        <p:spPr>
          <a:xfrm>
            <a:off x="2743809" y="5842807"/>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1" name="TextBox 50">
            <a:extLst>
              <a:ext uri="{FF2B5EF4-FFF2-40B4-BE49-F238E27FC236}">
                <a16:creationId xmlns:a16="http://schemas.microsoft.com/office/drawing/2014/main" id="{18CD33D3-1E48-461C-B7B9-4B44DD0494B3}"/>
              </a:ext>
            </a:extLst>
          </p:cNvPr>
          <p:cNvSpPr txBox="1"/>
          <p:nvPr/>
        </p:nvSpPr>
        <p:spPr>
          <a:xfrm>
            <a:off x="9091741" y="489248"/>
            <a:ext cx="2815827"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a:defRPr/>
            </a:pPr>
            <a:r>
              <a:rPr lang="en-GB" sz="800" b="0" kern="0" dirty="0">
                <a:solidFill>
                  <a:schemeClr val="tx1"/>
                </a:solidFill>
                <a:latin typeface="Arial" panose="020B0604020202020204"/>
              </a:rPr>
              <a:t>Procedure Code </a:t>
            </a:r>
            <a:r>
              <a:rPr lang="en-GB" sz="800" kern="0" dirty="0">
                <a:latin typeface="Arial" panose="020B0604020202020204"/>
              </a:rPr>
              <a:t>= </a:t>
            </a:r>
            <a:r>
              <a:rPr lang="en-GB" sz="800" b="1" kern="0" dirty="0">
                <a:solidFill>
                  <a:schemeClr val="accent6">
                    <a:lumMod val="75000"/>
                  </a:schemeClr>
                </a:solidFill>
                <a:latin typeface="Arial" panose="020B0604020202020204"/>
              </a:rPr>
              <a:t>Radiotherapy Course of Treatment</a:t>
            </a:r>
          </a:p>
          <a:p>
            <a:pPr>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a:t>
            </a:r>
            <a:r>
              <a:rPr lang="en-US" sz="800" b="0" kern="0" dirty="0">
                <a:solidFill>
                  <a:schemeClr val="accent5">
                    <a:lumMod val="75000"/>
                  </a:schemeClr>
                </a:solidFill>
                <a:latin typeface="Arial" panose="020B0604020202020204"/>
              </a:rPr>
              <a:t>&lt;&lt;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110" name="TextBox 109">
            <a:extLst>
              <a:ext uri="{FF2B5EF4-FFF2-40B4-BE49-F238E27FC236}">
                <a16:creationId xmlns:a16="http://schemas.microsoft.com/office/drawing/2014/main" id="{9A8CE246-3D2B-4888-BDFC-FDEC170DAB16}"/>
              </a:ext>
            </a:extLst>
          </p:cNvPr>
          <p:cNvSpPr txBox="1"/>
          <p:nvPr/>
        </p:nvSpPr>
        <p:spPr>
          <a:xfrm>
            <a:off x="6029744" y="2967335"/>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1" name="TextBox 110">
            <a:extLst>
              <a:ext uri="{FF2B5EF4-FFF2-40B4-BE49-F238E27FC236}">
                <a16:creationId xmlns:a16="http://schemas.microsoft.com/office/drawing/2014/main" id="{ECFC1674-5AEF-41C3-BAEC-070F327E8DBF}"/>
              </a:ext>
            </a:extLst>
          </p:cNvPr>
          <p:cNvSpPr txBox="1"/>
          <p:nvPr/>
        </p:nvSpPr>
        <p:spPr>
          <a:xfrm>
            <a:off x="6084225" y="5011152"/>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2125096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1" y="4823222"/>
            <a:ext cx="10940536"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287035"/>
            <a:ext cx="10940537" cy="445611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4"/>
            <a:ext cx="4635876" cy="2122011"/>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1937097"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b="0" kern="0" dirty="0">
              <a:solidFill>
                <a:srgbClr val="C00000"/>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838629"/>
            <a:ext cx="2138697"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endParaRPr lang="en-US" sz="10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lang="en-US" sz="800" kern="0" dirty="0">
              <a:solidFill>
                <a:srgbClr val="C00000"/>
              </a:solidFill>
              <a:latin typeface="Arial" panose="020B0604020202020204"/>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709704" y="1744075"/>
            <a:ext cx="800942" cy="87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3821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 </a:t>
            </a:r>
            <a:r>
              <a:rPr lang="en-GB" sz="800" kern="0" dirty="0">
                <a:solidFill>
                  <a:schemeClr val="accent5">
                    <a:lumMod val="75000"/>
                  </a:schemeClr>
                </a:solidFill>
                <a:latin typeface="Arial" panose="020B0604020202020204"/>
              </a:rPr>
              <a:t>Course Cumulative Prescription</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489960" y="2704598"/>
            <a:ext cx="1952010"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5498886" y="5342740"/>
            <a:ext cx="3282585" cy="13744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910935" y="731808"/>
            <a:ext cx="873452" cy="796667"/>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28475"/>
            <a:ext cx="1050761" cy="12860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2036306"/>
            <a:ext cx="1705291" cy="3173529"/>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28475"/>
            <a:ext cx="967640" cy="20971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28475"/>
            <a:ext cx="978561" cy="23198"/>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781471" y="5203186"/>
            <a:ext cx="2106833"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45209" y="5081130"/>
            <a:ext cx="1953677" cy="523220"/>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498886" y="2092183"/>
            <a:ext cx="1042184" cy="325055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66472" y="125252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4619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37408" y="2610783"/>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66940" y="439318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27966" y="4933090"/>
            <a:ext cx="2591756" cy="208787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a:t>
            </a:r>
            <a:r>
              <a:rPr lang="en-GB" sz="800" kern="0" dirty="0">
                <a:solidFill>
                  <a:schemeClr val="accent6">
                    <a:lumMod val="75000"/>
                  </a:schemeClr>
                </a:solidFill>
                <a:latin typeface="Arial" panose="020B0604020202020204"/>
              </a:rPr>
              <a:t>Single Plan Prescription</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5758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Phase Cumulative Prescription</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99525" y="31090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274002"/>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p:cNvCxnSpPr>
          <p:nvPr/>
        </p:nvCxnSpPr>
        <p:spPr>
          <a:xfrm flipV="1">
            <a:off x="2735153" y="3575944"/>
            <a:ext cx="742007" cy="6645"/>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flipV="1">
            <a:off x="2719722" y="5342740"/>
            <a:ext cx="825487" cy="634286"/>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218400"/>
            <a:ext cx="3158210" cy="40726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40" y="3716553"/>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830169" y="-692020"/>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cxnSp>
        <p:nvCxnSpPr>
          <p:cNvPr id="233" name="Connector: Elbow 232">
            <a:extLst>
              <a:ext uri="{FF2B5EF4-FFF2-40B4-BE49-F238E27FC236}">
                <a16:creationId xmlns:a16="http://schemas.microsoft.com/office/drawing/2014/main" id="{DFA384CE-4759-4B77-8DCB-6D7203324539}"/>
              </a:ext>
            </a:extLst>
          </p:cNvPr>
          <p:cNvCxnSpPr/>
          <p:nvPr/>
        </p:nvCxnSpPr>
        <p:spPr>
          <a:xfrm>
            <a:off x="2735153" y="410929"/>
            <a:ext cx="3657665" cy="673622"/>
          </a:xfrm>
          <a:prstGeom prst="bentConnector3">
            <a:avLst>
              <a:gd name="adj1" fmla="val 8101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62766" y="415210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2053653"/>
            <a:ext cx="4051633" cy="2582018"/>
          </a:xfrm>
          <a:prstGeom prst="bentConnector3">
            <a:avLst>
              <a:gd name="adj1" fmla="val 997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84674" y="2359217"/>
            <a:ext cx="4871129" cy="4225309"/>
          </a:xfrm>
          <a:prstGeom prst="bentConnector3">
            <a:avLst>
              <a:gd name="adj1" fmla="val -144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Title 1">
            <a:extLst>
              <a:ext uri="{FF2B5EF4-FFF2-40B4-BE49-F238E27FC236}">
                <a16:creationId xmlns:a16="http://schemas.microsoft.com/office/drawing/2014/main" id="{F97B3D8E-5982-498C-A34B-D140ACC463DB}"/>
              </a:ext>
            </a:extLst>
          </p:cNvPr>
          <p:cNvSpPr txBox="1">
            <a:spLocks/>
          </p:cNvSpPr>
          <p:nvPr/>
        </p:nvSpPr>
        <p:spPr>
          <a:xfrm>
            <a:off x="277898" y="3273819"/>
            <a:ext cx="2191871"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Prescription supported on all levels. It depends on clinical practice of a site, which one is available.</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Tree>
    <p:extLst>
      <p:ext uri="{BB962C8B-B14F-4D97-AF65-F5344CB8AC3E}">
        <p14:creationId xmlns:p14="http://schemas.microsoft.com/office/powerpoint/2010/main" val="3391564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Treated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a:ln>
                  <a:noFill/>
                </a:ln>
                <a:solidFill>
                  <a:srgbClr val="00A9E0"/>
                </a:solidFill>
                <a:effectLst/>
                <a:uLnTx/>
                <a:uFillTx/>
                <a:latin typeface="Arial" panose="020B0604020202020204"/>
                <a:ea typeface="+mn-ea"/>
                <a:cs typeface="+mn-cs"/>
              </a:rPr>
              <a:t>Treated</a:t>
            </a:r>
            <a:r>
              <a:rPr kumimoji="0" lang="en-CH" sz="1000" b="1" i="0" u="none" strike="noStrike" kern="0" cap="none" spc="0" normalizeH="0" baseline="0" noProof="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Plan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8" name="TextBox 97">
            <a:extLst>
              <a:ext uri="{FF2B5EF4-FFF2-40B4-BE49-F238E27FC236}">
                <a16:creationId xmlns:a16="http://schemas.microsoft.com/office/drawing/2014/main" id="{03379234-AEA8-4149-AE3A-156B290468A9}"/>
              </a:ext>
            </a:extLst>
          </p:cNvPr>
          <p:cNvSpPr txBox="1"/>
          <p:nvPr/>
        </p:nvSpPr>
        <p:spPr>
          <a:xfrm>
            <a:off x="121667" y="5650505"/>
            <a:ext cx="2710647" cy="1477328"/>
          </a:xfrm>
          <a:prstGeom prst="rect">
            <a:avLst/>
          </a:prstGeom>
          <a:no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a:t>
            </a:r>
            <a:r>
              <a:rPr lang="en-US" sz="800" kern="0" dirty="0">
                <a:solidFill>
                  <a:srgbClr val="00A9E0"/>
                </a:solidFill>
                <a:latin typeface="Arial" panose="020B0604020202020204"/>
              </a:rPr>
              <a:t>defined in </a:t>
            </a:r>
            <a:r>
              <a:rPr lang="en-US" sz="800" kern="0" dirty="0" err="1">
                <a:solidFill>
                  <a:srgbClr val="00A9E0"/>
                </a:solidFill>
                <a:latin typeface="Arial" panose="020B0604020202020204"/>
              </a:rPr>
              <a:t>mCODE</a:t>
            </a:r>
            <a:r>
              <a:rPr lang="en-US" sz="800" kern="0" dirty="0">
                <a:solidFill>
                  <a:srgbClr val="00A9E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defined in </a:t>
            </a:r>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RT &gt;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845505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Treatment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a:ln>
                  <a:noFill/>
                </a:ln>
                <a:solidFill>
                  <a:srgbClr val="000000"/>
                </a:solidFill>
                <a:effectLst/>
                <a:uLnTx/>
                <a:uFillTx/>
                <a:latin typeface="Arial" panose="020B0604020202020204"/>
                <a:ea typeface="+mn-ea"/>
                <a:cs typeface="+mn-cs"/>
              </a:rPr>
              <a:t>in Plan</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Tree>
    <p:extLst>
      <p:ext uri="{BB962C8B-B14F-4D97-AF65-F5344CB8AC3E}">
        <p14:creationId xmlns:p14="http://schemas.microsoft.com/office/powerpoint/2010/main" val="925206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7838300" y="2788352"/>
            <a:ext cx="3119977" cy="1078733"/>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6271640" y="590788"/>
            <a:ext cx="4674527" cy="1872213"/>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1" name="Rectangle 100">
            <a:extLst>
              <a:ext uri="{FF2B5EF4-FFF2-40B4-BE49-F238E27FC236}">
                <a16:creationId xmlns:a16="http://schemas.microsoft.com/office/drawing/2014/main" id="{2A77DAFC-452C-4877-91B2-4A43B492F91C}"/>
              </a:ext>
            </a:extLst>
          </p:cNvPr>
          <p:cNvSpPr/>
          <p:nvPr/>
        </p:nvSpPr>
        <p:spPr>
          <a:xfrm>
            <a:off x="3480579" y="590788"/>
            <a:ext cx="2633252" cy="335536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638750" y="690898"/>
            <a:ext cx="2111486"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2456500" y="5504812"/>
            <a:ext cx="3361631" cy="76944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44655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356685" y="2912340"/>
            <a:ext cx="2243938"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err="1">
                <a:solidFill>
                  <a:srgbClr val="00A9E0"/>
                </a:solidFill>
                <a:latin typeface="Arial" panose="020B0604020202020204"/>
              </a:rPr>
              <a:t>Teleradiotherapy</a:t>
            </a:r>
            <a:r>
              <a:rPr lang="en-US" sz="800" kern="0" dirty="0">
                <a:solidFill>
                  <a:srgbClr val="00A9E0"/>
                </a:solidFill>
                <a:latin typeface="Arial" panose="020B0604020202020204"/>
              </a:rPr>
              <a:t> or Brachytherapy</a:t>
            </a:r>
            <a:br>
              <a:rPr lang="en-US" sz="800" b="1" kern="0" dirty="0">
                <a:solidFill>
                  <a:srgbClr val="00A9E0"/>
                </a:solidFill>
                <a:latin typeface="Arial" panose="020B0604020202020204"/>
              </a:rPr>
            </a:br>
            <a:r>
              <a:rPr lang="en-US" sz="1200" b="1" kern="0" dirty="0">
                <a:solidFill>
                  <a:srgbClr val="00A9E0"/>
                </a:solidFill>
                <a:latin typeface="Arial" panose="020B0604020202020204"/>
              </a:rPr>
              <a:t>Delivered </a:t>
            </a:r>
            <a:r>
              <a:rPr lang="en-CH" sz="1200" b="1" kern="0" dirty="0">
                <a:solidFill>
                  <a:srgbClr val="00A9E0"/>
                </a:solidFill>
                <a:latin typeface="Arial" panose="020B0604020202020204"/>
              </a:rPr>
              <a:t>Phase</a:t>
            </a:r>
            <a:endParaRPr lang="en-US" sz="12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8067426" y="5366312"/>
            <a:ext cx="2780029"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(Plan)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756679" y="997629"/>
            <a:ext cx="3006370"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903462" y="1444951"/>
            <a:ext cx="735288" cy="591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a:off x="5818131" y="5874144"/>
            <a:ext cx="2249295" cy="15389"/>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92815" y="758367"/>
            <a:ext cx="2710647"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e</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nt</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RadiotherapyIntent</a:t>
            </a:r>
            <a:b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intent to treat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with radiotherapy)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638749" y="2656204"/>
            <a:ext cx="2162277"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Teleradiotherapy</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or Brachytherapy </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p:cNvCxnSpPr>
          <p:nvPr/>
        </p:nvCxnSpPr>
        <p:spPr>
          <a:xfrm flipH="1">
            <a:off x="5319818" y="4744882"/>
            <a:ext cx="2770616" cy="7112"/>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p:cNvCxnSpPr>
          <p:nvPr/>
        </p:nvCxnSpPr>
        <p:spPr>
          <a:xfrm>
            <a:off x="4795784" y="2199003"/>
            <a:ext cx="0" cy="438242"/>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p:cNvCxnSpPr>
          <p:nvPr/>
        </p:nvCxnSpPr>
        <p:spPr>
          <a:xfrm>
            <a:off x="3730423" y="3794977"/>
            <a:ext cx="0" cy="444264"/>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10369409" y="3821552"/>
            <a:ext cx="0" cy="1544760"/>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97819" y="2137448"/>
            <a:ext cx="0" cy="3237742"/>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Radiotherapy Volume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414173"/>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1"/>
            <a:endCxn id="64" idx="3"/>
          </p:cNvCxnSpPr>
          <p:nvPr/>
        </p:nvCxnSpPr>
        <p:spPr>
          <a:xfrm flipH="1" flipV="1">
            <a:off x="7807513" y="1804052"/>
            <a:ext cx="549172" cy="1554564"/>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342661"/>
            <a:ext cx="982339" cy="2181027"/>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801026" y="1804052"/>
            <a:ext cx="589949" cy="142153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750236" y="1444951"/>
            <a:ext cx="640739" cy="35910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51">
            <a:extLst>
              <a:ext uri="{FF2B5EF4-FFF2-40B4-BE49-F238E27FC236}">
                <a16:creationId xmlns:a16="http://schemas.microsoft.com/office/drawing/2014/main" id="{86BAD3A2-3DE7-4F73-9CB0-FE2209F53E13}"/>
              </a:ext>
            </a:extLst>
          </p:cNvPr>
          <p:cNvCxnSpPr>
            <a:cxnSpLocks/>
            <a:stCxn id="57" idx="2"/>
            <a:endCxn id="64" idx="1"/>
          </p:cNvCxnSpPr>
          <p:nvPr/>
        </p:nvCxnSpPr>
        <p:spPr>
          <a:xfrm rot="5400000" flipH="1" flipV="1">
            <a:off x="3799902" y="-447711"/>
            <a:ext cx="339310" cy="4842836"/>
          </a:xfrm>
          <a:prstGeom prst="bentConnector4">
            <a:avLst>
              <a:gd name="adj1" fmla="val -67372"/>
              <a:gd name="adj2" fmla="val 63993"/>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081583" y="4077412"/>
            <a:ext cx="1971847"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18264" y="4258963"/>
            <a:ext cx="230155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794977"/>
            <a:ext cx="0" cy="1709835"/>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972962" y="4969964"/>
            <a:ext cx="0" cy="398822"/>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342661"/>
            <a:ext cx="968182" cy="353148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342661"/>
            <a:ext cx="1779426" cy="2362578"/>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2791999" y="4025771"/>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835959" y="101406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134580" y="4357566"/>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683503" y="573701"/>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476313" y="2788352"/>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719566" y="1249469"/>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748560" y="11897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53558" y="268518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6" name="TextBox 85">
            <a:extLst>
              <a:ext uri="{FF2B5EF4-FFF2-40B4-BE49-F238E27FC236}">
                <a16:creationId xmlns:a16="http://schemas.microsoft.com/office/drawing/2014/main" id="{97083A3F-4F13-4FC0-8BD8-5902BAFD557A}"/>
              </a:ext>
            </a:extLst>
          </p:cNvPr>
          <p:cNvSpPr txBox="1"/>
          <p:nvPr/>
        </p:nvSpPr>
        <p:spPr>
          <a:xfrm>
            <a:off x="2223408" y="2421341"/>
            <a:ext cx="109936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defines intended dose to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322906" y="3327718"/>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9012445" y="5017611"/>
            <a:ext cx="854893"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6812431" y="3821552"/>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552574" y="5417797"/>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37448" y="4940153"/>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3747384" y="2421341"/>
            <a:ext cx="947179"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00785" y="4569589"/>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10037646" y="408828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48480" y="3302535"/>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527431" y="242041"/>
            <a:ext cx="372570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mCODE</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STU 2 Scope (Summary of Delivery)</a:t>
            </a:r>
          </a:p>
        </p:txBody>
      </p:sp>
      <p:sp>
        <p:nvSpPr>
          <p:cNvPr id="98" name="Content Placeholder 2">
            <a:extLst>
              <a:ext uri="{FF2B5EF4-FFF2-40B4-BE49-F238E27FC236}">
                <a16:creationId xmlns:a16="http://schemas.microsoft.com/office/drawing/2014/main" id="{5830DCFC-8C06-4072-93FA-D6CE6D03B385}"/>
              </a:ext>
            </a:extLst>
          </p:cNvPr>
          <p:cNvSpPr txBox="1">
            <a:spLocks/>
          </p:cNvSpPr>
          <p:nvPr/>
        </p:nvSpPr>
        <p:spPr>
          <a:xfrm>
            <a:off x="7926229" y="6512915"/>
            <a:ext cx="301993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CH" sz="1200" dirty="0">
                <a:solidFill>
                  <a:srgbClr val="33CC33"/>
                </a:solidFill>
                <a:latin typeface="Arial" panose="020B0604020202020204"/>
              </a:rPr>
              <a:t>Include for Session Summary</a:t>
            </a:r>
            <a:r>
              <a:rPr lang="en-US" sz="1200" dirty="0">
                <a:solidFill>
                  <a:srgbClr val="33CC33"/>
                </a:solidFill>
                <a:latin typeface="Arial" panose="020B0604020202020204"/>
              </a:rPr>
              <a:t> (future)</a:t>
            </a:r>
          </a:p>
        </p:txBody>
      </p:sp>
      <p:sp>
        <p:nvSpPr>
          <p:cNvPr id="99" name="Rectangle 98">
            <a:extLst>
              <a:ext uri="{FF2B5EF4-FFF2-40B4-BE49-F238E27FC236}">
                <a16:creationId xmlns:a16="http://schemas.microsoft.com/office/drawing/2014/main" id="{57C9B76B-3613-435E-8497-0EDCFFAB68B8}"/>
              </a:ext>
            </a:extLst>
          </p:cNvPr>
          <p:cNvSpPr/>
          <p:nvPr/>
        </p:nvSpPr>
        <p:spPr>
          <a:xfrm>
            <a:off x="7950460" y="3990935"/>
            <a:ext cx="2995708" cy="255809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0" name="Content Placeholder 2">
            <a:extLst>
              <a:ext uri="{FF2B5EF4-FFF2-40B4-BE49-F238E27FC236}">
                <a16:creationId xmlns:a16="http://schemas.microsoft.com/office/drawing/2014/main" id="{3CB78359-3547-488A-B07B-630943E355D7}"/>
              </a:ext>
            </a:extLst>
          </p:cNvPr>
          <p:cNvSpPr txBox="1">
            <a:spLocks/>
          </p:cNvSpPr>
          <p:nvPr/>
        </p:nvSpPr>
        <p:spPr>
          <a:xfrm>
            <a:off x="3459742" y="242041"/>
            <a:ext cx="282852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(Plan</a:t>
            </a:r>
            <a:r>
              <a:rPr lang="en-CH" sz="1200" dirty="0">
                <a:solidFill>
                  <a:srgbClr val="33CC33"/>
                </a:solidFill>
                <a:latin typeface="Arial" panose="020B0604020202020204"/>
              </a:rPr>
              <a:t> Summary</a:t>
            </a:r>
            <a:r>
              <a:rPr lang="en-US" sz="1200" dirty="0">
                <a:solidFill>
                  <a:srgbClr val="33CC33"/>
                </a:solidFill>
                <a:latin typeface="Arial" panose="020B0604020202020204"/>
              </a:rPr>
              <a:t>)</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Revisited Naming Jul 27, 2021</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8021935" y="2423652"/>
            <a:ext cx="360660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(Lower Level Delivery Summary)</a:t>
            </a:r>
          </a:p>
        </p:txBody>
      </p:sp>
    </p:spTree>
    <p:extLst>
      <p:ext uri="{BB962C8B-B14F-4D97-AF65-F5344CB8AC3E}">
        <p14:creationId xmlns:p14="http://schemas.microsoft.com/office/powerpoint/2010/main" val="1005861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4429935" y="726136"/>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Plan)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440733" y="1003135"/>
            <a:ext cx="1989202" cy="2089151"/>
          </a:xfrm>
          <a:prstGeom prst="straightConnector1">
            <a:avLst/>
          </a:prstGeom>
          <a:noFill/>
          <a:ln w="6350" cap="flat" cmpd="sng" algn="ctr">
            <a:solidFill>
              <a:srgbClr val="00A9E0"/>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77529" y="2584454"/>
            <a:ext cx="2363204"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Prescription</a:t>
            </a:r>
            <a:endPar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Defines intent, directives, goals for the treatment. </a:t>
            </a:r>
            <a:br>
              <a:rPr lang="en-US" sz="1000" kern="0" dirty="0">
                <a:solidFill>
                  <a:srgbClr val="000000"/>
                </a:solidFill>
                <a:latin typeface="Arial" panose="020B0604020202020204"/>
              </a:rPr>
            </a:br>
            <a:r>
              <a:rPr lang="en-US" sz="1000" kern="0" dirty="0">
                <a:solidFill>
                  <a:srgbClr val="000000"/>
                </a:solidFill>
                <a:latin typeface="Arial" panose="020B0604020202020204"/>
              </a:rPr>
              <a:t>Can be defined for single Plan, cumulative for a Phase, or cumulative for a Course.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5485678" y="1280134"/>
            <a:ext cx="534541" cy="145820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6541421" y="1003135"/>
            <a:ext cx="4434968" cy="3216571"/>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153593" y="4129503"/>
            <a:ext cx="1511223"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536373" y="1761541"/>
            <a:ext cx="918930"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f Course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5316912" y="1964866"/>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57" idx="3"/>
            <a:endCxn id="58" idx="1"/>
          </p:cNvCxnSpPr>
          <p:nvPr/>
        </p:nvCxnSpPr>
        <p:spPr>
          <a:xfrm>
            <a:off x="2440733" y="3092286"/>
            <a:ext cx="2741932"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57" idx="3"/>
            <a:endCxn id="72" idx="1"/>
          </p:cNvCxnSpPr>
          <p:nvPr/>
        </p:nvCxnSpPr>
        <p:spPr>
          <a:xfrm>
            <a:off x="2440733" y="3092286"/>
            <a:ext cx="712860" cy="1237272"/>
          </a:xfrm>
          <a:prstGeom prst="straightConnector1">
            <a:avLst/>
          </a:prstGeom>
          <a:noFill/>
          <a:ln w="6350" cap="flat" cmpd="sng" algn="ctr">
            <a:solidFill>
              <a:srgbClr val="00A9E0"/>
            </a:solidFill>
            <a:prstDash val="solid"/>
            <a:miter lim="800000"/>
            <a:tailEnd type="triangle"/>
          </a:ln>
          <a:effectLst/>
        </p:spPr>
      </p:cxn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Phase)</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09205" y="3092286"/>
            <a:ext cx="1273460" cy="1037217"/>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558584" y="4902238"/>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29613"/>
            <a:ext cx="59104" cy="1176137"/>
          </a:xfrm>
          <a:prstGeom prst="straightConnector1">
            <a:avLst/>
          </a:prstGeom>
          <a:noFill/>
          <a:ln w="6350" cap="flat" cmpd="sng" algn="ctr">
            <a:solidFill>
              <a:srgbClr val="00A9E0"/>
            </a:solidFill>
            <a:prstDash val="solid"/>
            <a:miter lim="800000"/>
            <a:tailEnd type="triangle"/>
          </a:ln>
          <a:effectLst/>
        </p:spPr>
      </p:cxnSp>
      <p:sp>
        <p:nvSpPr>
          <p:cNvPr id="117" name="TextBox 116">
            <a:extLst>
              <a:ext uri="{FF2B5EF4-FFF2-40B4-BE49-F238E27FC236}">
                <a16:creationId xmlns:a16="http://schemas.microsoft.com/office/drawing/2014/main" id="{7126D02C-2AEB-4566-8877-78EDA9ACA438}"/>
              </a:ext>
            </a:extLst>
          </p:cNvPr>
          <p:cNvSpPr txBox="1"/>
          <p:nvPr/>
        </p:nvSpPr>
        <p:spPr>
          <a:xfrm>
            <a:off x="2888080" y="2795857"/>
            <a:ext cx="102112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Phase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8" name="TextBox 117">
            <a:extLst>
              <a:ext uri="{FF2B5EF4-FFF2-40B4-BE49-F238E27FC236}">
                <a16:creationId xmlns:a16="http://schemas.microsoft.com/office/drawing/2014/main" id="{4EFC2CE6-8AF2-4850-8DD7-40EA782097D0}"/>
              </a:ext>
            </a:extLst>
          </p:cNvPr>
          <p:cNvSpPr txBox="1"/>
          <p:nvPr/>
        </p:nvSpPr>
        <p:spPr>
          <a:xfrm>
            <a:off x="2148670" y="3575505"/>
            <a:ext cx="1232806"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single Plan Prescription,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09205" y="1280134"/>
            <a:ext cx="1576473" cy="2849369"/>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16337" y="2639216"/>
            <a:ext cx="1701492"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abstracts from Plans to allow for continuous fraction and dose tracking across multiple Plans.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1:1 to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4401630" y="1978124"/>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with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8" y="1761541"/>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372732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3609073" y="620432"/>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64816" y="1174430"/>
            <a:ext cx="1355403" cy="1563913"/>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5720559" y="897431"/>
            <a:ext cx="5255830" cy="3322275"/>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89746" y="4259690"/>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856364" y="1926673"/>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41132" y="3092286"/>
            <a:ext cx="1241533" cy="1167404"/>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153593" y="501738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05911"/>
            <a:ext cx="91031" cy="1199839"/>
          </a:xfrm>
          <a:prstGeom prst="straightConnector1">
            <a:avLst/>
          </a:prstGeom>
          <a:noFill/>
          <a:ln w="6350" cap="flat" cmpd="sng" algn="ctr">
            <a:solidFill>
              <a:srgbClr val="00A9E0"/>
            </a:solidFill>
            <a:prstDash val="solid"/>
            <a:miter lim="800000"/>
            <a:tailEnd type="triangle"/>
          </a:ln>
          <a:effectLst/>
        </p:spPr>
      </p:cxn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41132" y="1174430"/>
            <a:ext cx="723684" cy="3085260"/>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34389" y="2660652"/>
            <a:ext cx="1753254" cy="198431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is an abstraction from Plans to allow for continuous Phase fraction counting and dose tracking across multiple Plan fractions.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one-to-one with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3920910" y="1996624"/>
            <a:ext cx="899832"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with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referenced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7" y="1761541"/>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46" name="TextBox 45">
            <a:extLst>
              <a:ext uri="{FF2B5EF4-FFF2-40B4-BE49-F238E27FC236}">
                <a16:creationId xmlns:a16="http://schemas.microsoft.com/office/drawing/2014/main" id="{BEC1B106-98DF-44A2-97E3-7D4F64E35576}"/>
              </a:ext>
            </a:extLst>
          </p:cNvPr>
          <p:cNvSpPr txBox="1"/>
          <p:nvPr/>
        </p:nvSpPr>
        <p:spPr>
          <a:xfrm>
            <a:off x="65686" y="3100471"/>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Enough space here to bring back the prescription ;)</a:t>
            </a:r>
          </a:p>
          <a:p>
            <a:pPr marR="0" lvl="0" defTabSz="914400" eaLnBrk="1" fontAlgn="auto" latinLnBrk="0" hangingPunct="1">
              <a:lnSpc>
                <a:spcPct val="100000"/>
              </a:lnSpc>
              <a:spcBef>
                <a:spcPts val="0"/>
              </a:spcBef>
              <a:spcAft>
                <a:spcPts val="0"/>
              </a:spcAft>
              <a:buClrTx/>
              <a:buSzTx/>
              <a:tabLst/>
              <a:defRPr/>
            </a:pPr>
            <a:endParaRPr lang="en-US" sz="1000" kern="0" dirty="0">
              <a:solidFill>
                <a:srgbClr val="0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1000" kern="0" dirty="0">
                <a:solidFill>
                  <a:srgbClr val="000000"/>
                </a:solidFill>
                <a:latin typeface="Arial" panose="020B0604020202020204"/>
              </a:rPr>
              <a:t>B</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ut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let’s first stabilize this.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609527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C0F51420-631A-49CD-9189-6CC9C512347F}"/>
              </a:ext>
            </a:extLst>
          </p:cNvPr>
          <p:cNvGraphicFramePr>
            <a:graphicFrameLocks noGrp="1"/>
          </p:cNvGraphicFramePr>
          <p:nvPr/>
        </p:nvGraphicFramePr>
        <p:xfrm>
          <a:off x="678402" y="78883"/>
          <a:ext cx="10515597" cy="2234133"/>
        </p:xfrm>
        <a:graphic>
          <a:graphicData uri="http://schemas.openxmlformats.org/drawingml/2006/table">
            <a:tbl>
              <a:tblPr/>
              <a:tblGrid>
                <a:gridCol w="1632335">
                  <a:extLst>
                    <a:ext uri="{9D8B030D-6E8A-4147-A177-3AD203B41FA5}">
                      <a16:colId xmlns:a16="http://schemas.microsoft.com/office/drawing/2014/main" val="317687514"/>
                    </a:ext>
                  </a:extLst>
                </a:gridCol>
                <a:gridCol w="1422838">
                  <a:extLst>
                    <a:ext uri="{9D8B030D-6E8A-4147-A177-3AD203B41FA5}">
                      <a16:colId xmlns:a16="http://schemas.microsoft.com/office/drawing/2014/main" val="2136230394"/>
                    </a:ext>
                  </a:extLst>
                </a:gridCol>
                <a:gridCol w="209497">
                  <a:extLst>
                    <a:ext uri="{9D8B030D-6E8A-4147-A177-3AD203B41FA5}">
                      <a16:colId xmlns:a16="http://schemas.microsoft.com/office/drawing/2014/main" val="3781239031"/>
                    </a:ext>
                  </a:extLst>
                </a:gridCol>
                <a:gridCol w="209497">
                  <a:extLst>
                    <a:ext uri="{9D8B030D-6E8A-4147-A177-3AD203B41FA5}">
                      <a16:colId xmlns:a16="http://schemas.microsoft.com/office/drawing/2014/main" val="1362188776"/>
                    </a:ext>
                  </a:extLst>
                </a:gridCol>
                <a:gridCol w="209497">
                  <a:extLst>
                    <a:ext uri="{9D8B030D-6E8A-4147-A177-3AD203B41FA5}">
                      <a16:colId xmlns:a16="http://schemas.microsoft.com/office/drawing/2014/main" val="2220267076"/>
                    </a:ext>
                  </a:extLst>
                </a:gridCol>
                <a:gridCol w="209497">
                  <a:extLst>
                    <a:ext uri="{9D8B030D-6E8A-4147-A177-3AD203B41FA5}">
                      <a16:colId xmlns:a16="http://schemas.microsoft.com/office/drawing/2014/main" val="2168391457"/>
                    </a:ext>
                  </a:extLst>
                </a:gridCol>
                <a:gridCol w="209497">
                  <a:extLst>
                    <a:ext uri="{9D8B030D-6E8A-4147-A177-3AD203B41FA5}">
                      <a16:colId xmlns:a16="http://schemas.microsoft.com/office/drawing/2014/main" val="2800150933"/>
                    </a:ext>
                  </a:extLst>
                </a:gridCol>
                <a:gridCol w="209497">
                  <a:extLst>
                    <a:ext uri="{9D8B030D-6E8A-4147-A177-3AD203B41FA5}">
                      <a16:colId xmlns:a16="http://schemas.microsoft.com/office/drawing/2014/main" val="1062342551"/>
                    </a:ext>
                  </a:extLst>
                </a:gridCol>
                <a:gridCol w="209497">
                  <a:extLst>
                    <a:ext uri="{9D8B030D-6E8A-4147-A177-3AD203B41FA5}">
                      <a16:colId xmlns:a16="http://schemas.microsoft.com/office/drawing/2014/main" val="802106448"/>
                    </a:ext>
                  </a:extLst>
                </a:gridCol>
                <a:gridCol w="209497">
                  <a:extLst>
                    <a:ext uri="{9D8B030D-6E8A-4147-A177-3AD203B41FA5}">
                      <a16:colId xmlns:a16="http://schemas.microsoft.com/office/drawing/2014/main" val="3527847321"/>
                    </a:ext>
                  </a:extLst>
                </a:gridCol>
                <a:gridCol w="209497">
                  <a:extLst>
                    <a:ext uri="{9D8B030D-6E8A-4147-A177-3AD203B41FA5}">
                      <a16:colId xmlns:a16="http://schemas.microsoft.com/office/drawing/2014/main" val="1063063421"/>
                    </a:ext>
                  </a:extLst>
                </a:gridCol>
                <a:gridCol w="209497">
                  <a:extLst>
                    <a:ext uri="{9D8B030D-6E8A-4147-A177-3AD203B41FA5}">
                      <a16:colId xmlns:a16="http://schemas.microsoft.com/office/drawing/2014/main" val="2837182375"/>
                    </a:ext>
                  </a:extLst>
                </a:gridCol>
                <a:gridCol w="209497">
                  <a:extLst>
                    <a:ext uri="{9D8B030D-6E8A-4147-A177-3AD203B41FA5}">
                      <a16:colId xmlns:a16="http://schemas.microsoft.com/office/drawing/2014/main" val="3703315092"/>
                    </a:ext>
                  </a:extLst>
                </a:gridCol>
                <a:gridCol w="209497">
                  <a:extLst>
                    <a:ext uri="{9D8B030D-6E8A-4147-A177-3AD203B41FA5}">
                      <a16:colId xmlns:a16="http://schemas.microsoft.com/office/drawing/2014/main" val="3760184423"/>
                    </a:ext>
                  </a:extLst>
                </a:gridCol>
                <a:gridCol w="209497">
                  <a:extLst>
                    <a:ext uri="{9D8B030D-6E8A-4147-A177-3AD203B41FA5}">
                      <a16:colId xmlns:a16="http://schemas.microsoft.com/office/drawing/2014/main" val="1888013112"/>
                    </a:ext>
                  </a:extLst>
                </a:gridCol>
                <a:gridCol w="209497">
                  <a:extLst>
                    <a:ext uri="{9D8B030D-6E8A-4147-A177-3AD203B41FA5}">
                      <a16:colId xmlns:a16="http://schemas.microsoft.com/office/drawing/2014/main" val="722320369"/>
                    </a:ext>
                  </a:extLst>
                </a:gridCol>
                <a:gridCol w="209497">
                  <a:extLst>
                    <a:ext uri="{9D8B030D-6E8A-4147-A177-3AD203B41FA5}">
                      <a16:colId xmlns:a16="http://schemas.microsoft.com/office/drawing/2014/main" val="2161390923"/>
                    </a:ext>
                  </a:extLst>
                </a:gridCol>
                <a:gridCol w="209497">
                  <a:extLst>
                    <a:ext uri="{9D8B030D-6E8A-4147-A177-3AD203B41FA5}">
                      <a16:colId xmlns:a16="http://schemas.microsoft.com/office/drawing/2014/main" val="3800575046"/>
                    </a:ext>
                  </a:extLst>
                </a:gridCol>
                <a:gridCol w="209497">
                  <a:extLst>
                    <a:ext uri="{9D8B030D-6E8A-4147-A177-3AD203B41FA5}">
                      <a16:colId xmlns:a16="http://schemas.microsoft.com/office/drawing/2014/main" val="3518016505"/>
                    </a:ext>
                  </a:extLst>
                </a:gridCol>
                <a:gridCol w="209497">
                  <a:extLst>
                    <a:ext uri="{9D8B030D-6E8A-4147-A177-3AD203B41FA5}">
                      <a16:colId xmlns:a16="http://schemas.microsoft.com/office/drawing/2014/main" val="1578040052"/>
                    </a:ext>
                  </a:extLst>
                </a:gridCol>
                <a:gridCol w="209497">
                  <a:extLst>
                    <a:ext uri="{9D8B030D-6E8A-4147-A177-3AD203B41FA5}">
                      <a16:colId xmlns:a16="http://schemas.microsoft.com/office/drawing/2014/main" val="933969383"/>
                    </a:ext>
                  </a:extLst>
                </a:gridCol>
                <a:gridCol w="209497">
                  <a:extLst>
                    <a:ext uri="{9D8B030D-6E8A-4147-A177-3AD203B41FA5}">
                      <a16:colId xmlns:a16="http://schemas.microsoft.com/office/drawing/2014/main" val="2277808219"/>
                    </a:ext>
                  </a:extLst>
                </a:gridCol>
                <a:gridCol w="209497">
                  <a:extLst>
                    <a:ext uri="{9D8B030D-6E8A-4147-A177-3AD203B41FA5}">
                      <a16:colId xmlns:a16="http://schemas.microsoft.com/office/drawing/2014/main" val="4277646485"/>
                    </a:ext>
                  </a:extLst>
                </a:gridCol>
                <a:gridCol w="209497">
                  <a:extLst>
                    <a:ext uri="{9D8B030D-6E8A-4147-A177-3AD203B41FA5}">
                      <a16:colId xmlns:a16="http://schemas.microsoft.com/office/drawing/2014/main" val="1288956206"/>
                    </a:ext>
                  </a:extLst>
                </a:gridCol>
                <a:gridCol w="209497">
                  <a:extLst>
                    <a:ext uri="{9D8B030D-6E8A-4147-A177-3AD203B41FA5}">
                      <a16:colId xmlns:a16="http://schemas.microsoft.com/office/drawing/2014/main" val="3900565815"/>
                    </a:ext>
                  </a:extLst>
                </a:gridCol>
                <a:gridCol w="209497">
                  <a:extLst>
                    <a:ext uri="{9D8B030D-6E8A-4147-A177-3AD203B41FA5}">
                      <a16:colId xmlns:a16="http://schemas.microsoft.com/office/drawing/2014/main" val="4013107320"/>
                    </a:ext>
                  </a:extLst>
                </a:gridCol>
                <a:gridCol w="209497">
                  <a:extLst>
                    <a:ext uri="{9D8B030D-6E8A-4147-A177-3AD203B41FA5}">
                      <a16:colId xmlns:a16="http://schemas.microsoft.com/office/drawing/2014/main" val="812109469"/>
                    </a:ext>
                  </a:extLst>
                </a:gridCol>
                <a:gridCol w="209497">
                  <a:extLst>
                    <a:ext uri="{9D8B030D-6E8A-4147-A177-3AD203B41FA5}">
                      <a16:colId xmlns:a16="http://schemas.microsoft.com/office/drawing/2014/main" val="1950652310"/>
                    </a:ext>
                  </a:extLst>
                </a:gridCol>
                <a:gridCol w="209497">
                  <a:extLst>
                    <a:ext uri="{9D8B030D-6E8A-4147-A177-3AD203B41FA5}">
                      <a16:colId xmlns:a16="http://schemas.microsoft.com/office/drawing/2014/main" val="3041779238"/>
                    </a:ext>
                  </a:extLst>
                </a:gridCol>
                <a:gridCol w="209497">
                  <a:extLst>
                    <a:ext uri="{9D8B030D-6E8A-4147-A177-3AD203B41FA5}">
                      <a16:colId xmlns:a16="http://schemas.microsoft.com/office/drawing/2014/main" val="1954465258"/>
                    </a:ext>
                  </a:extLst>
                </a:gridCol>
                <a:gridCol w="209497">
                  <a:extLst>
                    <a:ext uri="{9D8B030D-6E8A-4147-A177-3AD203B41FA5}">
                      <a16:colId xmlns:a16="http://schemas.microsoft.com/office/drawing/2014/main" val="2213174313"/>
                    </a:ext>
                  </a:extLst>
                </a:gridCol>
                <a:gridCol w="209497">
                  <a:extLst>
                    <a:ext uri="{9D8B030D-6E8A-4147-A177-3AD203B41FA5}">
                      <a16:colId xmlns:a16="http://schemas.microsoft.com/office/drawing/2014/main" val="3689192898"/>
                    </a:ext>
                  </a:extLst>
                </a:gridCol>
                <a:gridCol w="1175514">
                  <a:extLst>
                    <a:ext uri="{9D8B030D-6E8A-4147-A177-3AD203B41FA5}">
                      <a16:colId xmlns:a16="http://schemas.microsoft.com/office/drawing/2014/main" val="989923118"/>
                    </a:ext>
                  </a:extLst>
                </a:gridCol>
              </a:tblGrid>
              <a:tr h="174678">
                <a:tc>
                  <a:txBody>
                    <a:bodyPr/>
                    <a:lstStyle/>
                    <a:p>
                      <a:pPr algn="ctr" fontAlgn="b"/>
                      <a:r>
                        <a:rPr lang="en-GB" sz="1000" b="0" i="0" u="none" strike="noStrike">
                          <a:solidFill>
                            <a:srgbClr val="000000"/>
                          </a:solidFill>
                          <a:effectLst/>
                          <a:latin typeface="Calibri" panose="020F0502020204030204" pitchFamily="34" charset="0"/>
                        </a:rPr>
                        <a:t>Concept</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Name</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dirty="0">
                          <a:solidFill>
                            <a:srgbClr val="000000"/>
                          </a:solidFill>
                          <a:effectLst/>
                          <a:latin typeface="Calibri" panose="020F0502020204030204" pitchFamily="34" charset="0"/>
                        </a:rPr>
                        <a:t>Subdivisions</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9685816"/>
                  </a:ext>
                </a:extLst>
              </a:tr>
              <a:tr h="174678">
                <a:tc>
                  <a:txBody>
                    <a:bodyPr/>
                    <a:lstStyle/>
                    <a:p>
                      <a:pPr algn="ctr" fontAlgn="b"/>
                      <a:r>
                        <a:rPr lang="en-GB" sz="1000" b="1" i="0" u="none" strike="noStrike">
                          <a:solidFill>
                            <a:srgbClr val="FFFFFF"/>
                          </a:solidFill>
                          <a:effectLst/>
                          <a:latin typeface="Calibri" panose="020F0502020204030204" pitchFamily="34" charset="0"/>
                        </a:rPr>
                        <a:t>Course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l" fontAlgn="b"/>
                      <a:r>
                        <a:rPr lang="en-GB" sz="1000" b="1" i="0" u="none" strike="noStrike" dirty="0">
                          <a:solidFill>
                            <a:srgbClr val="000000"/>
                          </a:solidFill>
                          <a:effectLst/>
                          <a:latin typeface="Calibri" panose="020F0502020204030204" pitchFamily="34" charset="0"/>
                        </a:rPr>
                        <a:t> Bilateral Breast w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1"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dirty="0">
                          <a:solidFill>
                            <a:srgbClr val="FFFFFF"/>
                          </a:solidFill>
                          <a:effectLst/>
                          <a:latin typeface="Calibri" panose="020F0502020204030204" pitchFamily="34" charset="0"/>
                        </a:rPr>
                        <a:t>Sessions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extLst>
                  <a:ext uri="{0D108BD9-81ED-4DB2-BD59-A6C34878D82A}">
                    <a16:rowId xmlns:a16="http://schemas.microsoft.com/office/drawing/2014/main" val="1134217724"/>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1752240"/>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2614708816"/>
                  </a:ext>
                </a:extLst>
              </a:tr>
              <a:tr h="174678">
                <a:tc rowSpan="3">
                  <a:txBody>
                    <a:bodyPr/>
                    <a:lstStyle/>
                    <a:p>
                      <a:pPr algn="ctr" fontAlgn="ctr"/>
                      <a:r>
                        <a:rPr lang="en-GB" sz="1000" b="0" i="0" u="none" strike="noStrike">
                          <a:solidFill>
                            <a:srgbClr val="000000"/>
                          </a:solidFill>
                          <a:effectLst/>
                          <a:latin typeface="Calibri" panose="020F0502020204030204" pitchFamily="34" charset="0"/>
                        </a:rPr>
                        <a:t>Treatment Plans</a:t>
                      </a:r>
                      <a:br>
                        <a:rPr lang="en-GB" sz="1000" b="0" i="0" u="none" strike="noStrike">
                          <a:solidFill>
                            <a:srgbClr val="000000"/>
                          </a:solidFill>
                          <a:effectLst/>
                          <a:latin typeface="Calibri" panose="020F0502020204030204" pitchFamily="34" charset="0"/>
                        </a:rPr>
                      </a:br>
                      <a:r>
                        <a:rPr lang="en-GB" sz="1000" b="0" i="0" u="none" strike="noStrike">
                          <a:solidFill>
                            <a:srgbClr val="000000"/>
                          </a:solidFill>
                          <a:effectLst/>
                          <a:latin typeface="Calibri" panose="020F0502020204030204" pitchFamily="34" charset="0"/>
                        </a:rPr>
                        <a:t>(two adaptations)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GB" sz="1000" b="1"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74972911"/>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75327712"/>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45070522"/>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9165615"/>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333903051"/>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85346340"/>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9736172"/>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Right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1752554757"/>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dirty="0">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73493952"/>
                  </a:ext>
                </a:extLst>
              </a:tr>
            </a:tbl>
          </a:graphicData>
        </a:graphic>
      </p:graphicFrame>
      <p:sp>
        <p:nvSpPr>
          <p:cNvPr id="11" name="TextBox 10">
            <a:extLst>
              <a:ext uri="{FF2B5EF4-FFF2-40B4-BE49-F238E27FC236}">
                <a16:creationId xmlns:a16="http://schemas.microsoft.com/office/drawing/2014/main" id="{171E60EE-D08C-4756-AF35-4D0C3BF3B81F}"/>
              </a:ext>
            </a:extLst>
          </p:cNvPr>
          <p:cNvSpPr txBox="1"/>
          <p:nvPr/>
        </p:nvSpPr>
        <p:spPr>
          <a:xfrm>
            <a:off x="4707252" y="2656740"/>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 name="TextBox 11">
            <a:extLst>
              <a:ext uri="{FF2B5EF4-FFF2-40B4-BE49-F238E27FC236}">
                <a16:creationId xmlns:a16="http://schemas.microsoft.com/office/drawing/2014/main" id="{0AC6DB65-E80B-46BE-9E1E-2D3712037A27}"/>
              </a:ext>
            </a:extLst>
          </p:cNvPr>
          <p:cNvSpPr txBox="1"/>
          <p:nvPr/>
        </p:nvSpPr>
        <p:spPr>
          <a:xfrm>
            <a:off x="4051960" y="6439989"/>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13" name="TextBox 12">
            <a:extLst>
              <a:ext uri="{FF2B5EF4-FFF2-40B4-BE49-F238E27FC236}">
                <a16:creationId xmlns:a16="http://schemas.microsoft.com/office/drawing/2014/main" id="{621D9E0F-B1F9-4BAF-90BC-DA2A417C4D4F}"/>
              </a:ext>
            </a:extLst>
          </p:cNvPr>
          <p:cNvSpPr txBox="1"/>
          <p:nvPr/>
        </p:nvSpPr>
        <p:spPr>
          <a:xfrm>
            <a:off x="331427" y="3989607"/>
            <a:ext cx="2231281"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indent="0">
              <a:lnSpc>
                <a:spcPct val="100000"/>
              </a:lnSpc>
              <a:spcBef>
                <a:spcPts val="0"/>
              </a:spcBef>
              <a:spcAft>
                <a:spcPts val="0"/>
              </a:spcAft>
              <a:buClr>
                <a:srgbClr val="00A9E0"/>
              </a:buClr>
              <a:buFont typeface="Arial"/>
              <a:buNone/>
            </a:pPr>
            <a:r>
              <a:rPr lang="en-US" sz="1000" dirty="0">
                <a:latin typeface="Arial" panose="020B0604020202020204"/>
              </a:rPr>
              <a:t>One conceptual series of equivalent treatments (same nominal dose to the same target volumes with the same modality and technique).</a:t>
            </a:r>
            <a:br>
              <a:rPr lang="en-US" sz="1000" dirty="0">
                <a:latin typeface="Arial" panose="020B0604020202020204"/>
              </a:rPr>
            </a:br>
            <a:r>
              <a:rPr lang="en-US" sz="1000" dirty="0">
                <a:latin typeface="Arial" panose="020B0604020202020204"/>
              </a:rPr>
              <a:t>May use multiple Plans sequentially in case of plan adaptation, or in parallel if splitting plans for technical reasons.</a:t>
            </a:r>
          </a:p>
        </p:txBody>
      </p:sp>
      <p:cxnSp>
        <p:nvCxnSpPr>
          <p:cNvPr id="14" name="Straight Arrow Connector 13">
            <a:extLst>
              <a:ext uri="{FF2B5EF4-FFF2-40B4-BE49-F238E27FC236}">
                <a16:creationId xmlns:a16="http://schemas.microsoft.com/office/drawing/2014/main" id="{0A2A3762-3A85-43E9-BCFD-FC16BE3F5EA4}"/>
              </a:ext>
            </a:extLst>
          </p:cNvPr>
          <p:cNvCxnSpPr>
            <a:cxnSpLocks/>
            <a:stCxn id="17" idx="1"/>
            <a:endCxn id="12" idx="3"/>
          </p:cNvCxnSpPr>
          <p:nvPr/>
        </p:nvCxnSpPr>
        <p:spPr>
          <a:xfrm flipH="1">
            <a:off x="5572670" y="5799171"/>
            <a:ext cx="1600248" cy="763929"/>
          </a:xfrm>
          <a:prstGeom prst="straightConnector1">
            <a:avLst/>
          </a:prstGeom>
          <a:noFill/>
          <a:ln w="6350" cap="flat" cmpd="sng" algn="ctr">
            <a:solidFill>
              <a:srgbClr val="00A9E0"/>
            </a:solidFill>
            <a:prstDash val="solid"/>
            <a:miter lim="800000"/>
            <a:tailEnd type="triangle"/>
          </a:ln>
          <a:effectLst/>
        </p:spPr>
      </p:cxnSp>
      <p:cxnSp>
        <p:nvCxnSpPr>
          <p:cNvPr id="15" name="Straight Arrow Connector 14">
            <a:extLst>
              <a:ext uri="{FF2B5EF4-FFF2-40B4-BE49-F238E27FC236}">
                <a16:creationId xmlns:a16="http://schemas.microsoft.com/office/drawing/2014/main" id="{F08A5345-1E69-4A7D-AFF6-150E2133B24A}"/>
              </a:ext>
            </a:extLst>
          </p:cNvPr>
          <p:cNvCxnSpPr>
            <a:cxnSpLocks/>
            <a:stCxn id="11" idx="2"/>
            <a:endCxn id="13" idx="0"/>
          </p:cNvCxnSpPr>
          <p:nvPr/>
        </p:nvCxnSpPr>
        <p:spPr>
          <a:xfrm flipH="1">
            <a:off x="1447068" y="3210738"/>
            <a:ext cx="4315927" cy="778869"/>
          </a:xfrm>
          <a:prstGeom prst="straightConnector1">
            <a:avLst/>
          </a:prstGeom>
          <a:noFill/>
          <a:ln w="6350" cap="flat" cmpd="sng" algn="ctr">
            <a:solidFill>
              <a:srgbClr val="00A9E0"/>
            </a:solidFill>
            <a:prstDash val="solid"/>
            <a:miter lim="800000"/>
            <a:tailEnd type="triangle"/>
          </a:ln>
          <a:effectLst/>
        </p:spPr>
      </p:cxnSp>
      <p:cxnSp>
        <p:nvCxnSpPr>
          <p:cNvPr id="16" name="Straight Arrow Connector 15">
            <a:extLst>
              <a:ext uri="{FF2B5EF4-FFF2-40B4-BE49-F238E27FC236}">
                <a16:creationId xmlns:a16="http://schemas.microsoft.com/office/drawing/2014/main" id="{7815E59F-EF71-4F20-BF8E-8B59BEA441FD}"/>
              </a:ext>
            </a:extLst>
          </p:cNvPr>
          <p:cNvCxnSpPr>
            <a:cxnSpLocks/>
            <a:stCxn id="11" idx="2"/>
            <a:endCxn id="17" idx="0"/>
          </p:cNvCxnSpPr>
          <p:nvPr/>
        </p:nvCxnSpPr>
        <p:spPr>
          <a:xfrm>
            <a:off x="5762995" y="3210738"/>
            <a:ext cx="2504296" cy="2311434"/>
          </a:xfrm>
          <a:prstGeom prst="straightConnector1">
            <a:avLst/>
          </a:prstGeom>
          <a:noFill/>
          <a:ln w="6350" cap="flat" cmpd="sng" algn="ctr">
            <a:solidFill>
              <a:srgbClr val="00A9E0"/>
            </a:solidFill>
            <a:prstDash val="solid"/>
            <a:miter lim="800000"/>
            <a:tailEnd type="triangle"/>
          </a:ln>
          <a:effectLst/>
        </p:spPr>
      </p:cxnSp>
      <p:sp>
        <p:nvSpPr>
          <p:cNvPr id="17" name="TextBox 16">
            <a:extLst>
              <a:ext uri="{FF2B5EF4-FFF2-40B4-BE49-F238E27FC236}">
                <a16:creationId xmlns:a16="http://schemas.microsoft.com/office/drawing/2014/main" id="{110AD838-51D8-40A3-B7F1-C7C7FB837E77}"/>
              </a:ext>
            </a:extLst>
          </p:cNvPr>
          <p:cNvSpPr txBox="1"/>
          <p:nvPr/>
        </p:nvSpPr>
        <p:spPr>
          <a:xfrm>
            <a:off x="7172918" y="5522172"/>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18" name="TextBox 17">
            <a:extLst>
              <a:ext uri="{FF2B5EF4-FFF2-40B4-BE49-F238E27FC236}">
                <a16:creationId xmlns:a16="http://schemas.microsoft.com/office/drawing/2014/main" id="{F7C930C7-8B5F-445F-8E2E-585D1955CDE9}"/>
              </a:ext>
            </a:extLst>
          </p:cNvPr>
          <p:cNvSpPr txBox="1"/>
          <p:nvPr/>
        </p:nvSpPr>
        <p:spPr>
          <a:xfrm>
            <a:off x="3960930" y="5326964"/>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sp>
        <p:nvSpPr>
          <p:cNvPr id="19" name="TextBox 18">
            <a:extLst>
              <a:ext uri="{FF2B5EF4-FFF2-40B4-BE49-F238E27FC236}">
                <a16:creationId xmlns:a16="http://schemas.microsoft.com/office/drawing/2014/main" id="{3F65598E-DECB-48D9-BD25-EC07C193BA70}"/>
              </a:ext>
            </a:extLst>
          </p:cNvPr>
          <p:cNvSpPr txBox="1"/>
          <p:nvPr/>
        </p:nvSpPr>
        <p:spPr>
          <a:xfrm>
            <a:off x="3341540" y="3215854"/>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0" name="TextBox 19">
            <a:extLst>
              <a:ext uri="{FF2B5EF4-FFF2-40B4-BE49-F238E27FC236}">
                <a16:creationId xmlns:a16="http://schemas.microsoft.com/office/drawing/2014/main" id="{B014E1B4-80C2-45DB-BDE7-3736E6BBB329}"/>
              </a:ext>
            </a:extLst>
          </p:cNvPr>
          <p:cNvSpPr txBox="1"/>
          <p:nvPr/>
        </p:nvSpPr>
        <p:spPr>
          <a:xfrm>
            <a:off x="4720240" y="3925781"/>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1" name="Straight Arrow Connector 20">
            <a:extLst>
              <a:ext uri="{FF2B5EF4-FFF2-40B4-BE49-F238E27FC236}">
                <a16:creationId xmlns:a16="http://schemas.microsoft.com/office/drawing/2014/main" id="{4F7D7C8B-0494-4B7D-979D-4C1A29E3DB39}"/>
              </a:ext>
            </a:extLst>
          </p:cNvPr>
          <p:cNvCxnSpPr>
            <a:cxnSpLocks/>
            <a:stCxn id="13" idx="3"/>
            <a:endCxn id="18" idx="1"/>
          </p:cNvCxnSpPr>
          <p:nvPr/>
        </p:nvCxnSpPr>
        <p:spPr>
          <a:xfrm>
            <a:off x="2562708" y="4728271"/>
            <a:ext cx="1398222" cy="721804"/>
          </a:xfrm>
          <a:prstGeom prst="straightConnector1">
            <a:avLst/>
          </a:prstGeom>
          <a:noFill/>
          <a:ln w="6350" cap="flat" cmpd="sng" algn="ctr">
            <a:solidFill>
              <a:srgbClr val="00A9E0"/>
            </a:solidFill>
            <a:prstDash val="solid"/>
            <a:miter lim="800000"/>
            <a:tailEnd type="triangle"/>
          </a:ln>
          <a:effectLst/>
        </p:spPr>
      </p:cxnSp>
      <p:sp>
        <p:nvSpPr>
          <p:cNvPr id="22" name="TextBox 21">
            <a:extLst>
              <a:ext uri="{FF2B5EF4-FFF2-40B4-BE49-F238E27FC236}">
                <a16:creationId xmlns:a16="http://schemas.microsoft.com/office/drawing/2014/main" id="{76CFE7BB-BB08-409A-9A0E-6430CDDF9D9B}"/>
              </a:ext>
            </a:extLst>
          </p:cNvPr>
          <p:cNvSpPr txBox="1"/>
          <p:nvPr/>
        </p:nvSpPr>
        <p:spPr>
          <a:xfrm>
            <a:off x="2169829" y="6265114"/>
            <a:ext cx="1753573"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implemented by 1..* </a:t>
            </a:r>
          </a:p>
        </p:txBody>
      </p:sp>
      <p:cxnSp>
        <p:nvCxnSpPr>
          <p:cNvPr id="23" name="Straight Arrow Connector 22">
            <a:extLst>
              <a:ext uri="{FF2B5EF4-FFF2-40B4-BE49-F238E27FC236}">
                <a16:creationId xmlns:a16="http://schemas.microsoft.com/office/drawing/2014/main" id="{68C2B3AB-1FB3-41F0-B356-F8C742591C83}"/>
              </a:ext>
            </a:extLst>
          </p:cNvPr>
          <p:cNvCxnSpPr>
            <a:cxnSpLocks/>
            <a:stCxn id="18" idx="2"/>
            <a:endCxn id="12" idx="0"/>
          </p:cNvCxnSpPr>
          <p:nvPr/>
        </p:nvCxnSpPr>
        <p:spPr>
          <a:xfrm flipH="1">
            <a:off x="4812315" y="5573185"/>
            <a:ext cx="1" cy="866804"/>
          </a:xfrm>
          <a:prstGeom prst="straightConnector1">
            <a:avLst/>
          </a:prstGeom>
          <a:noFill/>
          <a:ln w="6350" cap="flat" cmpd="sng" algn="ctr">
            <a:solidFill>
              <a:srgbClr val="00A9E0"/>
            </a:solidFill>
            <a:prstDash val="solid"/>
            <a:miter lim="800000"/>
            <a:tailEnd type="triangle"/>
          </a:ln>
          <a:effectLst/>
        </p:spPr>
      </p:cxnSp>
      <p:cxnSp>
        <p:nvCxnSpPr>
          <p:cNvPr id="24" name="Straight Arrow Connector 23">
            <a:extLst>
              <a:ext uri="{FF2B5EF4-FFF2-40B4-BE49-F238E27FC236}">
                <a16:creationId xmlns:a16="http://schemas.microsoft.com/office/drawing/2014/main" id="{04CB12FD-274B-48EE-900E-97EB8D2554E3}"/>
              </a:ext>
            </a:extLst>
          </p:cNvPr>
          <p:cNvCxnSpPr>
            <a:cxnSpLocks/>
            <a:stCxn id="11" idx="2"/>
            <a:endCxn id="18" idx="0"/>
          </p:cNvCxnSpPr>
          <p:nvPr/>
        </p:nvCxnSpPr>
        <p:spPr>
          <a:xfrm flipH="1">
            <a:off x="4812316" y="3210738"/>
            <a:ext cx="950679" cy="2116226"/>
          </a:xfrm>
          <a:prstGeom prst="straightConnector1">
            <a:avLst/>
          </a:prstGeom>
          <a:noFill/>
          <a:ln w="6350" cap="flat" cmpd="sng" algn="ctr">
            <a:solidFill>
              <a:srgbClr val="00A9E0"/>
            </a:solidFill>
            <a:prstDash val="solid"/>
            <a:miter lim="800000"/>
            <a:tailEnd type="triangle"/>
          </a:ln>
          <a:effectLst/>
        </p:spPr>
      </p:cxnSp>
      <p:sp>
        <p:nvSpPr>
          <p:cNvPr id="27" name="TextBox 26">
            <a:extLst>
              <a:ext uri="{FF2B5EF4-FFF2-40B4-BE49-F238E27FC236}">
                <a16:creationId xmlns:a16="http://schemas.microsoft.com/office/drawing/2014/main" id="{BBC71D30-E826-46E8-B9F6-6DF025731043}"/>
              </a:ext>
            </a:extLst>
          </p:cNvPr>
          <p:cNvSpPr txBox="1"/>
          <p:nvPr/>
        </p:nvSpPr>
        <p:spPr>
          <a:xfrm>
            <a:off x="2681771" y="4779472"/>
            <a:ext cx="1290689"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implemented by parallel or sequential use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 Plans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8" name="TextBox 27">
            <a:extLst>
              <a:ext uri="{FF2B5EF4-FFF2-40B4-BE49-F238E27FC236}">
                <a16:creationId xmlns:a16="http://schemas.microsoft.com/office/drawing/2014/main" id="{3B58CD53-2D8D-4DB4-83DC-3CBE0F855CD0}"/>
              </a:ext>
            </a:extLst>
          </p:cNvPr>
          <p:cNvSpPr txBox="1"/>
          <p:nvPr/>
        </p:nvSpPr>
        <p:spPr>
          <a:xfrm>
            <a:off x="8785538" y="4010099"/>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29" name="Straight Arrow Connector 28">
            <a:extLst>
              <a:ext uri="{FF2B5EF4-FFF2-40B4-BE49-F238E27FC236}">
                <a16:creationId xmlns:a16="http://schemas.microsoft.com/office/drawing/2014/main" id="{33CDE905-2A28-4F81-B67A-3A675CB005C8}"/>
              </a:ext>
            </a:extLst>
          </p:cNvPr>
          <p:cNvCxnSpPr>
            <a:cxnSpLocks/>
            <a:stCxn id="28" idx="2"/>
            <a:endCxn id="17" idx="0"/>
          </p:cNvCxnSpPr>
          <p:nvPr/>
        </p:nvCxnSpPr>
        <p:spPr>
          <a:xfrm flipH="1">
            <a:off x="8267291" y="4717985"/>
            <a:ext cx="1612620" cy="804187"/>
          </a:xfrm>
          <a:prstGeom prst="straightConnector1">
            <a:avLst/>
          </a:prstGeom>
          <a:noFill/>
          <a:ln w="6350" cap="flat" cmpd="sng" algn="ctr">
            <a:solidFill>
              <a:srgbClr val="00A9E0"/>
            </a:solidFill>
            <a:prstDash val="solid"/>
            <a:miter lim="800000"/>
            <a:tailEnd type="triangle"/>
          </a:ln>
          <a:effectLst/>
        </p:spPr>
      </p:cxnSp>
      <p:sp>
        <p:nvSpPr>
          <p:cNvPr id="30" name="TextBox 29">
            <a:extLst>
              <a:ext uri="{FF2B5EF4-FFF2-40B4-BE49-F238E27FC236}">
                <a16:creationId xmlns:a16="http://schemas.microsoft.com/office/drawing/2014/main" id="{0180ADE5-FA80-4528-84C3-CC5C62C7C4C0}"/>
              </a:ext>
            </a:extLst>
          </p:cNvPr>
          <p:cNvSpPr txBox="1"/>
          <p:nvPr/>
        </p:nvSpPr>
        <p:spPr>
          <a:xfrm>
            <a:off x="8832455" y="4901208"/>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2" name="TextBox 31">
            <a:extLst>
              <a:ext uri="{FF2B5EF4-FFF2-40B4-BE49-F238E27FC236}">
                <a16:creationId xmlns:a16="http://schemas.microsoft.com/office/drawing/2014/main" id="{F9010FF9-E24A-4BDB-997A-1A6C6325982C}"/>
              </a:ext>
            </a:extLst>
          </p:cNvPr>
          <p:cNvSpPr txBox="1"/>
          <p:nvPr/>
        </p:nvSpPr>
        <p:spPr>
          <a:xfrm>
            <a:off x="5762995" y="6076170"/>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4" name="TextBox 33">
            <a:extLst>
              <a:ext uri="{FF2B5EF4-FFF2-40B4-BE49-F238E27FC236}">
                <a16:creationId xmlns:a16="http://schemas.microsoft.com/office/drawing/2014/main" id="{ED8D9D08-1742-4D98-9858-9FD083932AEC}"/>
              </a:ext>
            </a:extLst>
          </p:cNvPr>
          <p:cNvSpPr txBox="1"/>
          <p:nvPr/>
        </p:nvSpPr>
        <p:spPr>
          <a:xfrm>
            <a:off x="6926437" y="4186805"/>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Straight Arrow Connector 35">
            <a:extLst>
              <a:ext uri="{FF2B5EF4-FFF2-40B4-BE49-F238E27FC236}">
                <a16:creationId xmlns:a16="http://schemas.microsoft.com/office/drawing/2014/main" id="{C5890677-1D85-41CD-8FF3-9C4B4889232C}"/>
              </a:ext>
            </a:extLst>
          </p:cNvPr>
          <p:cNvCxnSpPr>
            <a:cxnSpLocks/>
            <a:stCxn id="13" idx="2"/>
            <a:endCxn id="38" idx="0"/>
          </p:cNvCxnSpPr>
          <p:nvPr/>
        </p:nvCxnSpPr>
        <p:spPr>
          <a:xfrm flipH="1">
            <a:off x="1447067" y="5466935"/>
            <a:ext cx="1" cy="963483"/>
          </a:xfrm>
          <a:prstGeom prst="straightConnector1">
            <a:avLst/>
          </a:prstGeom>
          <a:noFill/>
          <a:ln w="6350" cap="flat" cmpd="sng" algn="ctr">
            <a:solidFill>
              <a:srgbClr val="00A9E0"/>
            </a:solidFill>
            <a:prstDash val="solid"/>
            <a:miter lim="800000"/>
            <a:tailEnd type="triangle"/>
          </a:ln>
          <a:effectLst/>
        </p:spPr>
      </p:cxnSp>
      <p:sp>
        <p:nvSpPr>
          <p:cNvPr id="37" name="TextBox 36">
            <a:extLst>
              <a:ext uri="{FF2B5EF4-FFF2-40B4-BE49-F238E27FC236}">
                <a16:creationId xmlns:a16="http://schemas.microsoft.com/office/drawing/2014/main" id="{6427CA3C-6BC4-45FA-BF18-0F9E795D296B}"/>
              </a:ext>
            </a:extLst>
          </p:cNvPr>
          <p:cNvSpPr txBox="1"/>
          <p:nvPr/>
        </p:nvSpPr>
        <p:spPr>
          <a:xfrm>
            <a:off x="4333492" y="5633840"/>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treated as series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8" name="TextBox 37">
            <a:extLst>
              <a:ext uri="{FF2B5EF4-FFF2-40B4-BE49-F238E27FC236}">
                <a16:creationId xmlns:a16="http://schemas.microsoft.com/office/drawing/2014/main" id="{DB6AC4DA-F80F-46B2-BCBA-5AA984E63930}"/>
              </a:ext>
            </a:extLst>
          </p:cNvPr>
          <p:cNvSpPr txBox="1"/>
          <p:nvPr/>
        </p:nvSpPr>
        <p:spPr>
          <a:xfrm>
            <a:off x="686712" y="6430418"/>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39" name="Straight Arrow Connector 38">
            <a:extLst>
              <a:ext uri="{FF2B5EF4-FFF2-40B4-BE49-F238E27FC236}">
                <a16:creationId xmlns:a16="http://schemas.microsoft.com/office/drawing/2014/main" id="{6FEADD22-E980-4BDA-9A55-6420850B6FC1}"/>
              </a:ext>
            </a:extLst>
          </p:cNvPr>
          <p:cNvCxnSpPr>
            <a:cxnSpLocks/>
            <a:stCxn id="38" idx="3"/>
            <a:endCxn id="12" idx="1"/>
          </p:cNvCxnSpPr>
          <p:nvPr/>
        </p:nvCxnSpPr>
        <p:spPr>
          <a:xfrm>
            <a:off x="2207422" y="6553529"/>
            <a:ext cx="1844538" cy="9571"/>
          </a:xfrm>
          <a:prstGeom prst="straightConnector1">
            <a:avLst/>
          </a:prstGeom>
          <a:noFill/>
          <a:ln w="6350" cap="flat" cmpd="sng" algn="ctr">
            <a:solidFill>
              <a:srgbClr val="00A9E0"/>
            </a:solidFill>
            <a:prstDash val="solid"/>
            <a:miter lim="800000"/>
            <a:tailEnd type="triangle"/>
          </a:ln>
          <a:effectLst/>
        </p:spPr>
      </p:cxnSp>
      <p:sp>
        <p:nvSpPr>
          <p:cNvPr id="40" name="TextBox 39">
            <a:extLst>
              <a:ext uri="{FF2B5EF4-FFF2-40B4-BE49-F238E27FC236}">
                <a16:creationId xmlns:a16="http://schemas.microsoft.com/office/drawing/2014/main" id="{23F4A21A-F2E5-428F-A4D4-050CB18A8AEB}"/>
              </a:ext>
            </a:extLst>
          </p:cNvPr>
          <p:cNvSpPr txBox="1"/>
          <p:nvPr/>
        </p:nvSpPr>
        <p:spPr>
          <a:xfrm>
            <a:off x="887844" y="5669836"/>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is treated as a series of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40892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7982954"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711090" y="2969283"/>
            <a:ext cx="3459722" cy="1698329"/>
          </a:xfrm>
          <a:prstGeom prst="rect">
            <a:avLst/>
          </a:prstGeom>
        </p:spPr>
      </p:pic>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081991" y="2257632"/>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4169698" y="225763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675846" y="225763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(ordered by a physician)</a:t>
            </a:r>
          </a:p>
        </p:txBody>
      </p:sp>
      <p:sp>
        <p:nvSpPr>
          <p:cNvPr id="25" name="TextBox 21">
            <a:extLst>
              <a:ext uri="{FF2B5EF4-FFF2-40B4-BE49-F238E27FC236}">
                <a16:creationId xmlns:a16="http://schemas.microsoft.com/office/drawing/2014/main" id="{B42A2CED-0EF3-4DC4-9B5C-776D317DF67A}"/>
              </a:ext>
            </a:extLst>
          </p:cNvPr>
          <p:cNvSpPr txBox="1"/>
          <p:nvPr/>
        </p:nvSpPr>
        <p:spPr>
          <a:xfrm>
            <a:off x="8743371" y="2931399"/>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743372" y="3676822"/>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31013"/>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1972031"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082743" y="3779673"/>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1081859"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1081859"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748353" y="4474421"/>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RTResourcesHighLevel.svg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Feb 23, 2022</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Tree>
    <p:extLst>
      <p:ext uri="{BB962C8B-B14F-4D97-AF65-F5344CB8AC3E}">
        <p14:creationId xmlns:p14="http://schemas.microsoft.com/office/powerpoint/2010/main" val="4090537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AEE22E-ABBF-4BCA-AF07-AEB4836BE0B8}"/>
              </a:ext>
            </a:extLst>
          </p:cNvPr>
          <p:cNvSpPr txBox="1"/>
          <p:nvPr/>
        </p:nvSpPr>
        <p:spPr>
          <a:xfrm>
            <a:off x="3047260" y="2969554"/>
            <a:ext cx="6094520" cy="369332"/>
          </a:xfrm>
          <a:prstGeom prst="rect">
            <a:avLst/>
          </a:prstGeom>
          <a:noFill/>
        </p:spPr>
        <p:txBody>
          <a:bodyPr wrap="square">
            <a:spAutoFit/>
          </a:bodyPr>
          <a:lstStyle/>
          <a:p>
            <a:pPr>
              <a:defRPr/>
            </a:pP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Previous </a:t>
            </a:r>
            <a:r>
              <a:rPr lang="en-GB" kern="0" dirty="0">
                <a:solidFill>
                  <a:srgbClr val="000000"/>
                </a:solidFill>
                <a:latin typeface="Arial" panose="020B0604020202020204"/>
              </a:rPr>
              <a:t>v</a:t>
            </a:r>
            <a:r>
              <a:rPr kumimoji="0" lang="en-GB" sz="1800" b="0" i="0" u="none" strike="noStrike" kern="0" cap="none" spc="0" normalizeH="0" baseline="0" noProof="0" dirty="0" err="1">
                <a:ln>
                  <a:noFill/>
                </a:ln>
                <a:solidFill>
                  <a:srgbClr val="000000"/>
                </a:solidFill>
                <a:effectLst/>
                <a:uLnTx/>
                <a:uFillTx/>
                <a:latin typeface="Arial" panose="020B0604020202020204"/>
                <a:ea typeface="+mn-ea"/>
                <a:cs typeface="+mn-cs"/>
              </a:rPr>
              <a:t>ersions</a:t>
            </a: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 and figures that were not used (yet):</a:t>
            </a:r>
            <a:endParaRPr kumimoji="0" lang="en-CH"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36021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8360038"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453915" y="2969283"/>
            <a:ext cx="3459722" cy="1698329"/>
          </a:xfrm>
          <a:prstGeom prst="rect">
            <a:avLst/>
          </a:prstGeom>
        </p:spPr>
      </p:pic>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424891" y="2257632"/>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4169698" y="225763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418671" y="225763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(ordered by a physician)</a:t>
            </a:r>
          </a:p>
        </p:txBody>
      </p:sp>
      <p:sp>
        <p:nvSpPr>
          <p:cNvPr id="25" name="TextBox 21">
            <a:extLst>
              <a:ext uri="{FF2B5EF4-FFF2-40B4-BE49-F238E27FC236}">
                <a16:creationId xmlns:a16="http://schemas.microsoft.com/office/drawing/2014/main" id="{B42A2CED-0EF3-4DC4-9B5C-776D317DF67A}"/>
              </a:ext>
            </a:extLst>
          </p:cNvPr>
          <p:cNvSpPr txBox="1"/>
          <p:nvPr/>
        </p:nvSpPr>
        <p:spPr>
          <a:xfrm>
            <a:off x="9086271" y="2931399"/>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9086272" y="3676822"/>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31013"/>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1972031"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825568" y="3779673"/>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824684"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824684"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9091253" y="4474421"/>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RTResourcesHighLevel.svg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Mar 07, 2022</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8" name="Content Placeholder 2">
            <a:extLst>
              <a:ext uri="{FF2B5EF4-FFF2-40B4-BE49-F238E27FC236}">
                <a16:creationId xmlns:a16="http://schemas.microsoft.com/office/drawing/2014/main" id="{3293DD5D-8858-4F2A-916C-327B9AAFFF11}"/>
              </a:ext>
            </a:extLst>
          </p:cNvPr>
          <p:cNvSpPr txBox="1">
            <a:spLocks/>
          </p:cNvSpPr>
          <p:nvPr/>
        </p:nvSpPr>
        <p:spPr>
          <a:xfrm>
            <a:off x="-3306833" y="3552398"/>
            <a:ext cx="3355009"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code =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CodexRT</a:t>
            </a:r>
            <a:r>
              <a:rPr lang="en-GB" sz="1200" dirty="0" err="1">
                <a:solidFill>
                  <a:sysClr val="windowText" lastClr="000000"/>
                </a:solidFill>
                <a:latin typeface="Arial" panose="020B0604020202020204" pitchFamily="34" charset="0"/>
                <a:cs typeface="Arial" panose="020B0604020202020204" pitchFamily="34" charset="0"/>
              </a:rPr>
              <a:t>SnomedRequestedCS</a:t>
            </a:r>
            <a:endParaRPr lang="en-GB" sz="1200" dirty="0">
              <a:solidFill>
                <a:sysClr val="windowText" lastClr="000000"/>
              </a:solidFill>
              <a:latin typeface="Arial" panose="020B0604020202020204" pitchFamily="34" charset="0"/>
              <a:cs typeface="Arial" panose="020B0604020202020204" pitchFamily="34" charset="0"/>
            </a:endParaRPr>
          </a:p>
          <a:p>
            <a:pPr algn="ctr">
              <a:defRPr/>
            </a:pPr>
            <a:r>
              <a:rPr lang="en-US" sz="1200" b="0" dirty="0">
                <a:solidFill>
                  <a:schemeClr val="accent6"/>
                </a:solidFill>
                <a:effectLst/>
                <a:latin typeface="Arial" panose="020B0604020202020204" pitchFamily="34" charset="0"/>
                <a:cs typeface="Arial" panose="020B0604020202020204" pitchFamily="34" charset="0"/>
              </a:rPr>
              <a:t>#USCRS-33527  </a:t>
            </a:r>
            <a:r>
              <a:rPr lang="en-US" sz="1200" b="0" dirty="0">
                <a:solidFill>
                  <a:schemeClr val="accent2"/>
                </a:solidFill>
                <a:effectLst/>
                <a:latin typeface="Arial" panose="020B0604020202020204" pitchFamily="34" charset="0"/>
                <a:cs typeface="Arial" panose="020B0604020202020204" pitchFamily="34" charset="0"/>
              </a:rPr>
              <a:t>"Radiotherapy Treatment Phase (therapy/regime)"</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34" name="Content Placeholder 2">
            <a:extLst>
              <a:ext uri="{FF2B5EF4-FFF2-40B4-BE49-F238E27FC236}">
                <a16:creationId xmlns:a16="http://schemas.microsoft.com/office/drawing/2014/main" id="{7DC14D90-F5EB-4A67-B5EF-5EC5FD595A65}"/>
              </a:ext>
            </a:extLst>
          </p:cNvPr>
          <p:cNvSpPr txBox="1">
            <a:spLocks/>
          </p:cNvSpPr>
          <p:nvPr/>
        </p:nvSpPr>
        <p:spPr>
          <a:xfrm>
            <a:off x="-3304898" y="2828903"/>
            <a:ext cx="3355009"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code =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mCode</a:t>
            </a:r>
            <a:r>
              <a:rPr lang="en-GB" sz="1200" dirty="0" err="1">
                <a:solidFill>
                  <a:sysClr val="windowText" lastClr="000000"/>
                </a:solidFill>
                <a:latin typeface="Arial" panose="020B0604020202020204" pitchFamily="34" charset="0"/>
                <a:cs typeface="Arial" panose="020B0604020202020204" pitchFamily="34" charset="0"/>
              </a:rPr>
              <a:t>SnomedRequestedCS</a:t>
            </a:r>
            <a:endParaRPr lang="en-GB" sz="1200" dirty="0">
              <a:solidFill>
                <a:sysClr val="windowText" lastClr="000000"/>
              </a:solidFill>
              <a:latin typeface="Arial" panose="020B0604020202020204" pitchFamily="34" charset="0"/>
              <a:cs typeface="Arial" panose="020B0604020202020204" pitchFamily="34" charset="0"/>
            </a:endParaRPr>
          </a:p>
          <a:p>
            <a:pPr algn="ctr">
              <a:defRPr/>
            </a:pPr>
            <a:r>
              <a:rPr lang="en-US" sz="1200" b="0" dirty="0">
                <a:solidFill>
                  <a:schemeClr val="accent6"/>
                </a:solidFill>
                <a:effectLst/>
                <a:latin typeface="Arial" panose="020B0604020202020204" pitchFamily="34" charset="0"/>
                <a:cs typeface="Arial" panose="020B0604020202020204" pitchFamily="34" charset="0"/>
              </a:rPr>
              <a:t>#USCRS-33529  </a:t>
            </a:r>
            <a:r>
              <a:rPr lang="en-US" sz="1200" b="0" dirty="0">
                <a:solidFill>
                  <a:schemeClr val="accent2"/>
                </a:solidFill>
                <a:effectLst/>
                <a:latin typeface="Arial" panose="020B0604020202020204" pitchFamily="34" charset="0"/>
                <a:cs typeface="Arial" panose="020B0604020202020204" pitchFamily="34" charset="0"/>
              </a:rPr>
              <a:t>"Radiotherapy Course of Treatment (regime/therapy)"</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35" name="Content Placeholder 2">
            <a:extLst>
              <a:ext uri="{FF2B5EF4-FFF2-40B4-BE49-F238E27FC236}">
                <a16:creationId xmlns:a16="http://schemas.microsoft.com/office/drawing/2014/main" id="{91BF94E6-8AB8-4AB5-8BC2-3F86FE68FF4A}"/>
              </a:ext>
            </a:extLst>
          </p:cNvPr>
          <p:cNvSpPr txBox="1">
            <a:spLocks/>
          </p:cNvSpPr>
          <p:nvPr/>
        </p:nvSpPr>
        <p:spPr>
          <a:xfrm>
            <a:off x="-3207796" y="4365832"/>
            <a:ext cx="3355009"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code =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CodexRT</a:t>
            </a:r>
            <a:r>
              <a:rPr lang="en-GB" sz="1200" dirty="0" err="1">
                <a:solidFill>
                  <a:sysClr val="windowText" lastClr="000000"/>
                </a:solidFill>
                <a:latin typeface="Arial" panose="020B0604020202020204" pitchFamily="34" charset="0"/>
                <a:cs typeface="Arial" panose="020B0604020202020204" pitchFamily="34" charset="0"/>
              </a:rPr>
              <a:t>SnomedRequestedCS</a:t>
            </a:r>
            <a:endParaRPr lang="en-GB" sz="1200" dirty="0">
              <a:solidFill>
                <a:sysClr val="windowText" lastClr="000000"/>
              </a:solidFill>
              <a:latin typeface="Arial" panose="020B0604020202020204" pitchFamily="34" charset="0"/>
              <a:cs typeface="Arial" panose="020B0604020202020204" pitchFamily="34" charset="0"/>
            </a:endParaRPr>
          </a:p>
          <a:p>
            <a:pPr algn="ctr">
              <a:defRPr/>
            </a:pPr>
            <a:r>
              <a:rPr lang="en-US" sz="1200" b="0" dirty="0">
                <a:solidFill>
                  <a:schemeClr val="accent6"/>
                </a:solidFill>
                <a:effectLst/>
                <a:latin typeface="Arial" panose="020B0604020202020204" pitchFamily="34" charset="0"/>
                <a:cs typeface="Arial" panose="020B0604020202020204" pitchFamily="34" charset="0"/>
              </a:rPr>
              <a:t>#USCRS-xxxxx  </a:t>
            </a:r>
            <a:r>
              <a:rPr lang="en-US" sz="1200" b="0" dirty="0">
                <a:solidFill>
                  <a:schemeClr val="accent2"/>
                </a:solidFill>
                <a:effectLst/>
                <a:latin typeface="Arial" panose="020B0604020202020204" pitchFamily="34" charset="0"/>
                <a:cs typeface="Arial" panose="020B0604020202020204" pitchFamily="34" charset="0"/>
              </a:rPr>
              <a:t>"Radiotherapy Treatment Plan (therapy/regime)"</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36" name="Content Placeholder 2">
            <a:extLst>
              <a:ext uri="{FF2B5EF4-FFF2-40B4-BE49-F238E27FC236}">
                <a16:creationId xmlns:a16="http://schemas.microsoft.com/office/drawing/2014/main" id="{60A04595-82C7-45C6-AEFB-EBBD6FA370D0}"/>
              </a:ext>
            </a:extLst>
          </p:cNvPr>
          <p:cNvSpPr>
            <a:spLocks noGrp="1"/>
          </p:cNvSpPr>
          <p:nvPr/>
        </p:nvSpPr>
        <p:spPr>
          <a:xfrm>
            <a:off x="8134644" y="764338"/>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Procedure</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a:solidFill>
                  <a:sysClr val="windowText" lastClr="000000"/>
                </a:solidFill>
                <a:latin typeface="Arial" panose="020B0604020202020204" pitchFamily="34" charset="0"/>
                <a:cs typeface="Arial" panose="020B0604020202020204" pitchFamily="34" charset="0"/>
              </a:rPr>
              <a:t>(no intent element)</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37" name="Content Placeholder 2">
            <a:extLst>
              <a:ext uri="{FF2B5EF4-FFF2-40B4-BE49-F238E27FC236}">
                <a16:creationId xmlns:a16="http://schemas.microsoft.com/office/drawing/2014/main" id="{22105C06-688C-4C2A-A244-E421C569BD79}"/>
              </a:ext>
            </a:extLst>
          </p:cNvPr>
          <p:cNvSpPr>
            <a:spLocks noGrp="1"/>
          </p:cNvSpPr>
          <p:nvPr/>
        </p:nvSpPr>
        <p:spPr>
          <a:xfrm>
            <a:off x="3955875" y="581187"/>
            <a:ext cx="4155049"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ServiceRequest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a:solidFill>
                  <a:sysClr val="windowText" lastClr="000000"/>
                </a:solidFill>
                <a:latin typeface="Arial" panose="020B0604020202020204" pitchFamily="34" charset="0"/>
                <a:cs typeface="Arial" panose="020B0604020202020204" pitchFamily="34" charset="0"/>
              </a:rPr>
              <a:t>intent = </a:t>
            </a:r>
            <a:r>
              <a:rPr lang="en-US" sz="1200" dirty="0">
                <a:solidFill>
                  <a:schemeClr val="accent6"/>
                </a:solidFill>
                <a:latin typeface="Arial" panose="020B0604020202020204" pitchFamily="34" charset="0"/>
                <a:cs typeface="Arial" panose="020B0604020202020204" pitchFamily="34" charset="0"/>
              </a:rPr>
              <a:t>#filler-order</a:t>
            </a:r>
          </a:p>
          <a:p>
            <a:pPr marL="0" indent="0" algn="ctr">
              <a:buClr>
                <a:srgbClr val="A5300F"/>
              </a:buClr>
              <a:buNone/>
              <a:defRPr/>
            </a:pPr>
            <a:r>
              <a:rPr lang="en-US" sz="1200" dirty="0">
                <a:solidFill>
                  <a:sysClr val="windowText" lastClr="000000"/>
                </a:solidFill>
                <a:latin typeface="Arial" panose="020B0604020202020204" pitchFamily="34" charset="0"/>
                <a:cs typeface="Arial" panose="020B0604020202020204" pitchFamily="34" charset="0"/>
              </a:rPr>
              <a:t>filler-order: “The request represents the view of an authorization instantiated by a fulfilling system representing the details of the fulfiller's intention to act upon a submitted order.” </a:t>
            </a:r>
          </a:p>
          <a:p>
            <a:pPr marL="0" indent="0" algn="ctr">
              <a:buClr>
                <a:srgbClr val="A5300F"/>
              </a:buClr>
              <a:buNone/>
              <a:defRPr/>
            </a:pPr>
            <a:r>
              <a:rPr lang="en-US" sz="1200" dirty="0">
                <a:solidFill>
                  <a:sysClr val="windowText" lastClr="000000"/>
                </a:solidFill>
                <a:latin typeface="Arial" panose="020B0604020202020204" pitchFamily="34" charset="0"/>
                <a:cs typeface="Arial" panose="020B0604020202020204" pitchFamily="34" charset="0"/>
              </a:rPr>
              <a:t>We use this for planning.</a:t>
            </a:r>
          </a:p>
        </p:txBody>
      </p:sp>
      <p:sp>
        <p:nvSpPr>
          <p:cNvPr id="38" name="Content Placeholder 2">
            <a:extLst>
              <a:ext uri="{FF2B5EF4-FFF2-40B4-BE49-F238E27FC236}">
                <a16:creationId xmlns:a16="http://schemas.microsoft.com/office/drawing/2014/main" id="{B4DA5C0F-26E1-48B6-BB68-B6BA3A3F78C2}"/>
              </a:ext>
            </a:extLst>
          </p:cNvPr>
          <p:cNvSpPr>
            <a:spLocks noGrp="1"/>
          </p:cNvSpPr>
          <p:nvPr/>
        </p:nvSpPr>
        <p:spPr>
          <a:xfrm>
            <a:off x="632448" y="640705"/>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ServiceRequest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a:solidFill>
                  <a:sysClr val="windowText" lastClr="000000"/>
                </a:solidFill>
                <a:latin typeface="Arial" panose="020B0604020202020204" pitchFamily="34" charset="0"/>
                <a:cs typeface="Arial" panose="020B0604020202020204" pitchFamily="34" charset="0"/>
              </a:rPr>
              <a:t>intent = </a:t>
            </a:r>
            <a:r>
              <a:rPr lang="en-US" sz="1200" dirty="0">
                <a:solidFill>
                  <a:schemeClr val="accent6"/>
                </a:solidFill>
                <a:latin typeface="Arial" panose="020B0604020202020204" pitchFamily="34" charset="0"/>
                <a:cs typeface="Arial" panose="020B0604020202020204" pitchFamily="34" charset="0"/>
              </a:rPr>
              <a:t>#original-order</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a:solidFill>
                  <a:sysClr val="windowText" lastClr="000000"/>
                </a:solidFill>
                <a:latin typeface="Arial" panose="020B0604020202020204" pitchFamily="34" charset="0"/>
                <a:cs typeface="Arial" panose="020B0604020202020204" pitchFamily="34" charset="0"/>
              </a:rPr>
              <a:t>original-order: “The request represents an original authorization for action.” </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a:solidFill>
                  <a:sysClr val="windowText" lastClr="000000"/>
                </a:solidFill>
                <a:latin typeface="Arial" panose="020B0604020202020204" pitchFamily="34" charset="0"/>
                <a:cs typeface="Arial" panose="020B0604020202020204" pitchFamily="34" charset="0"/>
              </a:rPr>
              <a:t>We use this for prescription</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chemeClr val="accent6"/>
              </a:solidFill>
              <a:latin typeface="Arial" panose="020B0604020202020204" pitchFamily="34" charset="0"/>
              <a:cs typeface="Arial" panose="020B0604020202020204" pitchFamily="34" charset="0"/>
            </a:endParaRPr>
          </a:p>
        </p:txBody>
      </p:sp>
      <p:sp>
        <p:nvSpPr>
          <p:cNvPr id="39" name="Content Placeholder 2">
            <a:extLst>
              <a:ext uri="{FF2B5EF4-FFF2-40B4-BE49-F238E27FC236}">
                <a16:creationId xmlns:a16="http://schemas.microsoft.com/office/drawing/2014/main" id="{7564C6A8-1C5C-4388-9C37-A44B941F2F8C}"/>
              </a:ext>
            </a:extLst>
          </p:cNvPr>
          <p:cNvSpPr>
            <a:spLocks noGrp="1"/>
          </p:cNvSpPr>
          <p:nvPr/>
        </p:nvSpPr>
        <p:spPr>
          <a:xfrm>
            <a:off x="8237018" y="842448"/>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kumimoji="0" lang="en-US" sz="1200" b="0" i="0" u="none" strike="noStrike" kern="1200" cap="none" spc="0" normalizeH="0" baseline="0" noProof="0" dirty="0">
              <a:ln>
                <a:noFill/>
              </a:ln>
              <a:solidFill>
                <a:schemeClr val="accent6"/>
              </a:solidFill>
              <a:effectLst/>
              <a:uLnTx/>
              <a:uFillTx/>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chemeClr val="accent6"/>
              </a:solidFill>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kumimoji="0" lang="en-US" sz="1200" b="0" i="0" u="none" strike="noStrike" kern="1200" cap="none" spc="0" normalizeH="0" baseline="0" noProof="0" dirty="0">
              <a:ln>
                <a:noFill/>
              </a:ln>
              <a:solidFill>
                <a:schemeClr val="accent6"/>
              </a:solidFill>
              <a:effectLst/>
              <a:uLnTx/>
              <a:uFillTx/>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7450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0" y="4823222"/>
            <a:ext cx="11129681"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6185" y="338792"/>
            <a:ext cx="11131407" cy="4407457"/>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3" y="397372"/>
            <a:ext cx="4855667" cy="2297252"/>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2057027"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66227" y="470198"/>
            <a:ext cx="2248652"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a:t>
            </a:r>
            <a:r>
              <a:rPr lang="en-US" sz="800" b="0" kern="0" dirty="0">
                <a:solidFill>
                  <a:schemeClr val="accent5">
                    <a:lumMod val="75000"/>
                  </a:schemeClr>
                </a:solidFill>
                <a:latin typeface="Arial" panose="020B0604020202020204"/>
              </a:rPr>
              <a:t>&lt;&lt;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808838" y="2838629"/>
            <a:ext cx="213869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8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(US Core Procedure)</a:t>
            </a: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51" y="752829"/>
            <a:ext cx="3335176"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709704" y="1744075"/>
            <a:ext cx="800942" cy="87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29981" y="417561"/>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p>
          <a:p>
            <a:pPr>
              <a:defRPr/>
            </a:pPr>
            <a:r>
              <a:rPr lang="en-GB" sz="800" kern="0" dirty="0">
                <a:latin typeface="Arial" panose="020B0604020202020204"/>
              </a:rPr>
              <a:t>Procedure Code = Radiotherapy Course of Treatment, 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original-order</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489960" y="2704598"/>
            <a:ext cx="2057026"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550979" y="6012384"/>
            <a:ext cx="3284049" cy="746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r>
              <a:rPr kumimoji="0" lang="en-GB" sz="800" b="1" i="0" u="none" strike="noStrike" kern="0" cap="none" spc="0" normalizeH="0" baseline="0" noProof="0" dirty="0">
                <a:ln>
                  <a:noFill/>
                </a:ln>
                <a:solidFill>
                  <a:srgbClr val="C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Location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28475"/>
            <a:ext cx="855292" cy="3552"/>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28475"/>
            <a:ext cx="873927" cy="131015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2036306"/>
            <a:ext cx="1705292" cy="317353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546986" y="1528475"/>
            <a:ext cx="862624" cy="20971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550979" y="1528475"/>
            <a:ext cx="858631" cy="23198"/>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835028" y="5181387"/>
            <a:ext cx="2106833" cy="1661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 US Core Procedure)</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 </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&lt;&lt;&lt; </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DICOM</a:t>
            </a: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Tx Record</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Refer</a:t>
            </a:r>
            <a:r>
              <a:rPr kumimoji="0" lang="en-GB"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n</a:t>
            </a:r>
            <a:r>
              <a:rPr kumimoji="0" lang="en-GB"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c</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s &gt;&gt;&gt;</a:t>
            </a: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45209" y="5081130"/>
            <a:ext cx="2005770" cy="1877437"/>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&lt;&lt;&lt; D</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RT Plan </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550979" y="2092187"/>
            <a:ext cx="990091" cy="386266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66472" y="125252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4619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14045" y="2745908"/>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46787" y="4355558"/>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27,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25517" y="33879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3397" y="4914357"/>
            <a:ext cx="2591756" cy="208787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Plan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a:t>
            </a:r>
            <a:r>
              <a:rPr lang="en-GB" sz="800" kern="0" dirty="0">
                <a:solidFill>
                  <a:schemeClr val="accent6">
                    <a:lumMod val="75000"/>
                  </a:schemeClr>
                </a:solidFill>
                <a:latin typeface="Arial" panose="020B0604020202020204"/>
              </a:rPr>
              <a:t>Single Plan Prescription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5758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Phase Cumulative Prescription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99525" y="31090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274002"/>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p:cNvCxnSpPr>
          <p:nvPr/>
        </p:nvCxnSpPr>
        <p:spPr>
          <a:xfrm flipV="1">
            <a:off x="2735153" y="3575944"/>
            <a:ext cx="742007" cy="6645"/>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flipV="1">
            <a:off x="2735153" y="5954852"/>
            <a:ext cx="810056" cy="344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546986" y="3592682"/>
            <a:ext cx="3261852" cy="3298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40" y="3716553"/>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43781" y="7250819"/>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cxnSp>
        <p:nvCxnSpPr>
          <p:cNvPr id="233" name="Connector: Elbow 232">
            <a:extLst>
              <a:ext uri="{FF2B5EF4-FFF2-40B4-BE49-F238E27FC236}">
                <a16:creationId xmlns:a16="http://schemas.microsoft.com/office/drawing/2014/main" id="{DFA384CE-4759-4B77-8DCB-6D7203324539}"/>
              </a:ext>
            </a:extLst>
          </p:cNvPr>
          <p:cNvCxnSpPr/>
          <p:nvPr/>
        </p:nvCxnSpPr>
        <p:spPr>
          <a:xfrm>
            <a:off x="2735153" y="410929"/>
            <a:ext cx="3657665" cy="673622"/>
          </a:xfrm>
          <a:prstGeom prst="bentConnector3">
            <a:avLst>
              <a:gd name="adj1" fmla="val 8101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62766" y="415210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2053653"/>
            <a:ext cx="4051633" cy="2582018"/>
          </a:xfrm>
          <a:prstGeom prst="bentConnector3">
            <a:avLst>
              <a:gd name="adj1" fmla="val 997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84674" y="2359217"/>
            <a:ext cx="4871129" cy="4225309"/>
          </a:xfrm>
          <a:prstGeom prst="bentConnector3">
            <a:avLst>
              <a:gd name="adj1" fmla="val -144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3025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0" y="4823222"/>
            <a:ext cx="11129681"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6185" y="338792"/>
            <a:ext cx="11131407" cy="4407457"/>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3" y="397372"/>
            <a:ext cx="4855667" cy="2297252"/>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205702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What was </a:t>
            </a:r>
            <a:r>
              <a:rPr lang="en-US" sz="800" b="1" kern="0" dirty="0">
                <a:latin typeface="Arial" panose="020B0604020202020204"/>
              </a:rPr>
              <a:t>planned</a:t>
            </a:r>
            <a:r>
              <a:rPr lang="en-US" sz="800" kern="0" dirty="0">
                <a:latin typeface="Arial" panose="020B0604020202020204"/>
              </a:rPr>
              <a:t> for all treatments </a:t>
            </a: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in the complete Course?</a:t>
            </a:r>
            <a:endParaRPr kumimoji="0" lang="en-US" sz="800" i="0" u="none" strike="noStrike" kern="0" cap="none" spc="0" normalizeH="0" baseline="0" noProof="0" dirty="0">
              <a:ln>
                <a:noFill/>
              </a:ln>
              <a:effectLst/>
              <a:uLnTx/>
              <a:uFillTx/>
              <a:latin typeface="Arial" panose="020B0604020202020204"/>
              <a:ea typeface="+mn-ea"/>
              <a:cs typeface="+mn-cs"/>
            </a:endParaRPr>
          </a:p>
          <a:p>
            <a:pPr>
              <a:defRPr/>
            </a:pPr>
            <a:endPar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kumimoji="0" lang="en-US" sz="800" b="0" i="0" u="none" strike="noStrike" kern="0" cap="none" spc="0" normalizeH="0" baseline="0" noProof="0" dirty="0">
                <a:ln>
                  <a:noFill/>
                </a:ln>
                <a:effectLst/>
                <a:uLnTx/>
                <a:uFillTx/>
                <a:latin typeface="Arial" panose="020B0604020202020204"/>
                <a:ea typeface="+mn-ea"/>
                <a:cs typeface="+mn-cs"/>
              </a:rPr>
              <a:t>Sum of </a:t>
            </a:r>
            <a:r>
              <a:rPr kumimoji="0" lang="en-US" sz="800" b="1" i="0" u="none" strike="noStrike" kern="0" cap="none" spc="0" normalizeH="0" baseline="0" noProof="0" dirty="0">
                <a:ln>
                  <a:noFill/>
                </a:ln>
                <a:effectLst/>
                <a:uLnTx/>
                <a:uFillTx/>
                <a:latin typeface="Arial" panose="020B0604020202020204"/>
                <a:ea typeface="+mn-ea"/>
                <a:cs typeface="+mn-cs"/>
              </a:rPr>
              <a:t>all Plans that </a:t>
            </a:r>
            <a:r>
              <a:rPr lang="en-US" sz="800" b="1" kern="0" dirty="0">
                <a:latin typeface="Arial" panose="020B0604020202020204"/>
              </a:rPr>
              <a:t>are used in the complete Course</a:t>
            </a:r>
            <a:r>
              <a:rPr kumimoji="0" lang="en-US" sz="800" b="0" i="0" u="none" strike="noStrike" kern="0" cap="none" spc="0" normalizeH="0" baseline="0" noProof="0" dirty="0">
                <a:ln>
                  <a:noFill/>
                </a:ln>
                <a:effectLst/>
                <a:uLnTx/>
                <a:uFillTx/>
                <a:latin typeface="Arial" panose="020B0604020202020204"/>
                <a:ea typeface="+mn-ea"/>
                <a:cs typeface="+mn-cs"/>
              </a:rPr>
              <a:t>.</a:t>
            </a:r>
          </a:p>
          <a:p>
            <a:pPr>
              <a:defRPr/>
            </a:pPr>
            <a:endParaRPr kumimoji="0" lang="en-US" sz="800" b="0" i="0" u="none" strike="noStrike" kern="0" cap="none" spc="0" normalizeH="0" baseline="0" noProof="0" dirty="0">
              <a:ln>
                <a:noFill/>
              </a:ln>
              <a:effectLst/>
              <a:uLnTx/>
              <a:uFillTx/>
              <a:latin typeface="Arial" panose="020B0604020202020204"/>
              <a:ea typeface="+mn-ea"/>
              <a:cs typeface="+mn-cs"/>
            </a:endParaRPr>
          </a:p>
          <a:p>
            <a:pPr>
              <a:defRPr/>
            </a:pPr>
            <a:r>
              <a:rPr lang="en-US" sz="800" kern="0" dirty="0">
                <a:latin typeface="Arial" panose="020B0604020202020204"/>
              </a:rPr>
              <a:t>Expected to match the Course Cumulative Prescription if that exists, but may be more detailed.</a:t>
            </a:r>
            <a:endParaRPr kumimoji="0" lang="en-US" sz="800" b="0" i="0" u="none" strike="noStrike" kern="0" cap="none" spc="0" normalizeH="0" baseline="0" noProof="0" dirty="0">
              <a:ln>
                <a:noFill/>
              </a:ln>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05483" y="544642"/>
            <a:ext cx="2248652" cy="129266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kern="0" dirty="0">
              <a:solidFill>
                <a:srgbClr val="C00000"/>
              </a:solidFill>
              <a:latin typeface="Arial" panose="020B0604020202020204"/>
            </a:endParaRPr>
          </a:p>
          <a:p>
            <a:pPr>
              <a:spcBef>
                <a:spcPts val="600"/>
              </a:spcBef>
              <a:defRPr/>
            </a:pP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What was </a:t>
            </a:r>
            <a:r>
              <a:rPr lang="en-US" sz="800" kern="0" dirty="0">
                <a:solidFill>
                  <a:schemeClr val="tx1"/>
                </a:solidFill>
                <a:latin typeface="Arial" panose="020B0604020202020204"/>
              </a:rPr>
              <a:t>delivered</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in the complete Course</a:t>
            </a:r>
            <a:r>
              <a:rPr lang="en-US" sz="800" b="0" kern="0" dirty="0">
                <a:solidFill>
                  <a:schemeClr val="tx1"/>
                </a:solidFill>
                <a:latin typeface="Arial" panose="020B0604020202020204"/>
              </a:rPr>
              <a:t>?</a:t>
            </a:r>
          </a:p>
          <a:p>
            <a:pPr>
              <a:spcBef>
                <a:spcPts val="600"/>
              </a:spcBef>
              <a:defRPr/>
            </a:pP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Sum of delivery from all Plans that were used in this Course</a:t>
            </a:r>
            <a:r>
              <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a:t>
            </a:r>
          </a:p>
          <a:p>
            <a:pPr marR="0" lvl="0" defTabSz="914400" eaLnBrk="1" fontAlgn="auto" latinLnBrk="0" hangingPunct="1">
              <a:lnSpc>
                <a:spcPct val="100000"/>
              </a:lnSpc>
              <a:spcBef>
                <a:spcPts val="0"/>
              </a:spcBef>
              <a:spcAft>
                <a:spcPts val="0"/>
              </a:spcAft>
              <a:buClrTx/>
              <a:buSzTx/>
              <a:tabLst/>
              <a:defRPr/>
            </a:pP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808838" y="2838629"/>
            <a:ext cx="2138697" cy="12464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What was </a:t>
            </a:r>
            <a:r>
              <a:rPr kumimoji="0" lang="en-US" sz="800" b="1" i="0" u="none" strike="noStrike" kern="0" cap="none" spc="0" normalizeH="0" baseline="0" noProof="0" dirty="0">
                <a:ln>
                  <a:noFill/>
                </a:ln>
                <a:effectLst/>
                <a:uLnTx/>
                <a:uFillTx/>
                <a:latin typeface="Arial" panose="020B0604020202020204"/>
                <a:ea typeface="+mn-ea"/>
                <a:cs typeface="+mn-cs"/>
              </a:rPr>
              <a:t>delivered</a:t>
            </a:r>
            <a:r>
              <a:rPr kumimoji="0" lang="en-US" sz="800" b="0" i="0" u="none" strike="noStrike" kern="0" cap="none" spc="0" normalizeH="0" baseline="0" noProof="0" dirty="0">
                <a:ln>
                  <a:noFill/>
                </a:ln>
                <a:effectLst/>
                <a:uLnTx/>
                <a:uFillTx/>
                <a:latin typeface="Arial" panose="020B0604020202020204"/>
                <a:ea typeface="+mn-ea"/>
                <a:cs typeface="+mn-cs"/>
              </a:rPr>
              <a:t> in </a:t>
            </a:r>
            <a:br>
              <a:rPr kumimoji="0" lang="en-US" sz="800" b="0" i="0" u="none" strike="noStrike" kern="0" cap="none" spc="0" normalizeH="0" baseline="0" noProof="0" dirty="0">
                <a:ln>
                  <a:noFill/>
                </a:ln>
                <a:effectLst/>
                <a:uLnTx/>
                <a:uFillTx/>
                <a:latin typeface="Arial" panose="020B0604020202020204"/>
                <a:ea typeface="+mn-ea"/>
                <a:cs typeface="+mn-cs"/>
              </a:rPr>
            </a:br>
            <a:r>
              <a:rPr kumimoji="0" lang="en-US" sz="800" b="0" i="0" u="none" strike="noStrike" kern="0" cap="none" spc="0" normalizeH="0" baseline="0" noProof="0" dirty="0">
                <a:ln>
                  <a:noFill/>
                </a:ln>
                <a:effectLst/>
                <a:uLnTx/>
                <a:uFillTx/>
                <a:latin typeface="Arial" panose="020B0604020202020204"/>
                <a:ea typeface="+mn-ea"/>
                <a:cs typeface="+mn-cs"/>
              </a:rPr>
              <a:t>one </a:t>
            </a:r>
            <a:r>
              <a:rPr lang="en-US" sz="800" kern="0" dirty="0">
                <a:latin typeface="Arial" panose="020B0604020202020204"/>
              </a:rPr>
              <a:t>Phase of treatment?</a:t>
            </a: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Sum of delivery from all Plans that were used in this Phase.</a:t>
            </a:r>
          </a:p>
          <a:p>
            <a:pPr lvl="0">
              <a:spcBef>
                <a:spcPts val="600"/>
              </a:spcBef>
              <a:defRPr/>
            </a:pPr>
            <a:endParaRPr lang="en-US" sz="800" b="1" kern="0" dirty="0">
              <a:solidFill>
                <a:schemeClr val="accent5">
                  <a:lumMod val="75000"/>
                </a:schemeClr>
              </a:solidFill>
              <a:latin typeface="Arial" panose="020B0604020202020204"/>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51" y="752829"/>
            <a:ext cx="3335176"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709704" y="1744075"/>
            <a:ext cx="800942" cy="87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3821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What was </a:t>
            </a:r>
            <a:r>
              <a:rPr lang="en-US" sz="800" b="1" kern="0" dirty="0">
                <a:latin typeface="Arial" panose="020B0604020202020204"/>
              </a:rPr>
              <a:t>prescribed</a:t>
            </a:r>
            <a:r>
              <a:rPr lang="en-US" sz="800" kern="0" dirty="0">
                <a:latin typeface="Arial" panose="020B0604020202020204"/>
              </a:rPr>
              <a:t> for all treatments </a:t>
            </a: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in the complete Course (cumulative)?</a:t>
            </a:r>
            <a:endParaRPr kumimoji="0" lang="en-US" sz="800" b="0" i="0" u="none" strike="noStrike" kern="0" cap="none" spc="0" normalizeH="0" baseline="0" noProof="0" dirty="0">
              <a:ln>
                <a:noFill/>
              </a:ln>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501136" y="2733169"/>
            <a:ext cx="2057026"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lang="en-US" sz="800" b="1" kern="0" dirty="0">
              <a:solidFill>
                <a:schemeClr val="accent5">
                  <a:lumMod val="75000"/>
                </a:schemeClr>
              </a:solidFill>
              <a:latin typeface="Arial" panose="020B0604020202020204"/>
            </a:endParaRPr>
          </a:p>
          <a:p>
            <a:pPr>
              <a:defRPr/>
            </a:pPr>
            <a:r>
              <a:rPr lang="en-US" sz="800" kern="0" dirty="0">
                <a:latin typeface="Arial" panose="020B0604020202020204"/>
              </a:rPr>
              <a:t>What was </a:t>
            </a:r>
            <a:r>
              <a:rPr lang="en-US" sz="800" b="1" kern="0" dirty="0">
                <a:latin typeface="Arial" panose="020B0604020202020204"/>
              </a:rPr>
              <a:t>planned</a:t>
            </a:r>
            <a:r>
              <a:rPr lang="en-US" sz="800" kern="0" dirty="0">
                <a:latin typeface="Arial" panose="020B0604020202020204"/>
              </a:rPr>
              <a:t> for </a:t>
            </a:r>
          </a:p>
          <a:p>
            <a:pPr>
              <a:defRPr/>
            </a:pPr>
            <a:r>
              <a:rPr lang="en-US" sz="800" b="1" kern="0" dirty="0">
                <a:latin typeface="Arial" panose="020B0604020202020204"/>
              </a:rPr>
              <a:t>one Phase </a:t>
            </a:r>
            <a:r>
              <a:rPr lang="en-US" sz="800" kern="0" dirty="0">
                <a:latin typeface="Arial" panose="020B0604020202020204"/>
              </a:rPr>
              <a:t>of treatment (cumulative)?</a:t>
            </a:r>
            <a:endParaRPr kumimoji="0" lang="en-US" sz="800" b="0" i="0" u="none" strike="noStrike" kern="0" cap="none" spc="0" normalizeH="0" baseline="0" noProof="0" dirty="0">
              <a:ln>
                <a:noFill/>
              </a:ln>
              <a:effectLst/>
              <a:uLnTx/>
              <a:uFillTx/>
              <a:latin typeface="Arial" panose="020B0604020202020204"/>
              <a:ea typeface="+mn-ea"/>
              <a:cs typeface="+mn-cs"/>
            </a:endParaRPr>
          </a:p>
          <a:p>
            <a:pPr>
              <a:defRPr/>
            </a:pPr>
            <a:endParaRPr lang="en-US" sz="800" kern="0" dirty="0">
              <a:solidFill>
                <a:schemeClr val="accent6">
                  <a:lumMod val="75000"/>
                </a:schemeClr>
              </a:solidFill>
              <a:latin typeface="Arial" panose="020B0604020202020204"/>
            </a:endParaRPr>
          </a:p>
          <a:p>
            <a:pPr>
              <a:defRPr/>
            </a:pPr>
            <a:r>
              <a:rPr kumimoji="0" lang="en-US" sz="800" b="0" i="0" u="none" strike="noStrike" kern="0" cap="none" spc="0" normalizeH="0" baseline="0" noProof="0" dirty="0">
                <a:ln>
                  <a:noFill/>
                </a:ln>
                <a:effectLst/>
                <a:uLnTx/>
                <a:uFillTx/>
                <a:latin typeface="Arial" panose="020B0604020202020204"/>
                <a:ea typeface="+mn-ea"/>
                <a:cs typeface="+mn-cs"/>
              </a:rPr>
              <a:t>Sum of </a:t>
            </a:r>
            <a:r>
              <a:rPr kumimoji="0" lang="en-US" sz="800" b="1" i="0" u="none" strike="noStrike" kern="0" cap="none" spc="0" normalizeH="0" baseline="0" noProof="0" dirty="0">
                <a:ln>
                  <a:noFill/>
                </a:ln>
                <a:effectLst/>
                <a:uLnTx/>
                <a:uFillTx/>
                <a:latin typeface="Arial" panose="020B0604020202020204"/>
                <a:ea typeface="+mn-ea"/>
                <a:cs typeface="+mn-cs"/>
              </a:rPr>
              <a:t>all Plans that </a:t>
            </a:r>
            <a:r>
              <a:rPr lang="en-US" sz="800" b="1" kern="0" dirty="0">
                <a:latin typeface="Arial" panose="020B0604020202020204"/>
              </a:rPr>
              <a:t>are used in this Phase</a:t>
            </a:r>
            <a:r>
              <a:rPr kumimoji="0" lang="en-US" sz="800" b="1" i="0" u="none" strike="noStrike" kern="0" cap="none" spc="0" normalizeH="0" baseline="0" noProof="0" dirty="0">
                <a:ln>
                  <a:noFill/>
                </a:ln>
                <a:effectLst/>
                <a:uLnTx/>
                <a:uFillTx/>
                <a:latin typeface="Arial" panose="020B0604020202020204"/>
                <a:ea typeface="+mn-ea"/>
                <a:cs typeface="+mn-cs"/>
              </a:rPr>
              <a:t>.</a:t>
            </a:r>
          </a:p>
          <a:p>
            <a:pPr>
              <a:defRPr/>
            </a:pPr>
            <a:endParaRPr lang="en-US" sz="800" kern="0" dirty="0">
              <a:latin typeface="Arial" panose="020B0604020202020204"/>
            </a:endParaRPr>
          </a:p>
          <a:p>
            <a:pPr>
              <a:defRPr/>
            </a:pPr>
            <a:r>
              <a:rPr kumimoji="0" lang="en-US" sz="800" b="0" i="0" u="none" strike="noStrike" kern="0" cap="none" spc="0" normalizeH="0" baseline="0" noProof="0" dirty="0">
                <a:ln>
                  <a:noFill/>
                </a:ln>
                <a:effectLst/>
                <a:uLnTx/>
                <a:uFillTx/>
                <a:latin typeface="Arial" panose="020B0604020202020204"/>
                <a:ea typeface="+mn-ea"/>
                <a:cs typeface="+mn-cs"/>
              </a:rPr>
              <a:t>E.g. </a:t>
            </a:r>
            <a:r>
              <a:rPr lang="en-US" sz="800" kern="0" dirty="0">
                <a:latin typeface="Arial" panose="020B0604020202020204"/>
              </a:rPr>
              <a:t>multiple plans used in parallel or multiple revisions.</a:t>
            </a:r>
          </a:p>
          <a:p>
            <a:pPr>
              <a:defRPr/>
            </a:pPr>
            <a:endParaRPr kumimoji="0" lang="en-US" sz="800" b="0" i="0" u="none" strike="noStrike" kern="0" cap="none" spc="0" normalizeH="0" baseline="0" noProof="0" dirty="0">
              <a:ln>
                <a:noFill/>
              </a:ln>
              <a:effectLst/>
              <a:uLnTx/>
              <a:uFillTx/>
              <a:latin typeface="Arial" panose="020B0604020202020204"/>
              <a:ea typeface="+mn-ea"/>
              <a:cs typeface="+mn-cs"/>
            </a:endParaRPr>
          </a:p>
          <a:p>
            <a:pPr>
              <a:defRPr/>
            </a:pPr>
            <a:r>
              <a:rPr lang="en-US" sz="800" kern="0" dirty="0">
                <a:latin typeface="Arial" panose="020B0604020202020204"/>
              </a:rPr>
              <a:t>Expected to match the Phase Cumulative Prescription if that exists, but may be more detailed.</a:t>
            </a:r>
            <a:endParaRPr kumimoji="0" lang="en-US" sz="800" b="0" i="0" u="none" strike="noStrike" kern="0" cap="none" spc="0" normalizeH="0" baseline="0" noProof="0" dirty="0">
              <a:ln>
                <a:noFill/>
              </a:ln>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5521449" y="5778741"/>
            <a:ext cx="3319253" cy="5549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892552"/>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b="1"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Volume to which dose is prescribed, planned, and delivered.</a:t>
            </a:r>
            <a:endParaRPr kumimoji="0" lang="en-US" sz="800" i="0" u="none" strike="noStrike" kern="0" cap="none" spc="0" normalizeH="0" baseline="0" noProof="0" dirty="0">
              <a:ln>
                <a:noFill/>
              </a:ln>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910935" y="1190973"/>
            <a:ext cx="794548" cy="275946"/>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466919"/>
            <a:ext cx="873928" cy="137171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1913195"/>
            <a:ext cx="1705292" cy="3296645"/>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558162" y="1466919"/>
            <a:ext cx="851448" cy="2187315"/>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550979" y="1305452"/>
            <a:ext cx="858631" cy="1614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840702" y="5234066"/>
            <a:ext cx="2106833" cy="12003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What was delivered with </a:t>
            </a:r>
            <a:br>
              <a:rPr kumimoji="0" lang="en-US" sz="800" b="0" i="0" u="none" strike="noStrike" kern="0" cap="none" spc="0" normalizeH="0" baseline="0" noProof="0" dirty="0">
                <a:ln>
                  <a:noFill/>
                </a:ln>
                <a:effectLst/>
                <a:uLnTx/>
                <a:uFillTx/>
                <a:latin typeface="Arial" panose="020B0604020202020204"/>
                <a:ea typeface="+mn-ea"/>
                <a:cs typeface="+mn-cs"/>
              </a:rPr>
            </a:br>
            <a:r>
              <a:rPr kumimoji="0" lang="en-US" sz="800" b="1" i="0" u="none" strike="noStrike" kern="0" cap="none" spc="0" normalizeH="0" baseline="0" noProof="0" dirty="0">
                <a:ln>
                  <a:noFill/>
                </a:ln>
                <a:effectLst/>
                <a:uLnTx/>
                <a:uFillTx/>
                <a:latin typeface="Arial" panose="020B0604020202020204"/>
                <a:ea typeface="+mn-ea"/>
                <a:cs typeface="+mn-cs"/>
              </a:rPr>
              <a:t>one Treatment Plan</a:t>
            </a:r>
            <a:r>
              <a:rPr lang="en-US" sz="800" b="1" kern="0" dirty="0">
                <a:latin typeface="Arial" panose="020B0604020202020204"/>
              </a:rPr>
              <a:t>?</a:t>
            </a: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Sum of delivery from all Plans that were used in this Phase.</a:t>
            </a:r>
          </a:p>
          <a:p>
            <a:pPr marR="0" lvl="0" defTabSz="914400" eaLnBrk="1" fontAlgn="auto" latinLnBrk="0" hangingPunct="1">
              <a:lnSpc>
                <a:spcPct val="100000"/>
              </a:lnSpc>
              <a:spcBef>
                <a:spcPts val="0"/>
              </a:spcBef>
              <a:spcAft>
                <a:spcPts val="0"/>
              </a:spcAft>
              <a:buClrTx/>
              <a:buSzTx/>
              <a:tabLst/>
              <a:defRPr/>
            </a:pP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15679" y="5147799"/>
            <a:ext cx="2005770" cy="1261884"/>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kern="0" dirty="0">
              <a:solidFill>
                <a:schemeClr val="accent6">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b="1" i="0" u="none" strike="noStrike" kern="0" cap="none" spc="0" normalizeH="0" baseline="0" noProof="0" dirty="0">
                <a:ln>
                  <a:noFill/>
                </a:ln>
                <a:effectLst/>
                <a:uLnTx/>
                <a:uFillTx/>
                <a:latin typeface="Arial" panose="020B0604020202020204"/>
                <a:ea typeface="+mn-ea"/>
                <a:cs typeface="+mn-cs"/>
              </a:rPr>
              <a:t>One Treatment Plan. </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effectLst/>
                <a:uLnTx/>
                <a:uFillTx/>
                <a:latin typeface="Arial" panose="020B0604020202020204"/>
                <a:ea typeface="+mn-ea"/>
                <a:cs typeface="+mn-cs"/>
              </a:rPr>
              <a:t>Set of instructions </a:t>
            </a:r>
            <a:r>
              <a:rPr lang="en-US" sz="800" kern="0" dirty="0">
                <a:latin typeface="Arial" panose="020B0604020202020204"/>
              </a:rPr>
              <a:t>that can be sent to a treatment device.</a:t>
            </a:r>
          </a:p>
          <a:p>
            <a:pPr marR="0" lvl="0" defTabSz="914400" eaLnBrk="1" fontAlgn="auto" latinLnBrk="0" hangingPunct="1">
              <a:lnSpc>
                <a:spcPct val="100000"/>
              </a:lnSpc>
              <a:spcBef>
                <a:spcPts val="0"/>
              </a:spcBef>
              <a:spcAft>
                <a:spcPts val="0"/>
              </a:spcAft>
              <a:buClrTx/>
              <a:buSzTx/>
              <a:tabLst/>
              <a:defRPr/>
            </a:pPr>
            <a:endPar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US" sz="800" kern="0" dirty="0">
                <a:latin typeface="Arial" panose="020B0604020202020204"/>
              </a:rPr>
              <a:t>Expected to match the Plan Prescription if that exists, but may be more detailed.</a:t>
            </a:r>
            <a:endParaRPr kumimoji="0" lang="en-US" sz="800" b="0" i="0" u="none" strike="noStrike" kern="0" cap="none" spc="0" normalizeH="0" baseline="0" noProof="0" dirty="0">
              <a:ln>
                <a:noFill/>
              </a:ln>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521449" y="1989007"/>
            <a:ext cx="1021993" cy="3789734"/>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66472" y="125252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4619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14045" y="2745908"/>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46787" y="4355558"/>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RTResourcesHighLevel.svg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27,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25517" y="33879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34741" y="4946648"/>
            <a:ext cx="2591756" cy="208787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Plan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GB" sz="800" kern="0" dirty="0">
              <a:solidFill>
                <a:schemeClr val="accent6">
                  <a:lumMod val="75000"/>
                </a:schemeClr>
              </a:solidFill>
              <a:latin typeface="Arial" panose="020B0604020202020204"/>
            </a:endParaRPr>
          </a:p>
          <a:p>
            <a:pPr>
              <a:defRPr/>
            </a:pPr>
            <a:r>
              <a:rPr lang="en-US" sz="800" kern="0" dirty="0">
                <a:latin typeface="Arial" panose="020B0604020202020204"/>
              </a:rPr>
              <a:t>What was </a:t>
            </a:r>
            <a:r>
              <a:rPr lang="en-US" sz="800" b="1" kern="0" dirty="0">
                <a:latin typeface="Arial" panose="020B0604020202020204"/>
              </a:rPr>
              <a:t>prescribed </a:t>
            </a:r>
            <a:r>
              <a:rPr lang="en-US" sz="800" kern="0" dirty="0">
                <a:latin typeface="Arial" panose="020B0604020202020204"/>
              </a:rPr>
              <a:t>for a </a:t>
            </a:r>
          </a:p>
          <a:p>
            <a:pPr>
              <a:defRPr/>
            </a:pPr>
            <a:r>
              <a:rPr lang="en-US" sz="800" b="1" kern="0" dirty="0">
                <a:latin typeface="Arial" panose="020B0604020202020204"/>
              </a:rPr>
              <a:t>single Treatment Plan</a:t>
            </a:r>
            <a:r>
              <a:rPr lang="en-US" sz="800" kern="0" dirty="0">
                <a:latin typeface="Arial" panose="020B0604020202020204"/>
              </a:rPr>
              <a:t>?</a:t>
            </a:r>
            <a:endParaRPr kumimoji="0" lang="en-US" sz="800" b="0" i="0" u="none" strike="noStrike" kern="0" cap="none" spc="0" normalizeH="0" baseline="0" noProof="0" dirty="0">
              <a:ln>
                <a:noFill/>
              </a:ln>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GB" sz="800" kern="0" dirty="0">
              <a:solidFill>
                <a:schemeClr val="accent6">
                  <a:lumMod val="75000"/>
                </a:schemeClr>
              </a:solidFill>
              <a:latin typeface="Arial" panose="020B0604020202020204"/>
            </a:endParaRP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5758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GB" sz="800" kern="0" dirty="0">
              <a:solidFill>
                <a:schemeClr val="accent5">
                  <a:lumMod val="75000"/>
                </a:schemeClr>
              </a:solidFill>
              <a:latin typeface="Arial" panose="020B0604020202020204"/>
            </a:endParaRPr>
          </a:p>
          <a:p>
            <a:pPr>
              <a:defRPr/>
            </a:pPr>
            <a:r>
              <a:rPr lang="en-US" sz="800" kern="0" dirty="0">
                <a:latin typeface="Arial" panose="020B0604020202020204"/>
              </a:rPr>
              <a:t>What was </a:t>
            </a:r>
            <a:r>
              <a:rPr lang="en-US" sz="800" b="1" kern="0" dirty="0">
                <a:latin typeface="Arial" panose="020B0604020202020204"/>
              </a:rPr>
              <a:t>prescribed</a:t>
            </a:r>
            <a:r>
              <a:rPr lang="en-US" sz="800" kern="0" dirty="0">
                <a:latin typeface="Arial" panose="020B0604020202020204"/>
              </a:rPr>
              <a:t> for </a:t>
            </a:r>
          </a:p>
          <a:p>
            <a:pPr>
              <a:defRPr/>
            </a:pPr>
            <a:r>
              <a:rPr lang="en-US" sz="800" b="1" kern="0" dirty="0">
                <a:latin typeface="Arial" panose="020B0604020202020204"/>
              </a:rPr>
              <a:t>one Phase </a:t>
            </a:r>
            <a:r>
              <a:rPr lang="en-US" sz="800" kern="0" dirty="0">
                <a:latin typeface="Arial" panose="020B0604020202020204"/>
              </a:rPr>
              <a:t>of treatment (cumulative)?</a:t>
            </a:r>
            <a:endParaRPr kumimoji="0" lang="en-US" sz="800" b="0" i="0" u="none" strike="noStrike" kern="0" cap="none" spc="0" normalizeH="0" baseline="0" noProof="0" dirty="0">
              <a:ln>
                <a:noFill/>
              </a:ln>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99525" y="31090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274002"/>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p:cNvCxnSpPr>
          <p:nvPr/>
        </p:nvCxnSpPr>
        <p:spPr>
          <a:xfrm flipV="1">
            <a:off x="2735153" y="3575944"/>
            <a:ext cx="742007" cy="6645"/>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flipV="1">
            <a:off x="2726497" y="5778741"/>
            <a:ext cx="789182" cy="21184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558162" y="3461877"/>
            <a:ext cx="3250676" cy="19235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39" y="3716553"/>
            <a:ext cx="1107799"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43781" y="7250819"/>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cxnSp>
        <p:nvCxnSpPr>
          <p:cNvPr id="233" name="Connector: Elbow 232">
            <a:extLst>
              <a:ext uri="{FF2B5EF4-FFF2-40B4-BE49-F238E27FC236}">
                <a16:creationId xmlns:a16="http://schemas.microsoft.com/office/drawing/2014/main" id="{DFA384CE-4759-4B77-8DCB-6D7203324539}"/>
              </a:ext>
            </a:extLst>
          </p:cNvPr>
          <p:cNvCxnSpPr/>
          <p:nvPr/>
        </p:nvCxnSpPr>
        <p:spPr>
          <a:xfrm>
            <a:off x="2735153" y="410929"/>
            <a:ext cx="3657665" cy="673622"/>
          </a:xfrm>
          <a:prstGeom prst="bentConnector3">
            <a:avLst>
              <a:gd name="adj1" fmla="val 8101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62766" y="415210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1922337"/>
            <a:ext cx="4051633" cy="2713334"/>
          </a:xfrm>
          <a:prstGeom prst="bentConnector3">
            <a:avLst>
              <a:gd name="adj1" fmla="val 9968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20556" y="2323423"/>
            <a:ext cx="4971043" cy="4196987"/>
          </a:xfrm>
          <a:prstGeom prst="bentConnector3">
            <a:avLst>
              <a:gd name="adj1" fmla="val 50000"/>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955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3175000" y="287034"/>
            <a:ext cx="7823448" cy="4705495"/>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3"/>
            <a:ext cx="4635876" cy="240847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59018" y="489844"/>
            <a:ext cx="1972031"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(Procedure)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0" i="0" u="none" strike="noStrike" kern="0" cap="none" spc="0" normalizeH="0" baseline="0" noProof="0" dirty="0">
              <a:ln>
                <a:noFill/>
              </a:ln>
              <a:solidFill>
                <a:schemeClr val="tx1"/>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902571"/>
            <a:ext cx="213869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Techniques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59018" y="2856703"/>
            <a:ext cx="1982952" cy="201163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&lt;Modality&gt;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&lt;Techniques&gt;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err="1">
                <a:solidFill>
                  <a:srgbClr val="000000"/>
                </a:solidFill>
                <a:latin typeface="Arial" panose="020B0604020202020204"/>
              </a:rPr>
              <a:t>Locatoin</a:t>
            </a:r>
            <a:r>
              <a:rPr lang="en-GB" sz="800" kern="0" dirty="0">
                <a:solidFill>
                  <a:srgbClr val="000000"/>
                </a:solidFill>
                <a:latin typeface="Arial" panose="020B0604020202020204"/>
              </a:rPr>
              <a:t>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90030"/>
            <a:ext cx="873452" cy="355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90030"/>
            <a:ext cx="1050762" cy="147060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90030"/>
            <a:ext cx="967640" cy="22724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90030"/>
            <a:ext cx="978561" cy="2319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71310" y="4593356"/>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RTResourcesOverviewSubset.svg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680085"/>
            <a:ext cx="3158210" cy="18243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506080" y="329964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784387" y="5173472"/>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962180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3175000" y="287034"/>
            <a:ext cx="7823448" cy="4705495"/>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3"/>
            <a:ext cx="4635876" cy="240847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59018" y="489844"/>
            <a:ext cx="1972031"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(Procedure)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0" i="0" u="none" strike="noStrike" kern="0" cap="none" spc="0" normalizeH="0" baseline="0" noProof="0" dirty="0">
              <a:ln>
                <a:noFill/>
              </a:ln>
              <a:solidFill>
                <a:schemeClr val="tx1"/>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902571"/>
            <a:ext cx="213869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Techniques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59018" y="2856703"/>
            <a:ext cx="1982952" cy="201163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&lt;Modality&gt;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&lt;Techniques&gt;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err="1">
                <a:solidFill>
                  <a:srgbClr val="000000"/>
                </a:solidFill>
                <a:latin typeface="Arial" panose="020B0604020202020204"/>
              </a:rPr>
              <a:t>Locatoin</a:t>
            </a:r>
            <a:r>
              <a:rPr lang="en-GB" sz="800" kern="0" dirty="0">
                <a:solidFill>
                  <a:srgbClr val="000000"/>
                </a:solidFill>
                <a:latin typeface="Arial" panose="020B0604020202020204"/>
              </a:rPr>
              <a:t>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90030"/>
            <a:ext cx="873452" cy="355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90030"/>
            <a:ext cx="1050762" cy="147060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90030"/>
            <a:ext cx="967640" cy="22724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90030"/>
            <a:ext cx="978561" cy="2319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71310" y="4593356"/>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RTResourcesOverviewSubset.svg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680085"/>
            <a:ext cx="3158210" cy="18243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506080" y="329964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784387" y="5173472"/>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5" name="TextBox 24">
            <a:extLst>
              <a:ext uri="{FF2B5EF4-FFF2-40B4-BE49-F238E27FC236}">
                <a16:creationId xmlns:a16="http://schemas.microsoft.com/office/drawing/2014/main" id="{21D343AC-1547-41B4-9590-7D4F486623EE}"/>
              </a:ext>
            </a:extLst>
          </p:cNvPr>
          <p:cNvSpPr txBox="1"/>
          <p:nvPr/>
        </p:nvSpPr>
        <p:spPr>
          <a:xfrm>
            <a:off x="332860" y="5063570"/>
            <a:ext cx="6149507" cy="165549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Discussed: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Include Energy and Type of Device in nested extension together with Modality and Technique. Will need a more general name than the current modality-and-technique.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for SBRT, SRS etc. Should be derived with objective criteria from other data such as number of </a:t>
            </a:r>
            <a:r>
              <a:rPr lang="en-US" sz="800" kern="0" dirty="0" err="1">
                <a:solidFill>
                  <a:schemeClr val="accent6">
                    <a:lumMod val="75000"/>
                  </a:schemeClr>
                </a:solidFill>
                <a:latin typeface="Arial" panose="020B0604020202020204"/>
              </a:rPr>
              <a:t>fractins</a:t>
            </a:r>
            <a:r>
              <a:rPr lang="en-US" sz="800" kern="0" dirty="0">
                <a:solidFill>
                  <a:schemeClr val="accent6">
                    <a:lumMod val="75000"/>
                  </a:schemeClr>
                </a:solidFill>
                <a:latin typeface="Arial" panose="020B0604020202020204"/>
              </a:rPr>
              <a:t> and dose </a:t>
            </a:r>
            <a:r>
              <a:rPr lang="en-US" sz="800" kern="0">
                <a:solidFill>
                  <a:schemeClr val="accent6">
                    <a:lumMod val="75000"/>
                  </a:schemeClr>
                </a:solidFill>
                <a:latin typeface="Arial" panose="020B0604020202020204"/>
              </a:rPr>
              <a:t>per fraction instead </a:t>
            </a:r>
            <a:r>
              <a:rPr lang="en-US" sz="800" kern="0" dirty="0">
                <a:solidFill>
                  <a:schemeClr val="accent6">
                    <a:lumMod val="75000"/>
                  </a:schemeClr>
                </a:solidFill>
                <a:latin typeface="Arial" panose="020B0604020202020204"/>
              </a:rPr>
              <a:t>of manually annotated.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about performed image guidance for now. Also here manual annotation would be subjective and not straight forward to derive from available image.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err="1">
                <a:ln>
                  <a:noFill/>
                </a:ln>
                <a:solidFill>
                  <a:schemeClr val="accent6">
                    <a:lumMod val="75000"/>
                  </a:schemeClr>
                </a:solidFill>
                <a:effectLst/>
                <a:uLnTx/>
                <a:uFillTx/>
                <a:latin typeface="Arial" panose="020B0604020202020204"/>
                <a:ea typeface="+mn-ea"/>
                <a:cs typeface="+mn-cs"/>
              </a:rPr>
              <a:t>Confi</a:t>
            </a:r>
            <a:r>
              <a:rPr lang="en-US" sz="800" kern="0" dirty="0" err="1">
                <a:solidFill>
                  <a:schemeClr val="accent6">
                    <a:lumMod val="75000"/>
                  </a:schemeClr>
                </a:solidFill>
                <a:latin typeface="Arial" panose="020B0604020202020204"/>
              </a:rPr>
              <a:t>rmed</a:t>
            </a:r>
            <a:r>
              <a:rPr lang="en-US" sz="800" kern="0" dirty="0">
                <a:solidFill>
                  <a:schemeClr val="accent6">
                    <a:lumMod val="75000"/>
                  </a:schemeClr>
                </a:solidFill>
                <a:latin typeface="Arial" panose="020B0604020202020204"/>
              </a:rPr>
              <a:t> Profile names</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Confirmed that Prescription is supported for single Plans, for a complete Phase, or for a complete Course. The profile will support all three but clinics may only support one of them depending on their practice.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Discussed request from XRTS works</a:t>
            </a:r>
            <a:r>
              <a:rPr lang="en-US" sz="800" kern="0" dirty="0">
                <a:solidFill>
                  <a:schemeClr val="accent6">
                    <a:lumMod val="75000"/>
                  </a:schemeClr>
                </a:solidFill>
                <a:latin typeface="Arial" panose="020B0604020202020204"/>
              </a:rPr>
              <a:t>hop to have Number of Sessions also on Phase. But considered as not needed. Only deviates from Number of Fractions in case of partials which is not that interesting in a summary.</a:t>
            </a:r>
          </a:p>
          <a:p>
            <a:pPr marL="171450" marR="0" lvl="0" indent="-171450" defTabSz="914400" eaLnBrk="1" fontAlgn="auto" latinLnBrk="0" hangingPunct="1">
              <a:lnSpc>
                <a:spcPct val="100000"/>
              </a:lnSpc>
              <a:spcBef>
                <a:spcPts val="0"/>
              </a:spcBef>
              <a:spcAft>
                <a:spcPts val="0"/>
              </a:spcAft>
              <a:buClrTx/>
              <a:buSzTx/>
              <a:buFontTx/>
              <a:buChar char="-"/>
              <a:tabLst/>
              <a:defRPr/>
            </a:pPr>
            <a:endParaRPr lang="en-US" sz="800" b="1" kern="0" dirty="0">
              <a:solidFill>
                <a:schemeClr val="accent6">
                  <a:lumMod val="75000"/>
                </a:schemeClr>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107656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1" y="4823222"/>
            <a:ext cx="10940536"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287035"/>
            <a:ext cx="10940537" cy="445611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4"/>
            <a:ext cx="4635876" cy="2122011"/>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1937097"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b="0" kern="0" dirty="0">
              <a:solidFill>
                <a:srgbClr val="C00000"/>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838629"/>
            <a:ext cx="2138697"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endParaRPr lang="en-US" sz="10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lang="en-US" sz="800" kern="0" dirty="0">
              <a:solidFill>
                <a:srgbClr val="C00000"/>
              </a:solidFill>
              <a:latin typeface="Arial" panose="020B0604020202020204"/>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89960" y="2704598"/>
            <a:ext cx="1952010"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5498886" y="5342740"/>
            <a:ext cx="3282585" cy="13744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910935" y="731808"/>
            <a:ext cx="873452" cy="796667"/>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28475"/>
            <a:ext cx="1050761" cy="12860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2036306"/>
            <a:ext cx="1705291" cy="3173529"/>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28475"/>
            <a:ext cx="967640" cy="20971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28475"/>
            <a:ext cx="978561" cy="23198"/>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781471" y="5203186"/>
            <a:ext cx="2106833"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45209" y="5081130"/>
            <a:ext cx="1953677" cy="523220"/>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498886" y="2092183"/>
            <a:ext cx="1042184" cy="325055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37408" y="2610783"/>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66940" y="439318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218400"/>
            <a:ext cx="3158210" cy="40726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40" y="3716553"/>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830169" y="-692020"/>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2053653"/>
            <a:ext cx="4051633" cy="2582018"/>
          </a:xfrm>
          <a:prstGeom prst="bentConnector3">
            <a:avLst>
              <a:gd name="adj1" fmla="val 997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84674" y="2359217"/>
            <a:ext cx="4871129" cy="4225309"/>
          </a:xfrm>
          <a:prstGeom prst="bentConnector3">
            <a:avLst>
              <a:gd name="adj1" fmla="val -144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itle 1">
            <a:extLst>
              <a:ext uri="{FF2B5EF4-FFF2-40B4-BE49-F238E27FC236}">
                <a16:creationId xmlns:a16="http://schemas.microsoft.com/office/drawing/2014/main" id="{96381AE5-820F-48AA-8341-69275407F045}"/>
              </a:ext>
            </a:extLst>
          </p:cNvPr>
          <p:cNvSpPr txBox="1">
            <a:spLocks/>
          </p:cNvSpPr>
          <p:nvPr/>
        </p:nvSpPr>
        <p:spPr>
          <a:xfrm>
            <a:off x="491092" y="4018131"/>
            <a:ext cx="2355194"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Adding Plans (future scope) to discuss naming</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Tree>
    <p:extLst>
      <p:ext uri="{BB962C8B-B14F-4D97-AF65-F5344CB8AC3E}">
        <p14:creationId xmlns:p14="http://schemas.microsoft.com/office/powerpoint/2010/main" val="1454525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1D60C04600CC4AB44B0D05E95A0B67" ma:contentTypeVersion="7" ma:contentTypeDescription="Create a new document." ma:contentTypeScope="" ma:versionID="214844b9915982947cc0bc9a1074ec09">
  <xsd:schema xmlns:xsd="http://www.w3.org/2001/XMLSchema" xmlns:xs="http://www.w3.org/2001/XMLSchema" xmlns:p="http://schemas.microsoft.com/office/2006/metadata/properties" xmlns:ns2="7bd09f01-6c5b-473c-8acf-f03cd7fefe89" targetNamespace="http://schemas.microsoft.com/office/2006/metadata/properties" ma:root="true" ma:fieldsID="2a81bf623bf102028f31a810089b7bb1" ns2:_="">
    <xsd:import namespace="7bd09f01-6c5b-473c-8acf-f03cd7fefe8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d09f01-6c5b-473c-8acf-f03cd7fefe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E194B4E-6AF5-4D71-ADC9-3001B206AF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d09f01-6c5b-473c-8acf-f03cd7fefe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DF3A49B-A907-411E-8393-9E417ABD0154}">
  <ds:schemaRefs>
    <ds:schemaRef ds:uri="http://schemas.microsoft.com/sharepoint/v3/contenttype/forms"/>
  </ds:schemaRefs>
</ds:datastoreItem>
</file>

<file path=customXml/itemProps3.xml><?xml version="1.0" encoding="utf-8"?>
<ds:datastoreItem xmlns:ds="http://schemas.openxmlformats.org/officeDocument/2006/customXml" ds:itemID="{FB272422-9338-47E4-BE25-F8432A2FB40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13840</TotalTime>
  <Words>7153</Words>
  <Application>Microsoft Office PowerPoint</Application>
  <PresentationFormat>Widescreen</PresentationFormat>
  <Paragraphs>1572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 Option  with a Photo</dc:title>
  <dc:creator>Christine Chung</dc:creator>
  <cp:lastModifiedBy>Martin von Siebenthal</cp:lastModifiedBy>
  <cp:revision>171</cp:revision>
  <cp:lastPrinted>2017-12-27T18:27:04Z</cp:lastPrinted>
  <dcterms:created xsi:type="dcterms:W3CDTF">2021-01-25T17:16:13Z</dcterms:created>
  <dcterms:modified xsi:type="dcterms:W3CDTF">2022-07-21T11:40:26Z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Theme:4</vt:lpwstr>
  </property>
  <property fmtid="{D5CDD505-2E9C-101B-9397-08002B2CF9AE}" pid="3" name="ClassificationContentMarkingFooterText">
    <vt:lpwstr>Varian Confidential</vt:lpwstr>
  </property>
  <property fmtid="{D5CDD505-2E9C-101B-9397-08002B2CF9AE}" pid="4" name="MSIP_Label_05fb6f85-364c-432f-a1e0-22ee4b6e966c_Enabled">
    <vt:lpwstr>true</vt:lpwstr>
  </property>
  <property fmtid="{D5CDD505-2E9C-101B-9397-08002B2CF9AE}" pid="5" name="MSIP_Label_05fb6f85-364c-432f-a1e0-22ee4b6e966c_SetDate">
    <vt:lpwstr>2021-02-02T21:05:47Z</vt:lpwstr>
  </property>
  <property fmtid="{D5CDD505-2E9C-101B-9397-08002B2CF9AE}" pid="6" name="MSIP_Label_05fb6f85-364c-432f-a1e0-22ee4b6e966c_Method">
    <vt:lpwstr>Privileged</vt:lpwstr>
  </property>
  <property fmtid="{D5CDD505-2E9C-101B-9397-08002B2CF9AE}" pid="7" name="MSIP_Label_05fb6f85-364c-432f-a1e0-22ee4b6e966c_Name">
    <vt:lpwstr>05fb6f85-364c-432f-a1e0-22ee4b6e966c</vt:lpwstr>
  </property>
  <property fmtid="{D5CDD505-2E9C-101B-9397-08002B2CF9AE}" pid="8" name="MSIP_Label_05fb6f85-364c-432f-a1e0-22ee4b6e966c_SiteId">
    <vt:lpwstr>c49d9c49-4b11-4ccd-b137-72f88c68a252</vt:lpwstr>
  </property>
  <property fmtid="{D5CDD505-2E9C-101B-9397-08002B2CF9AE}" pid="9" name="MSIP_Label_05fb6f85-364c-432f-a1e0-22ee4b6e966c_ActionId">
    <vt:lpwstr>33ce1ffc-fe70-47a5-a005-2541d3c6d645</vt:lpwstr>
  </property>
  <property fmtid="{D5CDD505-2E9C-101B-9397-08002B2CF9AE}" pid="10" name="MSIP_Label_05fb6f85-364c-432f-a1e0-22ee4b6e966c_ContentBits">
    <vt:lpwstr>0</vt:lpwstr>
  </property>
  <property fmtid="{D5CDD505-2E9C-101B-9397-08002B2CF9AE}" pid="11" name="ContentTypeId">
    <vt:lpwstr>0x010100271D60C04600CC4AB44B0D05E95A0B67</vt:lpwstr>
  </property>
</Properties>
</file>