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0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6ADD-3680-4834-9FB4-463E04E5E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150BD-030F-4FF2-8A6A-226F9A178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BCF01-6A4F-4A73-B696-E2557162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B7C-0D9D-4AA3-9C88-196B1A05394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8F28F-F8C9-47A4-86F6-D291BADA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B2A37-49FC-4862-AC2E-14257245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9CBA-46F7-4AD1-8560-A616F3C6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7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6089-6E7E-49A7-BB1C-57076CDD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4E5D2-7941-47B6-BEC5-CB90D710E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8F9D0-28D8-403E-B473-04F7A3AC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B7C-0D9D-4AA3-9C88-196B1A05394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EE81E-B72C-4011-8B38-C5A37414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9AE04-8328-460F-95C4-68B5744A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9CBA-46F7-4AD1-8560-A616F3C6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0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AD635-F852-4DD5-AE26-874C2E37D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66756-F8B2-454D-8D68-E9AA0873F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B4F18-CCD6-4AB5-A250-357DCE53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B7C-0D9D-4AA3-9C88-196B1A05394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6C4AD-822C-4F74-8DA2-AE3455A6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BC382-E440-4D7A-8D1C-F24F8A34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9CBA-46F7-4AD1-8560-A616F3C6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8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17A8-3915-4185-BD87-4DFF7A81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FBC10-5CA7-4D91-B3B4-5B1181F0C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A4777-FE55-416A-AF01-5ADF7D1E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B7C-0D9D-4AA3-9C88-196B1A05394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F883F-AE23-4B6A-9963-265061D6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4A3C0-910B-49CE-9527-C96440D1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9CBA-46F7-4AD1-8560-A616F3C6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6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4FE8-6EDC-4AF7-AF68-DEC3DFF3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4E385-1AC2-4B5F-96AE-0353633C0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BC157-A5D6-41E1-BB76-16715DA4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B7C-0D9D-4AA3-9C88-196B1A05394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BBCDE-F5C9-45D7-8A87-D0CEA0B1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D7F1A-841A-4A7E-8313-6EAF33AE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9CBA-46F7-4AD1-8560-A616F3C6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7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4558-8E4C-4D3A-BD3C-83B5F83E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3A68-9AC6-4AFC-B2C1-4B5A549CC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76236-23CD-4E5C-B96B-84233995D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59EB7-3BF7-4A9B-A143-28C88026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B7C-0D9D-4AA3-9C88-196B1A05394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20356-4033-4A55-B34D-85888A7A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A9667-C735-4556-8093-5C189FBC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9CBA-46F7-4AD1-8560-A616F3C6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4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0055-FF66-45FD-A397-D95DA70C0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70D39-3736-4FF7-AA45-5874AD9B8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A6DA8-EF5E-431D-AE3B-4FBFC65D5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D7831-00BA-4CA9-AB9B-F422D0057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14E9A-A5CF-4D0A-A851-750BC7DC5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95E6B-AE5A-4F36-9A8C-9CEE5F84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B7C-0D9D-4AA3-9C88-196B1A05394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64AA0-DB81-439F-BE13-F386C284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89574-4CD8-4C09-A4DF-ECD062F7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9CBA-46F7-4AD1-8560-A616F3C6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8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7662-2457-4A29-B13B-AF6ABF0A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64579-99C3-454C-943A-BCB6E395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B7C-0D9D-4AA3-9C88-196B1A05394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1E87B-75FF-414A-82C8-09CAB4059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BA560-4250-43B8-8A59-C99657D8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9CBA-46F7-4AD1-8560-A616F3C6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5BF63-D2A0-4C23-9DDE-22D3C490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B7C-0D9D-4AA3-9C88-196B1A05394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9431D-E919-4B02-BEA6-572C52F5E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6428-66A1-4662-A7BF-1E5283F1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9CBA-46F7-4AD1-8560-A616F3C6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5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4761-5700-4EC3-A765-63A30355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D6C6-1390-4277-B825-753B1F014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878A2-991C-4FA8-866F-F0A78761E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6436D-0D33-4331-BE20-6C351DD9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B7C-0D9D-4AA3-9C88-196B1A05394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A7DD3-2524-4FC9-8B0B-FA4A5A51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FF395-CFD0-4E28-B25A-85BE0E39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9CBA-46F7-4AD1-8560-A616F3C6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1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7D46-D301-40BA-B98E-7247FC31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9E303-7967-4AED-A1CE-6BA66671E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0BAA8-F9EA-4E8D-AB02-3442FF787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E5007-64DC-49B0-972F-3A2793F7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B7C-0D9D-4AA3-9C88-196B1A05394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5B962-D03D-4C46-A98A-435917F2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1E103-7290-4171-ACB3-1DD9C37C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9CBA-46F7-4AD1-8560-A616F3C6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055DA-4D54-4A77-A4F0-69E4FE9D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C1DF1-C0C2-4FAD-B05E-43EEE3240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636B1-5D89-422A-81D6-4AC9B4835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5EB7C-0D9D-4AA3-9C88-196B1A05394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0BE04-1351-4A82-BCEC-1E8B1A85B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DB2A7-D361-4996-B0C9-2E0D614D2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E9CBA-46F7-4AD1-8560-A616F3C6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9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058379" y="1624197"/>
            <a:ext cx="10723801" cy="308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061353" y="3823784"/>
            <a:ext cx="10723801" cy="124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990" y="4087209"/>
            <a:ext cx="199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Delivered Treatment Plan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803796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Summary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8413"/>
            <a:ext cx="177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Course Summary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97940" y="4128242"/>
            <a:ext cx="2525494" cy="6146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Prostate + SV</a:t>
            </a:r>
          </a:p>
          <a:p>
            <a:pPr algn="ctr"/>
            <a:r>
              <a:rPr lang="en-US" sz="1100" dirty="0"/>
              <a:t>(5 fractions delivered out of 5 planned)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87009" y="4128241"/>
            <a:ext cx="2220694" cy="64800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i="1" dirty="0"/>
              <a:t>Prostate</a:t>
            </a:r>
          </a:p>
          <a:p>
            <a:pPr algn="ctr"/>
            <a:r>
              <a:rPr lang="en-US" sz="1100" i="1" dirty="0"/>
              <a:t>(5 fractions delivered  of 5 planned)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896239" y="1762177"/>
            <a:ext cx="2908501" cy="17639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Phase Name: 1</a:t>
            </a:r>
            <a:r>
              <a:rPr lang="en-US" sz="1600" baseline="30000" dirty="0"/>
              <a:t>st</a:t>
            </a:r>
            <a:r>
              <a:rPr lang="en-US" sz="1600" dirty="0"/>
              <a:t> course</a:t>
            </a:r>
          </a:p>
          <a:p>
            <a:r>
              <a:rPr lang="en-US" sz="1400" dirty="0"/>
              <a:t>Target Volumes</a:t>
            </a:r>
          </a:p>
          <a:p>
            <a:pPr marL="461963" lvl="1" indent="-4763">
              <a:buFont typeface="Arial" panose="020B0604020202020204" pitchFamily="34" charset="0"/>
              <a:buChar char="•"/>
            </a:pPr>
            <a:r>
              <a:rPr lang="en-US" sz="1400" dirty="0"/>
              <a:t>    Prostate: 5000cGy</a:t>
            </a:r>
          </a:p>
          <a:p>
            <a:pPr marL="461963" lvl="1" indent="-4763">
              <a:buFont typeface="Arial" panose="020B0604020202020204" pitchFamily="34" charset="0"/>
              <a:buChar char="•"/>
            </a:pPr>
            <a:r>
              <a:rPr lang="en-US" sz="1400" dirty="0"/>
              <a:t>    SV: 5000 </a:t>
            </a:r>
            <a:r>
              <a:rPr lang="en-US" sz="1400" dirty="0" err="1"/>
              <a:t>cGy</a:t>
            </a:r>
            <a:endParaRPr lang="en-US" sz="1400" dirty="0"/>
          </a:p>
          <a:p>
            <a:pPr marL="461963" lvl="1" indent="-4763">
              <a:buFont typeface="Arial" panose="020B0604020202020204" pitchFamily="34" charset="0"/>
              <a:buChar char="•"/>
            </a:pPr>
            <a:r>
              <a:rPr lang="en-US" sz="1400" dirty="0"/>
              <a:t>    Pelvic Nodes: 4500 </a:t>
            </a:r>
            <a:r>
              <a:rPr lang="en-US" sz="1400" dirty="0" err="1"/>
              <a:t>cGy</a:t>
            </a:r>
            <a:endParaRPr lang="en-US" sz="1400" dirty="0"/>
          </a:p>
          <a:p>
            <a:r>
              <a:rPr lang="en-US" sz="1400" dirty="0"/>
              <a:t>Treated in 25 phase fractions </a:t>
            </a:r>
          </a:p>
          <a:p>
            <a:r>
              <a:rPr lang="en-US" sz="1400" dirty="0"/>
              <a:t>using Photons VMAT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3643745" y="3560358"/>
            <a:ext cx="268594" cy="52685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</p:cNvCxnSpPr>
          <p:nvPr/>
        </p:nvCxnSpPr>
        <p:spPr>
          <a:xfrm flipV="1">
            <a:off x="6923314" y="3610835"/>
            <a:ext cx="184068" cy="43399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9915069" y="3610835"/>
            <a:ext cx="46901" cy="43399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924229" y="75577"/>
            <a:ext cx="5344244" cy="135649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Prostate: 7000 </a:t>
            </a:r>
            <a:r>
              <a:rPr lang="en-US" sz="1600" dirty="0" err="1"/>
              <a:t>cGy</a:t>
            </a:r>
            <a:r>
              <a:rPr lang="en-US" sz="1600" dirty="0"/>
              <a:t> in 35 fractions</a:t>
            </a:r>
          </a:p>
          <a:p>
            <a:r>
              <a:rPr lang="en-US" sz="1600" dirty="0"/>
              <a:t>SV:  6000 </a:t>
            </a:r>
            <a:r>
              <a:rPr lang="en-US" sz="1600" dirty="0" err="1"/>
              <a:t>cGy</a:t>
            </a:r>
            <a:r>
              <a:rPr lang="en-US" sz="1600" dirty="0"/>
              <a:t> in 30 fractions</a:t>
            </a:r>
          </a:p>
          <a:p>
            <a:r>
              <a:rPr lang="en-US" sz="1600" dirty="0"/>
              <a:t>Pelvic Nodes: 4500 </a:t>
            </a:r>
            <a:r>
              <a:rPr lang="en-US" sz="1600" dirty="0" err="1"/>
              <a:t>cGy</a:t>
            </a:r>
            <a:r>
              <a:rPr lang="en-US" sz="1600" dirty="0"/>
              <a:t>  in 25 fractions</a:t>
            </a:r>
          </a:p>
          <a:p>
            <a:r>
              <a:rPr lang="en-US" sz="1600" dirty="0"/>
              <a:t>All treated in 35 sessions</a:t>
            </a:r>
          </a:p>
          <a:p>
            <a:r>
              <a:rPr lang="en-US" sz="1600" dirty="0"/>
              <a:t>Over 49  days</a:t>
            </a:r>
          </a:p>
        </p:txBody>
      </p:sp>
      <p:cxnSp>
        <p:nvCxnSpPr>
          <p:cNvPr id="69" name="Straight Arrow Connector 68"/>
          <p:cNvCxnSpPr>
            <a:cxnSpLocks/>
          </p:cNvCxnSpPr>
          <p:nvPr/>
        </p:nvCxnSpPr>
        <p:spPr>
          <a:xfrm flipV="1">
            <a:off x="4823545" y="1495398"/>
            <a:ext cx="177837" cy="23671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334469" y="1762177"/>
            <a:ext cx="2296913" cy="179818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/>
              <a:t>Phase Name: Boost 1</a:t>
            </a:r>
          </a:p>
          <a:p>
            <a:r>
              <a:rPr lang="en-US" sz="1400" dirty="0"/>
              <a:t>Target Volumes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   Prostate: 1000 </a:t>
            </a:r>
            <a:r>
              <a:rPr lang="en-US" sz="1400" dirty="0" err="1"/>
              <a:t>cGy</a:t>
            </a: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   SV: 1000 </a:t>
            </a:r>
            <a:r>
              <a:rPr lang="en-US" sz="1400" dirty="0" err="1"/>
              <a:t>cGy</a:t>
            </a:r>
            <a:endParaRPr lang="en-US" sz="1400" dirty="0"/>
          </a:p>
          <a:p>
            <a:r>
              <a:rPr lang="en-US" sz="1400" dirty="0"/>
              <a:t>Treated in 5  phase fractions </a:t>
            </a:r>
          </a:p>
          <a:p>
            <a:r>
              <a:rPr lang="en-US" sz="1400" dirty="0"/>
              <a:t>using Photons VMAT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995362" y="1762177"/>
            <a:ext cx="2583680" cy="179818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/>
              <a:t>Rx Phase Name: Boost 2</a:t>
            </a:r>
          </a:p>
          <a:p>
            <a:r>
              <a:rPr lang="en-US" sz="1400" dirty="0"/>
              <a:t>Target Volumes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   Prostate: 1000</a:t>
            </a:r>
          </a:p>
          <a:p>
            <a:r>
              <a:rPr lang="en-US" sz="1400" dirty="0"/>
              <a:t>Treated in 5 phase  fractions</a:t>
            </a:r>
          </a:p>
          <a:p>
            <a:r>
              <a:rPr lang="en-US" sz="1400" dirty="0"/>
              <a:t>using Photons VMAT</a:t>
            </a:r>
          </a:p>
        </p:txBody>
      </p: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7406670" y="1433683"/>
            <a:ext cx="0" cy="2984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9198982" y="1475463"/>
            <a:ext cx="138982" cy="27021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4602A46-24FF-4997-9693-7872F0AA456D}"/>
              </a:ext>
            </a:extLst>
          </p:cNvPr>
          <p:cNvSpPr/>
          <p:nvPr/>
        </p:nvSpPr>
        <p:spPr>
          <a:xfrm>
            <a:off x="2533397" y="4118939"/>
            <a:ext cx="2220695" cy="6146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Pelvis</a:t>
            </a:r>
          </a:p>
          <a:p>
            <a:pPr algn="ctr"/>
            <a:r>
              <a:rPr lang="en-US" sz="1100" i="1" dirty="0"/>
              <a:t>(25 delivered of 25 planned)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147ABC-FFCB-4AC1-BA12-57964C6A57FA}"/>
              </a:ext>
            </a:extLst>
          </p:cNvPr>
          <p:cNvSpPr txBox="1"/>
          <p:nvPr/>
        </p:nvSpPr>
        <p:spPr>
          <a:xfrm>
            <a:off x="9915069" y="437745"/>
            <a:ext cx="101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Prostate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13169A-28BD-4647-938D-7E528CD3E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34" y="5034811"/>
            <a:ext cx="9915069" cy="16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2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039572" y="1626508"/>
            <a:ext cx="10723801" cy="308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039573" y="3817488"/>
            <a:ext cx="10723801" cy="124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990" y="4087209"/>
            <a:ext cx="199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Delivered Treatment Plan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24" y="1763493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Summary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8413"/>
            <a:ext cx="177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Course Summary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51255" y="4063877"/>
            <a:ext cx="2220695" cy="7659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Breast_L_Tang</a:t>
            </a:r>
            <a:endParaRPr lang="en-US" sz="1600" dirty="0"/>
          </a:p>
          <a:p>
            <a:pPr algn="ctr"/>
            <a:r>
              <a:rPr lang="en-US" sz="1100" i="1" dirty="0"/>
              <a:t>(3 delivered of 16 planned)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99193" y="4071345"/>
            <a:ext cx="2525494" cy="7565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Breast_L_Tang:1</a:t>
            </a:r>
          </a:p>
          <a:p>
            <a:pPr algn="ctr"/>
            <a:r>
              <a:rPr lang="en-US" sz="1100" dirty="0"/>
              <a:t>Adaptation</a:t>
            </a:r>
          </a:p>
          <a:p>
            <a:pPr algn="ctr"/>
            <a:r>
              <a:rPr lang="en-US" sz="1100" dirty="0"/>
              <a:t>(13 fractions delivered of 13 planned)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64792" y="4065495"/>
            <a:ext cx="2220695" cy="76598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Breast_L_Boost</a:t>
            </a:r>
            <a:endParaRPr lang="en-US" sz="1600" dirty="0"/>
          </a:p>
          <a:p>
            <a:pPr algn="ctr"/>
            <a:r>
              <a:rPr lang="en-US" sz="1100" i="1" dirty="0"/>
              <a:t>(4 fractions delivered of 4 planned)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72625" y="4052512"/>
            <a:ext cx="2413727" cy="77542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Breast_R_Tang</a:t>
            </a:r>
            <a:endParaRPr lang="en-US" sz="1600" dirty="0"/>
          </a:p>
          <a:p>
            <a:pPr algn="ctr"/>
            <a:r>
              <a:rPr lang="en-US" sz="1100" i="1" dirty="0"/>
              <a:t>(16 fractions delivered of 16 planned )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056716" y="1879849"/>
            <a:ext cx="3545458" cy="15828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Phase Name: Left Breast Tangents</a:t>
            </a:r>
          </a:p>
          <a:p>
            <a:r>
              <a:rPr lang="en-US" sz="1400" dirty="0"/>
              <a:t>Target Volumes</a:t>
            </a:r>
          </a:p>
          <a:p>
            <a:pPr marL="285750" indent="-115888">
              <a:buFont typeface="Arial" panose="020B0604020202020204" pitchFamily="34" charset="0"/>
              <a:buChar char="•"/>
            </a:pPr>
            <a:r>
              <a:rPr lang="en-US" sz="1400" dirty="0"/>
              <a:t>Left Breast : 4256 </a:t>
            </a:r>
            <a:r>
              <a:rPr lang="en-US" sz="1400" dirty="0" err="1"/>
              <a:t>cGy</a:t>
            </a:r>
            <a:endParaRPr lang="en-US" sz="1400" dirty="0"/>
          </a:p>
          <a:p>
            <a:pPr marL="285750" indent="-115888">
              <a:buFont typeface="Arial" panose="020B0604020202020204" pitchFamily="34" charset="0"/>
              <a:buChar char="•"/>
            </a:pPr>
            <a:r>
              <a:rPr lang="en-US" sz="1400" dirty="0"/>
              <a:t>Left Breast Surgical Bed : 4256 </a:t>
            </a:r>
            <a:r>
              <a:rPr lang="en-US" sz="1400" dirty="0" err="1"/>
              <a:t>cGy</a:t>
            </a:r>
            <a:endParaRPr lang="en-US" sz="1400" dirty="0"/>
          </a:p>
          <a:p>
            <a:pPr marL="285750" indent="-115888">
              <a:buFont typeface="Arial" panose="020B0604020202020204" pitchFamily="34" charset="0"/>
              <a:buChar char="•"/>
            </a:pPr>
            <a:r>
              <a:rPr lang="en-US" sz="1400" dirty="0"/>
              <a:t>Left Axillary Nodes, SC and IMN: 4256 </a:t>
            </a:r>
            <a:r>
              <a:rPr lang="en-US" sz="1400" dirty="0" err="1"/>
              <a:t>cGy</a:t>
            </a:r>
            <a:endParaRPr lang="en-US" sz="1400" dirty="0"/>
          </a:p>
          <a:p>
            <a:r>
              <a:rPr lang="en-US" sz="1400" dirty="0"/>
              <a:t>Treated in 16 phase fractions</a:t>
            </a:r>
          </a:p>
          <a:p>
            <a:r>
              <a:rPr lang="en-US" sz="1400" dirty="0"/>
              <a:t>Using Photons 3D</a:t>
            </a:r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>
          <a:xfrm flipV="1">
            <a:off x="2689887" y="3490740"/>
            <a:ext cx="339170" cy="52155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</p:cNvCxnSpPr>
          <p:nvPr/>
        </p:nvCxnSpPr>
        <p:spPr>
          <a:xfrm flipH="1" flipV="1">
            <a:off x="4794524" y="3516008"/>
            <a:ext cx="383088" cy="50675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712053" y="1878868"/>
            <a:ext cx="3006270" cy="132714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Phase Name: Left Breast Boost</a:t>
            </a:r>
          </a:p>
          <a:p>
            <a:r>
              <a:rPr lang="en-US" sz="1400" dirty="0"/>
              <a:t>Target Volumes</a:t>
            </a:r>
          </a:p>
          <a:p>
            <a:pPr marL="285750" indent="-115888">
              <a:buFont typeface="Arial" panose="020B0604020202020204" pitchFamily="34" charset="0"/>
              <a:buChar char="•"/>
            </a:pPr>
            <a:r>
              <a:rPr lang="en-US" sz="1400" dirty="0"/>
              <a:t>Left Breast Surgical Bed: 1000 </a:t>
            </a:r>
            <a:r>
              <a:rPr lang="en-US" sz="1400" dirty="0" err="1"/>
              <a:t>cGy</a:t>
            </a:r>
            <a:endParaRPr lang="en-US" sz="1400" dirty="0"/>
          </a:p>
          <a:p>
            <a:r>
              <a:rPr lang="en-US" sz="1400" dirty="0"/>
              <a:t>Treated in 4 phase fractions</a:t>
            </a:r>
          </a:p>
          <a:p>
            <a:r>
              <a:rPr lang="en-US" sz="1400" dirty="0"/>
              <a:t>Using Electrons 3D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828202" y="1878868"/>
            <a:ext cx="3006270" cy="134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Phase Name: Right Breast Tangents</a:t>
            </a:r>
          </a:p>
          <a:p>
            <a:r>
              <a:rPr lang="en-US" sz="1400" dirty="0"/>
              <a:t>Target Volumes </a:t>
            </a:r>
          </a:p>
          <a:p>
            <a:pPr marL="285750" indent="-115888">
              <a:buFont typeface="Arial" panose="020B0604020202020204" pitchFamily="34" charset="0"/>
              <a:buChar char="•"/>
            </a:pPr>
            <a:r>
              <a:rPr lang="en-US" sz="1400" dirty="0"/>
              <a:t>Right Breast : 4256 </a:t>
            </a:r>
            <a:r>
              <a:rPr lang="en-US" sz="1400" dirty="0" err="1"/>
              <a:t>cGy</a:t>
            </a:r>
            <a:endParaRPr lang="en-US" sz="1400" dirty="0"/>
          </a:p>
          <a:p>
            <a:r>
              <a:rPr lang="en-US" sz="1400" dirty="0"/>
              <a:t>Treated in 16 phase fractions</a:t>
            </a:r>
          </a:p>
          <a:p>
            <a:r>
              <a:rPr lang="en-US" sz="1400" dirty="0"/>
              <a:t>Using Photons 3D</a:t>
            </a:r>
          </a:p>
        </p:txBody>
      </p:sp>
      <p:cxnSp>
        <p:nvCxnSpPr>
          <p:cNvPr id="63" name="Straight Arrow Connector 62"/>
          <p:cNvCxnSpPr>
            <a:cxnSpLocks/>
          </p:cNvCxnSpPr>
          <p:nvPr/>
        </p:nvCxnSpPr>
        <p:spPr>
          <a:xfrm flipV="1">
            <a:off x="7839790" y="3259237"/>
            <a:ext cx="0" cy="7530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</p:cNvCxnSpPr>
          <p:nvPr/>
        </p:nvCxnSpPr>
        <p:spPr>
          <a:xfrm flipV="1">
            <a:off x="10540380" y="3259237"/>
            <a:ext cx="0" cy="77056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887650" y="39840"/>
            <a:ext cx="5497837" cy="1322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Left Breast : 4256 </a:t>
            </a:r>
            <a:r>
              <a:rPr lang="en-US" sz="1600" dirty="0" err="1"/>
              <a:t>cGy</a:t>
            </a:r>
            <a:r>
              <a:rPr lang="en-US" sz="1600" dirty="0"/>
              <a:t> in 16 sessions</a:t>
            </a:r>
          </a:p>
          <a:p>
            <a:r>
              <a:rPr lang="en-US" sz="1600" dirty="0"/>
              <a:t>Left </a:t>
            </a:r>
            <a:r>
              <a:rPr lang="en-US" sz="1600" dirty="0" err="1"/>
              <a:t>Left</a:t>
            </a:r>
            <a:r>
              <a:rPr lang="en-US" sz="1600" dirty="0"/>
              <a:t> Axillary Nodes, SC and IMN:  4256 </a:t>
            </a:r>
            <a:r>
              <a:rPr lang="en-US" sz="1600" dirty="0" err="1"/>
              <a:t>cGy</a:t>
            </a:r>
            <a:r>
              <a:rPr lang="en-US" sz="1600" dirty="0"/>
              <a:t> in 16 sessions</a:t>
            </a:r>
          </a:p>
          <a:p>
            <a:r>
              <a:rPr lang="en-US" sz="1600" dirty="0"/>
              <a:t>Left Breast Surgical Bed: 5256 </a:t>
            </a:r>
            <a:r>
              <a:rPr lang="en-US" sz="1600" dirty="0" err="1"/>
              <a:t>cGy</a:t>
            </a:r>
            <a:r>
              <a:rPr lang="en-US" sz="1600" dirty="0"/>
              <a:t> in 20 sessions</a:t>
            </a:r>
          </a:p>
          <a:p>
            <a:r>
              <a:rPr lang="en-US" sz="1600" dirty="0"/>
              <a:t>Right Breast: 4256  </a:t>
            </a:r>
            <a:r>
              <a:rPr lang="en-US" sz="1600" dirty="0" err="1"/>
              <a:t>cGy</a:t>
            </a:r>
            <a:r>
              <a:rPr lang="en-US" sz="1600" dirty="0"/>
              <a:t> in 16 sessions</a:t>
            </a:r>
          </a:p>
          <a:p>
            <a:r>
              <a:rPr lang="en-US" sz="1600" dirty="0"/>
              <a:t>All treated in 20 sessions over 26 days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171950" y="1428765"/>
            <a:ext cx="300307" cy="36488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</p:cNvCxnSpPr>
          <p:nvPr/>
        </p:nvCxnSpPr>
        <p:spPr>
          <a:xfrm flipV="1">
            <a:off x="6645738" y="1410779"/>
            <a:ext cx="0" cy="40085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</p:cNvCxnSpPr>
          <p:nvPr/>
        </p:nvCxnSpPr>
        <p:spPr>
          <a:xfrm flipH="1" flipV="1">
            <a:off x="9048296" y="1454790"/>
            <a:ext cx="312520" cy="3336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F4CFFE-EA91-4B1C-8E80-20516EE9FFCA}"/>
              </a:ext>
            </a:extLst>
          </p:cNvPr>
          <p:cNvSpPr txBox="1"/>
          <p:nvPr/>
        </p:nvSpPr>
        <p:spPr>
          <a:xfrm>
            <a:off x="9714031" y="223285"/>
            <a:ext cx="2130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Bilateral Breast with Plan Adaptation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FF0BB7-EC6B-4373-846F-C38382520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825" y="4968947"/>
            <a:ext cx="7948349" cy="188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7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039574" y="1533435"/>
            <a:ext cx="10723801" cy="308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061353" y="3712760"/>
            <a:ext cx="10723801" cy="124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990" y="4087209"/>
            <a:ext cx="199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Delivered Treatment Plan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577511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Summary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8413"/>
            <a:ext cx="177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Course Summary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19282" y="3922154"/>
            <a:ext cx="2220695" cy="7386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Whole Brain</a:t>
            </a:r>
          </a:p>
          <a:p>
            <a:pPr algn="ctr"/>
            <a:r>
              <a:rPr lang="en-US" sz="1100" i="1" dirty="0"/>
              <a:t>(10 fractions Delivered out of 10 planned )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63302" y="3912241"/>
            <a:ext cx="2525494" cy="7585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SBRT Spine T12-T10</a:t>
            </a:r>
          </a:p>
          <a:p>
            <a:pPr algn="ctr"/>
            <a:r>
              <a:rPr lang="en-US" sz="1600" dirty="0"/>
              <a:t> </a:t>
            </a:r>
            <a:r>
              <a:rPr lang="en-US" sz="1100" dirty="0"/>
              <a:t>(5 fractions delivered of 5 planned treated every other day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40535" y="3930976"/>
            <a:ext cx="3020247" cy="7210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SBRT Liver </a:t>
            </a:r>
          </a:p>
          <a:p>
            <a:pPr algn="ctr"/>
            <a:r>
              <a:rPr lang="en-US" sz="1100" dirty="0"/>
              <a:t>(Split Course- treat 3 fractions then wait a month and treat 2 more after evaluating response</a:t>
            </a:r>
            <a:r>
              <a:rPr lang="en-US" sz="1100" i="1" dirty="0"/>
              <a:t>)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873822" y="1946843"/>
            <a:ext cx="2573842" cy="134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Phase Name: Whole Brain</a:t>
            </a:r>
          </a:p>
          <a:p>
            <a:r>
              <a:rPr lang="en-US" sz="1400" dirty="0"/>
              <a:t>Target Volumes</a:t>
            </a:r>
          </a:p>
          <a:p>
            <a:pPr marL="285750" indent="-115888">
              <a:buFont typeface="Arial" panose="020B0604020202020204" pitchFamily="34" charset="0"/>
              <a:buChar char="•"/>
            </a:pPr>
            <a:r>
              <a:rPr lang="en-US" sz="1400" dirty="0"/>
              <a:t>Whole Brain: 3000 </a:t>
            </a:r>
            <a:r>
              <a:rPr lang="en-US" sz="1400" dirty="0" err="1"/>
              <a:t>cGy</a:t>
            </a:r>
            <a:endParaRPr lang="en-US" sz="1400" dirty="0"/>
          </a:p>
          <a:p>
            <a:r>
              <a:rPr lang="en-US" sz="1400" dirty="0"/>
              <a:t>Treated in 10 fractions</a:t>
            </a:r>
          </a:p>
          <a:p>
            <a:r>
              <a:rPr lang="en-US" sz="1400" dirty="0"/>
              <a:t>Using Photons 3D</a:t>
            </a:r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>
          <a:xfrm flipV="1">
            <a:off x="3929630" y="3364073"/>
            <a:ext cx="0" cy="5127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</p:cNvCxnSpPr>
          <p:nvPr/>
        </p:nvCxnSpPr>
        <p:spPr>
          <a:xfrm flipH="1" flipV="1">
            <a:off x="6909421" y="3353623"/>
            <a:ext cx="0" cy="5231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833695" y="1913545"/>
            <a:ext cx="2260493" cy="134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Phase Name: SBRT Liver</a:t>
            </a:r>
          </a:p>
          <a:p>
            <a:r>
              <a:rPr lang="en-US" sz="1400" dirty="0"/>
              <a:t>Target Volumes:</a:t>
            </a:r>
          </a:p>
          <a:p>
            <a:pPr marL="285750" indent="-3175">
              <a:buFont typeface="Arial" panose="020B0604020202020204" pitchFamily="34" charset="0"/>
              <a:buChar char="•"/>
            </a:pPr>
            <a:r>
              <a:rPr lang="en-US" sz="1400" dirty="0"/>
              <a:t> Liver Metastasis:5000</a:t>
            </a:r>
          </a:p>
          <a:p>
            <a:r>
              <a:rPr lang="en-US" sz="1400" dirty="0"/>
              <a:t>Treated in 5 fractions</a:t>
            </a:r>
          </a:p>
          <a:p>
            <a:r>
              <a:rPr lang="en-US" sz="1400" dirty="0"/>
              <a:t>Using Photons VMAT</a:t>
            </a:r>
          </a:p>
        </p:txBody>
      </p:sp>
      <p:cxnSp>
        <p:nvCxnSpPr>
          <p:cNvPr id="63" name="Straight Arrow Connector 62"/>
          <p:cNvCxnSpPr>
            <a:cxnSpLocks/>
          </p:cNvCxnSpPr>
          <p:nvPr/>
        </p:nvCxnSpPr>
        <p:spPr>
          <a:xfrm flipV="1">
            <a:off x="9651503" y="3353623"/>
            <a:ext cx="0" cy="5231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056290" y="45748"/>
            <a:ext cx="4733925" cy="1322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Whole Brain: 3000 </a:t>
            </a:r>
            <a:r>
              <a:rPr lang="en-US" sz="1400" dirty="0" err="1"/>
              <a:t>cGy</a:t>
            </a:r>
            <a:r>
              <a:rPr lang="en-US" sz="1400" dirty="0"/>
              <a:t> in 10 fractions</a:t>
            </a:r>
          </a:p>
          <a:p>
            <a:pPr algn="ctr"/>
            <a:r>
              <a:rPr lang="en-US" sz="1400" dirty="0"/>
              <a:t>Spine T12-T10</a:t>
            </a:r>
            <a:r>
              <a:rPr lang="en-US" sz="1400"/>
              <a:t>:  4000 </a:t>
            </a:r>
            <a:r>
              <a:rPr lang="en-US" sz="1400" dirty="0" err="1"/>
              <a:t>cGy</a:t>
            </a:r>
            <a:r>
              <a:rPr lang="en-US" sz="1400" dirty="0"/>
              <a:t> in 5 fractions</a:t>
            </a:r>
          </a:p>
          <a:p>
            <a:pPr algn="ctr"/>
            <a:r>
              <a:rPr lang="en-US" sz="1400" dirty="0"/>
              <a:t>Liver Metastasis: 5000 </a:t>
            </a:r>
            <a:r>
              <a:rPr lang="en-US" sz="1400" dirty="0" err="1"/>
              <a:t>cGy</a:t>
            </a:r>
            <a:r>
              <a:rPr lang="en-US" sz="1400" dirty="0"/>
              <a:t> treated in 5 fractions</a:t>
            </a:r>
          </a:p>
          <a:p>
            <a:pPr algn="ctr"/>
            <a:r>
              <a:rPr lang="en-US" sz="1400" dirty="0"/>
              <a:t>All treated in 13 sessions</a:t>
            </a:r>
          </a:p>
          <a:p>
            <a:pPr algn="ctr"/>
            <a:r>
              <a:rPr lang="en-US" sz="1400" dirty="0"/>
              <a:t>Over 49  days</a:t>
            </a:r>
          </a:p>
        </p:txBody>
      </p:sp>
      <p:cxnSp>
        <p:nvCxnSpPr>
          <p:cNvPr id="69" name="Straight Arrow Connector 68"/>
          <p:cNvCxnSpPr>
            <a:cxnSpLocks/>
          </p:cNvCxnSpPr>
          <p:nvPr/>
        </p:nvCxnSpPr>
        <p:spPr>
          <a:xfrm flipV="1">
            <a:off x="4312693" y="1423837"/>
            <a:ext cx="226939" cy="4200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</p:cNvCxnSpPr>
          <p:nvPr/>
        </p:nvCxnSpPr>
        <p:spPr>
          <a:xfrm flipH="1" flipV="1">
            <a:off x="8582658" y="1422295"/>
            <a:ext cx="465808" cy="43380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658844" y="1955723"/>
            <a:ext cx="3010387" cy="134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Phase Name: SBRT Spine T12-T10</a:t>
            </a:r>
          </a:p>
          <a:p>
            <a:r>
              <a:rPr lang="en-US" sz="1400" dirty="0"/>
              <a:t>Target Volumes</a:t>
            </a:r>
          </a:p>
          <a:p>
            <a:pPr marL="339725" indent="-57150">
              <a:buFont typeface="Arial" panose="020B0604020202020204" pitchFamily="34" charset="0"/>
              <a:buChar char="•"/>
            </a:pPr>
            <a:r>
              <a:rPr lang="en-US" sz="1400" dirty="0"/>
              <a:t>  Spine T12-T12: 4000 </a:t>
            </a:r>
            <a:r>
              <a:rPr lang="en-US" sz="1400" dirty="0" err="1"/>
              <a:t>cGy</a:t>
            </a:r>
            <a:endParaRPr lang="en-US" sz="1400" dirty="0"/>
          </a:p>
          <a:p>
            <a:r>
              <a:rPr lang="en-US" sz="1400" dirty="0"/>
              <a:t>Treated in 5 fractions </a:t>
            </a:r>
          </a:p>
          <a:p>
            <a:r>
              <a:rPr lang="en-US" sz="1400" dirty="0"/>
              <a:t>Using Photons IMRT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H="1" flipV="1">
            <a:off x="6869367" y="1403362"/>
            <a:ext cx="0" cy="45273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199103" y="132113"/>
            <a:ext cx="2359558" cy="130253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Oligometastatic Sites with Asynchronous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Starts and Timing Gaps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9243" y="2094034"/>
            <a:ext cx="2166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Test this definition of Phase – Prescription differing from others to same set of Target Volumes by use of modality, technique, or  dose/per fraction to target (PTV) volumes. </a:t>
            </a:r>
          </a:p>
          <a:p>
            <a:endParaRPr lang="en-US" sz="10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0AF8C36-7AB8-42E1-9D00-A7199603C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669" y="4768487"/>
            <a:ext cx="6093834" cy="207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4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527</Words>
  <Application>Microsoft Office PowerPoint</Application>
  <PresentationFormat>Widescreen</PresentationFormat>
  <Paragraphs>100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Mayo, Chuck</dc:creator>
  <cp:lastModifiedBy>Mayo, Chuck</cp:lastModifiedBy>
  <cp:revision>9</cp:revision>
  <dcterms:created xsi:type="dcterms:W3CDTF">2021-11-01T15:51:14Z</dcterms:created>
  <dcterms:modified xsi:type="dcterms:W3CDTF">2022-05-24T21:35:34Z</dcterms:modified>
</cp:coreProperties>
</file>