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588" r:id="rId5"/>
    <p:sldId id="580" r:id="rId6"/>
    <p:sldId id="584" r:id="rId7"/>
    <p:sldId id="589" r:id="rId8"/>
    <p:sldId id="581" r:id="rId9"/>
    <p:sldId id="585" r:id="rId10"/>
    <p:sldId id="590" r:id="rId11"/>
    <p:sldId id="591" r:id="rId12"/>
    <p:sldId id="579" r:id="rId13"/>
    <p:sldId id="566" r:id="rId14"/>
    <p:sldId id="572" r:id="rId15"/>
    <p:sldId id="547" r:id="rId16"/>
    <p:sldId id="567" r:id="rId17"/>
    <p:sldId id="570" r:id="rId18"/>
    <p:sldId id="571" r:id="rId19"/>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8"/>
            <p14:sldId id="580"/>
            <p14:sldId id="584"/>
            <p14:sldId id="589"/>
            <p14:sldId id="581"/>
            <p14:sldId id="585"/>
            <p14:sldId id="590"/>
            <p14:sldId id="591"/>
            <p14:sldId id="579"/>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varScale="1">
        <p:scale>
          <a:sx n="111" d="100"/>
          <a:sy n="111" d="100"/>
        </p:scale>
        <p:origin x="894" y="10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10/5/2022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10/5/2022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05/10/2022</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05/10/2022</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1EE130-5893-44B9-BC0E-5D11ED32A32C}"/>
              </a:ext>
            </a:extLst>
          </p:cNvPr>
          <p:cNvSpPr txBox="1"/>
          <p:nvPr/>
        </p:nvSpPr>
        <p:spPr>
          <a:xfrm>
            <a:off x="1606609" y="1153682"/>
            <a:ext cx="5163978" cy="1477328"/>
          </a:xfrm>
          <a:prstGeom prst="rect">
            <a:avLst/>
          </a:prstGeom>
          <a:noFill/>
        </p:spPr>
        <p:txBody>
          <a:bodyPr wrap="none" rtlCol="0">
            <a:spAutoFit/>
          </a:bodyPr>
          <a:lstStyle/>
          <a:p>
            <a:r>
              <a:rPr lang="en-US" dirty="0"/>
              <a:t>To create the figures for </a:t>
            </a:r>
            <a:r>
              <a:rPr lang="en-US" dirty="0" err="1"/>
              <a:t>CodeX</a:t>
            </a:r>
            <a:r>
              <a:rPr lang="en-US" dirty="0"/>
              <a:t> RT</a:t>
            </a:r>
          </a:p>
          <a:p>
            <a:pPr marL="285750" indent="-285750">
              <a:buFontTx/>
              <a:buChar char="-"/>
            </a:pPr>
            <a:r>
              <a:rPr lang="en-US" dirty="0"/>
              <a:t>select all contents of a slide (except from the title)</a:t>
            </a:r>
          </a:p>
          <a:p>
            <a:pPr marL="285750" indent="-285750">
              <a:buFontTx/>
              <a:buChar char="-"/>
            </a:pPr>
            <a:r>
              <a:rPr lang="en-US" dirty="0"/>
              <a:t>right-click</a:t>
            </a:r>
          </a:p>
          <a:p>
            <a:pPr marL="285750" indent="-285750">
              <a:buFontTx/>
              <a:buChar char="-"/>
            </a:pPr>
            <a:r>
              <a:rPr lang="en-US" dirty="0"/>
              <a:t>and select “Save as Picture …”</a:t>
            </a:r>
          </a:p>
          <a:p>
            <a:pPr marL="285750" indent="-285750">
              <a:buFontTx/>
              <a:buChar char="-"/>
            </a:pPr>
            <a:r>
              <a:rPr lang="en-US" dirty="0"/>
              <a:t>Save as *.</a:t>
            </a:r>
            <a:r>
              <a:rPr lang="en-US" dirty="0" err="1"/>
              <a:t>svg</a:t>
            </a:r>
            <a:endParaRPr lang="en-US" dirty="0"/>
          </a:p>
        </p:txBody>
      </p:sp>
    </p:spTree>
    <p:extLst>
      <p:ext uri="{BB962C8B-B14F-4D97-AF65-F5344CB8AC3E}">
        <p14:creationId xmlns:p14="http://schemas.microsoft.com/office/powerpoint/2010/main" val="406688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82880" y="346958"/>
            <a:ext cx="12318695" cy="8106929"/>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19103" y="416420"/>
            <a:ext cx="5459344" cy="281240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931459" cy="256993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r>
              <a:rPr kumimoji="0" lang="en-US"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Course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lang="en-US" sz="800" b="0" kern="0" dirty="0">
                <a:solidFill>
                  <a:schemeClr val="accent5">
                    <a:lumMod val="75000"/>
                  </a:schemeClr>
                </a:solidFill>
                <a:latin typeface="Verdana" panose="020B0604030504040204" pitchFamily="34" charset="0"/>
                <a:ea typeface="Verdana" panose="020B0604030504040204" pitchFamily="34" charset="0"/>
              </a:rPr>
              <a:t>Treatment </a:t>
            </a:r>
            <a:r>
              <a:rPr lang="en-US" sz="800" kern="0" dirty="0">
                <a:solidFill>
                  <a:schemeClr val="accent5">
                    <a:lumMod val="75000"/>
                  </a:schemeClr>
                </a:solidFill>
                <a:latin typeface="Verdana" panose="020B0604030504040204" pitchFamily="34" charset="0"/>
                <a:ea typeface="Verdana" panose="020B0604030504040204" pitchFamily="34" charset="0"/>
              </a:rPr>
              <a:t>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65595" y="3327633"/>
            <a:ext cx="2902935" cy="220060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Verdana" panose="020B0604030504040204" pitchFamily="34" charset="0"/>
                <a:ea typeface="Verdana" panose="020B0604030504040204" pitchFamily="34" charset="0"/>
              </a:rPr>
              <a:t>Radiotherapy</a:t>
            </a:r>
            <a:r>
              <a:rPr lang="en-US" sz="1000" b="1" kern="0" dirty="0">
                <a:solidFill>
                  <a:schemeClr val="accent5">
                    <a:lumMod val="75000"/>
                  </a:schemeClr>
                </a:solidFill>
                <a:latin typeface="Verdana" panose="020B0604030504040204" pitchFamily="34" charset="0"/>
                <a:ea typeface="Verdana" panose="020B0604030504040204" pitchFamily="34" charset="0"/>
              </a:rPr>
              <a:t> </a:t>
            </a:r>
            <a:br>
              <a:rPr lang="en-US" sz="1000" b="1" kern="0" dirty="0">
                <a:solidFill>
                  <a:schemeClr val="accent5">
                    <a:lumMod val="75000"/>
                  </a:schemeClr>
                </a:solidFill>
                <a:latin typeface="Verdana" panose="020B0604030504040204" pitchFamily="34" charset="0"/>
                <a:ea typeface="Verdana" panose="020B0604030504040204" pitchFamily="34" charset="0"/>
              </a:rPr>
            </a:br>
            <a:r>
              <a:rPr lang="en-US" sz="1000" b="1" kern="0" dirty="0">
                <a:solidFill>
                  <a:schemeClr val="accent5">
                    <a:lumMod val="75000"/>
                  </a:schemeClr>
                </a:solidFill>
                <a:latin typeface="Verdana" panose="020B0604030504040204" pitchFamily="34" charset="0"/>
                <a:ea typeface="Verdana" panose="020B0604030504040204" pitchFamily="34" charset="0"/>
              </a:rPr>
              <a:t>Treated </a:t>
            </a:r>
            <a:r>
              <a:rPr lang="en-CH" sz="1000" b="1" kern="0" dirty="0">
                <a:solidFill>
                  <a:schemeClr val="accent5">
                    <a:lumMod val="75000"/>
                  </a:schemeClr>
                </a:solidFill>
                <a:latin typeface="Verdana" panose="020B0604030504040204" pitchFamily="34" charset="0"/>
                <a:ea typeface="Verdana" panose="020B0604030504040204" pitchFamily="34" charset="0"/>
              </a:rPr>
              <a:t>Phase</a:t>
            </a:r>
            <a:r>
              <a:rPr lang="en-US" sz="800" b="1"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lvl="0">
              <a:spcBef>
                <a:spcPts val="600"/>
              </a:spcBef>
              <a:defRPr/>
            </a:pPr>
            <a:r>
              <a:rPr lang="en-GB" sz="800" kern="0" dirty="0">
                <a:latin typeface="Verdana" panose="020B0604030504040204" pitchFamily="34" charset="0"/>
                <a:ea typeface="Verdana" panose="020B0604030504040204" pitchFamily="34" charset="0"/>
              </a:rPr>
              <a:t>Procedure Code = Radiotherapy Treatment Phase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Treatment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346320" y="724654"/>
            <a:ext cx="3031978"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809814" y="1732838"/>
            <a:ext cx="58850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6356757" y="7076847"/>
            <a:ext cx="2742970" cy="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Volume</a:t>
            </a:r>
            <a:r>
              <a:rPr kumimoji="0" lang="en-GB"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r>
              <a:rPr kumimoji="0" lang="en-US" sz="800" b="0" i="0" u="none" strike="noStrike" kern="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rPr>
              <a:t>BodyStructure</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endParaRPr kumimoji="0" lang="en-CH"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Verdana" panose="020B0604030504040204" pitchFamily="34" charset="0"/>
                <a:ea typeface="Verdana" panose="020B0604030504040204" pitchFamily="34" charset="0"/>
              </a:rPr>
              <a:t>Location Qualifier</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535790"/>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609080"/>
            <a:ext cx="717522" cy="175468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178466"/>
            <a:ext cx="1524703" cy="325096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endCxn id="64" idx="1"/>
          </p:cNvCxnSpPr>
          <p:nvPr/>
        </p:nvCxnSpPr>
        <p:spPr>
          <a:xfrm flipV="1">
            <a:off x="6316793" y="1609080"/>
            <a:ext cx="529095" cy="250291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346571" y="1609080"/>
            <a:ext cx="499317" cy="18478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9727" y="5910602"/>
            <a:ext cx="2868804" cy="233249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Treated Plan</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Treatment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 </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lang="en-CH" sz="800" kern="0" dirty="0">
                <a:solidFill>
                  <a:schemeClr val="accent5">
                    <a:lumMod val="75000"/>
                  </a:schemeClr>
                </a:solidFill>
                <a:latin typeface="Verdana" panose="020B0604030504040204" pitchFamily="34" charset="0"/>
                <a:ea typeface="Verdana" panose="020B0604030504040204" pitchFamily="34" charset="0"/>
              </a:rPr>
              <a:t>DICOM</a:t>
            </a:r>
            <a:r>
              <a:rPr lang="en-US" sz="800" kern="0" dirty="0">
                <a:solidFill>
                  <a:schemeClr val="accent5">
                    <a:lumMod val="75000"/>
                  </a:schemeClr>
                </a:solidFill>
                <a:latin typeface="Verdana" panose="020B0604030504040204" pitchFamily="34" charset="0"/>
                <a:ea typeface="Verdana" panose="020B0604030504040204" pitchFamily="34" charset="0"/>
              </a:rPr>
              <a:t> Treatment Record</a:t>
            </a:r>
            <a:r>
              <a:rPr lang="en-CH" sz="800" kern="0" dirty="0">
                <a:solidFill>
                  <a:schemeClr val="accent5">
                    <a:lumMod val="75000"/>
                  </a:schemeClr>
                </a:solidFill>
                <a:latin typeface="Verdana" panose="020B0604030504040204" pitchFamily="34" charset="0"/>
                <a:ea typeface="Verdana" panose="020B0604030504040204" pitchFamily="34" charset="0"/>
              </a:rPr>
              <a:t> Refer</a:t>
            </a:r>
            <a:r>
              <a:rPr lang="en-GB" sz="800" kern="0" dirty="0">
                <a:solidFill>
                  <a:schemeClr val="accent5">
                    <a:lumMod val="75000"/>
                  </a:schemeClr>
                </a:solidFill>
                <a:latin typeface="Verdana" panose="020B0604030504040204" pitchFamily="34" charset="0"/>
                <a:ea typeface="Verdana" panose="020B0604030504040204" pitchFamily="34" charset="0"/>
              </a:rPr>
              <a:t>e</a:t>
            </a:r>
            <a:r>
              <a:rPr lang="en-CH" sz="800" kern="0" dirty="0">
                <a:solidFill>
                  <a:schemeClr val="accent5">
                    <a:lumMod val="75000"/>
                  </a:schemeClr>
                </a:solidFill>
                <a:latin typeface="Verdana" panose="020B0604030504040204" pitchFamily="34" charset="0"/>
                <a:ea typeface="Verdana" panose="020B0604030504040204" pitchFamily="34" charset="0"/>
              </a:rPr>
              <a:t>n</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s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p:cNvCxnSpPr>
          <p:nvPr/>
        </p:nvCxnSpPr>
        <p:spPr>
          <a:xfrm flipV="1">
            <a:off x="6349042" y="2195954"/>
            <a:ext cx="534110" cy="453265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65414" y="1163052"/>
            <a:ext cx="868593"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78222" y="6738462"/>
            <a:ext cx="103493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2" y="735669"/>
            <a:ext cx="1663577"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51105" y="1679367"/>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46699"/>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719244" y="421548"/>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862309" y="2385765"/>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101265" y="5791880"/>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000" b="1" i="0" u="none" strike="noStrike" kern="120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1000" b="1" i="0" u="none" strike="noStrike" kern="120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a:t>
            </a:r>
            <a:r>
              <a:rPr lang="en-US" sz="1000" b="0">
                <a:solidFill>
                  <a:srgbClr val="000000"/>
                </a:solidFill>
                <a:latin typeface="Verdana" panose="020B0604030504040204" pitchFamily="34" charset="0"/>
                <a:ea typeface="Verdana" panose="020B0604030504040204" pitchFamily="34" charset="0"/>
              </a:rPr>
              <a:t>: Oct 05, </a:t>
            </a:r>
            <a:r>
              <a:rPr lang="en-US" sz="1000" b="0" dirty="0">
                <a:solidFill>
                  <a:srgbClr val="000000"/>
                </a:solidFill>
                <a:latin typeface="Verdana" panose="020B0604030504040204" pitchFamily="34" charset="0"/>
                <a:ea typeface="Verdana" panose="020B0604030504040204" pitchFamily="34" charset="0"/>
              </a:rPr>
              <a:t>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632799" y="394311"/>
            <a:ext cx="2147959" cy="371178"/>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000" b="1" dirty="0">
                <a:solidFill>
                  <a:srgbClr val="C00000"/>
                </a:solidFill>
                <a:latin typeface="Verdana" panose="020B0604030504040204" pitchFamily="34" charset="0"/>
                <a:ea typeface="Verdana" panose="020B0604030504040204" pitchFamily="34" charset="0"/>
              </a:rPr>
              <a:t>Derived from </a:t>
            </a:r>
            <a:r>
              <a:rPr lang="en-US" sz="1000" b="1" dirty="0" err="1">
                <a:solidFill>
                  <a:srgbClr val="C00000"/>
                </a:solidFill>
                <a:latin typeface="Verdana" panose="020B0604030504040204" pitchFamily="34" charset="0"/>
                <a:ea typeface="Verdana" panose="020B0604030504040204" pitchFamily="34" charset="0"/>
              </a:rPr>
              <a:t>mCODE</a:t>
            </a:r>
            <a:r>
              <a:rPr lang="en-US" sz="1000" b="1" dirty="0">
                <a:solidFill>
                  <a:srgbClr val="C00000"/>
                </a:solidFill>
                <a:latin typeface="Verdana" panose="020B0604030504040204" pitchFamily="34" charset="0"/>
                <a:ea typeface="Verdana" panose="020B0604030504040204" pitchFamily="34" charset="0"/>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12313" y="5564348"/>
            <a:ext cx="2940594" cy="25101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Plan Prescription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lang="en-US" sz="800" b="0" kern="0" dirty="0">
                <a:solidFill>
                  <a:schemeClr val="accent5">
                    <a:lumMod val="75000"/>
                  </a:schemeClr>
                </a:solidFill>
                <a:latin typeface="Verdana" panose="020B0604030504040204" pitchFamily="34" charset="0"/>
                <a:ea typeface="Verdana" panose="020B0604030504040204" pitchFamily="34" charset="0"/>
              </a:rPr>
              <a:t>Treatment </a:t>
            </a:r>
            <a:r>
              <a:rPr lang="en-US" sz="800" b="0" kern="0" dirty="0" err="1">
                <a:solidFill>
                  <a:schemeClr val="accent5">
                    <a:lumMod val="75000"/>
                  </a:schemeClr>
                </a:solidFill>
                <a:latin typeface="Verdana" panose="020B0604030504040204" pitchFamily="34" charset="0"/>
                <a:ea typeface="Verdana" panose="020B0604030504040204" pitchFamily="34" charset="0"/>
              </a:rPr>
              <a:t>a</a:t>
            </a:r>
            <a:r>
              <a:rPr lang="en-US" sz="800" kern="0" dirty="0" err="1">
                <a:solidFill>
                  <a:schemeClr val="accent5">
                    <a:lumMod val="75000"/>
                  </a:schemeClr>
                </a:solidFill>
                <a:latin typeface="Verdana" panose="020B0604030504040204" pitchFamily="34" charset="0"/>
                <a:ea typeface="Verdana" panose="020B0604030504040204" pitchFamily="34" charset="0"/>
              </a:rPr>
              <a:t>Device</a:t>
            </a:r>
            <a:r>
              <a:rPr lang="en-US" sz="800" kern="0" dirty="0">
                <a:solidFill>
                  <a:schemeClr val="accent5">
                    <a:lumMod val="75000"/>
                  </a:schemeClr>
                </a:solidFill>
                <a:latin typeface="Verdana" panose="020B0604030504040204" pitchFamily="34" charset="0"/>
                <a:ea typeface="Verdana" panose="020B0604030504040204" pitchFamily="34" charset="0"/>
              </a:rPr>
              <a: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12313" y="2894258"/>
            <a:ext cx="2931459" cy="255633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 </a:t>
            </a: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Phase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lang="en-US" sz="800" b="0" kern="0" dirty="0">
                <a:solidFill>
                  <a:schemeClr val="accent5">
                    <a:lumMod val="75000"/>
                  </a:schemeClr>
                </a:solidFill>
                <a:latin typeface="Verdana" panose="020B0604030504040204" pitchFamily="34" charset="0"/>
                <a:ea typeface="Verdana" panose="020B0604030504040204" pitchFamily="34" charset="0"/>
              </a:rPr>
              <a:t>Treatment </a:t>
            </a:r>
            <a:r>
              <a:rPr lang="en-US" sz="800" kern="0" dirty="0">
                <a:solidFill>
                  <a:schemeClr val="accent5">
                    <a:lumMod val="75000"/>
                  </a:schemeClr>
                </a:solidFill>
                <a:latin typeface="Verdana" panose="020B0604030504040204" pitchFamily="34" charset="0"/>
                <a:ea typeface="Verdana" panose="020B0604030504040204" pitchFamily="34" charset="0"/>
              </a:rPr>
              <a:t>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a:p>
            <a:pPr lvl="1" indent="-171450">
              <a:buFontTx/>
              <a:buChar char="-"/>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346571" y="4427934"/>
            <a:ext cx="2719024"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376292" y="4085486"/>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6626823" y="7797907"/>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Extension </a:t>
            </a:r>
            <a:r>
              <a:rPr lang="en-US" sz="800" kern="0" dirty="0">
                <a:solidFill>
                  <a:srgbClr val="C00000"/>
                </a:solidFill>
                <a:latin typeface="Verdana" panose="020B0604030504040204" pitchFamily="34" charset="0"/>
                <a:ea typeface="Verdana" panose="020B0604030504040204" pitchFamily="34" charset="0"/>
              </a:rPr>
              <a:t>defined in </a:t>
            </a:r>
            <a:r>
              <a:rPr lang="en-US" sz="800" kern="0" dirty="0" err="1">
                <a:solidFill>
                  <a:srgbClr val="C00000"/>
                </a:solidFill>
                <a:latin typeface="Verdana" panose="020B0604030504040204" pitchFamily="34" charset="0"/>
                <a:ea typeface="Verdana" panose="020B0604030504040204" pitchFamily="34" charset="0"/>
              </a:rPr>
              <a:t>mCODE</a:t>
            </a:r>
            <a:r>
              <a:rPr lang="en-US" sz="800" kern="0" dirty="0">
                <a:solidFill>
                  <a:srgbClr val="C00000"/>
                </a:solidFill>
                <a:latin typeface="Verdana" panose="020B0604030504040204" pitchFamily="34" charset="0"/>
                <a:ea typeface="Verdana" panose="020B0604030504040204" pitchFamily="34" charset="0"/>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92727"/>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789297" y="153903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719244" y="5254856"/>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719244" y="314117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810437" y="2209546"/>
            <a:ext cx="4301218" cy="935963"/>
          </a:xfrm>
          <a:prstGeom prst="bentConnector3">
            <a:avLst>
              <a:gd name="adj1" fmla="val 9973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847973" y="2175067"/>
            <a:ext cx="4536214" cy="3554728"/>
          </a:xfrm>
          <a:prstGeom prst="bentConnector3">
            <a:avLst>
              <a:gd name="adj1" fmla="val 100204"/>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8CD33D3-1E48-461C-B7B9-4B44DD0494B3}"/>
              </a:ext>
            </a:extLst>
          </p:cNvPr>
          <p:cNvSpPr txBox="1"/>
          <p:nvPr/>
        </p:nvSpPr>
        <p:spPr>
          <a:xfrm>
            <a:off x="9065595" y="489248"/>
            <a:ext cx="2934819" cy="256993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Course</a:t>
            </a:r>
            <a:r>
              <a:rPr kumimoji="0" lang="en-US"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Summary</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 (US Core Procedure)</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b="0" kern="0" dirty="0">
                <a:solidFill>
                  <a:schemeClr val="tx1"/>
                </a:solidFill>
                <a:latin typeface="Verdana" panose="020B0604030504040204" pitchFamily="34" charset="0"/>
                <a:ea typeface="Verdana" panose="020B0604030504040204" pitchFamily="34" charset="0"/>
              </a:rPr>
              <a:t>Procedure Code </a:t>
            </a:r>
            <a:r>
              <a:rPr lang="en-GB" sz="800" kern="0" dirty="0">
                <a:latin typeface="Verdana" panose="020B0604030504040204" pitchFamily="34" charset="0"/>
                <a:ea typeface="Verdana" panose="020B0604030504040204" pitchFamily="34" charset="0"/>
              </a:rPr>
              <a:t>= </a:t>
            </a:r>
            <a:r>
              <a:rPr lang="en-GB" sz="800" b="0" kern="0" dirty="0">
                <a:solidFill>
                  <a:schemeClr val="tx1"/>
                </a:solidFill>
                <a:latin typeface="Verdana" panose="020B0604030504040204" pitchFamily="34" charset="0"/>
                <a:ea typeface="Verdana" panose="020B0604030504040204" pitchFamily="34" charset="0"/>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ite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a:defRPr/>
            </a:pPr>
            <a:r>
              <a:rPr lang="en-US" sz="800" b="0" kern="0" dirty="0">
                <a:solidFill>
                  <a:srgbClr val="C00000"/>
                </a:solidFill>
                <a:latin typeface="Verdana" panose="020B0604030504040204" pitchFamily="34" charset="0"/>
                <a:ea typeface="Verdana" panose="020B0604030504040204" pitchFamily="34" charset="0"/>
              </a:rPr>
              <a:t>&lt; Termination Reason</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and 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Energy or Isotope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Treatment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b="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Total Dose &gt;</a:t>
            </a:r>
          </a:p>
          <a:p>
            <a:pPr>
              <a:defRPr/>
            </a:pPr>
            <a:r>
              <a:rPr lang="en-US" sz="800" b="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Uniform fractionation &gt;&gt;</a:t>
            </a:r>
          </a:p>
        </p:txBody>
      </p:sp>
      <p:cxnSp>
        <p:nvCxnSpPr>
          <p:cNvPr id="74" name="Straight Arrow Connector 73">
            <a:extLst>
              <a:ext uri="{FF2B5EF4-FFF2-40B4-BE49-F238E27FC236}">
                <a16:creationId xmlns:a16="http://schemas.microsoft.com/office/drawing/2014/main" id="{C4CE0596-1383-45DA-87AA-9A1CD497375C}"/>
              </a:ext>
            </a:extLst>
          </p:cNvPr>
          <p:cNvCxnSpPr>
            <a:cxnSpLocks/>
          </p:cNvCxnSpPr>
          <p:nvPr/>
        </p:nvCxnSpPr>
        <p:spPr>
          <a:xfrm>
            <a:off x="2827232" y="4338044"/>
            <a:ext cx="58850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85" name="Straight Arrow Connector 84">
            <a:extLst>
              <a:ext uri="{FF2B5EF4-FFF2-40B4-BE49-F238E27FC236}">
                <a16:creationId xmlns:a16="http://schemas.microsoft.com/office/drawing/2014/main" id="{23A0BAE0-3BFA-4367-95B3-F73221740403}"/>
              </a:ext>
            </a:extLst>
          </p:cNvPr>
          <p:cNvCxnSpPr>
            <a:cxnSpLocks/>
          </p:cNvCxnSpPr>
          <p:nvPr/>
        </p:nvCxnSpPr>
        <p:spPr>
          <a:xfrm>
            <a:off x="2835835" y="6638861"/>
            <a:ext cx="58850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8" name="TextBox 87">
            <a:extLst>
              <a:ext uri="{FF2B5EF4-FFF2-40B4-BE49-F238E27FC236}">
                <a16:creationId xmlns:a16="http://schemas.microsoft.com/office/drawing/2014/main" id="{DE9C34FE-5D15-413B-A1BA-E6642261D29E}"/>
              </a:ext>
            </a:extLst>
          </p:cNvPr>
          <p:cNvSpPr txBox="1"/>
          <p:nvPr/>
        </p:nvSpPr>
        <p:spPr>
          <a:xfrm>
            <a:off x="2580484" y="3740534"/>
            <a:ext cx="868593"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9" name="TextBox 88">
            <a:extLst>
              <a:ext uri="{FF2B5EF4-FFF2-40B4-BE49-F238E27FC236}">
                <a16:creationId xmlns:a16="http://schemas.microsoft.com/office/drawing/2014/main" id="{D7194F95-1568-477C-8ABC-0F3EBF006342}"/>
              </a:ext>
            </a:extLst>
          </p:cNvPr>
          <p:cNvSpPr txBox="1"/>
          <p:nvPr/>
        </p:nvSpPr>
        <p:spPr>
          <a:xfrm>
            <a:off x="2835835" y="6019250"/>
            <a:ext cx="613242"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57" name="TextBox 56">
            <a:extLst>
              <a:ext uri="{FF2B5EF4-FFF2-40B4-BE49-F238E27FC236}">
                <a16:creationId xmlns:a16="http://schemas.microsoft.com/office/drawing/2014/main" id="{D30C8AF1-E4FC-4DB1-A1AE-6BC054EACD44}"/>
              </a:ext>
            </a:extLst>
          </p:cNvPr>
          <p:cNvSpPr txBox="1"/>
          <p:nvPr/>
        </p:nvSpPr>
        <p:spPr>
          <a:xfrm>
            <a:off x="-112313" y="401181"/>
            <a:ext cx="2931459" cy="239248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lang="en-US" sz="800" b="0" kern="0" dirty="0">
                <a:solidFill>
                  <a:schemeClr val="accent5">
                    <a:lumMod val="75000"/>
                  </a:schemeClr>
                </a:solidFill>
                <a:latin typeface="Verdana" panose="020B0604030504040204" pitchFamily="34" charset="0"/>
                <a:ea typeface="Verdana" panose="020B0604030504040204" pitchFamily="34" charset="0"/>
              </a:rPr>
              <a:t>Treatment </a:t>
            </a:r>
            <a:r>
              <a:rPr lang="en-US" sz="800" kern="0" dirty="0">
                <a:solidFill>
                  <a:schemeClr val="accent5">
                    <a:lumMod val="75000"/>
                  </a:schemeClr>
                </a:solidFill>
                <a:latin typeface="Verdana" panose="020B0604030504040204" pitchFamily="34" charset="0"/>
                <a:ea typeface="Verdana" panose="020B0604030504040204" pitchFamily="34" charset="0"/>
              </a:rPr>
              <a:t>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791880"/>
            <a:ext cx="2931459" cy="2569934"/>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Treatment Plan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Treatment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marR="0" lvl="0" defTabSz="914400" eaLnBrk="1" fontAlgn="auto" latinLnBrk="0" hangingPunct="1">
              <a:lnSpc>
                <a:spcPct val="100000"/>
              </a:lnSpc>
              <a:spcBef>
                <a:spcPts val="0"/>
              </a:spcBef>
              <a:spcAft>
                <a:spcPts val="0"/>
              </a:spcAft>
              <a:buClrTx/>
              <a:buSzTx/>
              <a:tabLst/>
              <a:defRPr/>
            </a:pPr>
            <a:r>
              <a:rPr lang="en-GB" sz="800" kern="0" dirty="0">
                <a:solidFill>
                  <a:schemeClr val="accent5">
                    <a:lumMod val="75000"/>
                  </a:schemeClr>
                </a:solidFill>
                <a:latin typeface="Verdana" panose="020B0604030504040204" pitchFamily="34" charset="0"/>
                <a:ea typeface="Verdana" panose="020B0604030504040204" pitchFamily="34" charset="0"/>
              </a:rPr>
              <a:t>&lt;&lt; D</a:t>
            </a:r>
            <a:r>
              <a:rPr lang="en-CH" sz="800" kern="0" dirty="0">
                <a:solidFill>
                  <a:schemeClr val="accent5">
                    <a:lumMod val="75000"/>
                  </a:schemeClr>
                </a:solidFill>
                <a:latin typeface="Verdana" panose="020B0604030504040204" pitchFamily="34" charset="0"/>
                <a:ea typeface="Verdana" panose="020B0604030504040204" pitchFamily="34" charset="0"/>
              </a:rPr>
              <a:t>I</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O</a:t>
            </a:r>
            <a:r>
              <a:rPr lang="en-GB" sz="800" kern="0" dirty="0">
                <a:solidFill>
                  <a:schemeClr val="accent5">
                    <a:lumMod val="75000"/>
                  </a:schemeClr>
                </a:solidFill>
                <a:latin typeface="Verdana" panose="020B0604030504040204" pitchFamily="34" charset="0"/>
                <a:ea typeface="Verdana" panose="020B0604030504040204" pitchFamily="34" charset="0"/>
              </a:rPr>
              <a:t>M</a:t>
            </a:r>
            <a:r>
              <a:rPr lang="en-CH" sz="800" kern="0" dirty="0">
                <a:solidFill>
                  <a:schemeClr val="accent5">
                    <a:lumMod val="75000"/>
                  </a:schemeClr>
                </a:solidFill>
                <a:latin typeface="Verdana" panose="020B0604030504040204" pitchFamily="34" charset="0"/>
                <a:ea typeface="Verdana" panose="020B0604030504040204" pitchFamily="34" charset="0"/>
              </a:rPr>
              <a:t> </a:t>
            </a:r>
            <a:r>
              <a:rPr lang="en-US" sz="800" kern="0" dirty="0">
                <a:solidFill>
                  <a:schemeClr val="accent5">
                    <a:lumMod val="75000"/>
                  </a:schemeClr>
                </a:solidFill>
                <a:latin typeface="Verdana" panose="020B0604030504040204" pitchFamily="34" charset="0"/>
                <a:ea typeface="Verdana" panose="020B0604030504040204" pitchFamily="34" charset="0"/>
              </a:rPr>
              <a:t>Plan </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f</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n</a:t>
            </a:r>
            <a:r>
              <a:rPr lang="en-CH" sz="800" kern="0" dirty="0">
                <a:solidFill>
                  <a:schemeClr val="accent5">
                    <a:lumMod val="75000"/>
                  </a:schemeClr>
                </a:solidFill>
                <a:latin typeface="Verdana" panose="020B0604030504040204" pitchFamily="34" charset="0"/>
                <a:ea typeface="Verdana" panose="020B0604030504040204" pitchFamily="34" charset="0"/>
              </a:rPr>
              <a:t>c</a:t>
            </a:r>
            <a:r>
              <a:rPr lang="en-GB" sz="800" kern="0" dirty="0">
                <a:solidFill>
                  <a:schemeClr val="accent5">
                    <a:lumMod val="75000"/>
                  </a:schemeClr>
                </a:solidFill>
                <a:latin typeface="Verdana" panose="020B0604030504040204" pitchFamily="34" charset="0"/>
                <a:ea typeface="Verdana" panose="020B0604030504040204" pitchFamily="34" charset="0"/>
              </a:rPr>
              <a:t>e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5784363" y="6384891"/>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3208355"/>
            <a:ext cx="2931459" cy="24391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Verdana" panose="020B0604030504040204" pitchFamily="34" charset="0"/>
                <a:ea typeface="Verdana" panose="020B0604030504040204" pitchFamily="34" charset="0"/>
              </a:rPr>
              <a:t>R</a:t>
            </a:r>
            <a:r>
              <a:rPr kumimoji="0" lang="en-GB"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adiotherapy</a:t>
            </a:r>
            <a:r>
              <a:rPr kumimoji="0" lang="en-GB"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lvl="0">
              <a:spcAft>
                <a:spcPts val="600"/>
              </a:spcAft>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Phase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lvl="0"/>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lang="en-US" sz="800" b="0" kern="0" dirty="0">
                <a:solidFill>
                  <a:schemeClr val="accent5">
                    <a:lumMod val="75000"/>
                  </a:schemeClr>
                </a:solidFill>
                <a:latin typeface="Verdana" panose="020B0604030504040204" pitchFamily="34" charset="0"/>
                <a:ea typeface="Verdana" panose="020B0604030504040204" pitchFamily="34" charset="0"/>
              </a:rPr>
              <a:t>Treatment </a:t>
            </a:r>
            <a:r>
              <a:rPr lang="en-US" sz="800" kern="0" dirty="0">
                <a:solidFill>
                  <a:schemeClr val="accent5">
                    <a:lumMod val="75000"/>
                  </a:schemeClr>
                </a:solidFill>
                <a:latin typeface="Verdana" panose="020B0604030504040204" pitchFamily="34" charset="0"/>
                <a:ea typeface="Verdana" panose="020B0604030504040204" pitchFamily="34" charset="0"/>
              </a:rPr>
              <a:t>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5787832" y="3843446"/>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2509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72383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23839"/>
            <a:ext cx="2287844" cy="4001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227524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19538"/>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2287844"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1457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8" name="Content Placeholder 2">
            <a:extLst>
              <a:ext uri="{FF2B5EF4-FFF2-40B4-BE49-F238E27FC236}">
                <a16:creationId xmlns:a16="http://schemas.microsoft.com/office/drawing/2014/main" id="{032B7D2C-9800-4646-8CB0-77417698A733}"/>
              </a:ext>
            </a:extLst>
          </p:cNvPr>
          <p:cNvSpPr>
            <a:spLocks noGrp="1"/>
          </p:cNvSpPr>
          <p:nvPr/>
        </p:nvSpPr>
        <p:spPr>
          <a:xfrm>
            <a:off x="8122908" y="2213741"/>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34" name="Content Placeholder 2">
            <a:extLst>
              <a:ext uri="{FF2B5EF4-FFF2-40B4-BE49-F238E27FC236}">
                <a16:creationId xmlns:a16="http://schemas.microsoft.com/office/drawing/2014/main" id="{1F2A91FE-39D7-4FBF-8EE4-1C826B2FE742}"/>
              </a:ext>
            </a:extLst>
          </p:cNvPr>
          <p:cNvSpPr txBox="1">
            <a:spLocks/>
          </p:cNvSpPr>
          <p:nvPr/>
        </p:nvSpPr>
        <p:spPr>
          <a:xfrm>
            <a:off x="4366843" y="2129102"/>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35" name="Content Placeholder 2">
            <a:extLst>
              <a:ext uri="{FF2B5EF4-FFF2-40B4-BE49-F238E27FC236}">
                <a16:creationId xmlns:a16="http://schemas.microsoft.com/office/drawing/2014/main" id="{98E15674-4F11-46E1-B6D6-25CFA0C41430}"/>
              </a:ext>
            </a:extLst>
          </p:cNvPr>
          <p:cNvSpPr txBox="1">
            <a:spLocks/>
          </p:cNvSpPr>
          <p:nvPr/>
        </p:nvSpPr>
        <p:spPr>
          <a:xfrm>
            <a:off x="1250996" y="2129102"/>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36" name="Content Placeholder 2">
            <a:extLst>
              <a:ext uri="{FF2B5EF4-FFF2-40B4-BE49-F238E27FC236}">
                <a16:creationId xmlns:a16="http://schemas.microsoft.com/office/drawing/2014/main" id="{7E0D7D95-D974-429A-B9D0-E7532916CE2E}"/>
              </a:ext>
            </a:extLst>
          </p:cNvPr>
          <p:cNvSpPr>
            <a:spLocks noGrp="1"/>
          </p:cNvSpPr>
          <p:nvPr/>
        </p:nvSpPr>
        <p:spPr>
          <a:xfrm>
            <a:off x="8525402" y="2684205"/>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37" name="Content Placeholder 2">
            <a:extLst>
              <a:ext uri="{FF2B5EF4-FFF2-40B4-BE49-F238E27FC236}">
                <a16:creationId xmlns:a16="http://schemas.microsoft.com/office/drawing/2014/main" id="{8068A188-0947-4740-BA6B-FEE9F9DC4951}"/>
              </a:ext>
            </a:extLst>
          </p:cNvPr>
          <p:cNvSpPr txBox="1">
            <a:spLocks/>
          </p:cNvSpPr>
          <p:nvPr/>
        </p:nvSpPr>
        <p:spPr>
          <a:xfrm>
            <a:off x="4757471" y="2676511"/>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38" name="Content Placeholder 2">
            <a:extLst>
              <a:ext uri="{FF2B5EF4-FFF2-40B4-BE49-F238E27FC236}">
                <a16:creationId xmlns:a16="http://schemas.microsoft.com/office/drawing/2014/main" id="{DBC0F055-18C0-40D0-971C-46566B602283}"/>
              </a:ext>
            </a:extLst>
          </p:cNvPr>
          <p:cNvSpPr txBox="1">
            <a:spLocks/>
          </p:cNvSpPr>
          <p:nvPr/>
        </p:nvSpPr>
        <p:spPr>
          <a:xfrm>
            <a:off x="1250996" y="2676511"/>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409053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063531"/>
            <a:ext cx="0" cy="152577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018403" y="871805"/>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922701" y="787166"/>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98141" y="787166"/>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5" y="1641761"/>
            <a:ext cx="2182779"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506205"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41761"/>
            <a:ext cx="250620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506205"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177400"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relationshipsBetweenProfiles.svg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Sep 30, 2022</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stCxn id="25" idx="1"/>
            <a:endCxn id="28" idx="3"/>
          </p:cNvCxnSpPr>
          <p:nvPr/>
        </p:nvCxnSpPr>
        <p:spPr>
          <a:xfrm flipH="1">
            <a:off x="6967429" y="1841816"/>
            <a:ext cx="1572626" cy="42560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a:endCxn id="30" idx="3"/>
          </p:cNvCxnSpPr>
          <p:nvPr/>
        </p:nvCxnSpPr>
        <p:spPr>
          <a:xfrm flipH="1" flipV="1">
            <a:off x="3439808" y="1841816"/>
            <a:ext cx="1303403" cy="425602"/>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864347" y="2805178"/>
            <a:ext cx="1303402"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439809" y="3723357"/>
            <a:ext cx="1303402"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a:stCxn id="25" idx="1"/>
            <a:endCxn id="30" idx="3"/>
          </p:cNvCxnSpPr>
          <p:nvPr/>
        </p:nvCxnSpPr>
        <p:spPr>
          <a:xfrm flipH="1">
            <a:off x="3439808" y="1841816"/>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864347" y="2805178"/>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439809" y="3723357"/>
            <a:ext cx="510273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8" y="1956512"/>
            <a:ext cx="942761"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57015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28666"/>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900535"/>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66822"/>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820067"/>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893806" y="4472084"/>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Procedure.basedOn</a:t>
            </a:r>
            <a:r>
              <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Procedure.partOf</a:t>
            </a:r>
            <a:r>
              <a:rPr lang="en-US" sz="1000" dirty="0">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ServiceRequest.basedOn</a:t>
            </a:r>
            <a:r>
              <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p:cNvCxnSpPr>
          <p:nvPr/>
        </p:nvCxnSpPr>
        <p:spPr>
          <a:xfrm flipV="1">
            <a:off x="9975511" y="2057733"/>
            <a:ext cx="0" cy="55555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4" y="1987468"/>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07746" y="2897072"/>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4" y="3833203"/>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29287"/>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2828788" y="4832686"/>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2828788" y="5080502"/>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2828788" y="45970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64581"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63065"/>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Content Placeholder 2">
            <a:extLst>
              <a:ext uri="{FF2B5EF4-FFF2-40B4-BE49-F238E27FC236}">
                <a16:creationId xmlns:a16="http://schemas.microsoft.com/office/drawing/2014/main" id="{66F2339A-3452-47DC-A71C-D92C60BCCF01}"/>
              </a:ext>
            </a:extLst>
          </p:cNvPr>
          <p:cNvSpPr>
            <a:spLocks noGrp="1"/>
          </p:cNvSpPr>
          <p:nvPr/>
        </p:nvSpPr>
        <p:spPr>
          <a:xfrm>
            <a:off x="8420897" y="1359361"/>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57" name="Content Placeholder 2">
            <a:extLst>
              <a:ext uri="{FF2B5EF4-FFF2-40B4-BE49-F238E27FC236}">
                <a16:creationId xmlns:a16="http://schemas.microsoft.com/office/drawing/2014/main" id="{6152015B-532F-4875-8941-9A38A89B919A}"/>
              </a:ext>
            </a:extLst>
          </p:cNvPr>
          <p:cNvSpPr txBox="1">
            <a:spLocks/>
          </p:cNvSpPr>
          <p:nvPr/>
        </p:nvSpPr>
        <p:spPr>
          <a:xfrm>
            <a:off x="4313329" y="1351667"/>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61" name="Content Placeholder 2">
            <a:extLst>
              <a:ext uri="{FF2B5EF4-FFF2-40B4-BE49-F238E27FC236}">
                <a16:creationId xmlns:a16="http://schemas.microsoft.com/office/drawing/2014/main" id="{97063D7C-D4DD-4F22-8060-7AAF73259482}"/>
              </a:ext>
            </a:extLst>
          </p:cNvPr>
          <p:cNvSpPr txBox="1">
            <a:spLocks/>
          </p:cNvSpPr>
          <p:nvPr/>
        </p:nvSpPr>
        <p:spPr>
          <a:xfrm>
            <a:off x="798141" y="1351667"/>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2" name="Straight Arrow Connector 61">
            <a:extLst>
              <a:ext uri="{FF2B5EF4-FFF2-40B4-BE49-F238E27FC236}">
                <a16:creationId xmlns:a16="http://schemas.microsoft.com/office/drawing/2014/main" id="{5AF1D920-E0F4-4C84-947A-44395BC64D4D}"/>
              </a:ext>
            </a:extLst>
          </p:cNvPr>
          <p:cNvCxnSpPr>
            <a:cxnSpLocks/>
          </p:cNvCxnSpPr>
          <p:nvPr/>
        </p:nvCxnSpPr>
        <p:spPr>
          <a:xfrm flipV="1">
            <a:off x="2539595" y="3018476"/>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CC9585-972B-4C0B-90A2-A0AAFBE53755}"/>
              </a:ext>
            </a:extLst>
          </p:cNvPr>
          <p:cNvCxnSpPr>
            <a:cxnSpLocks/>
          </p:cNvCxnSpPr>
          <p:nvPr/>
        </p:nvCxnSpPr>
        <p:spPr>
          <a:xfrm flipH="1" flipV="1">
            <a:off x="2539600" y="2051897"/>
            <a:ext cx="1" cy="53306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7922161" y="744436"/>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853029" y="744436"/>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00625" y="744436"/>
            <a:ext cx="2778747"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6" y="1699967"/>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281827"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99967"/>
            <a:ext cx="2281826"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281827"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RTResourceReferences.svg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Aug 22,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endCxn id="28" idx="3"/>
          </p:cNvCxnSpPr>
          <p:nvPr/>
        </p:nvCxnSpPr>
        <p:spPr>
          <a:xfrm flipH="1">
            <a:off x="6967429" y="1884776"/>
            <a:ext cx="1541729" cy="38264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p:cNvCxnSpPr>
          <p:nvPr/>
        </p:nvCxnSpPr>
        <p:spPr>
          <a:xfrm flipH="1" flipV="1">
            <a:off x="3215430" y="1897264"/>
            <a:ext cx="1527781" cy="370154"/>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639969" y="2805178"/>
            <a:ext cx="1527780"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215431" y="3723357"/>
            <a:ext cx="1527780"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p:cNvCxnSpPr>
          <p:nvPr/>
        </p:nvCxnSpPr>
        <p:spPr>
          <a:xfrm flipH="1">
            <a:off x="3215430" y="1900022"/>
            <a:ext cx="529372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639969" y="2805178"/>
            <a:ext cx="5324625"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215431" y="3723357"/>
            <a:ext cx="532711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9" y="195651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64853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54792"/>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874408"/>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75530"/>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77652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1466377" y="4376720"/>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FHIR descriptions and definitions</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Procedure.basedOn</a:t>
            </a:r>
            <a:r>
              <a:rPr lang="en-US" sz="1200" dirty="0">
                <a:solidFill>
                  <a:schemeClr val="accent5">
                    <a:lumMod val="75000"/>
                  </a:schemeClr>
                </a:solidFill>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6">
                    <a:lumMod val="75000"/>
                  </a:schemeClr>
                </a:solidFill>
                <a:latin typeface="Arial" panose="020B0604020202020204" pitchFamily="34" charset="0"/>
                <a:cs typeface="Arial" panose="020B0604020202020204" pitchFamily="34" charset="0"/>
              </a:rPr>
              <a:t>Procedure.partOf</a:t>
            </a:r>
            <a:r>
              <a:rPr lang="en-US" sz="1200" dirty="0">
                <a:solidFill>
                  <a:schemeClr val="accent6">
                    <a:lumMod val="75000"/>
                  </a:schemeClr>
                </a:solidFill>
                <a:latin typeface="Arial" panose="020B0604020202020204" pitchFamily="34" charset="0"/>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ServiceRequest.basedOn</a:t>
            </a:r>
            <a:r>
              <a:rPr lang="en-US" sz="1200" dirty="0">
                <a:solidFill>
                  <a:srgbClr val="A5300F"/>
                </a:solidFill>
                <a:latin typeface="Arial" panose="020B0604020202020204" pitchFamily="34" charset="0"/>
                <a:ea typeface="+mn-ea"/>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a:stCxn id="26" idx="0"/>
          </p:cNvCxnSpPr>
          <p:nvPr/>
        </p:nvCxnSpPr>
        <p:spPr>
          <a:xfrm flipV="1">
            <a:off x="9975511" y="2100077"/>
            <a:ext cx="0" cy="50504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5" y="20223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50353" y="2934076"/>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5" y="38332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03160"/>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68B093B-533C-49A1-AEFE-117D595C3CF3}"/>
              </a:ext>
            </a:extLst>
          </p:cNvPr>
          <p:cNvCxnSpPr>
            <a:cxnSpLocks/>
            <a:stCxn id="29" idx="0"/>
          </p:cNvCxnSpPr>
          <p:nvPr/>
        </p:nvCxnSpPr>
        <p:spPr>
          <a:xfrm flipH="1" flipV="1">
            <a:off x="2499055" y="2100077"/>
            <a:ext cx="1" cy="50074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21F44FD-A34B-4C8C-9D01-E5026D41E148}"/>
              </a:ext>
            </a:extLst>
          </p:cNvPr>
          <p:cNvCxnSpPr>
            <a:cxnSpLocks/>
            <a:endCxn id="29" idx="2"/>
          </p:cNvCxnSpPr>
          <p:nvPr/>
        </p:nvCxnSpPr>
        <p:spPr>
          <a:xfrm flipV="1">
            <a:off x="2499056" y="3009534"/>
            <a:ext cx="0" cy="49332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3444087" y="5045524"/>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3444087" y="5318978"/>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3444087" y="47842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115792"/>
            <a:ext cx="0" cy="138706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38454"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89192"/>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0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145084" y="189458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209047"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11090"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095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20770" y="312123"/>
            <a:ext cx="12199217" cy="696124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93421" y="416421"/>
            <a:ext cx="5279902" cy="240179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736064" cy="236988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91740" y="3144501"/>
            <a:ext cx="28158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151176" y="69607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p:cNvCxnSpPr>
          <p:nvPr/>
        </p:nvCxnSpPr>
        <p:spPr>
          <a:xfrm>
            <a:off x="2726497" y="1495396"/>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51350" y="401182"/>
            <a:ext cx="2777847" cy="2188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2965914"/>
            <a:ext cx="2736064" cy="198928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161362" y="6082014"/>
            <a:ext cx="2930378" cy="433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457409"/>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547525"/>
            <a:ext cx="774041" cy="160340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055356"/>
            <a:ext cx="1524703" cy="31188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6151176" y="1547525"/>
            <a:ext cx="694712" cy="241303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151176" y="1547525"/>
            <a:ext cx="694712" cy="14630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1740" y="5189462"/>
            <a:ext cx="2815827" cy="17851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024522"/>
            <a:ext cx="2736064" cy="2123658"/>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6161362" y="2035581"/>
            <a:ext cx="696076" cy="405077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27138" y="996125"/>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5914764"/>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3" y="672258"/>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75946" y="167936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9024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6524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82644" y="2958285"/>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218241" y="4856541"/>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761795" y="35784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51350" y="4961177"/>
            <a:ext cx="2786503"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51350" y="2663890"/>
            <a:ext cx="2777847"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52008" y="31173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7418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151176" y="3960109"/>
            <a:ext cx="2940564" cy="44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103085" y="3795363"/>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355505"/>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8721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992155" y="143470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75699" y="4541329"/>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87635" y="248935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731860" y="2063619"/>
            <a:ext cx="4449467" cy="859289"/>
          </a:xfrm>
          <a:prstGeom prst="bentConnector3">
            <a:avLst>
              <a:gd name="adj1" fmla="val 1002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743469" y="2055358"/>
            <a:ext cx="4189424" cy="2939375"/>
          </a:xfrm>
          <a:prstGeom prst="bentConnector3">
            <a:avLst>
              <a:gd name="adj1" fmla="val 9993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ADF270-4C9B-4796-85A2-3B0EEDF29D7A}"/>
              </a:ext>
            </a:extLst>
          </p:cNvPr>
          <p:cNvCxnSpPr>
            <a:cxnSpLocks/>
          </p:cNvCxnSpPr>
          <p:nvPr/>
        </p:nvCxnSpPr>
        <p:spPr>
          <a:xfrm>
            <a:off x="2735153" y="3610980"/>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3" name="Straight Arrow Connector 72">
            <a:extLst>
              <a:ext uri="{FF2B5EF4-FFF2-40B4-BE49-F238E27FC236}">
                <a16:creationId xmlns:a16="http://schemas.microsoft.com/office/drawing/2014/main" id="{2795BDFE-48C4-4A90-A142-BA099825B197}"/>
              </a:ext>
            </a:extLst>
          </p:cNvPr>
          <p:cNvCxnSpPr>
            <a:cxnSpLocks/>
          </p:cNvCxnSpPr>
          <p:nvPr/>
        </p:nvCxnSpPr>
        <p:spPr>
          <a:xfrm>
            <a:off x="2743809" y="5842807"/>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1" name="TextBox 50">
            <a:extLst>
              <a:ext uri="{FF2B5EF4-FFF2-40B4-BE49-F238E27FC236}">
                <a16:creationId xmlns:a16="http://schemas.microsoft.com/office/drawing/2014/main" id="{18CD33D3-1E48-461C-B7B9-4B44DD0494B3}"/>
              </a:ext>
            </a:extLst>
          </p:cNvPr>
          <p:cNvSpPr txBox="1"/>
          <p:nvPr/>
        </p:nvSpPr>
        <p:spPr>
          <a:xfrm>
            <a:off x="9091741" y="489248"/>
            <a:ext cx="2815827"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a:defRPr/>
            </a:pPr>
            <a:r>
              <a:rPr lang="en-GB" sz="800" b="0" kern="0" dirty="0">
                <a:solidFill>
                  <a:schemeClr val="tx1"/>
                </a:solidFill>
                <a:latin typeface="Arial" panose="020B0604020202020204"/>
              </a:rPr>
              <a:t>Procedure Code </a:t>
            </a:r>
            <a:r>
              <a:rPr lang="en-GB" sz="800" kern="0" dirty="0">
                <a:latin typeface="Arial" panose="020B0604020202020204"/>
              </a:rPr>
              <a:t>= </a:t>
            </a:r>
            <a:r>
              <a:rPr lang="en-GB" sz="800" b="1" kern="0" dirty="0">
                <a:solidFill>
                  <a:schemeClr val="accent6">
                    <a:lumMod val="75000"/>
                  </a:schemeClr>
                </a:solidFill>
                <a:latin typeface="Arial" panose="020B0604020202020204"/>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6029744" y="29673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6084225" y="501115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93765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F3A49B-A907-411E-8393-9E417ABD0154}">
  <ds:schemaRefs>
    <ds:schemaRef ds:uri="http://schemas.microsoft.com/sharepoint/v3/contenttype/forms"/>
  </ds:schemaRefs>
</ds:datastoreItem>
</file>

<file path=customXml/itemProps2.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13984</TotalTime>
  <Words>6326</Words>
  <Application>Microsoft Office PowerPoint</Application>
  <PresentationFormat>Widescreen</PresentationFormat>
  <Paragraphs>1403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Martin von Siebenthal</cp:lastModifiedBy>
  <cp:revision>191</cp:revision>
  <cp:lastPrinted>2017-12-27T18:27:04Z</cp:lastPrinted>
  <dcterms:created xsi:type="dcterms:W3CDTF">2021-01-25T17:16:13Z</dcterms:created>
  <dcterms:modified xsi:type="dcterms:W3CDTF">2022-10-05T18:35:46Z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y fmtid="{D5CDD505-2E9C-101B-9397-08002B2CF9AE}" pid="12" name="MSIP_Label_a3d8c6b1-d8ce-4831-b4d5-1e84a25cc0cb_Enabled">
    <vt:lpwstr>true</vt:lpwstr>
  </property>
  <property fmtid="{D5CDD505-2E9C-101B-9397-08002B2CF9AE}" pid="13" name="MSIP_Label_a3d8c6b1-d8ce-4831-b4d5-1e84a25cc0cb_SetDate">
    <vt:lpwstr>2022-07-28T13:17:17Z</vt:lpwstr>
  </property>
  <property fmtid="{D5CDD505-2E9C-101B-9397-08002B2CF9AE}" pid="14" name="MSIP_Label_a3d8c6b1-d8ce-4831-b4d5-1e84a25cc0cb_Method">
    <vt:lpwstr>Standard</vt:lpwstr>
  </property>
  <property fmtid="{D5CDD505-2E9C-101B-9397-08002B2CF9AE}" pid="15" name="MSIP_Label_a3d8c6b1-d8ce-4831-b4d5-1e84a25cc0cb_Name">
    <vt:lpwstr>Unrestricted</vt:lpwstr>
  </property>
  <property fmtid="{D5CDD505-2E9C-101B-9397-08002B2CF9AE}" pid="16" name="MSIP_Label_a3d8c6b1-d8ce-4831-b4d5-1e84a25cc0cb_SiteId">
    <vt:lpwstr>5dbf1add-202a-4b8d-815b-bf0fb024e033</vt:lpwstr>
  </property>
  <property fmtid="{D5CDD505-2E9C-101B-9397-08002B2CF9AE}" pid="17" name="MSIP_Label_a3d8c6b1-d8ce-4831-b4d5-1e84a25cc0cb_ActionId">
    <vt:lpwstr>e3d87974-0ecd-4b4e-9ede-fa6175621039</vt:lpwstr>
  </property>
  <property fmtid="{D5CDD505-2E9C-101B-9397-08002B2CF9AE}" pid="18" name="MSIP_Label_a3d8c6b1-d8ce-4831-b4d5-1e84a25cc0cb_ContentBits">
    <vt:lpwstr>0</vt:lpwstr>
  </property>
</Properties>
</file>