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588" r:id="rId5"/>
    <p:sldId id="591" r:id="rId6"/>
    <p:sldId id="590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6CC601CD-66AF-2B41-ADDA-040BC003DE58}">
          <p14:sldIdLst>
            <p14:sldId id="588"/>
            <p14:sldId id="591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Chung" initials="CC" lastIdx="2" clrIdx="0">
    <p:extLst>
      <p:ext uri="{19B8F6BF-5375-455C-9EA6-DF929625EA0E}">
        <p15:presenceInfo xmlns:p15="http://schemas.microsoft.com/office/powerpoint/2012/main" userId="S::cchung@varian.com::60f2dca2-02de-4425-9c5a-bc8ddd7090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4AE"/>
    <a:srgbClr val="FCC600"/>
    <a:srgbClr val="D8DFE1"/>
    <a:srgbClr val="54565A"/>
    <a:srgbClr val="00A9E0"/>
    <a:srgbClr val="FFCE00"/>
    <a:srgbClr val="F8CE00"/>
    <a:srgbClr val="F5CA00"/>
    <a:srgbClr val="FBCE05"/>
    <a:srgbClr val="FBC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1565"/>
  </p:normalViewPr>
  <p:slideViewPr>
    <p:cSldViewPr snapToGrid="0" snapToObjects="1" showGuides="1">
      <p:cViewPr varScale="1">
        <p:scale>
          <a:sx n="112" d="100"/>
          <a:sy n="112" d="100"/>
        </p:scale>
        <p:origin x="1338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 snapToObjects="1" showGuides="1">
      <p:cViewPr varScale="1">
        <p:scale>
          <a:sx n="200" d="100"/>
          <a:sy n="200" d="100"/>
        </p:scale>
        <p:origin x="45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E2B8E-D8CA-6848-8ACB-3641BD905C1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5EB5D-42F3-3B47-9379-192CE920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7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2E63-B305-E245-BC8C-C9DD1D49119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B339B-923D-284B-9EED-C41E3B3C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7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44AC4-6A54-4E6B-B8C9-209E4286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50C35-6AEB-4445-971B-0655DF52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8585A-93F2-48E1-B7FC-F2194B68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5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6A5BF-38FE-40D0-8D4B-DD195C59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2E09-A99E-48BD-8265-D30480C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0001-E5E8-4E66-BA45-39182F58B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368B-94DB-4C1C-9BDA-54C6791B159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6BC3-60E3-4411-AD58-6D722A7F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801F-16E8-4E6C-83E7-C47E12B66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5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EE130-5893-44B9-BC0E-5D11ED32A32C}"/>
              </a:ext>
            </a:extLst>
          </p:cNvPr>
          <p:cNvSpPr txBox="1"/>
          <p:nvPr/>
        </p:nvSpPr>
        <p:spPr>
          <a:xfrm>
            <a:off x="1606609" y="1153682"/>
            <a:ext cx="5163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create the figures for </a:t>
            </a:r>
            <a:r>
              <a:rPr lang="en-US" dirty="0" err="1"/>
              <a:t>CodeX</a:t>
            </a:r>
            <a:r>
              <a:rPr lang="en-US" dirty="0"/>
              <a:t> RT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all contents of a slide (except from the title)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right-click</a:t>
            </a:r>
          </a:p>
          <a:p>
            <a:pPr marL="285750" indent="-285750">
              <a:buFontTx/>
              <a:buChar char="-"/>
            </a:pPr>
            <a:r>
              <a:rPr lang="en-US" dirty="0"/>
              <a:t>and select “Save as Picture …”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Save as *.</a:t>
            </a:r>
            <a:r>
              <a:rPr lang="en-US" dirty="0" err="1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8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9020A8-5E47-4757-9498-ED04642506CA}"/>
              </a:ext>
            </a:extLst>
          </p:cNvPr>
          <p:cNvCxnSpPr>
            <a:cxnSpLocks/>
          </p:cNvCxnSpPr>
          <p:nvPr/>
        </p:nvCxnSpPr>
        <p:spPr>
          <a:xfrm>
            <a:off x="3139440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0B56FC-4F6E-400B-88A0-882DB2244C8D}"/>
              </a:ext>
            </a:extLst>
          </p:cNvPr>
          <p:cNvCxnSpPr>
            <a:cxnSpLocks/>
          </p:cNvCxnSpPr>
          <p:nvPr/>
        </p:nvCxnSpPr>
        <p:spPr>
          <a:xfrm>
            <a:off x="494437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89753-CB56-442B-A503-121523390DEE}"/>
              </a:ext>
            </a:extLst>
          </p:cNvPr>
          <p:cNvCxnSpPr>
            <a:cxnSpLocks/>
          </p:cNvCxnSpPr>
          <p:nvPr/>
        </p:nvCxnSpPr>
        <p:spPr>
          <a:xfrm>
            <a:off x="680365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AC54CF-83A8-45FF-BC8B-36646FFFC1DB}"/>
              </a:ext>
            </a:extLst>
          </p:cNvPr>
          <p:cNvCxnSpPr>
            <a:cxnSpLocks/>
          </p:cNvCxnSpPr>
          <p:nvPr/>
        </p:nvCxnSpPr>
        <p:spPr>
          <a:xfrm>
            <a:off x="876044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D78A0-7A63-46B5-99F8-49591F8A2D17}"/>
              </a:ext>
            </a:extLst>
          </p:cNvPr>
          <p:cNvCxnSpPr>
            <a:cxnSpLocks/>
          </p:cNvCxnSpPr>
          <p:nvPr/>
        </p:nvCxnSpPr>
        <p:spPr>
          <a:xfrm>
            <a:off x="1081276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47EEC6-BF3F-4F73-8FBF-5DF82780CBD3}"/>
              </a:ext>
            </a:extLst>
          </p:cNvPr>
          <p:cNvSpPr txBox="1"/>
          <p:nvPr/>
        </p:nvSpPr>
        <p:spPr>
          <a:xfrm>
            <a:off x="2765263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2021-09-03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>
            <a:cxnSpLocks/>
          </p:cNvCxnSpPr>
          <p:nvPr/>
        </p:nvCxnSpPr>
        <p:spPr>
          <a:xfrm>
            <a:off x="2359525" y="900415"/>
            <a:ext cx="93752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F6A1E1-EFDE-4CA2-B970-DCFC145F8078}"/>
              </a:ext>
            </a:extLst>
          </p:cNvPr>
          <p:cNvSpPr txBox="1"/>
          <p:nvPr/>
        </p:nvSpPr>
        <p:spPr>
          <a:xfrm>
            <a:off x="4559560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2021-09-09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E5899-5D6C-4329-99BC-AAF16B45BEC2}"/>
              </a:ext>
            </a:extLst>
          </p:cNvPr>
          <p:cNvSpPr txBox="1"/>
          <p:nvPr/>
        </p:nvSpPr>
        <p:spPr>
          <a:xfrm>
            <a:off x="6422868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2021-09-10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4CA5C-6374-47E9-8CE0-025C346322C6}"/>
              </a:ext>
            </a:extLst>
          </p:cNvPr>
          <p:cNvSpPr txBox="1"/>
          <p:nvPr/>
        </p:nvSpPr>
        <p:spPr>
          <a:xfrm>
            <a:off x="8379663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2021-09-14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10421443" y="56588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2021-09-17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BF2E75-6E51-48B6-AF7A-77D9C0A49BCB}"/>
              </a:ext>
            </a:extLst>
          </p:cNvPr>
          <p:cNvSpPr txBox="1"/>
          <p:nvPr/>
        </p:nvSpPr>
        <p:spPr>
          <a:xfrm>
            <a:off x="2248010" y="266883"/>
            <a:ext cx="17828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to deliver 7 x 180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5F53C5-7D6C-4A5B-8997-9C5678B56472}"/>
              </a:ext>
            </a:extLst>
          </p:cNvPr>
          <p:cNvSpPr txBox="1"/>
          <p:nvPr/>
        </p:nvSpPr>
        <p:spPr>
          <a:xfrm>
            <a:off x="4327086" y="179556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Delivered 3 fractions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4 sessions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3A279E-2D61-47A3-A979-D0BA9B313B25}"/>
              </a:ext>
            </a:extLst>
          </p:cNvPr>
          <p:cNvSpPr txBox="1"/>
          <p:nvPr/>
        </p:nvSpPr>
        <p:spPr>
          <a:xfrm>
            <a:off x="5866086" y="179556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Revision to deliver remaining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 fractions with IMRT, 200cGy/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fx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51A74C-1495-4425-AF4F-41A6A30B0A9C}"/>
              </a:ext>
            </a:extLst>
          </p:cNvPr>
          <p:cNvSpPr txBox="1"/>
          <p:nvPr/>
        </p:nvSpPr>
        <p:spPr>
          <a:xfrm>
            <a:off x="8125048" y="179556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Delivered 2 fractions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 the revised Phase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0850A1-2237-4DB0-B443-B4677A4DFD3E}"/>
              </a:ext>
            </a:extLst>
          </p:cNvPr>
          <p:cNvSpPr txBox="1"/>
          <p:nvPr/>
        </p:nvSpPr>
        <p:spPr>
          <a:xfrm>
            <a:off x="10288426" y="179556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Delivered the 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complete Course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6880B-A995-486D-BEF9-85465A0A554C}"/>
              </a:ext>
            </a:extLst>
          </p:cNvPr>
          <p:cNvSpPr txBox="1"/>
          <p:nvPr/>
        </p:nvSpPr>
        <p:spPr>
          <a:xfrm>
            <a:off x="1566971" y="6136682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Treatment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Progress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0FCC1A-D22F-4675-9EAB-51981EFD0ACD}"/>
              </a:ext>
            </a:extLst>
          </p:cNvPr>
          <p:cNvSpPr txBox="1"/>
          <p:nvPr/>
        </p:nvSpPr>
        <p:spPr>
          <a:xfrm>
            <a:off x="2679148" y="6136682"/>
            <a:ext cx="9172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 / 1260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4E829E-2AD4-4EDC-90C0-F73198043705}"/>
              </a:ext>
            </a:extLst>
          </p:cNvPr>
          <p:cNvSpPr txBox="1"/>
          <p:nvPr/>
        </p:nvSpPr>
        <p:spPr>
          <a:xfrm>
            <a:off x="4450561" y="6136682"/>
            <a:ext cx="9957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540 / 1260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62203E-5CC8-4586-8C0A-7F257902F66B}"/>
              </a:ext>
            </a:extLst>
          </p:cNvPr>
          <p:cNvSpPr txBox="1"/>
          <p:nvPr/>
        </p:nvSpPr>
        <p:spPr>
          <a:xfrm>
            <a:off x="6306326" y="6136682"/>
            <a:ext cx="9957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540 / </a:t>
            </a:r>
            <a:r>
              <a:rPr 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1340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7C46CD-519D-4897-A060-D2A2B763B8C3}"/>
              </a:ext>
            </a:extLst>
          </p:cNvPr>
          <p:cNvSpPr txBox="1"/>
          <p:nvPr/>
        </p:nvSpPr>
        <p:spPr>
          <a:xfrm>
            <a:off x="8277611" y="6136682"/>
            <a:ext cx="9957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940 / 1340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B245F7-1809-44FD-931F-BBB3587C364F}"/>
              </a:ext>
            </a:extLst>
          </p:cNvPr>
          <p:cNvSpPr txBox="1"/>
          <p:nvPr/>
        </p:nvSpPr>
        <p:spPr>
          <a:xfrm>
            <a:off x="10285964" y="6136682"/>
            <a:ext cx="106150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7 / 7 fractions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1340 / 1340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cGy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D0919C-1A6D-44F6-9FDA-6739A4F67530}"/>
              </a:ext>
            </a:extLst>
          </p:cNvPr>
          <p:cNvSpPr txBox="1"/>
          <p:nvPr/>
        </p:nvSpPr>
        <p:spPr>
          <a:xfrm>
            <a:off x="538810" y="2935380"/>
            <a:ext cx="165713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 1</a:t>
            </a:r>
            <a:endParaRPr lang="en-GB" sz="10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4B29B7-8779-4EAB-A8FB-A436065B6041}"/>
              </a:ext>
            </a:extLst>
          </p:cNvPr>
          <p:cNvSpPr txBox="1"/>
          <p:nvPr/>
        </p:nvSpPr>
        <p:spPr>
          <a:xfrm>
            <a:off x="538810" y="3722439"/>
            <a:ext cx="165713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 1</a:t>
            </a:r>
            <a:endParaRPr lang="en-GB" sz="10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9B470F-8E2E-40D3-A47B-A74F3877682F}"/>
              </a:ext>
            </a:extLst>
          </p:cNvPr>
          <p:cNvSpPr txBox="1"/>
          <p:nvPr/>
        </p:nvSpPr>
        <p:spPr>
          <a:xfrm>
            <a:off x="538810" y="4509498"/>
            <a:ext cx="1657132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 2 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(revision of Phase 1)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E2610E-EA99-497A-961B-89799D7A61A8}"/>
              </a:ext>
            </a:extLst>
          </p:cNvPr>
          <p:cNvSpPr txBox="1"/>
          <p:nvPr/>
        </p:nvSpPr>
        <p:spPr>
          <a:xfrm>
            <a:off x="538810" y="5419668"/>
            <a:ext cx="165713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 2</a:t>
            </a:r>
            <a:endParaRPr lang="en-GB" sz="10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06EF79-E075-4628-B271-F0891A1AC438}"/>
              </a:ext>
            </a:extLst>
          </p:cNvPr>
          <p:cNvSpPr txBox="1"/>
          <p:nvPr/>
        </p:nvSpPr>
        <p:spPr>
          <a:xfrm>
            <a:off x="547347" y="1115040"/>
            <a:ext cx="1648924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Course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(sum of all Planned Phases)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C7B194-8BFF-4398-8AFE-7D70E88EA1AD}"/>
              </a:ext>
            </a:extLst>
          </p:cNvPr>
          <p:cNvSpPr txBox="1"/>
          <p:nvPr/>
        </p:nvSpPr>
        <p:spPr>
          <a:xfrm>
            <a:off x="546835" y="2025210"/>
            <a:ext cx="1657132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Course Summary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(sum of all Treated Phases)</a:t>
            </a:r>
            <a:endParaRPr lang="en-GB" sz="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0FF0B5-E003-4900-B5F2-466F88C852BD}"/>
              </a:ext>
            </a:extLst>
          </p:cNvPr>
          <p:cNvSpPr txBox="1"/>
          <p:nvPr/>
        </p:nvSpPr>
        <p:spPr>
          <a:xfrm>
            <a:off x="-47814" y="0"/>
            <a:ext cx="2258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RTRevisionExampleTimeline.svg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AA3958-6B3A-468A-879B-C5A37E399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00895"/>
              </p:ext>
            </p:extLst>
          </p:nvPr>
        </p:nvGraphicFramePr>
        <p:xfrm>
          <a:off x="2301000" y="976771"/>
          <a:ext cx="9740025" cy="5062410"/>
        </p:xfrm>
        <a:graphic>
          <a:graphicData uri="http://schemas.openxmlformats.org/drawingml/2006/table">
            <a:tbl>
              <a:tblPr/>
              <a:tblGrid>
                <a:gridCol w="1283718">
                  <a:extLst>
                    <a:ext uri="{9D8B030D-6E8A-4147-A177-3AD203B41FA5}">
                      <a16:colId xmlns:a16="http://schemas.microsoft.com/office/drawing/2014/main" val="1308309647"/>
                    </a:ext>
                  </a:extLst>
                </a:gridCol>
                <a:gridCol w="374647">
                  <a:extLst>
                    <a:ext uri="{9D8B030D-6E8A-4147-A177-3AD203B41FA5}">
                      <a16:colId xmlns:a16="http://schemas.microsoft.com/office/drawing/2014/main" val="3920085204"/>
                    </a:ext>
                  </a:extLst>
                </a:gridCol>
                <a:gridCol w="110190">
                  <a:extLst>
                    <a:ext uri="{9D8B030D-6E8A-4147-A177-3AD203B41FA5}">
                      <a16:colId xmlns:a16="http://schemas.microsoft.com/office/drawing/2014/main" val="2518793214"/>
                    </a:ext>
                  </a:extLst>
                </a:gridCol>
                <a:gridCol w="1338813">
                  <a:extLst>
                    <a:ext uri="{9D8B030D-6E8A-4147-A177-3AD203B41FA5}">
                      <a16:colId xmlns:a16="http://schemas.microsoft.com/office/drawing/2014/main" val="3230689875"/>
                    </a:ext>
                  </a:extLst>
                </a:gridCol>
                <a:gridCol w="491725">
                  <a:extLst>
                    <a:ext uri="{9D8B030D-6E8A-4147-A177-3AD203B41FA5}">
                      <a16:colId xmlns:a16="http://schemas.microsoft.com/office/drawing/2014/main" val="195199199"/>
                    </a:ext>
                  </a:extLst>
                </a:gridCol>
                <a:gridCol w="115700">
                  <a:extLst>
                    <a:ext uri="{9D8B030D-6E8A-4147-A177-3AD203B41FA5}">
                      <a16:colId xmlns:a16="http://schemas.microsoft.com/office/drawing/2014/main" val="4248594675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3141095258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4134421294"/>
                    </a:ext>
                  </a:extLst>
                </a:gridCol>
                <a:gridCol w="111567">
                  <a:extLst>
                    <a:ext uri="{9D8B030D-6E8A-4147-A177-3AD203B41FA5}">
                      <a16:colId xmlns:a16="http://schemas.microsoft.com/office/drawing/2014/main" val="2007856565"/>
                    </a:ext>
                  </a:extLst>
                </a:gridCol>
                <a:gridCol w="1366359">
                  <a:extLst>
                    <a:ext uri="{9D8B030D-6E8A-4147-A177-3AD203B41FA5}">
                      <a16:colId xmlns:a16="http://schemas.microsoft.com/office/drawing/2014/main" val="2255377938"/>
                    </a:ext>
                  </a:extLst>
                </a:gridCol>
                <a:gridCol w="584009">
                  <a:extLst>
                    <a:ext uri="{9D8B030D-6E8A-4147-A177-3AD203B41FA5}">
                      <a16:colId xmlns:a16="http://schemas.microsoft.com/office/drawing/2014/main" val="132408198"/>
                    </a:ext>
                  </a:extLst>
                </a:gridCol>
                <a:gridCol w="110190">
                  <a:extLst>
                    <a:ext uri="{9D8B030D-6E8A-4147-A177-3AD203B41FA5}">
                      <a16:colId xmlns:a16="http://schemas.microsoft.com/office/drawing/2014/main" val="2477965680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1032000367"/>
                    </a:ext>
                  </a:extLst>
                </a:gridCol>
                <a:gridCol w="574949">
                  <a:extLst>
                    <a:ext uri="{9D8B030D-6E8A-4147-A177-3AD203B41FA5}">
                      <a16:colId xmlns:a16="http://schemas.microsoft.com/office/drawing/2014/main" val="266139713"/>
                    </a:ext>
                  </a:extLst>
                </a:gridCol>
              </a:tblGrid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version, same resource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Changed status to completed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5538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1200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22774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49782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978134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5792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4904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83662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10327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96593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29220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7673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35390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53717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8697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068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940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3839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92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0988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revoked and reason added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88154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171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51417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8666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968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6316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8639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7796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50086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stopped and reason added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1317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2896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186622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3299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199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529928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05425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702428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2940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8272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New, adapted ServiceRequest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change from previous step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 changed to completed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30608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4716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#active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452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8323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5066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49509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31503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30711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07573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Procedure to record delivery of new ServiceRequest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treatments taken into account</a:t>
                      </a: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47534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2.5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459295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#in-progress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95213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2021-09-13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58216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17227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00549"/>
                  </a:ext>
                </a:extLst>
              </a:tr>
              <a:tr h="9286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519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37728" marR="4192" marT="419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7728" marR="4192" marT="419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2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0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9195817" y="734820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2021-09-17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462665-D2B6-4DA8-B835-8F784F939D2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9522189" y="919486"/>
            <a:ext cx="0" cy="5415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>
            <a:cxnSpLocks/>
          </p:cNvCxnSpPr>
          <p:nvPr/>
        </p:nvCxnSpPr>
        <p:spPr>
          <a:xfrm>
            <a:off x="3447384" y="1383065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1C0BA-7C8D-4958-8E6B-41A15474F2E3}"/>
              </a:ext>
            </a:extLst>
          </p:cNvPr>
          <p:cNvCxnSpPr>
            <a:cxnSpLocks/>
          </p:cNvCxnSpPr>
          <p:nvPr/>
        </p:nvCxnSpPr>
        <p:spPr>
          <a:xfrm>
            <a:off x="3447384" y="2283365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0C560B-4098-4F8A-8F5D-7690BEBCBFAB}"/>
              </a:ext>
            </a:extLst>
          </p:cNvPr>
          <p:cNvCxnSpPr>
            <a:cxnSpLocks/>
          </p:cNvCxnSpPr>
          <p:nvPr/>
        </p:nvCxnSpPr>
        <p:spPr>
          <a:xfrm>
            <a:off x="3447384" y="3183665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810C86-5760-4F8E-BB38-066F31ED753A}"/>
              </a:ext>
            </a:extLst>
          </p:cNvPr>
          <p:cNvCxnSpPr>
            <a:cxnSpLocks/>
          </p:cNvCxnSpPr>
          <p:nvPr/>
        </p:nvCxnSpPr>
        <p:spPr>
          <a:xfrm>
            <a:off x="3447384" y="4083965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C24D0B-4783-4E16-A394-3C52ACB2DE53}"/>
              </a:ext>
            </a:extLst>
          </p:cNvPr>
          <p:cNvCxnSpPr>
            <a:cxnSpLocks/>
          </p:cNvCxnSpPr>
          <p:nvPr/>
        </p:nvCxnSpPr>
        <p:spPr>
          <a:xfrm>
            <a:off x="3447384" y="4984265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726FAD-746C-48A4-BF0F-ED05ECFD6591}"/>
              </a:ext>
            </a:extLst>
          </p:cNvPr>
          <p:cNvCxnSpPr>
            <a:cxnSpLocks/>
          </p:cNvCxnSpPr>
          <p:nvPr/>
        </p:nvCxnSpPr>
        <p:spPr>
          <a:xfrm>
            <a:off x="3447384" y="5884566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3167FA-6C60-4C3D-9A81-EFE128AAEB0E}"/>
              </a:ext>
            </a:extLst>
          </p:cNvPr>
          <p:cNvCxnSpPr>
            <a:cxnSpLocks/>
          </p:cNvCxnSpPr>
          <p:nvPr/>
        </p:nvCxnSpPr>
        <p:spPr>
          <a:xfrm flipV="1">
            <a:off x="4087080" y="1403384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7C51D7E-A78D-472F-A75E-0BEE8ABAFB81}"/>
              </a:ext>
            </a:extLst>
          </p:cNvPr>
          <p:cNvSpPr txBox="1"/>
          <p:nvPr/>
        </p:nvSpPr>
        <p:spPr>
          <a:xfrm>
            <a:off x="3833764" y="1699539"/>
            <a:ext cx="52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9495E9-3B4F-4A76-9401-81A382708A23}"/>
              </a:ext>
            </a:extLst>
          </p:cNvPr>
          <p:cNvCxnSpPr>
            <a:cxnSpLocks/>
          </p:cNvCxnSpPr>
          <p:nvPr/>
        </p:nvCxnSpPr>
        <p:spPr>
          <a:xfrm flipV="1">
            <a:off x="7559245" y="2296065"/>
            <a:ext cx="0" cy="177160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A9D6F7-8AFD-4AAA-9162-41C8088D9534}"/>
              </a:ext>
            </a:extLst>
          </p:cNvPr>
          <p:cNvCxnSpPr>
            <a:cxnSpLocks/>
          </p:cNvCxnSpPr>
          <p:nvPr/>
        </p:nvCxnSpPr>
        <p:spPr>
          <a:xfrm flipV="1">
            <a:off x="7989350" y="2296065"/>
            <a:ext cx="0" cy="357552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88F6B6-773F-45B2-A47B-F4642488FBAF}"/>
              </a:ext>
            </a:extLst>
          </p:cNvPr>
          <p:cNvSpPr txBox="1"/>
          <p:nvPr/>
        </p:nvSpPr>
        <p:spPr>
          <a:xfrm>
            <a:off x="3443339" y="973348"/>
            <a:ext cx="128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Procedures are</a:t>
            </a:r>
          </a:p>
          <a:p>
            <a:pPr algn="ctr"/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US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ServiceRequests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E3552B-7529-4337-800E-39CFCA6723B0}"/>
              </a:ext>
            </a:extLst>
          </p:cNvPr>
          <p:cNvSpPr txBox="1"/>
          <p:nvPr/>
        </p:nvSpPr>
        <p:spPr>
          <a:xfrm>
            <a:off x="4504923" y="2751968"/>
            <a:ext cx="131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Planned Phase</a:t>
            </a:r>
          </a:p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replaces retired</a:t>
            </a:r>
          </a:p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A4DFC4-DB06-4FEC-A1E4-0B7B972EBD62}"/>
              </a:ext>
            </a:extLst>
          </p:cNvPr>
          <p:cNvCxnSpPr>
            <a:cxnSpLocks/>
          </p:cNvCxnSpPr>
          <p:nvPr/>
        </p:nvCxnSpPr>
        <p:spPr>
          <a:xfrm flipV="1">
            <a:off x="5151700" y="3196365"/>
            <a:ext cx="0" cy="1780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E17C9F-13EB-4EED-A8CA-AA6146F832D6}"/>
              </a:ext>
            </a:extLst>
          </p:cNvPr>
          <p:cNvCxnSpPr>
            <a:cxnSpLocks/>
          </p:cNvCxnSpPr>
          <p:nvPr/>
        </p:nvCxnSpPr>
        <p:spPr>
          <a:xfrm flipV="1">
            <a:off x="6159663" y="1403246"/>
            <a:ext cx="0" cy="176828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3945CD-7425-43E8-A21B-F0EBC9B58107}"/>
              </a:ext>
            </a:extLst>
          </p:cNvPr>
          <p:cNvCxnSpPr>
            <a:cxnSpLocks/>
          </p:cNvCxnSpPr>
          <p:nvPr/>
        </p:nvCxnSpPr>
        <p:spPr>
          <a:xfrm flipV="1">
            <a:off x="6709574" y="1402115"/>
            <a:ext cx="0" cy="35588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5D0F1C6-34FD-4644-99CB-A45446F959C1}"/>
              </a:ext>
            </a:extLst>
          </p:cNvPr>
          <p:cNvSpPr txBox="1"/>
          <p:nvPr/>
        </p:nvSpPr>
        <p:spPr>
          <a:xfrm>
            <a:off x="5500421" y="868210"/>
            <a:ext cx="190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Technically, the smaller scope request is </a:t>
            </a:r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larger scope request.</a:t>
            </a:r>
          </a:p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Practically, the Planned Course can be considered a sum of the Planned Phases.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3E1ABB-6FA2-4185-BE13-11F23466E04A}"/>
              </a:ext>
            </a:extLst>
          </p:cNvPr>
          <p:cNvSpPr txBox="1"/>
          <p:nvPr/>
        </p:nvSpPr>
        <p:spPr>
          <a:xfrm>
            <a:off x="7217130" y="1861271"/>
            <a:ext cx="111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Phases are </a:t>
            </a:r>
          </a:p>
          <a:p>
            <a:pPr algn="ctr"/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partOf</a:t>
            </a:r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the </a:t>
            </a:r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CourseSummary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7588EF-9686-4FD7-8BCC-E5B63C4976D5}"/>
              </a:ext>
            </a:extLst>
          </p:cNvPr>
          <p:cNvCxnSpPr>
            <a:cxnSpLocks/>
          </p:cNvCxnSpPr>
          <p:nvPr/>
        </p:nvCxnSpPr>
        <p:spPr>
          <a:xfrm flipV="1">
            <a:off x="4087080" y="5007716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4365521-5A41-4363-880C-FC0DD56CF02E}"/>
              </a:ext>
            </a:extLst>
          </p:cNvPr>
          <p:cNvSpPr txBox="1"/>
          <p:nvPr/>
        </p:nvSpPr>
        <p:spPr>
          <a:xfrm>
            <a:off x="3833764" y="5297521"/>
            <a:ext cx="52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E41435-7A73-4A05-A96F-C122987C8F24}"/>
              </a:ext>
            </a:extLst>
          </p:cNvPr>
          <p:cNvCxnSpPr>
            <a:cxnSpLocks/>
          </p:cNvCxnSpPr>
          <p:nvPr/>
        </p:nvCxnSpPr>
        <p:spPr>
          <a:xfrm flipV="1">
            <a:off x="4087080" y="3214928"/>
            <a:ext cx="0" cy="852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921FA7-FC13-4A76-B07C-D22BEA04D94C}"/>
              </a:ext>
            </a:extLst>
          </p:cNvPr>
          <p:cNvSpPr txBox="1"/>
          <p:nvPr/>
        </p:nvSpPr>
        <p:spPr>
          <a:xfrm>
            <a:off x="3833764" y="3531403"/>
            <a:ext cx="52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42E50B-1686-447E-B3D4-DE24C87F622A}"/>
              </a:ext>
            </a:extLst>
          </p:cNvPr>
          <p:cNvSpPr txBox="1"/>
          <p:nvPr/>
        </p:nvSpPr>
        <p:spPr>
          <a:xfrm>
            <a:off x="6448675" y="4417828"/>
            <a:ext cx="52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640D18-F6A2-4A26-80B4-3B7B97C9EACB}"/>
              </a:ext>
            </a:extLst>
          </p:cNvPr>
          <p:cNvSpPr txBox="1"/>
          <p:nvPr/>
        </p:nvSpPr>
        <p:spPr>
          <a:xfrm>
            <a:off x="5910844" y="2604157"/>
            <a:ext cx="52290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basedOn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CD4A75-8F70-4C80-A69D-F4EA4B060548}"/>
              </a:ext>
            </a:extLst>
          </p:cNvPr>
          <p:cNvSpPr txBox="1"/>
          <p:nvPr/>
        </p:nvSpPr>
        <p:spPr>
          <a:xfrm>
            <a:off x="7769059" y="5315417"/>
            <a:ext cx="429926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partOf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53AA2A-D105-4951-A41C-ECA8C6686C2B}"/>
              </a:ext>
            </a:extLst>
          </p:cNvPr>
          <p:cNvSpPr txBox="1"/>
          <p:nvPr/>
        </p:nvSpPr>
        <p:spPr>
          <a:xfrm>
            <a:off x="7356308" y="3509526"/>
            <a:ext cx="429926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partOf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81272E-C309-4E70-B716-14B9E76E3CAD}"/>
              </a:ext>
            </a:extLst>
          </p:cNvPr>
          <p:cNvSpPr txBox="1"/>
          <p:nvPr/>
        </p:nvSpPr>
        <p:spPr>
          <a:xfrm>
            <a:off x="4908939" y="3524717"/>
            <a:ext cx="505267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replaces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9C5395-4680-4074-8AE1-5ABAC4C6DD58}"/>
              </a:ext>
            </a:extLst>
          </p:cNvPr>
          <p:cNvSpPr txBox="1"/>
          <p:nvPr/>
        </p:nvSpPr>
        <p:spPr>
          <a:xfrm>
            <a:off x="0" y="0"/>
            <a:ext cx="2238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RTRevisionExampleRelations</a:t>
            </a:r>
            <a:r>
              <a:rPr lang="en-US" sz="1000" dirty="0" err="1"/>
              <a:t>.svg</a:t>
            </a:r>
            <a:endParaRPr 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DE0759-3C96-4184-9DD9-42D5A7A7B09D}"/>
              </a:ext>
            </a:extLst>
          </p:cNvPr>
          <p:cNvSpPr txBox="1"/>
          <p:nvPr/>
        </p:nvSpPr>
        <p:spPr>
          <a:xfrm>
            <a:off x="1901353" y="3078970"/>
            <a:ext cx="162001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  <a:b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 1</a:t>
            </a:r>
            <a:endParaRPr lang="en-GB" sz="8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A03BCA-F287-4E36-B957-93D6395EAA9B}"/>
              </a:ext>
            </a:extLst>
          </p:cNvPr>
          <p:cNvSpPr txBox="1"/>
          <p:nvPr/>
        </p:nvSpPr>
        <p:spPr>
          <a:xfrm>
            <a:off x="1901353" y="3929406"/>
            <a:ext cx="162001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 1</a:t>
            </a:r>
            <a:endParaRPr lang="en-GB" sz="8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F183603-096E-4D03-8426-7A3D59F52229}"/>
              </a:ext>
            </a:extLst>
          </p:cNvPr>
          <p:cNvSpPr txBox="1"/>
          <p:nvPr/>
        </p:nvSpPr>
        <p:spPr>
          <a:xfrm>
            <a:off x="1901353" y="4779842"/>
            <a:ext cx="162001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Phase 2</a:t>
            </a:r>
          </a:p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(revision of Phase 1)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7F9809-2F33-4CBC-AC4D-67CD30954710}"/>
              </a:ext>
            </a:extLst>
          </p:cNvPr>
          <p:cNvSpPr txBox="1"/>
          <p:nvPr/>
        </p:nvSpPr>
        <p:spPr>
          <a:xfrm>
            <a:off x="1901353" y="5722611"/>
            <a:ext cx="162001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Treated Phase 2</a:t>
            </a:r>
            <a:endParaRPr lang="en-GB" sz="8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F48C56-EFA0-4FA2-9435-D9522D95377A}"/>
              </a:ext>
            </a:extLst>
          </p:cNvPr>
          <p:cNvSpPr txBox="1"/>
          <p:nvPr/>
        </p:nvSpPr>
        <p:spPr>
          <a:xfrm>
            <a:off x="1909377" y="1193432"/>
            <a:ext cx="161198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ServiceRequest</a:t>
            </a:r>
          </a:p>
          <a:p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Planned Course</a:t>
            </a:r>
          </a:p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(Sum of all Planned Phases)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914ACB-3533-4966-B36A-07A89C072E53}"/>
              </a:ext>
            </a:extLst>
          </p:cNvPr>
          <p:cNvSpPr txBox="1"/>
          <p:nvPr/>
        </p:nvSpPr>
        <p:spPr>
          <a:xfrm>
            <a:off x="1909378" y="2136201"/>
            <a:ext cx="162001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Procedure</a:t>
            </a:r>
          </a:p>
          <a:p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Course Summary</a:t>
            </a:r>
          </a:p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(Sum of all Treated Phases)</a:t>
            </a:r>
            <a:endParaRPr lang="en-GB" sz="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CFAB1D-C618-4869-814C-15171B7C2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9267"/>
              </p:ext>
            </p:extLst>
          </p:nvPr>
        </p:nvGraphicFramePr>
        <p:xfrm>
          <a:off x="8337271" y="1073051"/>
          <a:ext cx="2347099" cy="5132338"/>
        </p:xfrm>
        <a:graphic>
          <a:graphicData uri="http://schemas.openxmlformats.org/drawingml/2006/table">
            <a:tbl>
              <a:tblPr/>
              <a:tblGrid>
                <a:gridCol w="1630979">
                  <a:extLst>
                    <a:ext uri="{9D8B030D-6E8A-4147-A177-3AD203B41FA5}">
                      <a16:colId xmlns:a16="http://schemas.microsoft.com/office/drawing/2014/main" val="3801344749"/>
                    </a:ext>
                  </a:extLst>
                </a:gridCol>
                <a:gridCol w="716120">
                  <a:extLst>
                    <a:ext uri="{9D8B030D-6E8A-4147-A177-3AD203B41FA5}">
                      <a16:colId xmlns:a16="http://schemas.microsoft.com/office/drawing/2014/main" val="1956039920"/>
                    </a:ext>
                  </a:extLst>
                </a:gridCol>
              </a:tblGrid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Course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7515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98618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12929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Sessions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0169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02884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Course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9250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409552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767255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 Summary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1.9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542347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3652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63638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22358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3D, IMRT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03702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Sessions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48515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12243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Course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1340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93622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930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930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478436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930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930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38260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030862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#revoked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584255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78041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0294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647569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53057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6848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881684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931267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795629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#stopped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509873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Reason for revision or adaptation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target change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24323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2021-09-06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086179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2021-09-09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202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175311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251310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77484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386527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802797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575483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678616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Planned Phase 1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24725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924738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Planned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88443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Dose per Fraction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88433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Planned Dose from Phase [cGy]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27607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239933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48934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Treated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2.5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48270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#completed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50133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2021-09-13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626357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 Date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2021-09-17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01049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Techniques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IMRT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39722"/>
                  </a:ext>
                </a:extLst>
              </a:tr>
              <a:tr h="93687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 of Delivered Fractions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34042"/>
                  </a:ext>
                </a:extLst>
              </a:tr>
              <a:tr h="9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Delivered Dose from Phase [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cGy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]</a:t>
                      </a:r>
                    </a:p>
                  </a:txBody>
                  <a:tcPr marL="44378" marR="4930" marT="493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44378" marR="4930" marT="493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5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5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1D60C04600CC4AB44B0D05E95A0B67" ma:contentTypeVersion="7" ma:contentTypeDescription="Create a new document." ma:contentTypeScope="" ma:versionID="214844b9915982947cc0bc9a1074ec09">
  <xsd:schema xmlns:xsd="http://www.w3.org/2001/XMLSchema" xmlns:xs="http://www.w3.org/2001/XMLSchema" xmlns:p="http://schemas.microsoft.com/office/2006/metadata/properties" xmlns:ns2="7bd09f01-6c5b-473c-8acf-f03cd7fefe89" targetNamespace="http://schemas.microsoft.com/office/2006/metadata/properties" ma:root="true" ma:fieldsID="2a81bf623bf102028f31a810089b7bb1" ns2:_="">
    <xsd:import namespace="7bd09f01-6c5b-473c-8acf-f03cd7fefe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09f01-6c5b-473c-8acf-f03cd7fefe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272422-9338-47E4-BE25-F8432A2FB4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F3A49B-A907-411E-8393-9E417ABD0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194B4E-6AF5-4D71-ADC9-3001B206AF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d09f01-6c5b-473c-8acf-f03cd7fefe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14673</TotalTime>
  <Words>1476</Words>
  <Application>Microsoft Office PowerPoint</Application>
  <PresentationFormat>Widescreen</PresentationFormat>
  <Paragraphs>518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Option  with a Photo</dc:title>
  <dc:creator>Christine Chung</dc:creator>
  <cp:lastModifiedBy>von Siebenthal, Martin</cp:lastModifiedBy>
  <cp:revision>210</cp:revision>
  <cp:lastPrinted>2017-12-27T18:27:04Z</cp:lastPrinted>
  <dcterms:created xsi:type="dcterms:W3CDTF">2021-01-25T17:16:13Z</dcterms:created>
  <dcterms:modified xsi:type="dcterms:W3CDTF">2022-09-30T12:32:16Z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Theme:4</vt:lpwstr>
  </property>
  <property fmtid="{D5CDD505-2E9C-101B-9397-08002B2CF9AE}" pid="3" name="ClassificationContentMarkingFooterText">
    <vt:lpwstr>Varian Confidential</vt:lpwstr>
  </property>
  <property fmtid="{D5CDD505-2E9C-101B-9397-08002B2CF9AE}" pid="4" name="MSIP_Label_05fb6f85-364c-432f-a1e0-22ee4b6e966c_Enabled">
    <vt:lpwstr>true</vt:lpwstr>
  </property>
  <property fmtid="{D5CDD505-2E9C-101B-9397-08002B2CF9AE}" pid="5" name="MSIP_Label_05fb6f85-364c-432f-a1e0-22ee4b6e966c_SetDate">
    <vt:lpwstr>2021-02-02T21:05:47Z</vt:lpwstr>
  </property>
  <property fmtid="{D5CDD505-2E9C-101B-9397-08002B2CF9AE}" pid="6" name="MSIP_Label_05fb6f85-364c-432f-a1e0-22ee4b6e966c_Method">
    <vt:lpwstr>Privileged</vt:lpwstr>
  </property>
  <property fmtid="{D5CDD505-2E9C-101B-9397-08002B2CF9AE}" pid="7" name="MSIP_Label_05fb6f85-364c-432f-a1e0-22ee4b6e966c_Name">
    <vt:lpwstr>05fb6f85-364c-432f-a1e0-22ee4b6e966c</vt:lpwstr>
  </property>
  <property fmtid="{D5CDD505-2E9C-101B-9397-08002B2CF9AE}" pid="8" name="MSIP_Label_05fb6f85-364c-432f-a1e0-22ee4b6e966c_SiteId">
    <vt:lpwstr>c49d9c49-4b11-4ccd-b137-72f88c68a252</vt:lpwstr>
  </property>
  <property fmtid="{D5CDD505-2E9C-101B-9397-08002B2CF9AE}" pid="9" name="MSIP_Label_05fb6f85-364c-432f-a1e0-22ee4b6e966c_ActionId">
    <vt:lpwstr>33ce1ffc-fe70-47a5-a005-2541d3c6d645</vt:lpwstr>
  </property>
  <property fmtid="{D5CDD505-2E9C-101B-9397-08002B2CF9AE}" pid="10" name="MSIP_Label_05fb6f85-364c-432f-a1e0-22ee4b6e966c_ContentBits">
    <vt:lpwstr>0</vt:lpwstr>
  </property>
  <property fmtid="{D5CDD505-2E9C-101B-9397-08002B2CF9AE}" pid="11" name="ContentTypeId">
    <vt:lpwstr>0x010100271D60C04600CC4AB44B0D05E95A0B67</vt:lpwstr>
  </property>
  <property fmtid="{D5CDD505-2E9C-101B-9397-08002B2CF9AE}" pid="12" name="MSIP_Label_a3d8c6b1-d8ce-4831-b4d5-1e84a25cc0cb_Enabled">
    <vt:lpwstr>true</vt:lpwstr>
  </property>
  <property fmtid="{D5CDD505-2E9C-101B-9397-08002B2CF9AE}" pid="13" name="MSIP_Label_a3d8c6b1-d8ce-4831-b4d5-1e84a25cc0cb_SetDate">
    <vt:lpwstr>2022-07-28T13:17:17Z</vt:lpwstr>
  </property>
  <property fmtid="{D5CDD505-2E9C-101B-9397-08002B2CF9AE}" pid="14" name="MSIP_Label_a3d8c6b1-d8ce-4831-b4d5-1e84a25cc0cb_Method">
    <vt:lpwstr>Standard</vt:lpwstr>
  </property>
  <property fmtid="{D5CDD505-2E9C-101B-9397-08002B2CF9AE}" pid="15" name="MSIP_Label_a3d8c6b1-d8ce-4831-b4d5-1e84a25cc0cb_Name">
    <vt:lpwstr>Unrestricted</vt:lpwstr>
  </property>
  <property fmtid="{D5CDD505-2E9C-101B-9397-08002B2CF9AE}" pid="16" name="MSIP_Label_a3d8c6b1-d8ce-4831-b4d5-1e84a25cc0cb_SiteId">
    <vt:lpwstr>5dbf1add-202a-4b8d-815b-bf0fb024e033</vt:lpwstr>
  </property>
  <property fmtid="{D5CDD505-2E9C-101B-9397-08002B2CF9AE}" pid="17" name="MSIP_Label_a3d8c6b1-d8ce-4831-b4d5-1e84a25cc0cb_ActionId">
    <vt:lpwstr>e3d87974-0ecd-4b4e-9ede-fa6175621039</vt:lpwstr>
  </property>
  <property fmtid="{D5CDD505-2E9C-101B-9397-08002B2CF9AE}" pid="18" name="MSIP_Label_a3d8c6b1-d8ce-4831-b4d5-1e84a25cc0cb_ContentBits">
    <vt:lpwstr>0</vt:lpwstr>
  </property>
</Properties>
</file>