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57" r:id="rId3"/>
    <p:sldId id="274" r:id="rId4"/>
    <p:sldId id="273" r:id="rId5"/>
    <p:sldId id="283" r:id="rId6"/>
    <p:sldId id="286" r:id="rId7"/>
    <p:sldId id="289" r:id="rId8"/>
    <p:sldId id="290" r:id="rId9"/>
    <p:sldId id="287" r:id="rId10"/>
    <p:sldId id="291" r:id="rId11"/>
    <p:sldId id="282" r:id="rId12"/>
    <p:sldId id="284" r:id="rId13"/>
    <p:sldId id="292" r:id="rId14"/>
    <p:sldId id="285" r:id="rId15"/>
    <p:sldId id="288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117" d="100"/>
          <a:sy n="117" d="100"/>
        </p:scale>
        <p:origin x="-3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C124F-0A4C-6841-BD40-BD4BBC7153E8}" type="datetimeFigureOut">
              <a:rPr lang="en-US" smtClean="0"/>
              <a:t>18-01-27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046F8-648A-0845-9DCE-E935B319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046F8-648A-0845-9DCE-E935B319E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8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046F8-648A-0845-9DCE-E935B319EE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046F8-648A-0845-9DCE-E935B319E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8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046F8-648A-0845-9DCE-E935B319EE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18-01-27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18-01-27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1000" y="6221009"/>
            <a:ext cx="1887537" cy="365125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18-01-27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779463" y="189708"/>
            <a:ext cx="7583487" cy="6738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2592FCAB-1F6C-2542-9D00-D7424E1FAF13}" type="datetimeFigureOut">
              <a:rPr lang="en-US" smtClean="0"/>
              <a:t>18-01-27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6064D698-D4ED-DC4F-A629-4CE71F38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18-01-27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18-01-27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18-01-27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18-01-27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18-01-27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713367F0-BA6F-BF42-B927-7596F96B2E73}" type="datetimeFigureOut">
              <a:rPr lang="en-US" smtClean="0"/>
              <a:t>18-01-27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80FD3F97-A674-E544-9768-C64C333C48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76677"/>
            <a:ext cx="3574257" cy="481324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76677"/>
            <a:ext cx="9146380" cy="48132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5180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Wingdings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knart@lists.hl7.org" TargetMode="External"/><Relationship Id="rId4" Type="http://schemas.openxmlformats.org/officeDocument/2006/relationships/hyperlink" Target="https://github.com/HL7/composite-knart" TargetMode="External"/><Relationship Id="rId5" Type="http://schemas.openxmlformats.org/officeDocument/2006/relationships/hyperlink" Target="http://wiki.hl7.org/index.php?title=Composite_KNART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39647" y="1443460"/>
            <a:ext cx="6393549" cy="1551523"/>
          </a:xfrm>
        </p:spPr>
        <p:txBody>
          <a:bodyPr/>
          <a:lstStyle/>
          <a:p>
            <a:r>
              <a:rPr lang="en-US" sz="2800" dirty="0" smtClean="0"/>
              <a:t>Knowledge artifact Specification </a:t>
            </a:r>
            <a:br>
              <a:rPr lang="en-US" sz="2800" dirty="0" smtClean="0"/>
            </a:br>
            <a:r>
              <a:rPr lang="en-US" sz="2800" dirty="0" smtClean="0"/>
              <a:t>Status &amp; recommendations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599489" y="2858164"/>
            <a:ext cx="6511131" cy="329259"/>
          </a:xfrm>
        </p:spPr>
        <p:txBody>
          <a:bodyPr/>
          <a:lstStyle/>
          <a:p>
            <a:r>
              <a:rPr lang="en-US" dirty="0" smtClean="0"/>
              <a:t>Hl7 Working group meeting, Jan 31</a:t>
            </a:r>
            <a:r>
              <a:rPr lang="en-US" baseline="30000" dirty="0" smtClean="0"/>
              <a:t>st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5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definition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lan Defini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914400"/>
            <a:ext cx="7071080" cy="573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54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34 STU comments in queue</a:t>
            </a:r>
          </a:p>
          <a:p>
            <a:pPr lvl="2"/>
            <a:r>
              <a:rPr lang="en-US" sz="2000" dirty="0" smtClean="0"/>
              <a:t>8 will</a:t>
            </a:r>
            <a:r>
              <a:rPr lang="en-US" sz="2000" baseline="0" dirty="0" smtClean="0"/>
              <a:t> be addressed in the Conceptual Model work</a:t>
            </a:r>
          </a:p>
          <a:p>
            <a:pPr lvl="2"/>
            <a:r>
              <a:rPr lang="en-US" sz="2000" baseline="0" dirty="0" smtClean="0"/>
              <a:t>11 are candidates for an errata or STU update</a:t>
            </a:r>
          </a:p>
          <a:p>
            <a:pPr lvl="2"/>
            <a:r>
              <a:rPr lang="en-US" sz="2000" baseline="0" dirty="0" smtClean="0"/>
              <a:t>8 are feature requests for STU release 2, including support for composition</a:t>
            </a:r>
          </a:p>
          <a:p>
            <a:pPr lvl="2"/>
            <a:r>
              <a:rPr lang="en-US" sz="2000" dirty="0" smtClean="0"/>
              <a:t>Remainder are new entries not reviewed yet</a:t>
            </a:r>
          </a:p>
          <a:p>
            <a:pPr lvl="2"/>
            <a:endParaRPr lang="en-US" sz="2000" dirty="0"/>
          </a:p>
          <a:p>
            <a:pPr lvl="1"/>
            <a:r>
              <a:rPr lang="en-US" b="1" dirty="0"/>
              <a:t>STU Comment page:</a:t>
            </a:r>
          </a:p>
          <a:p>
            <a:pPr lvl="1"/>
            <a:r>
              <a:rPr lang="en-US" sz="2000" dirty="0"/>
              <a:t>http://www.hl7.org/</a:t>
            </a:r>
            <a:r>
              <a:rPr lang="en-US" sz="2000" dirty="0" err="1"/>
              <a:t>dstucomments</a:t>
            </a:r>
            <a:r>
              <a:rPr lang="en-US" sz="2000" dirty="0"/>
              <a:t>/</a:t>
            </a:r>
            <a:r>
              <a:rPr lang="en-US" sz="2000" dirty="0" err="1"/>
              <a:t>showdetail.cfm?dstuid</a:t>
            </a:r>
            <a:r>
              <a:rPr lang="en-US" sz="2000" dirty="0"/>
              <a:t>=156</a:t>
            </a:r>
          </a:p>
        </p:txBody>
      </p:sp>
    </p:spTree>
    <p:extLst>
      <p:ext uri="{BB962C8B-B14F-4D97-AF65-F5344CB8AC3E}">
        <p14:creationId xmlns:p14="http://schemas.microsoft.com/office/powerpoint/2010/main" val="196964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</a:t>
            </a:r>
            <a:r>
              <a:rPr lang="en-US" dirty="0" err="1" smtClean="0"/>
              <a:t>knarts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</a:p>
          <a:p>
            <a:pPr lvl="3"/>
            <a:r>
              <a:rPr lang="en-US" dirty="0" smtClean="0"/>
              <a:t>Singleton </a:t>
            </a:r>
            <a:r>
              <a:rPr lang="en-US" dirty="0" err="1" smtClean="0"/>
              <a:t>knarts</a:t>
            </a:r>
            <a:r>
              <a:rPr lang="en-US" dirty="0" smtClean="0"/>
              <a:t> as a standalone</a:t>
            </a:r>
            <a:r>
              <a:rPr lang="en-US" baseline="0" dirty="0" smtClean="0"/>
              <a:t> entity</a:t>
            </a:r>
          </a:p>
          <a:p>
            <a:pPr lvl="3"/>
            <a:r>
              <a:rPr lang="en-US" baseline="0" dirty="0" smtClean="0"/>
              <a:t>Container model for composite, which handles the knowledge of structure, relationships and behavior</a:t>
            </a:r>
          </a:p>
          <a:p>
            <a:pPr lvl="3"/>
            <a:r>
              <a:rPr lang="en-US" baseline="0" dirty="0" smtClean="0"/>
              <a:t>Metadata, intra-artifact referencing, context, orchestration, conceptual models of context activation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71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Proposed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ompositeSche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6" y="1100628"/>
            <a:ext cx="7978442" cy="49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3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Ballot Timelines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 May ballot final content deadline is April 1</a:t>
            </a:r>
            <a:r>
              <a:rPr lang="en-US" sz="2800" baseline="30000" dirty="0" smtClean="0"/>
              <a:t>st</a:t>
            </a:r>
            <a:endParaRPr lang="en-US" sz="2800" dirty="0" smtClean="0"/>
          </a:p>
          <a:p>
            <a:pPr lvl="1"/>
            <a:r>
              <a:rPr lang="en-US" sz="2800" dirty="0" smtClean="0"/>
              <a:t> </a:t>
            </a:r>
            <a:r>
              <a:rPr lang="en-US" sz="2800" dirty="0" err="1" smtClean="0"/>
              <a:t>Workstreams</a:t>
            </a:r>
            <a:r>
              <a:rPr lang="en-US" sz="2800" dirty="0" smtClean="0"/>
              <a:t>:</a:t>
            </a:r>
          </a:p>
          <a:p>
            <a:pPr lvl="2"/>
            <a:r>
              <a:rPr lang="en-US" sz="2800" dirty="0" smtClean="0"/>
              <a:t>Apply approved changes from STU comments</a:t>
            </a:r>
          </a:p>
          <a:p>
            <a:pPr lvl="2"/>
            <a:r>
              <a:rPr lang="en-US" sz="2800" dirty="0" smtClean="0"/>
              <a:t>Extend </a:t>
            </a:r>
            <a:r>
              <a:rPr lang="en-US" sz="2800" dirty="0" err="1" smtClean="0"/>
              <a:t>HeD</a:t>
            </a:r>
            <a:r>
              <a:rPr lang="en-US" sz="2800" dirty="0" smtClean="0"/>
              <a:t> design to support composition</a:t>
            </a:r>
          </a:p>
          <a:p>
            <a:pPr lvl="2"/>
            <a:r>
              <a:rPr lang="en-US" sz="2800" dirty="0" smtClean="0"/>
              <a:t>Prepare STU ballot for </a:t>
            </a:r>
            <a:r>
              <a:rPr lang="en-US" sz="2800" dirty="0" err="1" smtClean="0"/>
              <a:t>HeD</a:t>
            </a:r>
            <a:r>
              <a:rPr lang="en-US" sz="2800" dirty="0" smtClean="0"/>
              <a:t> KAS</a:t>
            </a:r>
          </a:p>
          <a:p>
            <a:pPr lvl="2"/>
            <a:r>
              <a:rPr lang="en-US" sz="2800" dirty="0" smtClean="0"/>
              <a:t>Prepare ballot for conceptual model</a:t>
            </a:r>
          </a:p>
          <a:p>
            <a:pPr marL="237744" lvl="2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40674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8308" lvl="0" indent="0">
              <a:buNone/>
            </a:pPr>
            <a:r>
              <a:rPr lang="en-US" sz="2400" dirty="0" smtClean="0"/>
              <a:t> Proposed 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Bandwidth for full ballot by May limited</a:t>
            </a:r>
          </a:p>
          <a:p>
            <a:pPr lvl="0"/>
            <a:r>
              <a:rPr lang="en-US" sz="2400" dirty="0" smtClean="0"/>
              <a:t>Suggest aiming for</a:t>
            </a:r>
            <a:r>
              <a:rPr lang="en-US" sz="2400" baseline="0" dirty="0" smtClean="0"/>
              <a:t> a STU update release with </a:t>
            </a:r>
            <a:r>
              <a:rPr lang="en-US" sz="2400" baseline="0" dirty="0" err="1" smtClean="0"/>
              <a:t>errrata</a:t>
            </a:r>
            <a:r>
              <a:rPr lang="en-US" sz="2400" baseline="0" dirty="0" smtClean="0"/>
              <a:t> by May</a:t>
            </a:r>
          </a:p>
          <a:p>
            <a:pPr lvl="0"/>
            <a:r>
              <a:rPr lang="en-US" sz="2400" dirty="0" smtClean="0"/>
              <a:t>Target September for ballot</a:t>
            </a:r>
            <a:r>
              <a:rPr lang="en-US" sz="2400" baseline="0" dirty="0" smtClean="0"/>
              <a:t> of STU update and Conceptual Model</a:t>
            </a:r>
            <a:r>
              <a:rPr lang="en-US" sz="2400" dirty="0" smtClean="0"/>
              <a:t>	</a:t>
            </a:r>
            <a:endParaRPr lang="en-US" sz="24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10160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41" y="2720172"/>
            <a:ext cx="7726670" cy="54864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0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smtClean="0"/>
              <a:t>Engagement Points</a:t>
            </a:r>
            <a:endParaRPr lang="en-US" dirty="0" smtClean="0"/>
          </a:p>
          <a:p>
            <a:pPr lvl="1"/>
            <a:r>
              <a:rPr lang="en-US" dirty="0" smtClean="0"/>
              <a:t>Conceptual</a:t>
            </a:r>
            <a:r>
              <a:rPr lang="en-US" baseline="0" dirty="0" smtClean="0"/>
              <a:t> Model</a:t>
            </a:r>
            <a:endParaRPr lang="en-US" dirty="0" smtClean="0"/>
          </a:p>
          <a:p>
            <a:pPr lvl="1"/>
            <a:r>
              <a:rPr lang="en-US" dirty="0" err="1" smtClean="0"/>
              <a:t>HeD</a:t>
            </a:r>
            <a:r>
              <a:rPr lang="en-US" baseline="0" dirty="0" smtClean="0"/>
              <a:t> KAS</a:t>
            </a:r>
            <a:endParaRPr lang="en-US" dirty="0" smtClean="0"/>
          </a:p>
          <a:p>
            <a:pPr lvl="1"/>
            <a:r>
              <a:rPr lang="en-US" dirty="0" smtClean="0"/>
              <a:t>Composite KNART</a:t>
            </a:r>
          </a:p>
          <a:p>
            <a:pPr lvl="1"/>
            <a:r>
              <a:rPr lang="en-US" dirty="0" smtClean="0"/>
              <a:t>Ballot Timelines</a:t>
            </a:r>
          </a:p>
          <a:p>
            <a:pPr lvl="1"/>
            <a:r>
              <a:rPr 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88789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Clinical Decision Support Knowledge Artifact Specification, Release 1 (KNART) was </a:t>
            </a:r>
            <a:r>
              <a:rPr lang="en-US" dirty="0" smtClean="0"/>
              <a:t>published </a:t>
            </a:r>
            <a:r>
              <a:rPr lang="en-US" dirty="0"/>
              <a:t>as a </a:t>
            </a:r>
            <a:r>
              <a:rPr lang="en-US" dirty="0" smtClean="0"/>
              <a:t>DSTU </a:t>
            </a:r>
            <a:r>
              <a:rPr lang="en-US" dirty="0"/>
              <a:t>in July </a:t>
            </a:r>
            <a:r>
              <a:rPr lang="en-US" dirty="0" smtClean="0"/>
              <a:t>2015</a:t>
            </a:r>
          </a:p>
          <a:p>
            <a:pPr lvl="2"/>
            <a:r>
              <a:rPr lang="en-US" dirty="0" smtClean="0"/>
              <a:t>3 </a:t>
            </a:r>
            <a:r>
              <a:rPr lang="en-US" dirty="0"/>
              <a:t>STU Update releases </a:t>
            </a:r>
            <a:r>
              <a:rPr lang="en-US" dirty="0" smtClean="0"/>
              <a:t>- currently </a:t>
            </a:r>
            <a:r>
              <a:rPr lang="en-US" dirty="0"/>
              <a:t>at STU Release </a:t>
            </a:r>
            <a:r>
              <a:rPr lang="en-US" dirty="0" smtClean="0"/>
              <a:t>1.3</a:t>
            </a:r>
            <a:endParaRPr lang="en-US" dirty="0"/>
          </a:p>
          <a:p>
            <a:pPr lvl="2"/>
            <a:r>
              <a:rPr lang="en-US" dirty="0" smtClean="0"/>
              <a:t>STU </a:t>
            </a:r>
            <a:r>
              <a:rPr lang="en-US" dirty="0"/>
              <a:t>comment period </a:t>
            </a:r>
            <a:r>
              <a:rPr lang="en-US" dirty="0" smtClean="0"/>
              <a:t>extended to Sept 2018.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2 projects ongoing</a:t>
            </a:r>
          </a:p>
          <a:p>
            <a:pPr lvl="2"/>
            <a:r>
              <a:rPr lang="en-US" dirty="0" smtClean="0"/>
              <a:t>PSS 931 Knowledge Artifact Specification STU Release</a:t>
            </a:r>
            <a:r>
              <a:rPr lang="en-US" baseline="0" dirty="0" smtClean="0"/>
              <a:t> 2, sponsored by CDS, CQI and ITS</a:t>
            </a:r>
          </a:p>
          <a:p>
            <a:pPr lvl="2"/>
            <a:r>
              <a:rPr lang="en-US" baseline="0" dirty="0" smtClean="0"/>
              <a:t>PSS 1374 Knowledge Artifact Conceptual Model, sponsored by CDS, CQI and CIMI</a:t>
            </a:r>
          </a:p>
          <a:p>
            <a:pPr lvl="2"/>
            <a:endParaRPr lang="en-US" baseline="0" dirty="0" smtClean="0"/>
          </a:p>
          <a:p>
            <a:pPr lvl="2"/>
            <a:r>
              <a:rPr lang="en-US" baseline="0" dirty="0" smtClean="0"/>
              <a:t>Weekly calls at 11 ET on Thursdays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241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Engagement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9"/>
            <a:ext cx="7520940" cy="4935062"/>
          </a:xfrm>
        </p:spPr>
        <p:txBody>
          <a:bodyPr>
            <a:normAutofit fontScale="92500"/>
          </a:bodyPr>
          <a:lstStyle/>
          <a:p>
            <a:pPr lvl="1"/>
            <a:r>
              <a:rPr lang="en-US" baseline="0" dirty="0" smtClean="0"/>
              <a:t> Weekly calls at 11 ET on Thursdays</a:t>
            </a:r>
          </a:p>
          <a:p>
            <a:pPr lvl="1"/>
            <a:endParaRPr lang="en-US" baseline="0" dirty="0" smtClean="0"/>
          </a:p>
          <a:p>
            <a:pPr lvl="1"/>
            <a:r>
              <a:rPr lang="en-US" baseline="0" dirty="0" smtClean="0"/>
              <a:t> listserv </a:t>
            </a:r>
            <a:r>
              <a:rPr lang="en-US" baseline="0" dirty="0" smtClean="0">
                <a:hlinkClick r:id="rId3"/>
              </a:rPr>
              <a:t>knart@lists.hl7.org</a:t>
            </a:r>
            <a:endParaRPr lang="en-US" baseline="0" dirty="0" smtClean="0"/>
          </a:p>
          <a:p>
            <a:pPr lvl="1"/>
            <a:endParaRPr lang="en-US" baseline="0" dirty="0" smtClean="0"/>
          </a:p>
          <a:p>
            <a:pPr lvl="1"/>
            <a:r>
              <a:rPr lang="en-US" baseline="0" dirty="0" smtClean="0"/>
              <a:t>Repositories:</a:t>
            </a:r>
          </a:p>
          <a:p>
            <a:pPr lvl="2"/>
            <a:r>
              <a:rPr lang="en-US" baseline="0" dirty="0" smtClean="0"/>
              <a:t> </a:t>
            </a:r>
            <a:r>
              <a:rPr lang="en-US" dirty="0">
                <a:hlinkClick r:id="rId4"/>
              </a:rPr>
              <a:t>https://github.com/HL7/composite-</a:t>
            </a:r>
            <a:r>
              <a:rPr lang="en-US" dirty="0" smtClean="0">
                <a:hlinkClick r:id="rId4"/>
              </a:rPr>
              <a:t>knart</a:t>
            </a:r>
            <a:endParaRPr lang="en-US" dirty="0" smtClean="0"/>
          </a:p>
          <a:p>
            <a:pPr lvl="2"/>
            <a:r>
              <a:rPr lang="en-US" dirty="0" smtClean="0">
                <a:hlinkClick r:id="rId5"/>
              </a:rPr>
              <a:t> http</a:t>
            </a:r>
            <a:r>
              <a:rPr lang="en-US" dirty="0">
                <a:hlinkClick r:id="rId5"/>
              </a:rPr>
              <a:t>://wiki.hl7.org/index.php?title=</a:t>
            </a:r>
            <a:r>
              <a:rPr lang="en-US" dirty="0" smtClean="0">
                <a:hlinkClick r:id="rId5"/>
              </a:rPr>
              <a:t>Composite_KNART</a:t>
            </a:r>
            <a:endParaRPr lang="en-US" dirty="0" smtClean="0"/>
          </a:p>
          <a:p>
            <a:pPr lvl="2"/>
            <a:r>
              <a:rPr lang="en-US" dirty="0" smtClean="0"/>
              <a:t> https</a:t>
            </a:r>
            <a:r>
              <a:rPr lang="en-US" dirty="0"/>
              <a:t>://gforge.hl7.org/</a:t>
            </a:r>
            <a:r>
              <a:rPr lang="en-US" dirty="0" err="1"/>
              <a:t>gf</a:t>
            </a:r>
            <a:r>
              <a:rPr lang="en-US" dirty="0"/>
              <a:t>/project/</a:t>
            </a:r>
            <a:r>
              <a:rPr lang="en-US" dirty="0" err="1"/>
              <a:t>soageneral</a:t>
            </a:r>
            <a:r>
              <a:rPr lang="en-US" dirty="0"/>
              <a:t>/</a:t>
            </a:r>
            <a:r>
              <a:rPr lang="en-US" dirty="0" err="1"/>
              <a:t>scmsvn</a:t>
            </a:r>
            <a:r>
              <a:rPr lang="en-US" dirty="0"/>
              <a:t>/?action=</a:t>
            </a:r>
            <a:r>
              <a:rPr lang="en-US" dirty="0" err="1"/>
              <a:t>browse&amp;path</a:t>
            </a:r>
            <a:r>
              <a:rPr lang="en-US" dirty="0"/>
              <a:t>=%2Ftrunk%2FModels%2F</a:t>
            </a:r>
          </a:p>
          <a:p>
            <a:pPr lvl="2"/>
            <a:endParaRPr lang="en-US" dirty="0" smtClean="0"/>
          </a:p>
          <a:p>
            <a:pPr lvl="1"/>
            <a:endParaRPr lang="en-US" baseline="0" dirty="0" smtClean="0"/>
          </a:p>
          <a:p>
            <a:pPr lvl="1"/>
            <a:r>
              <a:rPr lang="en-US" baseline="0" dirty="0" smtClean="0"/>
              <a:t> Requirements and input drawn from VA HL7 Knowledge Artifacts project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589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</a:t>
            </a:r>
            <a:r>
              <a:rPr lang="en-US" dirty="0" smtClean="0"/>
              <a:t>Model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Extract </a:t>
            </a:r>
            <a:r>
              <a:rPr lang="en-US" dirty="0" smtClean="0"/>
              <a:t>concepts</a:t>
            </a:r>
            <a:r>
              <a:rPr lang="en-US" baseline="0" dirty="0" smtClean="0"/>
              <a:t> from existing physical </a:t>
            </a:r>
            <a:r>
              <a:rPr lang="en-US" baseline="0" dirty="0" smtClean="0"/>
              <a:t>representations</a:t>
            </a:r>
          </a:p>
          <a:p>
            <a:pPr lvl="1"/>
            <a:endParaRPr lang="en-US" baseline="0" dirty="0" smtClean="0"/>
          </a:p>
          <a:p>
            <a:pPr lvl="1"/>
            <a:r>
              <a:rPr lang="en-US" baseline="0" dirty="0" smtClean="0"/>
              <a:t>Review and align with </a:t>
            </a:r>
            <a:r>
              <a:rPr lang="en-US" baseline="0" dirty="0" smtClean="0"/>
              <a:t>API4KP</a:t>
            </a:r>
          </a:p>
          <a:p>
            <a:pPr lvl="1"/>
            <a:endParaRPr lang="en-US" baseline="0" dirty="0" smtClean="0"/>
          </a:p>
          <a:p>
            <a:pPr lvl="1"/>
            <a:r>
              <a:rPr lang="en-US" baseline="0" dirty="0" smtClean="0"/>
              <a:t>Extend to cover concepts </a:t>
            </a:r>
            <a:r>
              <a:rPr lang="en-US" baseline="0" dirty="0" smtClean="0"/>
              <a:t>identified </a:t>
            </a:r>
            <a:r>
              <a:rPr lang="en-US" baseline="0" dirty="0" smtClean="0"/>
              <a:t>from clinical use cases in </a:t>
            </a:r>
            <a:r>
              <a:rPr lang="en-US" baseline="0" dirty="0" smtClean="0"/>
              <a:t>whitepaper delivered last cycle</a:t>
            </a:r>
          </a:p>
          <a:p>
            <a:pPr lvl="1"/>
            <a:endParaRPr lang="en-US" baseline="0" dirty="0" smtClean="0"/>
          </a:p>
          <a:p>
            <a:pPr lvl="3"/>
            <a:r>
              <a:rPr lang="en-US" baseline="0" dirty="0" smtClean="0"/>
              <a:t>In particular, metadata around context and governance</a:t>
            </a:r>
          </a:p>
        </p:txBody>
      </p:sp>
    </p:spTree>
    <p:extLst>
      <p:ext uri="{BB962C8B-B14F-4D97-AF65-F5344CB8AC3E}">
        <p14:creationId xmlns:p14="http://schemas.microsoft.com/office/powerpoint/2010/main" val="80783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Hed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6" name="Content Placeholder 5" descr="KnowledgeDocumen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15" r="-595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043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Hed</a:t>
            </a:r>
            <a:r>
              <a:rPr lang="en-US" baseline="0" dirty="0" smtClean="0"/>
              <a:t> metadata</a:t>
            </a:r>
            <a:endParaRPr lang="en-US" dirty="0"/>
          </a:p>
        </p:txBody>
      </p:sp>
      <p:pic>
        <p:nvPicPr>
          <p:cNvPr id="4" name="Content Placeholder 3" descr="MetaDat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68" b="-120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038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Hed</a:t>
            </a:r>
            <a:r>
              <a:rPr lang="en-US" dirty="0" smtClean="0"/>
              <a:t> action Group</a:t>
            </a:r>
            <a:endParaRPr lang="en-US" dirty="0"/>
          </a:p>
        </p:txBody>
      </p:sp>
      <p:pic>
        <p:nvPicPr>
          <p:cNvPr id="4" name="Content Placeholder 3" descr="Action Group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80" b="-134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699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Fhir</a:t>
            </a:r>
            <a:r>
              <a:rPr lang="en-US" dirty="0" smtClean="0"/>
              <a:t>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 descr="Knowledge Artifact Resourc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774700"/>
            <a:ext cx="7391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5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Cognitive.potx</Template>
  <TotalTime>6044</TotalTime>
  <Words>417</Words>
  <Application>Microsoft Macintosh PowerPoint</Application>
  <PresentationFormat>On-screen Show (4:3)</PresentationFormat>
  <Paragraphs>76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Angles</vt:lpstr>
      <vt:lpstr>Knowledge artifact Specification  Status &amp; recommendations</vt:lpstr>
      <vt:lpstr>Overview</vt:lpstr>
      <vt:lpstr>background</vt:lpstr>
      <vt:lpstr>Engagement points</vt:lpstr>
      <vt:lpstr>Conceptual Model approach</vt:lpstr>
      <vt:lpstr>Hed diagram</vt:lpstr>
      <vt:lpstr>Hed metadata</vt:lpstr>
      <vt:lpstr>Hed action Group</vt:lpstr>
      <vt:lpstr>Fhir diagram</vt:lpstr>
      <vt:lpstr>Plan definition</vt:lpstr>
      <vt:lpstr>Hed kas</vt:lpstr>
      <vt:lpstr>Composite knarts</vt:lpstr>
      <vt:lpstr>Proposed design</vt:lpstr>
      <vt:lpstr>Ballot Timelines</vt:lpstr>
      <vt:lpstr> Proposed Schedule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Emory Fry</dc:creator>
  <cp:lastModifiedBy>Lorraine Constable</cp:lastModifiedBy>
  <cp:revision>54</cp:revision>
  <dcterms:created xsi:type="dcterms:W3CDTF">2017-09-05T15:15:17Z</dcterms:created>
  <dcterms:modified xsi:type="dcterms:W3CDTF">2018-01-28T19:03:36Z</dcterms:modified>
</cp:coreProperties>
</file>