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74" r:id="rId4"/>
    <p:sldId id="273" r:id="rId5"/>
    <p:sldId id="283" r:id="rId6"/>
    <p:sldId id="282" r:id="rId7"/>
    <p:sldId id="284" r:id="rId8"/>
    <p:sldId id="285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1" autoAdjust="0"/>
    <p:restoredTop sz="86410" autoAdjust="0"/>
  </p:normalViewPr>
  <p:slideViewPr>
    <p:cSldViewPr snapToGrid="0" snapToObjects="1">
      <p:cViewPr varScale="1">
        <p:scale>
          <a:sx n="88" d="100"/>
          <a:sy n="88" d="100"/>
        </p:scale>
        <p:origin x="-10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24F-0A4C-6841-BD40-BD4BBC7153E8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046F8-648A-0845-9DCE-E935B319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221009"/>
            <a:ext cx="1887537" cy="365125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79463" y="189708"/>
            <a:ext cx="7583487" cy="6738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92FCAB-1F6C-2542-9D00-D7424E1FAF1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6064D698-D4ED-DC4F-A629-4CE71F38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76677"/>
            <a:ext cx="3574257" cy="4813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76677"/>
            <a:ext cx="9146380" cy="48132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51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Wingdings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39647" y="1443460"/>
            <a:ext cx="6393549" cy="1551523"/>
          </a:xfrm>
        </p:spPr>
        <p:txBody>
          <a:bodyPr/>
          <a:lstStyle/>
          <a:p>
            <a:r>
              <a:rPr lang="en-US" sz="2800" dirty="0" smtClean="0"/>
              <a:t>Knowledge artifact Specification </a:t>
            </a:r>
            <a:br>
              <a:rPr lang="en-US" sz="2800" dirty="0" smtClean="0"/>
            </a:br>
            <a:r>
              <a:rPr lang="en-US" sz="2800" dirty="0" smtClean="0"/>
              <a:t>Status &amp; recommendations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99489" y="2858164"/>
            <a:ext cx="6511131" cy="329259"/>
          </a:xfrm>
        </p:spPr>
        <p:txBody>
          <a:bodyPr/>
          <a:lstStyle/>
          <a:p>
            <a:r>
              <a:rPr lang="en-US" dirty="0" smtClean="0"/>
              <a:t>Hl7 Working group meeting, </a:t>
            </a:r>
            <a:r>
              <a:rPr lang="en-US" dirty="0" smtClean="0"/>
              <a:t>Jan 31</a:t>
            </a:r>
            <a:r>
              <a:rPr lang="en-US" baseline="30000" dirty="0" smtClean="0"/>
              <a:t>st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Sponsor, Team </a:t>
            </a:r>
            <a:r>
              <a:rPr lang="en-US" smtClean="0"/>
              <a:t>&amp; </a:t>
            </a:r>
            <a:r>
              <a:rPr lang="en-US" smtClean="0"/>
              <a:t>Contributors </a:t>
            </a:r>
            <a:endParaRPr lang="en-US" dirty="0" smtClean="0"/>
          </a:p>
          <a:p>
            <a:pPr lvl="1"/>
            <a:r>
              <a:rPr lang="en-US" dirty="0" smtClean="0"/>
              <a:t>Conceptual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pPr lvl="1"/>
            <a:r>
              <a:rPr lang="en-US" dirty="0" err="1" smtClean="0"/>
              <a:t>HeD</a:t>
            </a:r>
            <a:r>
              <a:rPr lang="en-US" baseline="0" dirty="0" smtClean="0"/>
              <a:t> KAS</a:t>
            </a:r>
            <a:endParaRPr lang="en-US" dirty="0" smtClean="0"/>
          </a:p>
          <a:p>
            <a:pPr lvl="1"/>
            <a:r>
              <a:rPr lang="en-US" dirty="0" smtClean="0"/>
              <a:t>Composite KNART</a:t>
            </a:r>
            <a:endParaRPr lang="en-US" dirty="0" smtClean="0"/>
          </a:p>
          <a:p>
            <a:pPr lvl="1"/>
            <a:r>
              <a:rPr lang="en-US" dirty="0" smtClean="0"/>
              <a:t>Ballot Timelines</a:t>
            </a:r>
            <a:endParaRPr lang="en-US" dirty="0" smtClean="0"/>
          </a:p>
          <a:p>
            <a:pPr lvl="1"/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8878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Clinical Decision Support Knowledge Artifact Specification, Release 1 (KNART) was </a:t>
            </a:r>
            <a:r>
              <a:rPr lang="en-US" dirty="0" smtClean="0"/>
              <a:t>published </a:t>
            </a:r>
            <a:r>
              <a:rPr lang="en-US" dirty="0"/>
              <a:t>as a </a:t>
            </a:r>
            <a:r>
              <a:rPr lang="en-US" dirty="0" smtClean="0"/>
              <a:t>DSTU </a:t>
            </a:r>
            <a:r>
              <a:rPr lang="en-US" dirty="0"/>
              <a:t>in July </a:t>
            </a:r>
            <a:r>
              <a:rPr lang="en-US" dirty="0" smtClean="0"/>
              <a:t>2015</a:t>
            </a:r>
          </a:p>
          <a:p>
            <a:pPr lvl="2"/>
            <a:r>
              <a:rPr lang="en-US" dirty="0" smtClean="0"/>
              <a:t>3 </a:t>
            </a:r>
            <a:r>
              <a:rPr lang="en-US" dirty="0"/>
              <a:t>STU Update releases </a:t>
            </a:r>
            <a:r>
              <a:rPr lang="en-US" dirty="0" smtClean="0"/>
              <a:t>- currently </a:t>
            </a:r>
            <a:r>
              <a:rPr lang="en-US" dirty="0"/>
              <a:t>at STU Release </a:t>
            </a:r>
            <a:r>
              <a:rPr lang="en-US" dirty="0" smtClean="0"/>
              <a:t>1.3</a:t>
            </a:r>
            <a:endParaRPr lang="en-US" dirty="0"/>
          </a:p>
          <a:p>
            <a:pPr lvl="2"/>
            <a:r>
              <a:rPr lang="en-US" dirty="0" smtClean="0"/>
              <a:t>STU </a:t>
            </a:r>
            <a:r>
              <a:rPr lang="en-US" dirty="0"/>
              <a:t>comment period </a:t>
            </a:r>
            <a:r>
              <a:rPr lang="en-US" dirty="0" smtClean="0"/>
              <a:t>extended to Sept 2018.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2 projects ongoing</a:t>
            </a:r>
          </a:p>
          <a:p>
            <a:pPr lvl="2"/>
            <a:r>
              <a:rPr lang="en-US" dirty="0" smtClean="0"/>
              <a:t>PSS 931 Knowledge Artifact Specification STU Release</a:t>
            </a:r>
            <a:r>
              <a:rPr lang="en-US" baseline="0" dirty="0" smtClean="0"/>
              <a:t> 2, sponsored by CDS, CQI and ITS</a:t>
            </a:r>
          </a:p>
          <a:p>
            <a:pPr lvl="2"/>
            <a:r>
              <a:rPr lang="en-US" baseline="0" dirty="0" smtClean="0"/>
              <a:t>PSS 1374 Knowledge Artifact Conceptual Model, sponsored by CDS, CQI and CIMI</a:t>
            </a:r>
          </a:p>
          <a:p>
            <a:pPr lvl="2"/>
            <a:endParaRPr lang="en-US" baseline="0" dirty="0" smtClean="0"/>
          </a:p>
          <a:p>
            <a:pPr lvl="2"/>
            <a:r>
              <a:rPr lang="en-US" baseline="0" dirty="0" smtClean="0"/>
              <a:t>Weekly calls at 11 ET on Thursdays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Sponsor, team &amp; contributors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9"/>
            <a:ext cx="7520940" cy="252741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THIS IS STILL THE OLD SLIDE-</a:t>
            </a:r>
            <a:r>
              <a:rPr lang="en-US" baseline="0" dirty="0" smtClean="0">
                <a:solidFill>
                  <a:srgbClr val="FF0000"/>
                </a:solidFill>
              </a:rPr>
              <a:t> REMOVE?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Status </a:t>
            </a:r>
            <a:r>
              <a:rPr lang="en-US" dirty="0" smtClean="0"/>
              <a:t>assessment &amp; recommendations</a:t>
            </a:r>
          </a:p>
          <a:p>
            <a:pPr lvl="1"/>
            <a:r>
              <a:rPr lang="en-US" dirty="0" smtClean="0"/>
              <a:t>Funded </a:t>
            </a:r>
            <a:r>
              <a:rPr lang="en-US" dirty="0" smtClean="0"/>
              <a:t>in part by VA Knowledge Based Systems’ Knowledge Artifact research contract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mr-IN" dirty="0" smtClean="0"/>
              <a:t>–</a:t>
            </a:r>
            <a:r>
              <a:rPr lang="en-US" dirty="0" smtClean="0"/>
              <a:t> Sept </a:t>
            </a:r>
            <a:r>
              <a:rPr lang="en-US" dirty="0" smtClean="0"/>
              <a:t>2017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0566"/>
              </p:ext>
            </p:extLst>
          </p:nvPr>
        </p:nvGraphicFramePr>
        <p:xfrm>
          <a:off x="1369116" y="3628039"/>
          <a:ext cx="6096000" cy="267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6767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Jerry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Goodnough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Davide Sottara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Claude Nanjo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Frank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Breyette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Rebecca Baker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Patrick Langford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 van den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Heuvel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Linda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Wedemeyer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 Huff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Andrew Simms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Lorraine Constable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Emory Fry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Wendelyn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Bradley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Bruce Bray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Liz McCool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Seena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Farzaneh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Bryn Rhodes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Rocky Reston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Muhammad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Asim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Susan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Matney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Omar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Bouhaddou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Richard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Esmond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Dennis Polling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Joey Coyle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Jonathan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Teich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Chris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Melo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 we want to say here? Jerry’s context map?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34 STU comments in queue</a:t>
            </a:r>
          </a:p>
          <a:p>
            <a:pPr lvl="2"/>
            <a:r>
              <a:rPr lang="en-US" sz="2000" dirty="0" smtClean="0"/>
              <a:t>8 will</a:t>
            </a:r>
            <a:r>
              <a:rPr lang="en-US" sz="2000" baseline="0" dirty="0" smtClean="0"/>
              <a:t> be addressed in the Conceptual Model work</a:t>
            </a:r>
          </a:p>
          <a:p>
            <a:pPr lvl="2"/>
            <a:r>
              <a:rPr lang="en-US" sz="2000" baseline="0" dirty="0" smtClean="0"/>
              <a:t>11 are candidates for an errata or STU update</a:t>
            </a:r>
          </a:p>
          <a:p>
            <a:pPr lvl="2"/>
            <a:r>
              <a:rPr lang="en-US" sz="2000" baseline="0" dirty="0" smtClean="0"/>
              <a:t>8 are feature requests for STU release 2, including support for composition</a:t>
            </a:r>
          </a:p>
          <a:p>
            <a:pPr lvl="2"/>
            <a:r>
              <a:rPr lang="en-US" sz="2000" dirty="0" smtClean="0"/>
              <a:t>Remainder are new entries not reviewed yet</a:t>
            </a:r>
          </a:p>
          <a:p>
            <a:pPr lvl="2"/>
            <a:endParaRPr lang="en-US" sz="2000" dirty="0"/>
          </a:p>
          <a:p>
            <a:pPr lvl="1"/>
            <a:r>
              <a:rPr lang="en-US" b="1" dirty="0"/>
              <a:t>STU Comment page:</a:t>
            </a:r>
          </a:p>
          <a:p>
            <a:pPr lvl="1"/>
            <a:r>
              <a:rPr lang="en-US" sz="2000" dirty="0"/>
              <a:t>http://www.hl7.org/</a:t>
            </a:r>
            <a:r>
              <a:rPr lang="en-US" sz="2000" dirty="0" err="1"/>
              <a:t>dstucomments</a:t>
            </a:r>
            <a:r>
              <a:rPr lang="en-US" sz="2000" dirty="0"/>
              <a:t>/</a:t>
            </a:r>
            <a:r>
              <a:rPr lang="en-US" sz="2000" dirty="0" err="1"/>
              <a:t>showdetail.cfm?dstuid</a:t>
            </a:r>
            <a:r>
              <a:rPr lang="en-US" sz="2000" dirty="0"/>
              <a:t>=156</a:t>
            </a:r>
          </a:p>
        </p:txBody>
      </p:sp>
    </p:spTree>
    <p:extLst>
      <p:ext uri="{BB962C8B-B14F-4D97-AF65-F5344CB8AC3E}">
        <p14:creationId xmlns:p14="http://schemas.microsoft.com/office/powerpoint/2010/main" val="196964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 err="1" smtClean="0"/>
              <a:t>knarts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r>
              <a:rPr lang="en-US" dirty="0" smtClean="0"/>
              <a:t>Proposed design</a:t>
            </a:r>
          </a:p>
          <a:p>
            <a:r>
              <a:rPr lang="en-US" dirty="0" smtClean="0"/>
              <a:t>Do</a:t>
            </a:r>
            <a:r>
              <a:rPr lang="en-US" baseline="0" dirty="0" smtClean="0"/>
              <a:t> we want to use design view from Oxygen, or EA model here?</a:t>
            </a:r>
          </a:p>
        </p:txBody>
      </p:sp>
    </p:spTree>
    <p:extLst>
      <p:ext uri="{BB962C8B-B14F-4D97-AF65-F5344CB8AC3E}">
        <p14:creationId xmlns:p14="http://schemas.microsoft.com/office/powerpoint/2010/main" val="18417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Ballot Timelines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 May ballot final content deadline is April 1</a:t>
            </a:r>
            <a:r>
              <a:rPr lang="en-US" sz="2800" baseline="30000" dirty="0" smtClean="0"/>
              <a:t>st</a:t>
            </a:r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Workstreams</a:t>
            </a:r>
            <a:r>
              <a:rPr lang="en-US" sz="2800" dirty="0" smtClean="0"/>
              <a:t>:</a:t>
            </a:r>
          </a:p>
          <a:p>
            <a:pPr lvl="2"/>
            <a:r>
              <a:rPr lang="en-US" sz="2800" dirty="0" smtClean="0"/>
              <a:t>Apply approved changes from STU comments</a:t>
            </a:r>
          </a:p>
          <a:p>
            <a:pPr lvl="2"/>
            <a:r>
              <a:rPr lang="en-US" sz="2800" dirty="0" smtClean="0"/>
              <a:t>Extend </a:t>
            </a:r>
            <a:r>
              <a:rPr lang="en-US" sz="2800" dirty="0" err="1" smtClean="0"/>
              <a:t>HeD</a:t>
            </a:r>
            <a:r>
              <a:rPr lang="en-US" sz="2800" dirty="0" smtClean="0"/>
              <a:t> design to support composition</a:t>
            </a:r>
          </a:p>
          <a:p>
            <a:pPr lvl="2"/>
            <a:r>
              <a:rPr lang="en-US" sz="2800" dirty="0" smtClean="0"/>
              <a:t>Prepare STU ballot for </a:t>
            </a:r>
            <a:r>
              <a:rPr lang="en-US" sz="2800" dirty="0" err="1" smtClean="0"/>
              <a:t>HeD</a:t>
            </a:r>
            <a:r>
              <a:rPr lang="en-US" sz="2800" dirty="0" smtClean="0"/>
              <a:t> KAS</a:t>
            </a:r>
          </a:p>
          <a:p>
            <a:pPr lvl="2"/>
            <a:r>
              <a:rPr lang="en-US" sz="2800" dirty="0" smtClean="0"/>
              <a:t>Prepare ballot for conceptual model</a:t>
            </a:r>
          </a:p>
          <a:p>
            <a:pPr lvl="1"/>
            <a:r>
              <a:rPr lang="en-US" sz="2800" dirty="0" smtClean="0"/>
              <a:t>Can we accomplish any of this in the next 7 weeks? </a:t>
            </a:r>
          </a:p>
          <a:p>
            <a:pPr marL="237744" lvl="2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41" y="2720172"/>
            <a:ext cx="7726670" cy="54864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0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Cognitive.potx</Template>
  <TotalTime>4300</TotalTime>
  <Words>351</Words>
  <Application>Microsoft Macintosh PowerPoint</Application>
  <PresentationFormat>On-screen Show (4:3)</PresentationFormat>
  <Paragraphs>80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Knowledge artifact Specification  Status &amp; recommendations</vt:lpstr>
      <vt:lpstr>Overview</vt:lpstr>
      <vt:lpstr>background</vt:lpstr>
      <vt:lpstr>Sponsor, team &amp; contributors</vt:lpstr>
      <vt:lpstr>Conceptual Model</vt:lpstr>
      <vt:lpstr>Hed kas</vt:lpstr>
      <vt:lpstr>Composite knarts</vt:lpstr>
      <vt:lpstr>Ballot Timelines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Emory Fry</dc:creator>
  <cp:lastModifiedBy>Lorraine Constable</cp:lastModifiedBy>
  <cp:revision>46</cp:revision>
  <dcterms:created xsi:type="dcterms:W3CDTF">2017-09-05T15:15:17Z</dcterms:created>
  <dcterms:modified xsi:type="dcterms:W3CDTF">2018-01-25T00:57:00Z</dcterms:modified>
</cp:coreProperties>
</file>