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6"/>
  </p:notesMasterIdLst>
  <p:sldIdLst>
    <p:sldId id="256" r:id="rId2"/>
    <p:sldId id="257" r:id="rId3"/>
    <p:sldId id="274" r:id="rId4"/>
    <p:sldId id="273" r:id="rId5"/>
    <p:sldId id="275" r:id="rId6"/>
    <p:sldId id="276" r:id="rId7"/>
    <p:sldId id="277" r:id="rId8"/>
    <p:sldId id="284" r:id="rId9"/>
    <p:sldId id="285" r:id="rId10"/>
    <p:sldId id="283" r:id="rId11"/>
    <p:sldId id="280" r:id="rId12"/>
    <p:sldId id="282" r:id="rId13"/>
    <p:sldId id="279" r:id="rId14"/>
    <p:sldId id="28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17" autoAdjust="0"/>
    <p:restoredTop sz="86410" autoAdjust="0"/>
  </p:normalViewPr>
  <p:slideViewPr>
    <p:cSldViewPr snapToGrid="0" snapToObjects="1">
      <p:cViewPr varScale="1">
        <p:scale>
          <a:sx n="82" d="100"/>
          <a:sy n="82" d="100"/>
        </p:scale>
        <p:origin x="-15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C124F-0A4C-6841-BD40-BD4BBC7153E8}" type="datetimeFigureOut">
              <a:rPr lang="en-US" smtClean="0"/>
              <a:t>9/12/17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046F8-648A-0845-9DCE-E935B319E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1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046F8-648A-0845-9DCE-E935B319E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810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046F8-648A-0845-9DCE-E935B319E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68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046F8-648A-0845-9DCE-E935B319EE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68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046F8-648A-0845-9DCE-E935B319EE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68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046F8-648A-0845-9DCE-E935B319E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68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is defining the process and semantics relating to knowledge artifact use in a domain and representation agnostic 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046F8-648A-0845-9DCE-E935B319EE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68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046F8-648A-0845-9DCE-E935B319E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68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for example the prerequisite that a patient be hemodynamically stable before using a chest pain documentation template.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for example, defining the behavior associated with the display of an orderable item in conjunction with the clinical rationale for that behavior. 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for example where a KNART recommends a </a:t>
            </a:r>
            <a:r>
              <a:rPr lang="en-US" sz="1800" dirty="0" err="1" smtClean="0"/>
              <a:t>teratogenic</a:t>
            </a:r>
            <a:r>
              <a:rPr lang="en-US" sz="1800" dirty="0" smtClean="0"/>
              <a:t> drug to a female patient, but another KNART recognizes that she has expressed a desire to become pregnant.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046F8-648A-0845-9DCE-E935B319EE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68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046F8-648A-0845-9DCE-E935B319E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68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includes clinical as well as technical context information such as the triggering events, dependencies, and expected inputs and outputs. 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; for example that of a clinician, a knowledge engineer ,or an execution engine. </a:t>
            </a:r>
          </a:p>
          <a:p>
            <a:pPr marL="1714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Action groups are the closest concept, but they are inadequate to express complex orchestrations.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046F8-648A-0845-9DCE-E935B319EE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68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046F8-648A-0845-9DCE-E935B319E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68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046F8-648A-0845-9DCE-E935B319EE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68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046F8-648A-0845-9DCE-E935B319E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68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713367F0-BA6F-BF42-B927-7596F96B2E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</p:spPr>
        <p:txBody>
          <a:bodyPr/>
          <a:lstStyle/>
          <a:p>
            <a:fld id="{80FD3F97-A674-E544-9768-C64C333C48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713367F0-BA6F-BF42-B927-7596F96B2E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</p:spPr>
        <p:txBody>
          <a:bodyPr/>
          <a:lstStyle/>
          <a:p>
            <a:fld id="{80FD3F97-A674-E544-9768-C64C333C48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81000" y="6221009"/>
            <a:ext cx="1887537" cy="365125"/>
          </a:xfrm>
          <a:prstGeom prst="rect">
            <a:avLst/>
          </a:prstGeom>
        </p:spPr>
        <p:txBody>
          <a:bodyPr/>
          <a:lstStyle/>
          <a:p>
            <a:fld id="{713367F0-BA6F-BF42-B927-7596F96B2E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/>
          <a:lstStyle/>
          <a:p>
            <a:fld id="{80FD3F97-A674-E544-9768-C64C333C48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779463" y="189708"/>
            <a:ext cx="7583487" cy="6738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9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2592FCAB-1F6C-2542-9D00-D7424E1FAF1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</p:spPr>
        <p:txBody>
          <a:bodyPr/>
          <a:lstStyle/>
          <a:p>
            <a:fld id="{6064D698-D4ED-DC4F-A629-4CE71F38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8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713367F0-BA6F-BF42-B927-7596F96B2E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</p:spPr>
        <p:txBody>
          <a:bodyPr/>
          <a:lstStyle/>
          <a:p>
            <a:fld id="{80FD3F97-A674-E544-9768-C64C333C480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713367F0-BA6F-BF42-B927-7596F96B2E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</p:spPr>
        <p:txBody>
          <a:bodyPr/>
          <a:lstStyle/>
          <a:p>
            <a:fld id="{80FD3F97-A674-E544-9768-C64C333C48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713367F0-BA6F-BF42-B927-7596F96B2E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</p:spPr>
        <p:txBody>
          <a:bodyPr/>
          <a:lstStyle/>
          <a:p>
            <a:fld id="{80FD3F97-A674-E544-9768-C64C333C48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713367F0-BA6F-BF42-B927-7596F96B2E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</p:spPr>
        <p:txBody>
          <a:bodyPr/>
          <a:lstStyle/>
          <a:p>
            <a:fld id="{80FD3F97-A674-E544-9768-C64C333C48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713367F0-BA6F-BF42-B927-7596F96B2E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FD3F97-A674-E544-9768-C64C333C48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713367F0-BA6F-BF42-B927-7596F96B2E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</p:spPr>
        <p:txBody>
          <a:bodyPr/>
          <a:lstStyle/>
          <a:p>
            <a:fld id="{80FD3F97-A674-E544-9768-C64C333C48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76677"/>
            <a:ext cx="3574257" cy="481324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376677"/>
            <a:ext cx="9146380" cy="48132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5180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Wingdings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39647" y="1443460"/>
            <a:ext cx="6393549" cy="1551523"/>
          </a:xfrm>
        </p:spPr>
        <p:txBody>
          <a:bodyPr/>
          <a:lstStyle/>
          <a:p>
            <a:r>
              <a:rPr lang="en-US" sz="2800" dirty="0" smtClean="0"/>
              <a:t>Knowledge artifact Specification </a:t>
            </a:r>
            <a:br>
              <a:rPr lang="en-US" sz="2800" dirty="0" smtClean="0"/>
            </a:br>
            <a:r>
              <a:rPr lang="en-US" sz="2800" dirty="0" smtClean="0"/>
              <a:t>Status &amp; recommendations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599489" y="2858164"/>
            <a:ext cx="6511131" cy="329259"/>
          </a:xfrm>
        </p:spPr>
        <p:txBody>
          <a:bodyPr/>
          <a:lstStyle/>
          <a:p>
            <a:r>
              <a:rPr lang="en-US" dirty="0" smtClean="0"/>
              <a:t>Hl7 Working group meeting, Sept </a:t>
            </a:r>
            <a:r>
              <a:rPr lang="en-US" dirty="0" smtClean="0"/>
              <a:t>13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156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726670" cy="548640"/>
          </a:xfrm>
        </p:spPr>
        <p:txBody>
          <a:bodyPr/>
          <a:lstStyle/>
          <a:p>
            <a:r>
              <a:rPr lang="en-US" dirty="0" err="1" smtClean="0"/>
              <a:t>Fhir</a:t>
            </a:r>
            <a:r>
              <a:rPr lang="en-US" dirty="0"/>
              <a:t> </a:t>
            </a:r>
            <a:r>
              <a:rPr lang="en-US" dirty="0" smtClean="0"/>
              <a:t>CRM Limitations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 smtClean="0"/>
              <a:t>Architectural </a:t>
            </a:r>
            <a:r>
              <a:rPr lang="en-US" dirty="0"/>
              <a:t>considerations include:</a:t>
            </a:r>
          </a:p>
          <a:p>
            <a:pPr lvl="3"/>
            <a:r>
              <a:rPr lang="en-US" dirty="0"/>
              <a:t>Specific focus on REST based </a:t>
            </a:r>
            <a:r>
              <a:rPr lang="en-US" dirty="0" smtClean="0"/>
              <a:t>architectures</a:t>
            </a:r>
          </a:p>
          <a:p>
            <a:pPr lvl="3"/>
            <a:r>
              <a:rPr lang="en-US" dirty="0" smtClean="0"/>
              <a:t>Focus </a:t>
            </a:r>
            <a:r>
              <a:rPr lang="en-US" dirty="0"/>
              <a:t>on CRUD versus more complex operations.</a:t>
            </a:r>
          </a:p>
          <a:p>
            <a:pPr lvl="3"/>
            <a:r>
              <a:rPr lang="en-US" dirty="0"/>
              <a:t>Need to distinguish between transport models, persistence models, and analytic </a:t>
            </a:r>
            <a:r>
              <a:rPr lang="en-US" dirty="0" smtClean="0"/>
              <a:t>models</a:t>
            </a:r>
            <a:endParaRPr lang="en-US" dirty="0"/>
          </a:p>
          <a:p>
            <a:pPr lvl="3"/>
            <a:r>
              <a:rPr lang="en-US" dirty="0"/>
              <a:t>Base resources are designed to support </a:t>
            </a:r>
            <a:r>
              <a:rPr lang="en-US" dirty="0" smtClean="0"/>
              <a:t>general use </a:t>
            </a:r>
            <a:r>
              <a:rPr lang="en-US" dirty="0"/>
              <a:t>cases - implementation guides and profiles still need to be developed to support a predictable exchange architecture in specific use </a:t>
            </a:r>
            <a:r>
              <a:rPr lang="en-US" dirty="0" smtClean="0"/>
              <a:t>cases</a:t>
            </a:r>
            <a:endParaRPr lang="en-US" dirty="0"/>
          </a:p>
          <a:p>
            <a:pPr lvl="1"/>
            <a:r>
              <a:rPr lang="en-US" dirty="0" smtClean="0"/>
              <a:t>Design </a:t>
            </a:r>
            <a:r>
              <a:rPr lang="en-US" dirty="0"/>
              <a:t>principle to cover  80% of common use cases is neither right nor wrong, but it does entrench existing current practice to the potential detriment of more efficient and effective separation of concerns and service/resource boundaries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Alternative </a:t>
            </a:r>
            <a:r>
              <a:rPr lang="en-US" dirty="0"/>
              <a:t>representations </a:t>
            </a:r>
            <a:r>
              <a:rPr lang="en-US" dirty="0" smtClean="0"/>
              <a:t>needed to support the </a:t>
            </a:r>
            <a:r>
              <a:rPr lang="en-US" dirty="0"/>
              <a:t>heterogeneity of </a:t>
            </a:r>
            <a:r>
              <a:rPr lang="en-US" dirty="0" smtClean="0"/>
              <a:t>the current </a:t>
            </a:r>
            <a:r>
              <a:rPr lang="en-US" dirty="0"/>
              <a:t>technical </a:t>
            </a:r>
            <a:r>
              <a:rPr lang="en-US" dirty="0" smtClean="0"/>
              <a:t>landscape.</a:t>
            </a:r>
            <a:endParaRPr lang="en-US" dirty="0"/>
          </a:p>
          <a:p>
            <a:pPr marL="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1085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726670" cy="548640"/>
          </a:xfrm>
        </p:spPr>
        <p:txBody>
          <a:bodyPr/>
          <a:lstStyle/>
          <a:p>
            <a:r>
              <a:rPr lang="en-US" dirty="0" smtClean="0"/>
              <a:t>Recommendation #1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Creation of </a:t>
            </a:r>
            <a:r>
              <a:rPr lang="en-US" dirty="0"/>
              <a:t>a </a:t>
            </a:r>
            <a:r>
              <a:rPr lang="en-US" dirty="0" smtClean="0"/>
              <a:t>PSS to develop a KNART conceptual model that anchors implementation </a:t>
            </a:r>
            <a:r>
              <a:rPr lang="en-US" dirty="0"/>
              <a:t>level knowledge artifact representations. </a:t>
            </a:r>
            <a:endParaRPr lang="en-US" dirty="0" smtClean="0"/>
          </a:p>
          <a:p>
            <a:pPr lvl="2"/>
            <a:r>
              <a:rPr lang="en-US" dirty="0" smtClean="0"/>
              <a:t>Mapping </a:t>
            </a:r>
            <a:r>
              <a:rPr lang="en-US" dirty="0"/>
              <a:t>and </a:t>
            </a:r>
            <a:r>
              <a:rPr lang="en-US" dirty="0" smtClean="0"/>
              <a:t>translation between implementations </a:t>
            </a:r>
            <a:endParaRPr lang="en-US" dirty="0"/>
          </a:p>
          <a:p>
            <a:pPr lvl="2"/>
            <a:r>
              <a:rPr lang="en-US" dirty="0"/>
              <a:t>Provide a common bridge to FHIR.</a:t>
            </a:r>
          </a:p>
          <a:p>
            <a:pPr lvl="2"/>
            <a:r>
              <a:rPr lang="en-US" dirty="0"/>
              <a:t>Elements to support source referencing and possible reverse translation.</a:t>
            </a:r>
          </a:p>
          <a:p>
            <a:pPr lvl="2"/>
            <a:r>
              <a:rPr lang="en-US" dirty="0" smtClean="0"/>
              <a:t>Incorporating FHIR </a:t>
            </a:r>
            <a:r>
              <a:rPr lang="en-US" dirty="0"/>
              <a:t>innovations.</a:t>
            </a:r>
          </a:p>
          <a:p>
            <a:pPr lvl="2"/>
            <a:r>
              <a:rPr lang="en-US" dirty="0" smtClean="0"/>
              <a:t>Develop </a:t>
            </a:r>
            <a:r>
              <a:rPr lang="en-US" dirty="0"/>
              <a:t>a compounding and referencing mechanism.</a:t>
            </a:r>
          </a:p>
          <a:p>
            <a:pPr lvl="2"/>
            <a:r>
              <a:rPr lang="en-US" dirty="0"/>
              <a:t>Develop a composite packaging method.</a:t>
            </a:r>
          </a:p>
          <a:p>
            <a:pPr lvl="2"/>
            <a:r>
              <a:rPr lang="en-US" dirty="0" smtClean="0"/>
              <a:t>Enhanced metadata.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951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726670" cy="548640"/>
          </a:xfrm>
        </p:spPr>
        <p:txBody>
          <a:bodyPr/>
          <a:lstStyle/>
          <a:p>
            <a:r>
              <a:rPr lang="en-US" dirty="0" smtClean="0"/>
              <a:t>Benefits of a conceptual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 smtClean="0"/>
              <a:t>Future </a:t>
            </a:r>
            <a:r>
              <a:rPr lang="en-US" dirty="0"/>
              <a:t>durability independent of the platform de </a:t>
            </a:r>
            <a:r>
              <a:rPr lang="en-US" dirty="0" smtClean="0"/>
              <a:t>jour.</a:t>
            </a:r>
            <a:endParaRPr lang="en-US" dirty="0"/>
          </a:p>
          <a:p>
            <a:pPr lvl="1"/>
            <a:r>
              <a:rPr lang="en-US" dirty="0"/>
              <a:t>Conceptual representations are </a:t>
            </a:r>
            <a:r>
              <a:rPr lang="en-US" dirty="0" smtClean="0"/>
              <a:t>better suited </a:t>
            </a:r>
            <a:r>
              <a:rPr lang="en-US" dirty="0"/>
              <a:t>to interacting with clinical authors and </a:t>
            </a:r>
            <a:r>
              <a:rPr lang="en-US" dirty="0" smtClean="0"/>
              <a:t>reviewers.</a:t>
            </a:r>
            <a:endParaRPr lang="en-US" dirty="0"/>
          </a:p>
          <a:p>
            <a:pPr lvl="1"/>
            <a:r>
              <a:rPr lang="en-US" dirty="0" smtClean="0"/>
              <a:t>Avoids a purely </a:t>
            </a:r>
            <a:r>
              <a:rPr lang="en-US" dirty="0"/>
              <a:t>technical perspective </a:t>
            </a:r>
            <a:r>
              <a:rPr lang="en-US" dirty="0" smtClean="0"/>
              <a:t>that can </a:t>
            </a:r>
            <a:r>
              <a:rPr lang="en-US" dirty="0"/>
              <a:t>reverse value drivers and focus on technical convenience </a:t>
            </a:r>
            <a:r>
              <a:rPr lang="en-US" dirty="0" smtClean="0"/>
              <a:t>vs. </a:t>
            </a:r>
            <a:r>
              <a:rPr lang="en-US" dirty="0"/>
              <a:t>business </a:t>
            </a:r>
            <a:r>
              <a:rPr lang="en-US" dirty="0" smtClean="0"/>
              <a:t>value.</a:t>
            </a:r>
            <a:endParaRPr lang="en-US" dirty="0"/>
          </a:p>
          <a:p>
            <a:pPr lvl="1"/>
            <a:r>
              <a:rPr lang="en-US" dirty="0" smtClean="0"/>
              <a:t>Is consistent </a:t>
            </a:r>
            <a:r>
              <a:rPr lang="en-US" dirty="0"/>
              <a:t>with SOA/OMG </a:t>
            </a:r>
            <a:r>
              <a:rPr lang="en-US" dirty="0" smtClean="0"/>
              <a:t>&amp; HSSP</a:t>
            </a:r>
            <a:r>
              <a:rPr lang="en-US" dirty="0"/>
              <a:t>/HSPC </a:t>
            </a:r>
            <a:r>
              <a:rPr lang="en-US" dirty="0" smtClean="0"/>
              <a:t>patterns, </a:t>
            </a:r>
            <a:r>
              <a:rPr lang="en-US" dirty="0"/>
              <a:t>relates internally to SAIF/SGB pattern and should be non-restrictive to the FHIR </a:t>
            </a:r>
            <a:r>
              <a:rPr lang="en-US" dirty="0" smtClean="0"/>
              <a:t>community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Stable logical models enable automated transformations between HL7 technical platforms </a:t>
            </a:r>
            <a:r>
              <a:rPr lang="en-US" dirty="0" smtClean="0"/>
              <a:t>and should </a:t>
            </a:r>
            <a:r>
              <a:rPr lang="en-US" dirty="0"/>
              <a:t>elevate and encourage adoption of all </a:t>
            </a:r>
            <a:r>
              <a:rPr lang="en-US" dirty="0" smtClean="0"/>
              <a:t>specifications</a:t>
            </a:r>
            <a:endParaRPr lang="en-US" dirty="0"/>
          </a:p>
          <a:p>
            <a:pPr lvl="1"/>
            <a:r>
              <a:rPr lang="en-US" dirty="0" smtClean="0"/>
              <a:t>Facilitates cross </a:t>
            </a:r>
            <a:r>
              <a:rPr lang="en-US" dirty="0"/>
              <a:t>domain validation</a:t>
            </a:r>
            <a:r>
              <a:rPr lang="en-US" dirty="0" smtClean="0"/>
              <a:t>/reuse/</a:t>
            </a:r>
            <a:r>
              <a:rPr lang="en-US" dirty="0"/>
              <a:t>evolution of knowledge management approaches </a:t>
            </a:r>
            <a:r>
              <a:rPr lang="en-US" dirty="0" smtClean="0"/>
              <a:t>being </a:t>
            </a:r>
            <a:r>
              <a:rPr lang="en-US" dirty="0"/>
              <a:t>developed for other industries.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38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726670" cy="548640"/>
          </a:xfrm>
        </p:spPr>
        <p:txBody>
          <a:bodyPr/>
          <a:lstStyle/>
          <a:p>
            <a:r>
              <a:rPr lang="en-US" dirty="0" smtClean="0"/>
              <a:t>Recommendation #2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sz="2600" dirty="0" smtClean="0"/>
              <a:t>Recommend an additional </a:t>
            </a:r>
            <a:r>
              <a:rPr lang="en-US" sz="2600" dirty="0"/>
              <a:t>STU period for the HeD KNART specification, and </a:t>
            </a:r>
            <a:r>
              <a:rPr lang="en-US" sz="2600" dirty="0" smtClean="0"/>
              <a:t>a PSS </a:t>
            </a:r>
            <a:r>
              <a:rPr lang="en-US" sz="2600" dirty="0"/>
              <a:t>to maintain that specification. </a:t>
            </a:r>
          </a:p>
          <a:p>
            <a:pPr lvl="2"/>
            <a:r>
              <a:rPr lang="en-US" sz="2600" dirty="0"/>
              <a:t>Resolving and responding to the existing STU comments</a:t>
            </a:r>
          </a:p>
          <a:p>
            <a:pPr lvl="2"/>
            <a:r>
              <a:rPr lang="en-US" sz="2600" dirty="0"/>
              <a:t>Updating the physical specification to include enhancements from innovations in the FHIR Clinical Reasoning.</a:t>
            </a:r>
          </a:p>
          <a:p>
            <a:pPr lvl="2"/>
            <a:r>
              <a:rPr lang="en-US" sz="2600" dirty="0"/>
              <a:t>Include the ability to dynamically bind to an expression language.</a:t>
            </a:r>
          </a:p>
          <a:p>
            <a:pPr lvl="2"/>
            <a:r>
              <a:rPr lang="en-US" sz="2600" dirty="0"/>
              <a:t>Bring the specification up to date with the current versions of related specifications.</a:t>
            </a:r>
          </a:p>
          <a:p>
            <a:pPr lvl="2"/>
            <a:r>
              <a:rPr lang="en-US" sz="2600" dirty="0"/>
              <a:t>Develop physical representations of the </a:t>
            </a:r>
            <a:r>
              <a:rPr lang="en-US" sz="2600" dirty="0" smtClean="0"/>
              <a:t>features </a:t>
            </a:r>
            <a:r>
              <a:rPr lang="en-US" sz="2600" dirty="0"/>
              <a:t>defined by the conceptual </a:t>
            </a:r>
            <a:r>
              <a:rPr lang="en-US" sz="2600" dirty="0" smtClean="0"/>
              <a:t>model, including composites.</a:t>
            </a:r>
            <a:endParaRPr lang="en-US" sz="2600" dirty="0"/>
          </a:p>
          <a:p>
            <a:pPr marL="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7470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541" y="2720172"/>
            <a:ext cx="7726670" cy="54864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101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Sponsor, Team &amp; Contributors</a:t>
            </a:r>
            <a:endParaRPr lang="en-US" dirty="0" smtClean="0"/>
          </a:p>
          <a:p>
            <a:pPr lvl="1"/>
            <a:r>
              <a:rPr lang="en-US" dirty="0" smtClean="0"/>
              <a:t>Clinical Use Cases</a:t>
            </a:r>
          </a:p>
          <a:p>
            <a:pPr lvl="1"/>
            <a:r>
              <a:rPr lang="en-US" dirty="0" smtClean="0"/>
              <a:t>Governance &amp; Management Use Cases</a:t>
            </a:r>
          </a:p>
          <a:p>
            <a:pPr lvl="1"/>
            <a:r>
              <a:rPr lang="en-US" dirty="0" smtClean="0"/>
              <a:t>Technical Use Cases</a:t>
            </a:r>
          </a:p>
          <a:p>
            <a:pPr lvl="1"/>
            <a:r>
              <a:rPr lang="en-US" dirty="0" smtClean="0"/>
              <a:t>FHIR Clinical Reasoning Module</a:t>
            </a:r>
          </a:p>
          <a:p>
            <a:pPr lvl="1"/>
            <a:r>
              <a:rPr lang="en-US" dirty="0" smtClean="0"/>
              <a:t>Recommendation #1</a:t>
            </a:r>
          </a:p>
          <a:p>
            <a:pPr lvl="1"/>
            <a:r>
              <a:rPr lang="en-US" dirty="0" smtClean="0"/>
              <a:t>Recommendation #2</a:t>
            </a:r>
          </a:p>
          <a:p>
            <a:pPr lvl="1"/>
            <a:r>
              <a:rPr lang="en-US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3887890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dirty="0"/>
              <a:t>Clinical Decision Support Knowledge Artifact Specification, Release 1 (KNART) was </a:t>
            </a:r>
            <a:r>
              <a:rPr lang="en-US" dirty="0" smtClean="0"/>
              <a:t>published </a:t>
            </a:r>
            <a:r>
              <a:rPr lang="en-US" dirty="0"/>
              <a:t>as a </a:t>
            </a:r>
            <a:r>
              <a:rPr lang="en-US" dirty="0" smtClean="0"/>
              <a:t>DSTU </a:t>
            </a:r>
            <a:r>
              <a:rPr lang="en-US" dirty="0"/>
              <a:t>in July </a:t>
            </a:r>
            <a:r>
              <a:rPr lang="en-US" dirty="0" smtClean="0"/>
              <a:t>2015</a:t>
            </a:r>
          </a:p>
          <a:p>
            <a:pPr lvl="2"/>
            <a:r>
              <a:rPr lang="en-US" dirty="0" smtClean="0"/>
              <a:t>3 </a:t>
            </a:r>
            <a:r>
              <a:rPr lang="en-US" dirty="0"/>
              <a:t>STU Update releases </a:t>
            </a:r>
            <a:r>
              <a:rPr lang="en-US" dirty="0" smtClean="0"/>
              <a:t>- currently </a:t>
            </a:r>
            <a:r>
              <a:rPr lang="en-US" dirty="0"/>
              <a:t>at STU Release </a:t>
            </a:r>
            <a:r>
              <a:rPr lang="en-US" dirty="0" smtClean="0"/>
              <a:t>1.3</a:t>
            </a:r>
            <a:endParaRPr lang="en-US" dirty="0"/>
          </a:p>
          <a:p>
            <a:pPr lvl="2"/>
            <a:r>
              <a:rPr lang="en-US" dirty="0" smtClean="0"/>
              <a:t>STU </a:t>
            </a:r>
            <a:r>
              <a:rPr lang="en-US" dirty="0"/>
              <a:t>comment period </a:t>
            </a:r>
            <a:r>
              <a:rPr lang="en-US" dirty="0" smtClean="0"/>
              <a:t>expired </a:t>
            </a:r>
            <a:r>
              <a:rPr lang="en-US" dirty="0"/>
              <a:t>in August 2017.</a:t>
            </a:r>
          </a:p>
          <a:p>
            <a:pPr lvl="1"/>
            <a:r>
              <a:rPr lang="en-US" dirty="0" smtClean="0"/>
              <a:t>FHIR </a:t>
            </a:r>
            <a:r>
              <a:rPr lang="en-US" dirty="0"/>
              <a:t>Clinical Reasoning </a:t>
            </a:r>
            <a:r>
              <a:rPr lang="en-US" dirty="0" smtClean="0"/>
              <a:t>module </a:t>
            </a:r>
            <a:r>
              <a:rPr lang="en-US" dirty="0"/>
              <a:t>includes knowledge artifacts as part of a larger </a:t>
            </a:r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Object </a:t>
            </a:r>
            <a:r>
              <a:rPr lang="en-US" dirty="0"/>
              <a:t>Management </a:t>
            </a:r>
            <a:r>
              <a:rPr lang="en-US" dirty="0" smtClean="0"/>
              <a:t>Group initiatives</a:t>
            </a:r>
          </a:p>
          <a:p>
            <a:pPr lvl="2"/>
            <a:r>
              <a:rPr lang="en-US" dirty="0" smtClean="0"/>
              <a:t>API4KB </a:t>
            </a:r>
            <a:r>
              <a:rPr lang="en-US" dirty="0"/>
              <a:t>(API for Knowledge </a:t>
            </a:r>
            <a:r>
              <a:rPr lang="en-US" dirty="0" smtClean="0"/>
              <a:t>Bases</a:t>
            </a:r>
          </a:p>
          <a:p>
            <a:pPr lvl="2"/>
            <a:r>
              <a:rPr lang="en-US" dirty="0" smtClean="0"/>
              <a:t>BPMN </a:t>
            </a:r>
            <a:r>
              <a:rPr lang="en-US" dirty="0"/>
              <a:t>(Business Process </a:t>
            </a:r>
            <a:r>
              <a:rPr lang="en-US" dirty="0" smtClean="0"/>
              <a:t>Modeling </a:t>
            </a:r>
            <a:r>
              <a:rPr lang="en-US" dirty="0"/>
              <a:t>Notation), CMMN (Case Management Model and Notation), and DMN (Decision Model and Notation) </a:t>
            </a:r>
            <a:endParaRPr lang="en-US" dirty="0" smtClean="0"/>
          </a:p>
          <a:p>
            <a:pPr lvl="1"/>
            <a:r>
              <a:rPr lang="en-US" dirty="0" smtClean="0"/>
              <a:t>Clinical </a:t>
            </a:r>
            <a:r>
              <a:rPr lang="en-US" dirty="0"/>
              <a:t>Information Modeling Initiative (CIMI) is developing a logical reference model for clinical </a:t>
            </a:r>
            <a:r>
              <a:rPr lang="en-US" dirty="0" smtClean="0"/>
              <a:t>content, clinical </a:t>
            </a:r>
            <a:r>
              <a:rPr lang="en-US" dirty="0"/>
              <a:t>concepts and terminology.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2416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Sponsor, team &amp; contributors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9"/>
            <a:ext cx="7520940" cy="2527410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Status assessment &amp; recommendations</a:t>
            </a:r>
          </a:p>
          <a:p>
            <a:pPr lvl="1"/>
            <a:r>
              <a:rPr lang="en-US" dirty="0" smtClean="0"/>
              <a:t>PSS 1336, sponsored by </a:t>
            </a:r>
            <a:r>
              <a:rPr lang="en-US" dirty="0" smtClean="0"/>
              <a:t>Clinical </a:t>
            </a:r>
            <a:r>
              <a:rPr lang="en-US" dirty="0"/>
              <a:t>Decision Support </a:t>
            </a:r>
            <a:r>
              <a:rPr lang="en-US" dirty="0" smtClean="0"/>
              <a:t>(CDS), Clinical </a:t>
            </a:r>
            <a:r>
              <a:rPr lang="en-US" dirty="0"/>
              <a:t>Quality </a:t>
            </a:r>
            <a:r>
              <a:rPr lang="en-US" dirty="0" smtClean="0"/>
              <a:t>Information(CQI) and Clinical </a:t>
            </a:r>
            <a:r>
              <a:rPr lang="en-US" dirty="0"/>
              <a:t>Information Modeling </a:t>
            </a:r>
            <a:r>
              <a:rPr lang="en-US" dirty="0" smtClean="0"/>
              <a:t>Initiative (CIMI)</a:t>
            </a:r>
            <a:endParaRPr lang="en-US" dirty="0" smtClean="0"/>
          </a:p>
          <a:p>
            <a:pPr lvl="1"/>
            <a:r>
              <a:rPr lang="en-US" dirty="0" smtClean="0"/>
              <a:t>Funded in part by VA Knowledge Based Systems’ Knowledge Artifact research contract</a:t>
            </a:r>
            <a:endParaRPr lang="en-US" dirty="0"/>
          </a:p>
          <a:p>
            <a:pPr lvl="1"/>
            <a:r>
              <a:rPr lang="en-US" dirty="0" smtClean="0"/>
              <a:t>May </a:t>
            </a:r>
            <a:r>
              <a:rPr lang="mr-IN" dirty="0" smtClean="0"/>
              <a:t>–</a:t>
            </a:r>
            <a:r>
              <a:rPr lang="en-US" dirty="0" smtClean="0"/>
              <a:t> Sept 2017</a:t>
            </a: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10566"/>
              </p:ext>
            </p:extLst>
          </p:nvPr>
        </p:nvGraphicFramePr>
        <p:xfrm>
          <a:off x="1369116" y="3628039"/>
          <a:ext cx="6096000" cy="2676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267675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Jerry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Goodnough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Davide Sottara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Claude Nanjo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Frank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Breyette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Rebecca Baker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Patrick Langford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Bas van den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Heuvel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Linda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Wedemeyer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Stan Huff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Andrew Simms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Lorraine Constable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Emory Fry</a:t>
                      </a:r>
                    </a:p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Wendelyn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Bradley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Bruce Bray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Liz McCool</a:t>
                      </a:r>
                    </a:p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Seena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Farzaneh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Bryn Rhodes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Rocky Reston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Muhammad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Asim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Susan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Matney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Omar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Bouhaddou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Richard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Esmond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Dennis Polling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Joey Coyle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Jonathan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Teich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Chris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Melo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890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use cases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lvl="1"/>
            <a:r>
              <a:rPr lang="en-US" b="1" dirty="0" smtClean="0"/>
              <a:t>Exposing</a:t>
            </a:r>
            <a:r>
              <a:rPr lang="en-US" dirty="0" smtClean="0"/>
              <a:t> </a:t>
            </a:r>
            <a:r>
              <a:rPr lang="en-US" dirty="0"/>
              <a:t>clinical intent to </a:t>
            </a:r>
            <a:r>
              <a:rPr lang="en-US" dirty="0" smtClean="0"/>
              <a:t>establish or monitor appropriate </a:t>
            </a:r>
            <a:r>
              <a:rPr lang="en-US" dirty="0"/>
              <a:t>use of </a:t>
            </a:r>
            <a:r>
              <a:rPr lang="en-US" dirty="0" smtClean="0"/>
              <a:t>KNARTs</a:t>
            </a:r>
          </a:p>
          <a:p>
            <a:pPr lvl="1"/>
            <a:r>
              <a:rPr lang="en-US" b="1" dirty="0" smtClean="0"/>
              <a:t>Expressing</a:t>
            </a:r>
            <a:r>
              <a:rPr lang="en-US" dirty="0" smtClean="0"/>
              <a:t> </a:t>
            </a:r>
            <a:r>
              <a:rPr lang="en-US" dirty="0"/>
              <a:t>a KNART at clinical, logical and implementation </a:t>
            </a:r>
            <a:r>
              <a:rPr lang="en-US" dirty="0" smtClean="0"/>
              <a:t>levels</a:t>
            </a:r>
          </a:p>
          <a:p>
            <a:pPr lvl="1"/>
            <a:r>
              <a:rPr lang="en-US" dirty="0" smtClean="0"/>
              <a:t>Composing </a:t>
            </a:r>
            <a:r>
              <a:rPr lang="en-US" dirty="0"/>
              <a:t>a KNART from other KNARTs to support reuse and support of more complex clinical requirements.</a:t>
            </a:r>
          </a:p>
          <a:p>
            <a:pPr lvl="1"/>
            <a:r>
              <a:rPr lang="en-US" dirty="0"/>
              <a:t>Orchestrating behavior of KNARTs to enable an optimal or mandated workflow.</a:t>
            </a:r>
          </a:p>
          <a:p>
            <a:pPr lvl="1"/>
            <a:r>
              <a:rPr lang="en-US" dirty="0"/>
              <a:t>Chaining artifact behavior using data created and/or retrieved by one or more artifacts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Identifying </a:t>
            </a:r>
            <a:r>
              <a:rPr lang="en-US" dirty="0"/>
              <a:t>(and </a:t>
            </a:r>
            <a:r>
              <a:rPr lang="en-US" dirty="0" smtClean="0"/>
              <a:t>resolving</a:t>
            </a:r>
            <a:r>
              <a:rPr lang="en-US" dirty="0"/>
              <a:t>) </a:t>
            </a:r>
            <a:r>
              <a:rPr lang="en-US" dirty="0" smtClean="0"/>
              <a:t>”conflicts” between KNARTs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4602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726670" cy="548640"/>
          </a:xfrm>
        </p:spPr>
        <p:txBody>
          <a:bodyPr/>
          <a:lstStyle/>
          <a:p>
            <a:r>
              <a:rPr lang="en-US" dirty="0" smtClean="0"/>
              <a:t>Governance/ management use cases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Ad </a:t>
            </a:r>
            <a:r>
              <a:rPr lang="en-US" dirty="0"/>
              <a:t>hoc search and retrieval of artifacts of clinical interest, potentially for intra-organizational sharing and portability. </a:t>
            </a:r>
          </a:p>
          <a:p>
            <a:pPr lvl="1"/>
            <a:r>
              <a:rPr lang="en-US" dirty="0" smtClean="0"/>
              <a:t>Governance of KNARTS driven by  administrative schedules, new evidence or policy /regulatory updates</a:t>
            </a:r>
            <a:endParaRPr lang="en-US" dirty="0"/>
          </a:p>
          <a:p>
            <a:pPr lvl="1"/>
            <a:r>
              <a:rPr lang="en-US" dirty="0"/>
              <a:t>Management of KNARTs to ensure context of deployment is always appropriate  to the original intent.</a:t>
            </a:r>
          </a:p>
          <a:p>
            <a:pPr lvl="1"/>
            <a:r>
              <a:rPr lang="en-US" dirty="0"/>
              <a:t>Versioning metadata to facilitate </a:t>
            </a:r>
            <a:r>
              <a:rPr lang="en-US" dirty="0" smtClean="0"/>
              <a:t>management</a:t>
            </a:r>
          </a:p>
          <a:p>
            <a:pPr lvl="3"/>
            <a:r>
              <a:rPr lang="en-US" dirty="0" smtClean="0"/>
              <a:t>Particularly important composite artifacts</a:t>
            </a:r>
          </a:p>
          <a:p>
            <a:pPr lvl="3"/>
            <a:r>
              <a:rPr lang="en-US" dirty="0" smtClean="0"/>
              <a:t>If </a:t>
            </a:r>
            <a:r>
              <a:rPr lang="en-US" dirty="0"/>
              <a:t>artifact A-v1 uses artifact B-v1, there is no guarantee that it will also be able to use B-v2 with no </a:t>
            </a:r>
            <a:r>
              <a:rPr lang="en-US" dirty="0" smtClean="0"/>
              <a:t>changes</a:t>
            </a:r>
          </a:p>
          <a:p>
            <a:pPr lvl="1"/>
            <a:r>
              <a:rPr lang="en-US" dirty="0"/>
              <a:t>Dynamic selection, composition and runtime deployment of KNARTs for a particular clinical context. </a:t>
            </a:r>
          </a:p>
        </p:txBody>
      </p:sp>
    </p:spTree>
    <p:extLst>
      <p:ext uri="{BB962C8B-B14F-4D97-AF65-F5344CB8AC3E}">
        <p14:creationId xmlns:p14="http://schemas.microsoft.com/office/powerpoint/2010/main" val="2289862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726670" cy="548640"/>
          </a:xfrm>
        </p:spPr>
        <p:txBody>
          <a:bodyPr/>
          <a:lstStyle/>
          <a:p>
            <a:r>
              <a:rPr lang="en-US" dirty="0" smtClean="0"/>
              <a:t>Technical use cases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 smtClean="0"/>
              <a:t>Context</a:t>
            </a:r>
            <a:r>
              <a:rPr lang="en-US" dirty="0"/>
              <a:t>: </a:t>
            </a:r>
            <a:r>
              <a:rPr lang="en-US" dirty="0" smtClean="0"/>
              <a:t>ability </a:t>
            </a:r>
            <a:r>
              <a:rPr lang="en-US" dirty="0"/>
              <a:t>to </a:t>
            </a:r>
            <a:r>
              <a:rPr lang="en-US" dirty="0" smtClean="0"/>
              <a:t>establish </a:t>
            </a:r>
            <a:r>
              <a:rPr lang="en-US" dirty="0"/>
              <a:t>the context(s) in which this knowledge artifact is intended to be </a:t>
            </a:r>
            <a:r>
              <a:rPr lang="en-US" dirty="0" smtClean="0"/>
              <a:t>used</a:t>
            </a:r>
          </a:p>
          <a:p>
            <a:pPr lvl="1"/>
            <a:r>
              <a:rPr lang="en-US" dirty="0"/>
              <a:t>Referencing: </a:t>
            </a:r>
            <a:r>
              <a:rPr lang="en-US" dirty="0" smtClean="0"/>
              <a:t>ability </a:t>
            </a:r>
            <a:r>
              <a:rPr lang="en-US" dirty="0"/>
              <a:t>for a composite artifact to be able to be composed from separate discrete physical packages using intra-package and external </a:t>
            </a:r>
            <a:r>
              <a:rPr lang="en-US" dirty="0" smtClean="0"/>
              <a:t>references.</a:t>
            </a:r>
          </a:p>
          <a:p>
            <a:pPr lvl="1"/>
            <a:r>
              <a:rPr lang="en-US" dirty="0" smtClean="0"/>
              <a:t>Orchestration:  </a:t>
            </a:r>
            <a:r>
              <a:rPr lang="en-US" dirty="0"/>
              <a:t>ability to orchestrate the </a:t>
            </a:r>
            <a:r>
              <a:rPr lang="en-US" dirty="0" smtClean="0"/>
              <a:t>execution of coupled knowledge artifacts using ”static” branching logic or dynamically during execution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Granularity </a:t>
            </a:r>
            <a:r>
              <a:rPr lang="en-US" dirty="0"/>
              <a:t>and User Context: </a:t>
            </a:r>
            <a:r>
              <a:rPr lang="en-US" dirty="0" smtClean="0"/>
              <a:t>ability to </a:t>
            </a:r>
            <a:r>
              <a:rPr lang="en-US" dirty="0"/>
              <a:t>express knowledge appropriate to a particular use </a:t>
            </a:r>
            <a:r>
              <a:rPr lang="en-US" dirty="0" smtClean="0"/>
              <a:t>perspective</a:t>
            </a:r>
          </a:p>
          <a:p>
            <a:pPr lvl="1"/>
            <a:r>
              <a:rPr lang="en-US" dirty="0" smtClean="0"/>
              <a:t>Digital </a:t>
            </a:r>
            <a:r>
              <a:rPr lang="en-US" dirty="0"/>
              <a:t>Rights Management and </a:t>
            </a:r>
            <a:r>
              <a:rPr lang="en-US" dirty="0" smtClean="0"/>
              <a:t>Integrity: ability </a:t>
            </a:r>
            <a:r>
              <a:rPr lang="en-US" dirty="0"/>
              <a:t>to control the presentation and use of component parts of an artifact based upon the rights granted to the </a:t>
            </a:r>
            <a:r>
              <a:rPr lang="en-US" dirty="0" smtClean="0"/>
              <a:t>user context, either to ensure that artifacts </a:t>
            </a:r>
            <a:r>
              <a:rPr lang="en-US" dirty="0"/>
              <a:t>are being appropriately </a:t>
            </a:r>
            <a:r>
              <a:rPr lang="en-US" dirty="0" smtClean="0"/>
              <a:t>used, that they have been properly endorsed, </a:t>
            </a:r>
            <a:r>
              <a:rPr lang="en-US" dirty="0"/>
              <a:t>or </a:t>
            </a:r>
            <a:r>
              <a:rPr lang="en-US" dirty="0" smtClean="0"/>
              <a:t>have not tempered with - to </a:t>
            </a:r>
            <a:r>
              <a:rPr lang="en-US" dirty="0"/>
              <a:t>ensure trust and confidence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6697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726670" cy="548640"/>
          </a:xfrm>
        </p:spPr>
        <p:txBody>
          <a:bodyPr/>
          <a:lstStyle/>
          <a:p>
            <a:r>
              <a:rPr lang="en-US" dirty="0" smtClean="0"/>
              <a:t>HeD </a:t>
            </a:r>
            <a:r>
              <a:rPr lang="en-US" dirty="0"/>
              <a:t>KNART and FHIR </a:t>
            </a:r>
            <a:r>
              <a:rPr lang="en-US" dirty="0" smtClean="0"/>
              <a:t>CRM differences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CRM scope is larger </a:t>
            </a:r>
            <a:r>
              <a:rPr lang="en-US" dirty="0" smtClean="0"/>
              <a:t>than and includes </a:t>
            </a:r>
            <a:r>
              <a:rPr lang="en-US" dirty="0"/>
              <a:t>quality </a:t>
            </a:r>
            <a:r>
              <a:rPr lang="en-US" dirty="0" smtClean="0"/>
              <a:t>reporting (</a:t>
            </a:r>
            <a:r>
              <a:rPr lang="en-US" dirty="0"/>
              <a:t>Measure and </a:t>
            </a:r>
            <a:r>
              <a:rPr lang="en-US" dirty="0" err="1" smtClean="0"/>
              <a:t>MeasureReport</a:t>
            </a:r>
            <a:r>
              <a:rPr lang="en-US" dirty="0" smtClean="0"/>
              <a:t>) </a:t>
            </a:r>
            <a:r>
              <a:rPr lang="en-US" dirty="0"/>
              <a:t>and clinical decision support </a:t>
            </a:r>
            <a:r>
              <a:rPr lang="en-US" dirty="0" smtClean="0"/>
              <a:t>execution.</a:t>
            </a:r>
            <a:endParaRPr lang="en-US" dirty="0"/>
          </a:p>
          <a:p>
            <a:pPr lvl="1"/>
            <a:r>
              <a:rPr lang="en-US" dirty="0"/>
              <a:t>In KNART, everything is a knowledge document. In CR, different resources are used for different types of information structures (</a:t>
            </a:r>
            <a:r>
              <a:rPr lang="en-US" dirty="0" err="1"/>
              <a:t>eg</a:t>
            </a:r>
            <a:r>
              <a:rPr lang="en-US" dirty="0"/>
              <a:t> - Library, Order Set, Activity Definition, </a:t>
            </a:r>
            <a:r>
              <a:rPr lang="en-US" dirty="0" err="1"/>
              <a:t>etc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CRM Library resource supports compositional structures and allows bundling of multiple knowledge artifacts.</a:t>
            </a:r>
          </a:p>
          <a:p>
            <a:pPr lvl="1"/>
            <a:r>
              <a:rPr lang="en-US" dirty="0" err="1" smtClean="0"/>
              <a:t>DataRequirement</a:t>
            </a:r>
            <a:r>
              <a:rPr lang="en-US" dirty="0" smtClean="0"/>
              <a:t> </a:t>
            </a:r>
            <a:r>
              <a:rPr lang="en-US" dirty="0"/>
              <a:t>has been more formally defined in Clinical Reasoning.</a:t>
            </a:r>
          </a:p>
          <a:p>
            <a:pPr lvl="1"/>
            <a:r>
              <a:rPr lang="en-US" dirty="0" err="1" smtClean="0"/>
              <a:t>ActivityDefinition</a:t>
            </a:r>
            <a:r>
              <a:rPr lang="en-US" dirty="0" smtClean="0"/>
              <a:t> </a:t>
            </a:r>
            <a:r>
              <a:rPr lang="en-US" dirty="0"/>
              <a:t>to enable both reuse of activities, and structural representation of the most common aspects, whereas the equivalent functionality in KNART is provided by the “</a:t>
            </a:r>
            <a:r>
              <a:rPr lang="en-US" dirty="0" err="1"/>
              <a:t>actionSentence</a:t>
            </a:r>
            <a:r>
              <a:rPr lang="en-US" dirty="0"/>
              <a:t>”, which is always an expression of </a:t>
            </a:r>
            <a:r>
              <a:rPr lang="en-US" dirty="0" smtClean="0"/>
              <a:t>ELM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62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726670" cy="548640"/>
          </a:xfrm>
        </p:spPr>
        <p:txBody>
          <a:bodyPr/>
          <a:lstStyle/>
          <a:p>
            <a:r>
              <a:rPr lang="en-US" dirty="0" smtClean="0"/>
              <a:t>HeD </a:t>
            </a:r>
            <a:r>
              <a:rPr lang="en-US" dirty="0"/>
              <a:t>KNART and FHIR </a:t>
            </a:r>
            <a:r>
              <a:rPr lang="en-US" dirty="0" smtClean="0"/>
              <a:t>CRM differences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Clinical </a:t>
            </a:r>
            <a:r>
              <a:rPr lang="en-US" dirty="0"/>
              <a:t>Reasoning Module allows use of any expression language, whereas KNART is tightly bound to ELM.</a:t>
            </a:r>
          </a:p>
          <a:p>
            <a:pPr lvl="1"/>
            <a:r>
              <a:rPr lang="en-US" dirty="0" smtClean="0"/>
              <a:t>The CRM </a:t>
            </a:r>
            <a:r>
              <a:rPr lang="en-US" dirty="0"/>
              <a:t>Library artifact allows you to bundle </a:t>
            </a:r>
            <a:r>
              <a:rPr lang="en-US" dirty="0" smtClean="0"/>
              <a:t>artifacts into composites and </a:t>
            </a:r>
            <a:r>
              <a:rPr lang="en-US" dirty="0"/>
              <a:t>has been expanded to cover asset </a:t>
            </a:r>
            <a:r>
              <a:rPr lang="en-US" dirty="0" smtClean="0"/>
              <a:t>collections.</a:t>
            </a:r>
            <a:endParaRPr lang="en-US" dirty="0"/>
          </a:p>
          <a:p>
            <a:pPr lvl="1"/>
            <a:r>
              <a:rPr lang="en-US" dirty="0"/>
              <a:t>KNART has specific points where you can put expressions; </a:t>
            </a:r>
            <a:r>
              <a:rPr lang="en-US" dirty="0" smtClean="0"/>
              <a:t>Plan Definition is more </a:t>
            </a:r>
            <a:r>
              <a:rPr lang="en-US" dirty="0"/>
              <a:t>flexible </a:t>
            </a:r>
            <a:r>
              <a:rPr lang="en-US" dirty="0" smtClean="0"/>
              <a:t>allowing any extension </a:t>
            </a:r>
            <a:r>
              <a:rPr lang="en-US" dirty="0"/>
              <a:t>to apply </a:t>
            </a:r>
            <a:r>
              <a:rPr lang="en-US" dirty="0" smtClean="0"/>
              <a:t>a needed expression </a:t>
            </a:r>
            <a:r>
              <a:rPr lang="mr-IN" dirty="0" smtClean="0"/>
              <a:t>–</a:t>
            </a:r>
            <a:r>
              <a:rPr lang="en-US" dirty="0" smtClean="0"/>
              <a:t> e.g. </a:t>
            </a:r>
            <a:r>
              <a:rPr lang="en-US" dirty="0"/>
              <a:t>applying questionnaire resource via the expression </a:t>
            </a:r>
            <a:r>
              <a:rPr lang="en-US" dirty="0" smtClean="0"/>
              <a:t>extension</a:t>
            </a:r>
          </a:p>
          <a:p>
            <a:pPr lvl="1"/>
            <a:r>
              <a:rPr lang="en-US" dirty="0" smtClean="0"/>
              <a:t>CRM </a:t>
            </a:r>
            <a:r>
              <a:rPr lang="en-US" dirty="0"/>
              <a:t>is the natural evolution of the KNART specification </a:t>
            </a:r>
            <a:r>
              <a:rPr lang="en-US" dirty="0" smtClean="0"/>
              <a:t>but </a:t>
            </a:r>
            <a:r>
              <a:rPr lang="en-US" dirty="0"/>
              <a:t>in a FHIR-specific way that prevents the immediate use of clinical knowledge artifacts in </a:t>
            </a:r>
            <a:r>
              <a:rPr lang="en-US" dirty="0" smtClean="0"/>
              <a:t>non</a:t>
            </a:r>
            <a:r>
              <a:rPr lang="en-US" dirty="0"/>
              <a:t>-FHIR </a:t>
            </a:r>
            <a:r>
              <a:rPr lang="en-US" dirty="0" smtClean="0"/>
              <a:t>environments.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07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Cognitive.potx</Template>
  <TotalTime>4126</TotalTime>
  <Words>1356</Words>
  <Application>Microsoft Macintosh PowerPoint</Application>
  <PresentationFormat>On-screen Show (4:3)</PresentationFormat>
  <Paragraphs>139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Angles</vt:lpstr>
      <vt:lpstr>Knowledge artifact Specification  Status &amp; recommendations</vt:lpstr>
      <vt:lpstr>Overview</vt:lpstr>
      <vt:lpstr>background</vt:lpstr>
      <vt:lpstr>Sponsor, team &amp; contributors</vt:lpstr>
      <vt:lpstr>Clinical use cases</vt:lpstr>
      <vt:lpstr>Governance/ management use cases</vt:lpstr>
      <vt:lpstr>Technical use cases</vt:lpstr>
      <vt:lpstr>HeD KNART and FHIR CRM differences</vt:lpstr>
      <vt:lpstr>HeD KNART and FHIR CRM differences</vt:lpstr>
      <vt:lpstr>Fhir CRM Limitations</vt:lpstr>
      <vt:lpstr>Recommendation #1</vt:lpstr>
      <vt:lpstr>Benefits of a conceptual model</vt:lpstr>
      <vt:lpstr>Recommendation #2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Emory Fry</dc:creator>
  <cp:lastModifiedBy>Emory Fry</cp:lastModifiedBy>
  <cp:revision>38</cp:revision>
  <dcterms:created xsi:type="dcterms:W3CDTF">2017-09-05T15:15:17Z</dcterms:created>
  <dcterms:modified xsi:type="dcterms:W3CDTF">2017-09-13T16:10:27Z</dcterms:modified>
</cp:coreProperties>
</file>