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471-8ABD-4BC0-9CCA-02844850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E536-DB66-4716-B3E0-446BC50B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308B-8589-4BBE-970D-737CCA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4EF5-3781-463A-8BBC-E476F12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9E0C-601C-45DC-B7D9-0AD2AFC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2A35-3214-4811-9F30-6AA492A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A0F65-8CC4-44FD-BF30-9345C215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9D73-8CDD-4985-A30E-57EB586E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3849-1BC3-4DD2-B5C0-9AA4B723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426F-351F-42AC-AA0A-16B7136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4A607-5646-44B6-A80A-7C30FC2C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0723-749F-4C06-B8B2-4CFEEB4B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1C5A-3C8B-475C-A535-580DC3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5E4F-B7E9-42D1-B94B-C2EB467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D1D8-B4D2-498A-858D-69AB84B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55F-8AD7-49B7-864B-84ED1BAA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A36-E5FD-4656-A0E7-F6250CE5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2A7-4C45-4711-8A6F-386F421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0171-AE56-4E43-AE8B-63B4D0D5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F959-AAE6-40F6-832C-FDD7A6F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731-1400-47B5-B61E-DAAFA655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3D94-B03F-4E08-8370-710A965C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172C-6CFA-4099-AAA8-705A60FF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061-27F4-465A-9CC1-0842CAD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511C-A266-4D5C-9E74-05D3E0A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84E-3CA0-4256-89E0-468EDC0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977-8759-40AD-8BB4-B56843CE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1D079-70E3-4A55-9F39-9699E5F4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599-C42E-46FB-811F-4F3437D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7A17-E7CD-43B7-8B18-4BAF28E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FDA6-00C0-40D5-BBE2-E72EEF1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07B-0796-4C86-8BA5-500FE36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E8F5-ED71-4E29-93B7-841BFC47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50B52-AD40-4B7F-933E-03218BF1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B1B74-1B77-4D8C-AC9E-31BE2AF6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6BBB-4170-4E98-9346-571603CF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7DED-4552-4E30-9AAB-D18FED4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FA11C-9623-46DF-92D6-85D2B20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936E-99A9-4664-8CBD-320F94D5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7DC-241F-4A73-986C-C700F2B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A285-08B3-4451-8B76-3741EB4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D088A-F436-4BD5-9AF3-8D63AB46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3CC4-0FF3-4EC8-B82D-73D0EFEC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EB6-26E6-403B-B57E-DCB5A5A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F2848-9469-4DC7-8318-AF6FAAA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FB9F-70A9-4DBB-9BB2-30B7FD8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4941-84C7-4822-89E5-559842B6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3A-5C53-4B18-8A7D-C78848F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BFF9-2C6F-4316-8190-08DA74D8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D3B4-68F5-4646-8219-9A9F244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E135-CC16-4174-BE4C-C041E4C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2CE8-7343-46D5-9B7B-405E176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D24-186B-4B3E-9E00-B541A76F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FF80-C813-4C3A-84A0-C02AD5B0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8108-501C-4F40-BB07-96160F42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9B93-E679-44B8-8E1A-832BD20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E3DE-7D8B-4EA1-8F84-7C3F2CC4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C2C6-AFC0-4343-84FB-9F32181C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3928A-EA8F-4245-A898-E868128A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24BC-AEF5-4441-AD1F-4CF1BE9D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7AF-B75A-42D9-AE74-D13CE873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3FE8-8021-45D4-B0C5-0B5FC73F013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145-1556-42B2-8B84-1EFC41A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4E1E-1A90-46E8-A508-3FEC9199B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AD9F8-EC58-484B-BE5F-89E1A0907680}"/>
              </a:ext>
            </a:extLst>
          </p:cNvPr>
          <p:cNvSpPr/>
          <p:nvPr/>
        </p:nvSpPr>
        <p:spPr>
          <a:xfrm>
            <a:off x="1338943" y="832757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50E4A-0CDD-4A7C-8306-7A7B67DE4F88}"/>
              </a:ext>
            </a:extLst>
          </p:cNvPr>
          <p:cNvSpPr/>
          <p:nvPr/>
        </p:nvSpPr>
        <p:spPr>
          <a:xfrm>
            <a:off x="2571750" y="832757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5A6B4-2ABC-462F-A2CF-88C98265751E}"/>
              </a:ext>
            </a:extLst>
          </p:cNvPr>
          <p:cNvSpPr/>
          <p:nvPr/>
        </p:nvSpPr>
        <p:spPr>
          <a:xfrm>
            <a:off x="2571750" y="2041072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57ACB-D99E-4AFB-ACB8-D61DA1E359EB}"/>
              </a:ext>
            </a:extLst>
          </p:cNvPr>
          <p:cNvSpPr txBox="1"/>
          <p:nvPr/>
        </p:nvSpPr>
        <p:spPr>
          <a:xfrm>
            <a:off x="1401349" y="1200150"/>
            <a:ext cx="1107996" cy="1673678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r>
              <a:rPr lang="en-US" dirty="0"/>
              <a:t>    HQMF</a:t>
            </a:r>
          </a:p>
          <a:p>
            <a:r>
              <a:rPr lang="en-US" dirty="0"/>
              <a:t>(Metadata, Population, Structure)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DCC36-2326-46CC-9C3B-DAD38FB9F61B}"/>
              </a:ext>
            </a:extLst>
          </p:cNvPr>
          <p:cNvSpPr txBox="1"/>
          <p:nvPr/>
        </p:nvSpPr>
        <p:spPr>
          <a:xfrm>
            <a:off x="2571750" y="1071576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1B8BA-17F0-4308-901C-87C577495CB2}"/>
              </a:ext>
            </a:extLst>
          </p:cNvPr>
          <p:cNvSpPr txBox="1"/>
          <p:nvPr/>
        </p:nvSpPr>
        <p:spPr>
          <a:xfrm>
            <a:off x="2573427" y="2276870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QDM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C8323-4E79-462A-BBCB-B5B459B2D6BA}"/>
              </a:ext>
            </a:extLst>
          </p:cNvPr>
          <p:cNvSpPr/>
          <p:nvPr/>
        </p:nvSpPr>
        <p:spPr>
          <a:xfrm>
            <a:off x="4726927" y="814333"/>
            <a:ext cx="1232807" cy="24084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CB74EB-3F2E-426A-8B7C-FBF4F553E358}"/>
              </a:ext>
            </a:extLst>
          </p:cNvPr>
          <p:cNvSpPr/>
          <p:nvPr/>
        </p:nvSpPr>
        <p:spPr>
          <a:xfrm>
            <a:off x="5959734" y="814333"/>
            <a:ext cx="1232807" cy="1208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8AFCE-03F9-41C7-AFC0-328D41372BB6}"/>
              </a:ext>
            </a:extLst>
          </p:cNvPr>
          <p:cNvSpPr/>
          <p:nvPr/>
        </p:nvSpPr>
        <p:spPr>
          <a:xfrm>
            <a:off x="5959734" y="2022648"/>
            <a:ext cx="1232807" cy="1200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CD7BF-E252-4CB9-A923-3CCA054979D4}"/>
              </a:ext>
            </a:extLst>
          </p:cNvPr>
          <p:cNvSpPr txBox="1"/>
          <p:nvPr/>
        </p:nvSpPr>
        <p:spPr>
          <a:xfrm>
            <a:off x="4927833" y="832757"/>
            <a:ext cx="830997" cy="2390039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FHIR Clinical Reasoning</a:t>
            </a:r>
          </a:p>
          <a:p>
            <a:pPr algn="ctr"/>
            <a:r>
              <a:rPr lang="en-US" dirty="0"/>
              <a:t>(Metadata, Population, Structure)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64A1E-70D2-448A-AF32-974C912BCBDE}"/>
              </a:ext>
            </a:extLst>
          </p:cNvPr>
          <p:cNvSpPr txBox="1"/>
          <p:nvPr/>
        </p:nvSpPr>
        <p:spPr>
          <a:xfrm>
            <a:off x="5959734" y="1053152"/>
            <a:ext cx="1232807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CQL Expression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(Logic)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2158-8419-4F53-998B-636244768AB9}"/>
              </a:ext>
            </a:extLst>
          </p:cNvPr>
          <p:cNvSpPr txBox="1"/>
          <p:nvPr/>
        </p:nvSpPr>
        <p:spPr>
          <a:xfrm>
            <a:off x="5961411" y="2258446"/>
            <a:ext cx="12328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QI Core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(Data Model)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82C9B1-F034-463E-8E1C-C7AF6271507A}"/>
              </a:ext>
            </a:extLst>
          </p:cNvPr>
          <p:cNvSpPr/>
          <p:nvPr/>
        </p:nvSpPr>
        <p:spPr>
          <a:xfrm>
            <a:off x="3918857" y="1607736"/>
            <a:ext cx="745665" cy="83099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FF940-6EC8-4757-A57A-11A614FF5A49}"/>
              </a:ext>
            </a:extLst>
          </p:cNvPr>
          <p:cNvSpPr txBox="1"/>
          <p:nvPr/>
        </p:nvSpPr>
        <p:spPr>
          <a:xfrm>
            <a:off x="1338943" y="3286418"/>
            <a:ext cx="241893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a. CQL-based HQMF 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B91FA-19F9-4C31-9439-3552D1D7EC74}"/>
              </a:ext>
            </a:extLst>
          </p:cNvPr>
          <p:cNvSpPr txBox="1"/>
          <p:nvPr/>
        </p:nvSpPr>
        <p:spPr>
          <a:xfrm>
            <a:off x="4713674" y="3286418"/>
            <a:ext cx="256176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US" dirty="0"/>
              <a:t>b. FHIR Quality Measure IG</a:t>
            </a:r>
          </a:p>
        </p:txBody>
      </p:sp>
    </p:spTree>
    <p:extLst>
      <p:ext uri="{BB962C8B-B14F-4D97-AF65-F5344CB8AC3E}">
        <p14:creationId xmlns:p14="http://schemas.microsoft.com/office/powerpoint/2010/main" val="402589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289A37-AAC9-488D-9593-3C38AE6BDFBC}"/>
              </a:ext>
            </a:extLst>
          </p:cNvPr>
          <p:cNvSpPr/>
          <p:nvPr/>
        </p:nvSpPr>
        <p:spPr>
          <a:xfrm>
            <a:off x="1498600" y="1371600"/>
            <a:ext cx="4699000" cy="4051300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9A16D-3E06-4C75-9E39-09DBD6971A85}"/>
              </a:ext>
            </a:extLst>
          </p:cNvPr>
          <p:cNvSpPr/>
          <p:nvPr/>
        </p:nvSpPr>
        <p:spPr>
          <a:xfrm>
            <a:off x="6350000" y="1371598"/>
            <a:ext cx="4699000" cy="4051301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2A4214-ECE4-40CE-A54B-ACBE1A839161}"/>
              </a:ext>
            </a:extLst>
          </p:cNvPr>
          <p:cNvSpPr/>
          <p:nvPr/>
        </p:nvSpPr>
        <p:spPr>
          <a:xfrm>
            <a:off x="1749428" y="3383933"/>
            <a:ext cx="9020173" cy="5020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A0268-1FB0-4632-93CF-73B62257520E}"/>
              </a:ext>
            </a:extLst>
          </p:cNvPr>
          <p:cNvSpPr/>
          <p:nvPr/>
        </p:nvSpPr>
        <p:spPr>
          <a:xfrm>
            <a:off x="7889874" y="3980250"/>
            <a:ext cx="288289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95024D-6F23-4B7B-91C4-91702F3CB480}"/>
              </a:ext>
            </a:extLst>
          </p:cNvPr>
          <p:cNvSpPr/>
          <p:nvPr/>
        </p:nvSpPr>
        <p:spPr>
          <a:xfrm>
            <a:off x="4829175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730D48-DA44-4CFF-96B0-42AB11912DE8}"/>
              </a:ext>
            </a:extLst>
          </p:cNvPr>
          <p:cNvSpPr/>
          <p:nvPr/>
        </p:nvSpPr>
        <p:spPr>
          <a:xfrm>
            <a:off x="1749428" y="3980250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BB8A51-5E31-4B40-9525-A6D4D6FDC7FF}"/>
              </a:ext>
            </a:extLst>
          </p:cNvPr>
          <p:cNvSpPr/>
          <p:nvPr/>
        </p:nvSpPr>
        <p:spPr>
          <a:xfrm>
            <a:off x="1752598" y="1559698"/>
            <a:ext cx="9020173" cy="1724451"/>
          </a:xfrm>
          <a:prstGeom prst="roundRect">
            <a:avLst>
              <a:gd name="adj" fmla="val 71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56A5-1A07-4063-AB94-C8A47FDE7D77}"/>
              </a:ext>
            </a:extLst>
          </p:cNvPr>
          <p:cNvSpPr txBox="1"/>
          <p:nvPr/>
        </p:nvSpPr>
        <p:spPr>
          <a:xfrm>
            <a:off x="1498600" y="979746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3A66-A0E8-426A-9776-984E6A83D2CD}"/>
              </a:ext>
            </a:extLst>
          </p:cNvPr>
          <p:cNvSpPr txBox="1"/>
          <p:nvPr/>
        </p:nvSpPr>
        <p:spPr>
          <a:xfrm>
            <a:off x="8509000" y="978351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Measure Reporting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18C92-B48B-4007-BDF0-EC419AA74A84}"/>
              </a:ext>
            </a:extLst>
          </p:cNvPr>
          <p:cNvSpPr/>
          <p:nvPr/>
        </p:nvSpPr>
        <p:spPr>
          <a:xfrm>
            <a:off x="32702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EE5140-16A0-40AE-BFD4-B34371D3F71E}"/>
              </a:ext>
            </a:extLst>
          </p:cNvPr>
          <p:cNvSpPr/>
          <p:nvPr/>
        </p:nvSpPr>
        <p:spPr>
          <a:xfrm>
            <a:off x="7283449" y="1907748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4EEA7-3A56-468B-BE94-7DF1B8527B5C}"/>
              </a:ext>
            </a:extLst>
          </p:cNvPr>
          <p:cNvSpPr txBox="1"/>
          <p:nvPr/>
        </p:nvSpPr>
        <p:spPr>
          <a:xfrm>
            <a:off x="3270249" y="1539701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BD7EF-39FA-472B-B8F8-04233EDBBFE9}"/>
              </a:ext>
            </a:extLst>
          </p:cNvPr>
          <p:cNvSpPr txBox="1"/>
          <p:nvPr/>
        </p:nvSpPr>
        <p:spPr>
          <a:xfrm>
            <a:off x="7283449" y="1542347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Consumers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C43A20C-3D83-4F50-97B1-FCD0D9B5B4EB}"/>
              </a:ext>
            </a:extLst>
          </p:cNvPr>
          <p:cNvSpPr/>
          <p:nvPr/>
        </p:nvSpPr>
        <p:spPr>
          <a:xfrm>
            <a:off x="5248277" y="2821878"/>
            <a:ext cx="2025650" cy="2667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74090-F0C5-4408-B1E8-BDB0BB40B2F5}"/>
              </a:ext>
            </a:extLst>
          </p:cNvPr>
          <p:cNvSpPr txBox="1"/>
          <p:nvPr/>
        </p:nvSpPr>
        <p:spPr>
          <a:xfrm>
            <a:off x="5537202" y="2535096"/>
            <a:ext cx="1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Interactions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E1EEF914-7607-4488-95D5-544BFCBFDF91}"/>
              </a:ext>
            </a:extLst>
          </p:cNvPr>
          <p:cNvSpPr/>
          <p:nvPr/>
        </p:nvSpPr>
        <p:spPr>
          <a:xfrm>
            <a:off x="2235197" y="3011916"/>
            <a:ext cx="679450" cy="7366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46FF0-73FB-499B-B6D4-CA1698F477C6}"/>
              </a:ext>
            </a:extLst>
          </p:cNvPr>
          <p:cNvSpPr txBox="1"/>
          <p:nvPr/>
        </p:nvSpPr>
        <p:spPr>
          <a:xfrm>
            <a:off x="2178047" y="2746417"/>
            <a:ext cx="79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Measures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6DE0178-E815-41A2-B6BC-D35FC17ED4F9}"/>
              </a:ext>
            </a:extLst>
          </p:cNvPr>
          <p:cNvSpPr/>
          <p:nvPr/>
        </p:nvSpPr>
        <p:spPr>
          <a:xfrm>
            <a:off x="9702802" y="3008834"/>
            <a:ext cx="679450" cy="7366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B1D05D-7CE6-4A0B-8AB6-5297D4F49082}"/>
              </a:ext>
            </a:extLst>
          </p:cNvPr>
          <p:cNvSpPr txBox="1"/>
          <p:nvPr/>
        </p:nvSpPr>
        <p:spPr>
          <a:xfrm>
            <a:off x="9404350" y="2743851"/>
            <a:ext cx="128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MeasureReports</a:t>
            </a:r>
            <a:endParaRPr lang="en-US" sz="1200" dirty="0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FF81B22E-E570-41D6-91E6-F30B697DD5A9}"/>
              </a:ext>
            </a:extLst>
          </p:cNvPr>
          <p:cNvSpPr/>
          <p:nvPr/>
        </p:nvSpPr>
        <p:spPr>
          <a:xfrm>
            <a:off x="285748" y="2255515"/>
            <a:ext cx="914400" cy="332816"/>
          </a:xfrm>
          <a:prstGeom prst="borderCallout1">
            <a:avLst>
              <a:gd name="adj1" fmla="val 53991"/>
              <a:gd name="adj2" fmla="val 98611"/>
              <a:gd name="adj3" fmla="val 52878"/>
              <a:gd name="adj4" fmla="val 158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EFF183AC-2628-40C7-A1B9-704FEA846AA1}"/>
              </a:ext>
            </a:extLst>
          </p:cNvPr>
          <p:cNvSpPr/>
          <p:nvPr/>
        </p:nvSpPr>
        <p:spPr>
          <a:xfrm>
            <a:off x="1949451" y="5585858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 IG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16EE7878-4B12-4477-9337-92F96656884D}"/>
              </a:ext>
            </a:extLst>
          </p:cNvPr>
          <p:cNvSpPr/>
          <p:nvPr/>
        </p:nvSpPr>
        <p:spPr>
          <a:xfrm>
            <a:off x="5016499" y="5598323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9E2BC99F-B034-40D6-8A71-BC2F61894FC5}"/>
              </a:ext>
            </a:extLst>
          </p:cNvPr>
          <p:cNvSpPr/>
          <p:nvPr/>
        </p:nvSpPr>
        <p:spPr>
          <a:xfrm>
            <a:off x="8077197" y="5598323"/>
            <a:ext cx="2508250" cy="306324"/>
          </a:xfrm>
          <a:prstGeom prst="borderCallout1">
            <a:avLst>
              <a:gd name="adj1" fmla="val 93"/>
              <a:gd name="adj2" fmla="val 50000"/>
              <a:gd name="adj3" fmla="val -123818"/>
              <a:gd name="adj4" fmla="val 500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 (Reporting) IG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1C34-6842-49C5-9C17-67AE0536DA59}"/>
              </a:ext>
            </a:extLst>
          </p:cNvPr>
          <p:cNvSpPr txBox="1"/>
          <p:nvPr/>
        </p:nvSpPr>
        <p:spPr>
          <a:xfrm>
            <a:off x="3444079" y="2215976"/>
            <a:ext cx="1481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Providers</a:t>
            </a:r>
          </a:p>
          <a:p>
            <a:r>
              <a:rPr lang="en-US" sz="1100" dirty="0"/>
              <a:t>Patients</a:t>
            </a:r>
          </a:p>
          <a:p>
            <a:r>
              <a:rPr lang="en-US" sz="1100" dirty="0"/>
              <a:t>Care Givers</a:t>
            </a:r>
          </a:p>
          <a:p>
            <a:r>
              <a:rPr lang="en-US" sz="1100" dirty="0"/>
              <a:t>Clinical Systems</a:t>
            </a:r>
          </a:p>
          <a:p>
            <a:r>
              <a:rPr lang="en-US" sz="1100" dirty="0"/>
              <a:t>Healthcare Systems</a:t>
            </a:r>
          </a:p>
          <a:p>
            <a:r>
              <a:rPr lang="en-US" sz="1100" dirty="0"/>
              <a:t>Labs and Imaging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649C0A-EAE4-47BC-9414-0FB319A287C4}"/>
              </a:ext>
            </a:extLst>
          </p:cNvPr>
          <p:cNvSpPr txBox="1"/>
          <p:nvPr/>
        </p:nvSpPr>
        <p:spPr>
          <a:xfrm>
            <a:off x="7454902" y="2202177"/>
            <a:ext cx="1612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Aggregators</a:t>
            </a:r>
          </a:p>
          <a:p>
            <a:r>
              <a:rPr lang="en-US" sz="1100" dirty="0"/>
              <a:t>Payers</a:t>
            </a:r>
          </a:p>
          <a:p>
            <a:r>
              <a:rPr lang="en-US" sz="1100" dirty="0"/>
              <a:t>Health Information Exchanges</a:t>
            </a:r>
          </a:p>
          <a:p>
            <a:r>
              <a:rPr lang="en-US" sz="1100" dirty="0"/>
              <a:t>Public Health Agencies</a:t>
            </a:r>
          </a:p>
          <a:p>
            <a:r>
              <a:rPr lang="en-US" sz="1100" dirty="0"/>
              <a:t>Quality Data Submitters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971D83-D681-46C3-AA76-86952CA309B8}"/>
              </a:ext>
            </a:extLst>
          </p:cNvPr>
          <p:cNvSpPr/>
          <p:nvPr/>
        </p:nvSpPr>
        <p:spPr>
          <a:xfrm>
            <a:off x="3863183" y="3839388"/>
            <a:ext cx="4795834" cy="1083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714F33-C148-4DD7-B312-225AFC0F8712}"/>
              </a:ext>
            </a:extLst>
          </p:cNvPr>
          <p:cNvSpPr txBox="1"/>
          <p:nvPr/>
        </p:nvSpPr>
        <p:spPr>
          <a:xfrm>
            <a:off x="5256215" y="3474137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Specifiers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61AE7-5041-4A28-B503-5148C40161E7}"/>
              </a:ext>
            </a:extLst>
          </p:cNvPr>
          <p:cNvSpPr txBox="1"/>
          <p:nvPr/>
        </p:nvSpPr>
        <p:spPr>
          <a:xfrm>
            <a:off x="5099049" y="3967460"/>
            <a:ext cx="1968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Agencies</a:t>
            </a:r>
          </a:p>
          <a:p>
            <a:r>
              <a:rPr lang="en-US" sz="1100" dirty="0"/>
              <a:t>Government Agencies</a:t>
            </a:r>
          </a:p>
          <a:p>
            <a:r>
              <a:rPr lang="en-US" sz="1100" dirty="0"/>
              <a:t>Industry Consortiums</a:t>
            </a:r>
          </a:p>
          <a:p>
            <a:r>
              <a:rPr lang="en-US" sz="1100"/>
              <a:t>Clinical Professional Societies</a:t>
            </a:r>
            <a:endParaRPr lang="en-US" sz="1100" dirty="0"/>
          </a:p>
        </p:txBody>
      </p:sp>
      <p:sp>
        <p:nvSpPr>
          <p:cNvPr id="38" name="Callout: Line 37">
            <a:extLst>
              <a:ext uri="{FF2B5EF4-FFF2-40B4-BE49-F238E27FC236}">
                <a16:creationId xmlns:a16="http://schemas.microsoft.com/office/drawing/2014/main" id="{7505725F-BBE6-47D5-A586-57FEE2A96617}"/>
              </a:ext>
            </a:extLst>
          </p:cNvPr>
          <p:cNvSpPr/>
          <p:nvPr/>
        </p:nvSpPr>
        <p:spPr>
          <a:xfrm>
            <a:off x="282575" y="3465792"/>
            <a:ext cx="914400" cy="332816"/>
          </a:xfrm>
          <a:prstGeom prst="borderCallout1">
            <a:avLst>
              <a:gd name="adj1" fmla="val 53991"/>
              <a:gd name="adj2" fmla="val 98611"/>
              <a:gd name="adj3" fmla="val 52878"/>
              <a:gd name="adj4" fmla="val 15889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CQL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C81CAE-B658-4A4B-8763-C796C3E4A5B5}"/>
              </a:ext>
            </a:extLst>
          </p:cNvPr>
          <p:cNvSpPr txBox="1"/>
          <p:nvPr/>
        </p:nvSpPr>
        <p:spPr>
          <a:xfrm>
            <a:off x="188663" y="201721"/>
            <a:ext cx="426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Measurement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21064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74DF24FE-5007-4763-BE3F-A86B44B2A45E}"/>
              </a:ext>
            </a:extLst>
          </p:cNvPr>
          <p:cNvSpPr/>
          <p:nvPr/>
        </p:nvSpPr>
        <p:spPr>
          <a:xfrm>
            <a:off x="2551112" y="4495800"/>
            <a:ext cx="8153400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Universally applicable resources and guidance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0B2B962-9349-4B5B-8FF3-CF5DDD2DEA35}"/>
              </a:ext>
            </a:extLst>
          </p:cNvPr>
          <p:cNvSpPr/>
          <p:nvPr/>
        </p:nvSpPr>
        <p:spPr>
          <a:xfrm>
            <a:off x="3087687" y="3467100"/>
            <a:ext cx="70707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Realm specific profiles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F8BA9C-B816-420E-8BA6-29E06DF95C8C}"/>
              </a:ext>
            </a:extLst>
          </p:cNvPr>
          <p:cNvSpPr/>
          <p:nvPr/>
        </p:nvSpPr>
        <p:spPr>
          <a:xfrm>
            <a:off x="3621087" y="2438400"/>
            <a:ext cx="60166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Improvement focused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8D92A33-8EEC-4B0F-A875-C570D8F758F1}"/>
              </a:ext>
            </a:extLst>
          </p:cNvPr>
          <p:cNvSpPr/>
          <p:nvPr/>
        </p:nvSpPr>
        <p:spPr>
          <a:xfrm>
            <a:off x="4141787" y="1409700"/>
            <a:ext cx="49752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Measurement focused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30B7B-CB86-41C2-8818-A7793453FB67}"/>
              </a:ext>
            </a:extLst>
          </p:cNvPr>
          <p:cNvSpPr/>
          <p:nvPr/>
        </p:nvSpPr>
        <p:spPr>
          <a:xfrm>
            <a:off x="1193800" y="4826000"/>
            <a:ext cx="21209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91C11-0908-47DE-BA7D-FF6C65FB0B91}"/>
              </a:ext>
            </a:extLst>
          </p:cNvPr>
          <p:cNvSpPr/>
          <p:nvPr/>
        </p:nvSpPr>
        <p:spPr>
          <a:xfrm>
            <a:off x="1193800" y="3797300"/>
            <a:ext cx="21209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20B8A-C1BD-46CE-9080-20E9DE13D2EC}"/>
              </a:ext>
            </a:extLst>
          </p:cNvPr>
          <p:cNvSpPr/>
          <p:nvPr/>
        </p:nvSpPr>
        <p:spPr>
          <a:xfrm>
            <a:off x="1193800" y="2768600"/>
            <a:ext cx="21209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E9B49-D113-473E-AA9D-7B2E8A38E8EF}"/>
              </a:ext>
            </a:extLst>
          </p:cNvPr>
          <p:cNvSpPr/>
          <p:nvPr/>
        </p:nvSpPr>
        <p:spPr>
          <a:xfrm>
            <a:off x="1193800" y="1739900"/>
            <a:ext cx="2120900" cy="368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DEQM/HEDIS/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9D5AAE-8AA3-4833-A148-7B002C90B6CC}"/>
              </a:ext>
            </a:extLst>
          </p:cNvPr>
          <p:cNvSpPr/>
          <p:nvPr/>
        </p:nvSpPr>
        <p:spPr>
          <a:xfrm rot="10800000">
            <a:off x="10250614" y="1739900"/>
            <a:ext cx="315786" cy="3245104"/>
          </a:xfrm>
          <a:prstGeom prst="down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bg2">
                  <a:lumMod val="75000"/>
                </a:schemeClr>
              </a:gs>
              <a:gs pos="61000">
                <a:schemeClr val="accent4">
                  <a:lumMod val="20000"/>
                  <a:lumOff val="80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92138-6F0B-4D0C-B488-D21523198A44}"/>
              </a:ext>
            </a:extLst>
          </p:cNvPr>
          <p:cNvSpPr txBox="1"/>
          <p:nvPr/>
        </p:nvSpPr>
        <p:spPr>
          <a:xfrm rot="16200000">
            <a:off x="9370050" y="3121791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Constraint-based Definition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D7F0013-E967-4918-BB1A-6C68139D125F}"/>
              </a:ext>
            </a:extLst>
          </p:cNvPr>
          <p:cNvSpPr/>
          <p:nvPr/>
        </p:nvSpPr>
        <p:spPr>
          <a:xfrm>
            <a:off x="1404883" y="2203238"/>
            <a:ext cx="220717" cy="48260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7BFF4D7-DBF5-49CE-9AAF-D07FBA4A9F1E}"/>
              </a:ext>
            </a:extLst>
          </p:cNvPr>
          <p:cNvSpPr/>
          <p:nvPr/>
        </p:nvSpPr>
        <p:spPr>
          <a:xfrm>
            <a:off x="1404882" y="3238501"/>
            <a:ext cx="220717" cy="482600"/>
          </a:xfrm>
          <a:prstGeom prst="down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D68A192-3A6E-4946-AA32-A499676C9849}"/>
              </a:ext>
            </a:extLst>
          </p:cNvPr>
          <p:cNvSpPr/>
          <p:nvPr/>
        </p:nvSpPr>
        <p:spPr>
          <a:xfrm>
            <a:off x="1404882" y="4241799"/>
            <a:ext cx="220717" cy="482600"/>
          </a:xfrm>
          <a:prstGeom prst="down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96E4D-4470-44D8-93A2-731D8FE9B845}"/>
              </a:ext>
            </a:extLst>
          </p:cNvPr>
          <p:cNvSpPr txBox="1"/>
          <p:nvPr/>
        </p:nvSpPr>
        <p:spPr>
          <a:xfrm rot="5400000">
            <a:off x="-572017" y="3295134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Consensus-based 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F904E7-B6D7-4EE0-BB67-E2905293C276}"/>
              </a:ext>
            </a:extLst>
          </p:cNvPr>
          <p:cNvSpPr txBox="1"/>
          <p:nvPr/>
        </p:nvSpPr>
        <p:spPr>
          <a:xfrm>
            <a:off x="188663" y="201721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44357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A5242D-B367-4DA5-A846-46385B7F4058}"/>
              </a:ext>
            </a:extLst>
          </p:cNvPr>
          <p:cNvSpPr/>
          <p:nvPr/>
        </p:nvSpPr>
        <p:spPr>
          <a:xfrm>
            <a:off x="6294329" y="1355062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359B2-FBCE-45C5-9985-DB046BCC1F55}"/>
              </a:ext>
            </a:extLst>
          </p:cNvPr>
          <p:cNvSpPr/>
          <p:nvPr/>
        </p:nvSpPr>
        <p:spPr>
          <a:xfrm>
            <a:off x="3347439" y="1355063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27C6-A8F7-4EB1-AC17-256FCEF52D75}"/>
              </a:ext>
            </a:extLst>
          </p:cNvPr>
          <p:cNvSpPr/>
          <p:nvPr/>
        </p:nvSpPr>
        <p:spPr>
          <a:xfrm>
            <a:off x="2554014" y="2238702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A6A54-71B1-49F3-9E4E-30782D630A40}"/>
              </a:ext>
            </a:extLst>
          </p:cNvPr>
          <p:cNvSpPr/>
          <p:nvPr/>
        </p:nvSpPr>
        <p:spPr>
          <a:xfrm>
            <a:off x="5260427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D8396-DEA9-4AB0-8899-46A551BA2B7D}"/>
              </a:ext>
            </a:extLst>
          </p:cNvPr>
          <p:cNvSpPr/>
          <p:nvPr/>
        </p:nvSpPr>
        <p:spPr>
          <a:xfrm>
            <a:off x="7966840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F3AE-0825-48AC-9219-F02047D72F65}"/>
              </a:ext>
            </a:extLst>
          </p:cNvPr>
          <p:cNvSpPr/>
          <p:nvPr/>
        </p:nvSpPr>
        <p:spPr>
          <a:xfrm>
            <a:off x="3907221" y="1654431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225920C-D0FE-4BBF-8781-6A11E40B3DEF}"/>
              </a:ext>
            </a:extLst>
          </p:cNvPr>
          <p:cNvSpPr/>
          <p:nvPr/>
        </p:nvSpPr>
        <p:spPr>
          <a:xfrm rot="10800000">
            <a:off x="3907220" y="2632840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29B8AD1-13E9-444A-B7CD-6C4120D04F71}"/>
              </a:ext>
            </a:extLst>
          </p:cNvPr>
          <p:cNvSpPr/>
          <p:nvPr/>
        </p:nvSpPr>
        <p:spPr>
          <a:xfrm>
            <a:off x="2609021" y="375879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81DD1B9B-200A-438F-A0E4-6C248ED5CD59}"/>
              </a:ext>
            </a:extLst>
          </p:cNvPr>
          <p:cNvSpPr/>
          <p:nvPr/>
        </p:nvSpPr>
        <p:spPr>
          <a:xfrm>
            <a:off x="3587429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8BA4365-A150-4FD6-9FEF-8FA2C956CAF6}"/>
              </a:ext>
            </a:extLst>
          </p:cNvPr>
          <p:cNvSpPr/>
          <p:nvPr/>
        </p:nvSpPr>
        <p:spPr>
          <a:xfrm>
            <a:off x="4565837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B8A07A9-79C6-4050-8CE1-EF7EAEFD078B}"/>
              </a:ext>
            </a:extLst>
          </p:cNvPr>
          <p:cNvSpPr/>
          <p:nvPr/>
        </p:nvSpPr>
        <p:spPr>
          <a:xfrm>
            <a:off x="5544245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71AA151A-D77F-4A87-9B7C-4C202BBB397A}"/>
              </a:ext>
            </a:extLst>
          </p:cNvPr>
          <p:cNvSpPr/>
          <p:nvPr/>
        </p:nvSpPr>
        <p:spPr>
          <a:xfrm>
            <a:off x="6500175" y="3516477"/>
            <a:ext cx="988919" cy="969264"/>
          </a:xfrm>
          <a:prstGeom prst="notchedRightArrow">
            <a:avLst>
              <a:gd name="adj1" fmla="val 50000"/>
              <a:gd name="adj2" fmla="val 54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8BFB20-858B-407A-8813-88683EF0ED4F}"/>
              </a:ext>
            </a:extLst>
          </p:cNvPr>
          <p:cNvSpPr/>
          <p:nvPr/>
        </p:nvSpPr>
        <p:spPr>
          <a:xfrm>
            <a:off x="7076088" y="2585544"/>
            <a:ext cx="809298" cy="94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ACF03-3E21-4783-A1BC-2E6A3F24CB67}"/>
              </a:ext>
            </a:extLst>
          </p:cNvPr>
          <p:cNvSpPr txBox="1"/>
          <p:nvPr/>
        </p:nvSpPr>
        <p:spPr>
          <a:xfrm>
            <a:off x="3767029" y="973328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 Scenarios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9C991-B75E-4E1C-82AB-C8912DED7F00}"/>
              </a:ext>
            </a:extLst>
          </p:cNvPr>
          <p:cNvSpPr txBox="1"/>
          <p:nvPr/>
        </p:nvSpPr>
        <p:spPr>
          <a:xfrm>
            <a:off x="6599513" y="982898"/>
            <a:ext cx="205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Scenarios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4DC83-FDAC-4BE4-B479-F9CA0E1AD844}"/>
              </a:ext>
            </a:extLst>
          </p:cNvPr>
          <p:cNvSpPr txBox="1"/>
          <p:nvPr/>
        </p:nvSpPr>
        <p:spPr>
          <a:xfrm>
            <a:off x="4027223" y="4255626"/>
            <a:ext cx="220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Period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9BC3-731A-4D2B-9BCD-2F45DFA49C48}"/>
              </a:ext>
            </a:extLst>
          </p:cNvPr>
          <p:cNvSpPr txBox="1"/>
          <p:nvPr/>
        </p:nvSpPr>
        <p:spPr>
          <a:xfrm>
            <a:off x="188663" y="201721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Reporting Scenarios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2D3CEE-27B0-4207-97AA-96A4BCA75AD0}"/>
              </a:ext>
            </a:extLst>
          </p:cNvPr>
          <p:cNvSpPr/>
          <p:nvPr/>
        </p:nvSpPr>
        <p:spPr>
          <a:xfrm>
            <a:off x="2970963" y="477310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078174-DD93-4B60-9E10-D033CB23A4AC}"/>
              </a:ext>
            </a:extLst>
          </p:cNvPr>
          <p:cNvSpPr/>
          <p:nvPr/>
        </p:nvSpPr>
        <p:spPr>
          <a:xfrm>
            <a:off x="2970963" y="5297152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A1A947-A48B-4F73-B101-F4DEB368CFD1}"/>
              </a:ext>
            </a:extLst>
          </p:cNvPr>
          <p:cNvSpPr/>
          <p:nvPr/>
        </p:nvSpPr>
        <p:spPr>
          <a:xfrm>
            <a:off x="2970963" y="5821199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6A7B3C-087B-4086-B8CF-BC973DE13751}"/>
              </a:ext>
            </a:extLst>
          </p:cNvPr>
          <p:cNvSpPr/>
          <p:nvPr/>
        </p:nvSpPr>
        <p:spPr>
          <a:xfrm>
            <a:off x="6033449" y="476307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5EDC90-8346-42AF-973D-DFB42CF7DC56}"/>
              </a:ext>
            </a:extLst>
          </p:cNvPr>
          <p:cNvSpPr/>
          <p:nvPr/>
        </p:nvSpPr>
        <p:spPr>
          <a:xfrm>
            <a:off x="6033449" y="529048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283339-11C6-4E92-841E-B25BDA2A2054}"/>
              </a:ext>
            </a:extLst>
          </p:cNvPr>
          <p:cNvSpPr/>
          <p:nvPr/>
        </p:nvSpPr>
        <p:spPr>
          <a:xfrm>
            <a:off x="6033449" y="581453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936F3F-CEDB-4BD7-9BDE-1379D8563790}"/>
              </a:ext>
            </a:extLst>
          </p:cNvPr>
          <p:cNvSpPr txBox="1"/>
          <p:nvPr/>
        </p:nvSpPr>
        <p:spPr>
          <a:xfrm>
            <a:off x="3464757" y="4773105"/>
            <a:ext cx="133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C4D0D-AD37-4542-9E9E-509CC721F37E}"/>
              </a:ext>
            </a:extLst>
          </p:cNvPr>
          <p:cNvSpPr txBox="1"/>
          <p:nvPr/>
        </p:nvSpPr>
        <p:spPr>
          <a:xfrm>
            <a:off x="3453535" y="5303720"/>
            <a:ext cx="13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220F5C-FA4B-4797-90DD-A97C755C3F4D}"/>
              </a:ext>
            </a:extLst>
          </p:cNvPr>
          <p:cNvSpPr txBox="1"/>
          <p:nvPr/>
        </p:nvSpPr>
        <p:spPr>
          <a:xfrm>
            <a:off x="3464757" y="583542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AC1126-8A72-43E0-81B6-CDB1970A707E}"/>
              </a:ext>
            </a:extLst>
          </p:cNvPr>
          <p:cNvSpPr txBox="1"/>
          <p:nvPr/>
        </p:nvSpPr>
        <p:spPr>
          <a:xfrm>
            <a:off x="6548289" y="474695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F38669-ACCD-4463-89D1-B738E5C4071D}"/>
              </a:ext>
            </a:extLst>
          </p:cNvPr>
          <p:cNvSpPr txBox="1"/>
          <p:nvPr/>
        </p:nvSpPr>
        <p:spPr>
          <a:xfrm>
            <a:off x="6537067" y="527757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6EA77-8354-472A-B825-A49D042C6325}"/>
              </a:ext>
            </a:extLst>
          </p:cNvPr>
          <p:cNvSpPr txBox="1"/>
          <p:nvPr/>
        </p:nvSpPr>
        <p:spPr>
          <a:xfrm>
            <a:off x="6548289" y="5809279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List</a:t>
            </a:r>
          </a:p>
        </p:txBody>
      </p:sp>
    </p:spTree>
    <p:extLst>
      <p:ext uri="{BB962C8B-B14F-4D97-AF65-F5344CB8AC3E}">
        <p14:creationId xmlns:p14="http://schemas.microsoft.com/office/powerpoint/2010/main" val="155135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A5242D-B367-4DA5-A846-46385B7F4058}"/>
              </a:ext>
            </a:extLst>
          </p:cNvPr>
          <p:cNvSpPr/>
          <p:nvPr/>
        </p:nvSpPr>
        <p:spPr>
          <a:xfrm>
            <a:off x="5677417" y="1368040"/>
            <a:ext cx="3516244" cy="3774892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359B2-FBCE-45C5-9985-DB046BCC1F55}"/>
              </a:ext>
            </a:extLst>
          </p:cNvPr>
          <p:cNvSpPr/>
          <p:nvPr/>
        </p:nvSpPr>
        <p:spPr>
          <a:xfrm>
            <a:off x="1677418" y="1368040"/>
            <a:ext cx="3638342" cy="3774892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D8396-DEA9-4AB0-8899-46A551BA2B7D}"/>
              </a:ext>
            </a:extLst>
          </p:cNvPr>
          <p:cNvSpPr/>
          <p:nvPr/>
        </p:nvSpPr>
        <p:spPr>
          <a:xfrm>
            <a:off x="8341256" y="2610429"/>
            <a:ext cx="1822429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F3AE-0825-48AC-9219-F02047D72F65}"/>
              </a:ext>
            </a:extLst>
          </p:cNvPr>
          <p:cNvSpPr/>
          <p:nvPr/>
        </p:nvSpPr>
        <p:spPr>
          <a:xfrm>
            <a:off x="2479210" y="1938971"/>
            <a:ext cx="2604948" cy="1261007"/>
          </a:xfrm>
          <a:prstGeom prst="circularArrow">
            <a:avLst>
              <a:gd name="adj1" fmla="val 3309"/>
              <a:gd name="adj2" fmla="val 761917"/>
              <a:gd name="adj3" fmla="val 21018354"/>
              <a:gd name="adj4" fmla="val 10666627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225920C-D0FE-4BBF-8781-6A11E40B3DEF}"/>
              </a:ext>
            </a:extLst>
          </p:cNvPr>
          <p:cNvSpPr/>
          <p:nvPr/>
        </p:nvSpPr>
        <p:spPr>
          <a:xfrm rot="10800000">
            <a:off x="2455989" y="2785132"/>
            <a:ext cx="2628169" cy="1356979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650853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8BFB20-858B-407A-8813-88683EF0ED4F}"/>
              </a:ext>
            </a:extLst>
          </p:cNvPr>
          <p:cNvSpPr/>
          <p:nvPr/>
        </p:nvSpPr>
        <p:spPr>
          <a:xfrm>
            <a:off x="6339588" y="2960868"/>
            <a:ext cx="1955225" cy="11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ACF03-3E21-4783-A1BC-2E6A3F24CB67}"/>
              </a:ext>
            </a:extLst>
          </p:cNvPr>
          <p:cNvSpPr txBox="1"/>
          <p:nvPr/>
        </p:nvSpPr>
        <p:spPr>
          <a:xfrm>
            <a:off x="2329474" y="5253698"/>
            <a:ext cx="20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Exchange Scenarios: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9C991-B75E-4E1C-82AB-C8912DED7F00}"/>
              </a:ext>
            </a:extLst>
          </p:cNvPr>
          <p:cNvSpPr txBox="1"/>
          <p:nvPr/>
        </p:nvSpPr>
        <p:spPr>
          <a:xfrm>
            <a:off x="6339588" y="5259860"/>
            <a:ext cx="212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Reporting Scenarios: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3557E3-0CAD-984F-A138-ED1F380E79BA}"/>
              </a:ext>
            </a:extLst>
          </p:cNvPr>
          <p:cNvGrpSpPr/>
          <p:nvPr/>
        </p:nvGrpSpPr>
        <p:grpSpPr>
          <a:xfrm>
            <a:off x="1373867" y="883408"/>
            <a:ext cx="4965722" cy="969264"/>
            <a:chOff x="1458252" y="478790"/>
            <a:chExt cx="4880073" cy="969264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729B8AD1-13E9-444A-B7CD-6C4120D04F71}"/>
                </a:ext>
              </a:extLst>
            </p:cNvPr>
            <p:cNvSpPr/>
            <p:nvPr/>
          </p:nvSpPr>
          <p:spPr>
            <a:xfrm>
              <a:off x="1458252" y="721106"/>
              <a:ext cx="978408" cy="4846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81DD1B9B-200A-438F-A0E4-6C248ED5CD59}"/>
                </a:ext>
              </a:extLst>
            </p:cNvPr>
            <p:cNvSpPr/>
            <p:nvPr/>
          </p:nvSpPr>
          <p:spPr>
            <a:xfrm>
              <a:off x="2436660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08BA4365-A150-4FD6-9FEF-8FA2C956CAF6}"/>
                </a:ext>
              </a:extLst>
            </p:cNvPr>
            <p:cNvSpPr/>
            <p:nvPr/>
          </p:nvSpPr>
          <p:spPr>
            <a:xfrm>
              <a:off x="3415068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3B8A07A9-79C6-4050-8CE1-EF7EAEFD078B}"/>
                </a:ext>
              </a:extLst>
            </p:cNvPr>
            <p:cNvSpPr/>
            <p:nvPr/>
          </p:nvSpPr>
          <p:spPr>
            <a:xfrm>
              <a:off x="4393476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Notched Right 19">
              <a:extLst>
                <a:ext uri="{FF2B5EF4-FFF2-40B4-BE49-F238E27FC236}">
                  <a16:creationId xmlns:a16="http://schemas.microsoft.com/office/drawing/2014/main" id="{71AA151A-D77F-4A87-9B7C-4C202BBB397A}"/>
                </a:ext>
              </a:extLst>
            </p:cNvPr>
            <p:cNvSpPr/>
            <p:nvPr/>
          </p:nvSpPr>
          <p:spPr>
            <a:xfrm>
              <a:off x="5349406" y="478790"/>
              <a:ext cx="988919" cy="969264"/>
            </a:xfrm>
            <a:prstGeom prst="notchedRightArrow">
              <a:avLst>
                <a:gd name="adj1" fmla="val 50000"/>
                <a:gd name="adj2" fmla="val 548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74DC83-FDAC-4BE4-B479-F9CA0E1AD844}"/>
              </a:ext>
            </a:extLst>
          </p:cNvPr>
          <p:cNvSpPr txBox="1"/>
          <p:nvPr/>
        </p:nvSpPr>
        <p:spPr>
          <a:xfrm>
            <a:off x="2444949" y="776751"/>
            <a:ext cx="220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Period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9BC3-731A-4D2B-9BCD-2F45DFA49C48}"/>
              </a:ext>
            </a:extLst>
          </p:cNvPr>
          <p:cNvSpPr txBox="1"/>
          <p:nvPr/>
        </p:nvSpPr>
        <p:spPr>
          <a:xfrm>
            <a:off x="188663" y="201721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Reporting Scenarios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6DA874-73EC-BD4A-B710-73713864466C}"/>
              </a:ext>
            </a:extLst>
          </p:cNvPr>
          <p:cNvGrpSpPr/>
          <p:nvPr/>
        </p:nvGrpSpPr>
        <p:grpSpPr>
          <a:xfrm>
            <a:off x="6497766" y="3500792"/>
            <a:ext cx="1913447" cy="918761"/>
            <a:chOff x="6796559" y="3235267"/>
            <a:chExt cx="1913447" cy="918761"/>
          </a:xfrm>
        </p:grpSpPr>
        <p:sp>
          <p:nvSpPr>
            <p:cNvPr id="59" name="Snip Single Corner Rectangle 58">
              <a:extLst>
                <a:ext uri="{FF2B5EF4-FFF2-40B4-BE49-F238E27FC236}">
                  <a16:creationId xmlns:a16="http://schemas.microsoft.com/office/drawing/2014/main" id="{A57D1F6A-D447-164F-A432-DFE0DA3047FB}"/>
                </a:ext>
              </a:extLst>
            </p:cNvPr>
            <p:cNvSpPr/>
            <p:nvPr/>
          </p:nvSpPr>
          <p:spPr>
            <a:xfrm>
              <a:off x="6843003" y="3235267"/>
              <a:ext cx="1702641" cy="918761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AC1126-8A72-43E0-81B6-CDB1970A707E}"/>
                </a:ext>
              </a:extLst>
            </p:cNvPr>
            <p:cNvSpPr txBox="1"/>
            <p:nvPr/>
          </p:nvSpPr>
          <p:spPr>
            <a:xfrm>
              <a:off x="6811245" y="3241146"/>
              <a:ext cx="1592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individual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F38669-ACCD-4463-89D1-B738E5C4071D}"/>
                </a:ext>
              </a:extLst>
            </p:cNvPr>
            <p:cNvSpPr txBox="1"/>
            <p:nvPr/>
          </p:nvSpPr>
          <p:spPr>
            <a:xfrm>
              <a:off x="6811245" y="3528554"/>
              <a:ext cx="1280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summary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76EA77-8354-472A-B825-A49D042C6325}"/>
                </a:ext>
              </a:extLst>
            </p:cNvPr>
            <p:cNvSpPr txBox="1"/>
            <p:nvPr/>
          </p:nvSpPr>
          <p:spPr>
            <a:xfrm>
              <a:off x="6796559" y="3815474"/>
              <a:ext cx="191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patient-list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7C10D4D-E94F-E142-91D7-2B14A108A1E4}"/>
              </a:ext>
            </a:extLst>
          </p:cNvPr>
          <p:cNvSpPr txBox="1"/>
          <p:nvPr/>
        </p:nvSpPr>
        <p:spPr>
          <a:xfrm>
            <a:off x="1517598" y="5602473"/>
            <a:ext cx="383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Data, Collect Data, Subscription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EC9073-E7FB-DE4B-9FC4-E36D1CFA9550}"/>
              </a:ext>
            </a:extLst>
          </p:cNvPr>
          <p:cNvGrpSpPr/>
          <p:nvPr/>
        </p:nvGrpSpPr>
        <p:grpSpPr>
          <a:xfrm>
            <a:off x="2707669" y="4207298"/>
            <a:ext cx="2124808" cy="664084"/>
            <a:chOff x="2862110" y="2885008"/>
            <a:chExt cx="2247060" cy="583024"/>
          </a:xfrm>
        </p:grpSpPr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0854D18C-8904-5248-9E54-B9A7993466BA}"/>
                </a:ext>
              </a:extLst>
            </p:cNvPr>
            <p:cNvSpPr/>
            <p:nvPr/>
          </p:nvSpPr>
          <p:spPr>
            <a:xfrm>
              <a:off x="2862110" y="2885008"/>
              <a:ext cx="2247060" cy="583024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12CC0E-364C-4B40-941C-ECFBE718FD91}"/>
                </a:ext>
              </a:extLst>
            </p:cNvPr>
            <p:cNvSpPr txBox="1"/>
            <p:nvPr/>
          </p:nvSpPr>
          <p:spPr>
            <a:xfrm>
              <a:off x="2921276" y="3024531"/>
              <a:ext cx="2153285" cy="297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data-collection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579A05-9DD2-BC46-8BE8-67B089111F3E}"/>
              </a:ext>
            </a:extLst>
          </p:cNvPr>
          <p:cNvSpPr txBox="1"/>
          <p:nvPr/>
        </p:nvSpPr>
        <p:spPr>
          <a:xfrm>
            <a:off x="7017426" y="5599276"/>
            <a:ext cx="6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A6A54-71B1-49F3-9E4E-30782D630A40}"/>
              </a:ext>
            </a:extLst>
          </p:cNvPr>
          <p:cNvSpPr/>
          <p:nvPr/>
        </p:nvSpPr>
        <p:spPr>
          <a:xfrm>
            <a:off x="4470314" y="2613368"/>
            <a:ext cx="1869274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27C6-A8F7-4EB1-AC17-256FCEF52D75}"/>
              </a:ext>
            </a:extLst>
          </p:cNvPr>
          <p:cNvSpPr/>
          <p:nvPr/>
        </p:nvSpPr>
        <p:spPr>
          <a:xfrm>
            <a:off x="1326792" y="2660940"/>
            <a:ext cx="1869274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</a:p>
        </p:txBody>
      </p:sp>
    </p:spTree>
    <p:extLst>
      <p:ext uri="{BB962C8B-B14F-4D97-AF65-F5344CB8AC3E}">
        <p14:creationId xmlns:p14="http://schemas.microsoft.com/office/powerpoint/2010/main" val="392783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194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 Eisenberg</dc:creator>
  <cp:lastModifiedBy>Bryn</cp:lastModifiedBy>
  <cp:revision>28</cp:revision>
  <dcterms:created xsi:type="dcterms:W3CDTF">2019-02-28T17:19:41Z</dcterms:created>
  <dcterms:modified xsi:type="dcterms:W3CDTF">2019-03-06T23:22:41Z</dcterms:modified>
</cp:coreProperties>
</file>