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306" r:id="rId6"/>
    <p:sldId id="313" r:id="rId7"/>
    <p:sldId id="310" r:id="rId8"/>
    <p:sldId id="312" r:id="rId9"/>
    <p:sldId id="316" r:id="rId10"/>
    <p:sldId id="317" r:id="rId11"/>
    <p:sldId id="315" r:id="rId12"/>
    <p:sldId id="311" r:id="rId13"/>
    <p:sldId id="314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52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ders, Lee A" initials="LLA" lastIdx="9" clrIdx="0">
    <p:extLst/>
  </p:cmAuthor>
  <p:cmAuthor id="2" name="Lucero, Adela C" initials="LAC" lastIdx="3" clrIdx="1">
    <p:extLst/>
  </p:cmAuthor>
  <p:cmAuthor id="3" name="Scaplen, Christine L." initials="SCL" lastIdx="7" clrIdx="2">
    <p:extLst>
      <p:ext uri="{19B8F6BF-5375-455C-9EA6-DF929625EA0E}">
        <p15:presenceInfo xmlns:p15="http://schemas.microsoft.com/office/powerpoint/2012/main" userId="S-1-5-21-1940666338-227100268-1349548132-2650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E"/>
    <a:srgbClr val="BED131"/>
    <a:srgbClr val="005B94"/>
    <a:srgbClr val="0099FF"/>
    <a:srgbClr val="F2F2F2"/>
    <a:srgbClr val="B7E3FF"/>
    <a:srgbClr val="C2CF00"/>
    <a:srgbClr val="DCF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115" autoAdjust="0"/>
    <p:restoredTop sz="89660" autoAdjust="0"/>
  </p:normalViewPr>
  <p:slideViewPr>
    <p:cSldViewPr snapToGrid="0">
      <p:cViewPr varScale="1">
        <p:scale>
          <a:sx n="69" d="100"/>
          <a:sy n="69" d="100"/>
        </p:scale>
        <p:origin x="922" y="67"/>
      </p:cViewPr>
      <p:guideLst>
        <p:guide pos="352"/>
        <p:guide orient="horz"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2982" y="-5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17C5A-9BF1-49B2-B9E6-5667BDA704AB}" type="datetimeFigureOut">
              <a:rPr lang="en-US" smtClean="0"/>
              <a:t>2018-01-29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BFCB6-AC14-45D3-B691-1B2FF4EA2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8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BB8EC778-3E7B-4C02-A613-A876A109188B}" type="datetimeFigureOut">
              <a:rPr lang="en-US" smtClean="0"/>
              <a:t>2018-01-29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75D8DFB9-353B-4E44-81C5-27D831504A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8DFB9-353B-4E44-81C5-27D831504AD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0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42" y="251918"/>
            <a:ext cx="9956800" cy="7124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42" y="1084908"/>
            <a:ext cx="9956800" cy="4566694"/>
          </a:xfrm>
          <a:solidFill>
            <a:schemeClr val="bg1"/>
          </a:solidFill>
        </p:spPr>
        <p:txBody>
          <a:bodyPr>
            <a:noAutofit/>
          </a:bodyPr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192" y="113019"/>
            <a:ext cx="9956800" cy="7124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39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7409" y="6485839"/>
            <a:ext cx="7490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Limited</a:t>
            </a:r>
            <a:r>
              <a:rPr lang="en-US" sz="800" baseline="0" dirty="0"/>
              <a:t> Distribution Only – Not for Public Release    </a:t>
            </a:r>
            <a:r>
              <a:rPr lang="en-US" sz="800" dirty="0"/>
              <a:t>© 2018, The MITRE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6988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68992" y="6492876"/>
            <a:ext cx="723008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417" y="240343"/>
            <a:ext cx="10727432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416" y="1073333"/>
            <a:ext cx="10727433" cy="4566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782128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3" r="23077"/>
          <a:stretch/>
        </p:blipFill>
        <p:spPr>
          <a:xfrm>
            <a:off x="0" y="56828"/>
            <a:ext cx="782128" cy="70517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111284" y="6485839"/>
            <a:ext cx="7490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Limited</a:t>
            </a:r>
            <a:r>
              <a:rPr lang="en-US" sz="800" baseline="0" dirty="0"/>
              <a:t> Distribution Only – Not for Public Release    OR     </a:t>
            </a:r>
            <a:r>
              <a:rPr lang="en-US" sz="800" dirty="0"/>
              <a:t>Approved for Public Release; Distribution Unlimited. XX-</a:t>
            </a:r>
            <a:r>
              <a:rPr lang="en-US" sz="800" dirty="0" err="1"/>
              <a:t>XXXX</a:t>
            </a:r>
            <a:r>
              <a:rPr lang="en-US" sz="800" dirty="0"/>
              <a:t>  © 2017, The MITRE Corporation.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6" r:id="rId7"/>
    <p:sldLayoutId id="2147483658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5B94"/>
          </a:solidFill>
          <a:latin typeface="+mj-lt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20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hl7.org/dstucomments/showdetail_comment.cfm?commentid=150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dstucomments/showdetail_comment.cfm?commentid=150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53600" y="6492875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140976" y="982368"/>
            <a:ext cx="7164823" cy="846432"/>
          </a:xfrm>
        </p:spPr>
        <p:txBody>
          <a:bodyPr>
            <a:noAutofit/>
          </a:bodyPr>
          <a:lstStyle/>
          <a:p>
            <a:r>
              <a:rPr lang="en-US" sz="3200" dirty="0"/>
              <a:t>HL7 CQL-Based HQMF Implementation Guide (IG) Discussion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140976" y="2139055"/>
            <a:ext cx="6851649" cy="5453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80A644"/>
              </a:buClr>
              <a:buSzPct val="85000"/>
              <a:defRPr/>
            </a:pPr>
            <a:r>
              <a:rPr lang="en-US" dirty="0"/>
              <a:t>Paul Denning</a:t>
            </a:r>
          </a:p>
          <a:p>
            <a:pPr>
              <a:lnSpc>
                <a:spcPct val="100000"/>
              </a:lnSpc>
              <a:buClr>
                <a:srgbClr val="80A644"/>
              </a:buClr>
              <a:buSzPct val="85000"/>
              <a:defRPr/>
            </a:pPr>
            <a:r>
              <a:rPr lang="en-US" dirty="0"/>
              <a:t>The MITRE Corporation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76" y="2994645"/>
            <a:ext cx="9494491" cy="34433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5726" y="274563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spc="300" baseline="0" dirty="0">
                <a:solidFill>
                  <a:schemeClr val="tx2"/>
                </a:solidFill>
                <a:latin typeface="Arial Black" panose="020B0A04020102020204" pitchFamily="34" charset="0"/>
                <a:ea typeface="+mn-ea"/>
                <a:cs typeface="+mn-cs"/>
              </a:rPr>
              <a:t>CMS ALLIANCE TO MODERNIZE HEALTHCARE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749767" y="249163"/>
            <a:ext cx="135005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Clr>
                <a:srgbClr val="80A644"/>
              </a:buClr>
              <a:buSzPct val="85000"/>
              <a:defRPr/>
            </a:pPr>
            <a:r>
              <a:rPr lang="en-US" sz="1200" dirty="0">
                <a:solidFill>
                  <a:prstClr val="black">
                    <a:tint val="75000"/>
                  </a:prstClr>
                </a:solidFill>
                <a:latin typeface="Trebuchet MS" panose="020B0603020202020204" pitchFamily="34" charset="0"/>
              </a:rPr>
              <a:t>January 29, 2018</a:t>
            </a:r>
          </a:p>
        </p:txBody>
      </p:sp>
    </p:spTree>
    <p:extLst>
      <p:ext uri="{BB962C8B-B14F-4D97-AF65-F5344CB8AC3E}">
        <p14:creationId xmlns:p14="http://schemas.microsoft.com/office/powerpoint/2010/main" val="19167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9753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DEC5A-661A-4E81-B2E1-59A0E4D250B7}"/>
              </a:ext>
            </a:extLst>
          </p:cNvPr>
          <p:cNvSpPr txBox="1"/>
          <p:nvPr/>
        </p:nvSpPr>
        <p:spPr>
          <a:xfrm>
            <a:off x="2107847" y="306490"/>
            <a:ext cx="8190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Telligen</a:t>
            </a:r>
            <a:r>
              <a:rPr lang="en-US" sz="1400" dirty="0"/>
              <a:t> comment </a:t>
            </a:r>
            <a:r>
              <a:rPr lang="en-US" sz="1400" dirty="0">
                <a:hlinkClick r:id="rId2"/>
              </a:rPr>
              <a:t>http://www.hl7.org/dstucomments/showdetail_comment.cfm?commentid=1504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DDB4-14A7-4D6E-9BE0-E424D908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444" y="688704"/>
            <a:ext cx="7049111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9753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E9E96-FD4F-48AC-95DB-0B73FFB7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86" y="849996"/>
            <a:ext cx="6988146" cy="36655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9851D-1D5E-4846-82AC-B0CC943CCC6C}"/>
              </a:ext>
            </a:extLst>
          </p:cNvPr>
          <p:cNvSpPr/>
          <p:nvPr/>
        </p:nvSpPr>
        <p:spPr>
          <a:xfrm>
            <a:off x="1534511" y="3668109"/>
            <a:ext cx="5580992" cy="567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AF34D-5D71-41C7-B751-C679F733AC43}"/>
              </a:ext>
            </a:extLst>
          </p:cNvPr>
          <p:cNvSpPr txBox="1"/>
          <p:nvPr/>
        </p:nvSpPr>
        <p:spPr>
          <a:xfrm>
            <a:off x="2936272" y="4982278"/>
            <a:ext cx="8532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Telligen</a:t>
            </a:r>
            <a:r>
              <a:rPr lang="en-US" dirty="0"/>
              <a:t> comment</a:t>
            </a:r>
          </a:p>
          <a:p>
            <a:r>
              <a:rPr lang="en-US" dirty="0">
                <a:hlinkClick r:id="rId3"/>
              </a:rPr>
              <a:t>http://www.hl7.org/dstucomments/showdetail_comment.cfm?commentid=1504</a:t>
            </a:r>
            <a:r>
              <a:rPr lang="en-US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061225-8F0B-4318-A67F-35E37AF28572}"/>
              </a:ext>
            </a:extLst>
          </p:cNvPr>
          <p:cNvSpPr/>
          <p:nvPr/>
        </p:nvSpPr>
        <p:spPr>
          <a:xfrm>
            <a:off x="3641834" y="2516334"/>
            <a:ext cx="2412123" cy="1921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DDEEBA-62CA-43A4-867F-857282245F0F}"/>
              </a:ext>
            </a:extLst>
          </p:cNvPr>
          <p:cNvCxnSpPr>
            <a:endCxn id="6" idx="1"/>
          </p:cNvCxnSpPr>
          <p:nvPr/>
        </p:nvCxnSpPr>
        <p:spPr>
          <a:xfrm>
            <a:off x="2007476" y="4235668"/>
            <a:ext cx="928796" cy="106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9C0A05-52CE-4DD5-8AFE-47497E8D00EB}"/>
              </a:ext>
            </a:extLst>
          </p:cNvPr>
          <p:cNvSpPr txBox="1"/>
          <p:nvPr/>
        </p:nvSpPr>
        <p:spPr>
          <a:xfrm>
            <a:off x="7987863" y="1324303"/>
            <a:ext cx="336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accurate: value will be computed over the list of events after exclusions (if any) are removed.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E09A37-AF2E-4FC1-8B2F-D707F80138EF}"/>
              </a:ext>
            </a:extLst>
          </p:cNvPr>
          <p:cNvCxnSpPr/>
          <p:nvPr/>
        </p:nvCxnSpPr>
        <p:spPr>
          <a:xfrm flipV="1">
            <a:off x="6053957" y="1567543"/>
            <a:ext cx="1933906" cy="104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4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9753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5BF0F-E4EE-4F47-B772-BEE91D4A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8" y="2739330"/>
            <a:ext cx="7895004" cy="137934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9851D-1D5E-4846-82AC-B0CC943CCC6C}"/>
              </a:ext>
            </a:extLst>
          </p:cNvPr>
          <p:cNvSpPr/>
          <p:nvPr/>
        </p:nvSpPr>
        <p:spPr>
          <a:xfrm>
            <a:off x="3987842" y="3269410"/>
            <a:ext cx="3174958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904D-92EE-4177-8462-7F47E4302456}"/>
              </a:ext>
            </a:extLst>
          </p:cNvPr>
          <p:cNvSpPr txBox="1"/>
          <p:nvPr/>
        </p:nvSpPr>
        <p:spPr>
          <a:xfrm>
            <a:off x="7162800" y="941201"/>
            <a:ext cx="336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accurate: calculation is performed over the list of events after exclusions (if any) are removed.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AC3968-5E0D-42EE-AC88-04ACA4F180D0}"/>
              </a:ext>
            </a:extLst>
          </p:cNvPr>
          <p:cNvCxnSpPr/>
          <p:nvPr/>
        </p:nvCxnSpPr>
        <p:spPr>
          <a:xfrm flipV="1">
            <a:off x="5244662" y="1376855"/>
            <a:ext cx="1918138" cy="189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D88A05-B55E-4638-A896-BC64E95BB078}"/>
              </a:ext>
            </a:extLst>
          </p:cNvPr>
          <p:cNvSpPr txBox="1"/>
          <p:nvPr/>
        </p:nvSpPr>
        <p:spPr>
          <a:xfrm>
            <a:off x="2761552" y="4935728"/>
            <a:ext cx="739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Disposition of STU comment 1504 should allow change to this  section also to clarify calculation</a:t>
            </a:r>
          </a:p>
        </p:txBody>
      </p:sp>
    </p:spTree>
    <p:extLst>
      <p:ext uri="{BB962C8B-B14F-4D97-AF65-F5344CB8AC3E}">
        <p14:creationId xmlns:p14="http://schemas.microsoft.com/office/powerpoint/2010/main" val="279772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60035-7DE0-4314-BF6A-96FD32CC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</a:t>
            </a:r>
            <a:r>
              <a:rPr lang="en-US" dirty="0" err="1"/>
              <a:t>methodCode</a:t>
            </a:r>
            <a:r>
              <a:rPr lang="en-US" dirty="0"/>
              <a:t> explicit in HQMF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F00D5-6544-417B-A21D-EE86E617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EA85-3278-441B-83ED-C3A2B20318FC}"/>
              </a:ext>
            </a:extLst>
          </p:cNvPr>
          <p:cNvSpPr txBox="1"/>
          <p:nvPr/>
        </p:nvSpPr>
        <p:spPr>
          <a:xfrm>
            <a:off x="2298850" y="1266417"/>
            <a:ext cx="7507183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&lt;!--Definition for Measure Observation 1--&gt;&lt;definition&gt;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measureObservationDefinition</a:t>
            </a:r>
            <a:r>
              <a:rPr lang="en-US" sz="1600" dirty="0"/>
              <a:t> </a:t>
            </a:r>
            <a:r>
              <a:rPr lang="en-US" sz="1600" dirty="0" err="1"/>
              <a:t>classCode</a:t>
            </a:r>
            <a:r>
              <a:rPr lang="en-US" sz="1600" dirty="0"/>
              <a:t>="OBS" </a:t>
            </a:r>
            <a:r>
              <a:rPr lang="en-US" sz="1600" dirty="0" err="1"/>
              <a:t>moodCode</a:t>
            </a:r>
            <a:r>
              <a:rPr lang="en-US" sz="1600" dirty="0"/>
              <a:t>="DEF"&gt;</a:t>
            </a:r>
          </a:p>
          <a:p>
            <a:r>
              <a:rPr lang="en-US" sz="1600" dirty="0"/>
              <a:t>               &lt;id extension="SUM Of Measure Observation 1"</a:t>
            </a:r>
          </a:p>
          <a:p>
            <a:r>
              <a:rPr lang="en-US" sz="1600" dirty="0"/>
              <a:t>                   root="381B7D83-E720-4E54-A315-0A6ECAC8C484"/&gt;</a:t>
            </a:r>
          </a:p>
          <a:p>
            <a:r>
              <a:rPr lang="en-US" sz="1600" dirty="0"/>
              <a:t>               &lt;code code="AGGREGATE" </a:t>
            </a:r>
            <a:r>
              <a:rPr lang="en-US" sz="1600" dirty="0" err="1"/>
              <a:t>codeSystem</a:t>
            </a:r>
            <a:r>
              <a:rPr lang="en-US" sz="1600" dirty="0"/>
              <a:t>="2.16.840.1.113883.5.4"/&gt;</a:t>
            </a:r>
          </a:p>
          <a:p>
            <a:r>
              <a:rPr lang="en-US" sz="1600" dirty="0"/>
              <a:t>               &lt;value </a:t>
            </a:r>
            <a:r>
              <a:rPr lang="en-US" sz="1600" dirty="0" err="1"/>
              <a:t>nullFlavor</a:t>
            </a:r>
            <a:r>
              <a:rPr lang="en-US" sz="1600" dirty="0"/>
              <a:t>="DER" </a:t>
            </a:r>
            <a:r>
              <a:rPr lang="en-US" sz="1600" dirty="0" err="1"/>
              <a:t>xsi:type</a:t>
            </a:r>
            <a:r>
              <a:rPr lang="en-US" sz="1600" dirty="0"/>
              <a:t>="INT"&gt;</a:t>
            </a:r>
          </a:p>
          <a:p>
            <a:r>
              <a:rPr lang="en-US" sz="1600" dirty="0"/>
              <a:t>                  &lt;expression value="PD1205.&amp;quot;Measure Observation 1&amp;quot;"/&gt;</a:t>
            </a:r>
          </a:p>
          <a:p>
            <a:r>
              <a:rPr lang="en-US" sz="1600" dirty="0"/>
              <a:t>               &lt;/value&gt;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   </a:t>
            </a: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methodCode</a:t>
            </a:r>
            <a:r>
              <a:rPr lang="en-US" sz="16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   &lt;item code="SUM" </a:t>
            </a:r>
            <a:r>
              <a:rPr lang="en-US" sz="1600" b="1" dirty="0" err="1">
                <a:solidFill>
                  <a:srgbClr val="FF0000"/>
                </a:solidFill>
              </a:rPr>
              <a:t>codeSystem</a:t>
            </a:r>
            <a:r>
              <a:rPr lang="en-US" sz="1600" b="1" dirty="0">
                <a:solidFill>
                  <a:srgbClr val="FF0000"/>
                </a:solidFill>
              </a:rPr>
              <a:t>="2.16.840.1.113883.5.84"/&gt;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         &lt;/</a:t>
            </a:r>
            <a:r>
              <a:rPr lang="en-US" sz="1600" b="1" dirty="0" err="1">
                <a:solidFill>
                  <a:srgbClr val="FF0000"/>
                </a:solidFill>
              </a:rPr>
              <a:t>methodCode</a:t>
            </a:r>
            <a:r>
              <a:rPr lang="en-US" sz="16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sz="1600" dirty="0"/>
              <a:t>               &lt;component </a:t>
            </a:r>
            <a:r>
              <a:rPr lang="en-US" sz="1600" dirty="0" err="1"/>
              <a:t>typeCode</a:t>
            </a:r>
            <a:r>
              <a:rPr lang="en-US" sz="1600" dirty="0"/>
              <a:t>="COMP"&gt;</a:t>
            </a:r>
          </a:p>
          <a:p>
            <a:r>
              <a:rPr lang="en-US" sz="1600" dirty="0"/>
              <a:t>                  &lt;</a:t>
            </a:r>
            <a:r>
              <a:rPr lang="en-US" sz="1600" dirty="0" err="1"/>
              <a:t>criteriaReference</a:t>
            </a:r>
            <a:r>
              <a:rPr lang="en-US" sz="1600" dirty="0"/>
              <a:t> </a:t>
            </a:r>
            <a:r>
              <a:rPr lang="en-US" sz="1600" dirty="0" err="1"/>
              <a:t>classCode</a:t>
            </a:r>
            <a:r>
              <a:rPr lang="en-US" sz="1600" dirty="0"/>
              <a:t>="OBS" </a:t>
            </a:r>
            <a:r>
              <a:rPr lang="en-US" sz="1600" dirty="0" err="1"/>
              <a:t>moodCode</a:t>
            </a:r>
            <a:r>
              <a:rPr lang="en-US" sz="1600" dirty="0"/>
              <a:t>="EVN"&gt;</a:t>
            </a:r>
          </a:p>
          <a:p>
            <a:r>
              <a:rPr lang="en-US" sz="1600" dirty="0"/>
              <a:t>                     &lt;id extension="PD1205.&amp;quot;Measure Population 1&amp;quot;"</a:t>
            </a:r>
          </a:p>
          <a:p>
            <a:r>
              <a:rPr lang="en-US" sz="1600" dirty="0"/>
              <a:t>                         root="3775700E-8C1D-4DA6-A289-A7BE17E5111F"/&gt;</a:t>
            </a:r>
          </a:p>
          <a:p>
            <a:r>
              <a:rPr lang="en-US" sz="1600" dirty="0"/>
              <a:t>                  &lt;/</a:t>
            </a:r>
            <a:r>
              <a:rPr lang="en-US" sz="1600" dirty="0" err="1"/>
              <a:t>criteriaReference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&lt;/component&gt;</a:t>
            </a:r>
          </a:p>
          <a:p>
            <a:r>
              <a:rPr lang="en-US" sz="1600" dirty="0"/>
              <a:t>            &lt;/</a:t>
            </a:r>
            <a:r>
              <a:rPr lang="en-US" sz="1600" dirty="0" err="1"/>
              <a:t>measureObservationDefinition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&lt;/definition&gt;</a:t>
            </a:r>
          </a:p>
        </p:txBody>
      </p:sp>
    </p:spTree>
    <p:extLst>
      <p:ext uri="{BB962C8B-B14F-4D97-AF65-F5344CB8AC3E}">
        <p14:creationId xmlns:p14="http://schemas.microsoft.com/office/powerpoint/2010/main" val="56911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60035-7DE0-4314-BF6A-96FD32CC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</a:t>
            </a:r>
            <a:r>
              <a:rPr lang="en-US" dirty="0" err="1"/>
              <a:t>methodCode</a:t>
            </a:r>
            <a:r>
              <a:rPr lang="en-US" dirty="0"/>
              <a:t> not in HQMF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F00D5-6544-417B-A21D-EE86E617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4EA85-3278-441B-83ED-C3A2B20318FC}"/>
              </a:ext>
            </a:extLst>
          </p:cNvPr>
          <p:cNvSpPr txBox="1"/>
          <p:nvPr/>
        </p:nvSpPr>
        <p:spPr>
          <a:xfrm>
            <a:off x="2196790" y="964383"/>
            <a:ext cx="7507183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&lt;!--Definition for Measure Observation 1--&gt;&lt;definition&gt;</a:t>
            </a:r>
          </a:p>
          <a:p>
            <a:r>
              <a:rPr lang="en-US" sz="1600" dirty="0"/>
              <a:t>            &lt;</a:t>
            </a:r>
            <a:r>
              <a:rPr lang="en-US" sz="1600" dirty="0" err="1"/>
              <a:t>measureObservationDefinition</a:t>
            </a:r>
            <a:r>
              <a:rPr lang="en-US" sz="1600" dirty="0"/>
              <a:t> </a:t>
            </a:r>
            <a:r>
              <a:rPr lang="en-US" sz="1600" dirty="0" err="1"/>
              <a:t>classCode</a:t>
            </a:r>
            <a:r>
              <a:rPr lang="en-US" sz="1600" dirty="0"/>
              <a:t>="OBS" </a:t>
            </a:r>
            <a:r>
              <a:rPr lang="en-US" sz="1600" dirty="0" err="1"/>
              <a:t>moodCode</a:t>
            </a:r>
            <a:r>
              <a:rPr lang="en-US" sz="1600" dirty="0"/>
              <a:t>="DEF"&gt;</a:t>
            </a:r>
          </a:p>
          <a:p>
            <a:r>
              <a:rPr lang="en-US" sz="1600" dirty="0"/>
              <a:t>               &lt;id extension="SUM Of Measure Observation 1"</a:t>
            </a:r>
          </a:p>
          <a:p>
            <a:r>
              <a:rPr lang="en-US" sz="1600" dirty="0"/>
              <a:t>                   root="381B7D83-E720-4E54-A315-0A6ECAC8C484"/&gt;</a:t>
            </a:r>
          </a:p>
          <a:p>
            <a:r>
              <a:rPr lang="en-US" sz="1600" dirty="0"/>
              <a:t>               &lt;code code="AGGREGATE" </a:t>
            </a:r>
            <a:r>
              <a:rPr lang="en-US" sz="1600" dirty="0" err="1"/>
              <a:t>codeSystem</a:t>
            </a:r>
            <a:r>
              <a:rPr lang="en-US" sz="1600" dirty="0"/>
              <a:t>="2.16.840.1.113883.5.4"/&gt;</a:t>
            </a:r>
          </a:p>
          <a:p>
            <a:r>
              <a:rPr lang="en-US" sz="1600" dirty="0"/>
              <a:t>               &lt;value </a:t>
            </a:r>
            <a:r>
              <a:rPr lang="en-US" sz="1600" dirty="0" err="1"/>
              <a:t>nullFlavor</a:t>
            </a:r>
            <a:r>
              <a:rPr lang="en-US" sz="1600" dirty="0"/>
              <a:t>="DER" </a:t>
            </a:r>
            <a:r>
              <a:rPr lang="en-US" sz="1600" dirty="0" err="1"/>
              <a:t>xsi:type</a:t>
            </a:r>
            <a:r>
              <a:rPr lang="en-US" sz="1600" dirty="0"/>
              <a:t>="INT"&gt;</a:t>
            </a:r>
          </a:p>
          <a:p>
            <a:r>
              <a:rPr lang="en-US" sz="1600" dirty="0"/>
              <a:t>                  &lt;expression value="PD1205.&amp;quot;Measure Observation 1&amp;quot;"/&gt;</a:t>
            </a:r>
          </a:p>
          <a:p>
            <a:r>
              <a:rPr lang="en-US" sz="1600" dirty="0"/>
              <a:t>               &lt;/value&gt;</a:t>
            </a:r>
          </a:p>
          <a:p>
            <a:r>
              <a:rPr lang="en-US" sz="1600" strike="sngStrike" dirty="0"/>
              <a:t>               </a:t>
            </a:r>
            <a:r>
              <a:rPr lang="en-US" sz="1600" b="1" strike="sngStrike" dirty="0"/>
              <a:t>&lt;</a:t>
            </a:r>
            <a:r>
              <a:rPr lang="en-US" sz="1600" b="1" strike="sngStrike" dirty="0" err="1"/>
              <a:t>methodCode</a:t>
            </a:r>
            <a:r>
              <a:rPr lang="en-US" sz="1600" b="1" strike="sngStrike" dirty="0"/>
              <a:t>&gt;</a:t>
            </a:r>
          </a:p>
          <a:p>
            <a:r>
              <a:rPr lang="en-US" sz="1600" b="1" strike="sngStrike" dirty="0"/>
              <a:t>                  &lt;item code="SUM" </a:t>
            </a:r>
            <a:r>
              <a:rPr lang="en-US" sz="1600" b="1" strike="sngStrike" dirty="0" err="1"/>
              <a:t>codeSystem</a:t>
            </a:r>
            <a:r>
              <a:rPr lang="en-US" sz="1600" b="1" strike="sngStrike" dirty="0"/>
              <a:t>="2.16.840.1.113883.5.84"/&gt;</a:t>
            </a:r>
          </a:p>
          <a:p>
            <a:r>
              <a:rPr lang="en-US" sz="1600" b="1" strike="sngStrike" dirty="0"/>
              <a:t>               &lt;/</a:t>
            </a:r>
            <a:r>
              <a:rPr lang="en-US" sz="1600" b="1" strike="sngStrike" dirty="0" err="1"/>
              <a:t>methodCode</a:t>
            </a:r>
            <a:r>
              <a:rPr lang="en-US" sz="1600" b="1" strike="sngStrike" dirty="0"/>
              <a:t>&gt;</a:t>
            </a:r>
          </a:p>
          <a:p>
            <a:r>
              <a:rPr lang="en-US" sz="1600" dirty="0"/>
              <a:t>               &lt;component </a:t>
            </a:r>
            <a:r>
              <a:rPr lang="en-US" sz="1600" dirty="0" err="1"/>
              <a:t>typeCode</a:t>
            </a:r>
            <a:r>
              <a:rPr lang="en-US" sz="1600" dirty="0"/>
              <a:t>="COMP"&gt;</a:t>
            </a:r>
          </a:p>
          <a:p>
            <a:r>
              <a:rPr lang="en-US" sz="1600" dirty="0"/>
              <a:t>                  &lt;</a:t>
            </a:r>
            <a:r>
              <a:rPr lang="en-US" sz="1600" dirty="0" err="1"/>
              <a:t>criteriaReference</a:t>
            </a:r>
            <a:r>
              <a:rPr lang="en-US" sz="1600" dirty="0"/>
              <a:t> </a:t>
            </a:r>
            <a:r>
              <a:rPr lang="en-US" sz="1600" dirty="0" err="1"/>
              <a:t>classCode</a:t>
            </a:r>
            <a:r>
              <a:rPr lang="en-US" sz="1600" dirty="0"/>
              <a:t>="OBS" </a:t>
            </a:r>
            <a:r>
              <a:rPr lang="en-US" sz="1600" dirty="0" err="1"/>
              <a:t>moodCode</a:t>
            </a:r>
            <a:r>
              <a:rPr lang="en-US" sz="1600" dirty="0"/>
              <a:t>="EVN"&gt;</a:t>
            </a:r>
          </a:p>
          <a:p>
            <a:r>
              <a:rPr lang="en-US" sz="1600" dirty="0"/>
              <a:t>                     &lt;id extension="PD1205.&amp;quot;Measure Population 1&amp;quot;"</a:t>
            </a:r>
          </a:p>
          <a:p>
            <a:r>
              <a:rPr lang="en-US" sz="1600" dirty="0"/>
              <a:t>                         root="3775700E-8C1D-4DA6-A289-A7BE17E5111F"/&gt;</a:t>
            </a:r>
          </a:p>
          <a:p>
            <a:r>
              <a:rPr lang="en-US" sz="1600" dirty="0"/>
              <a:t>                  &lt;/</a:t>
            </a:r>
            <a:r>
              <a:rPr lang="en-US" sz="1600" dirty="0" err="1"/>
              <a:t>criteriaReference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   &lt;/component&gt;</a:t>
            </a:r>
          </a:p>
          <a:p>
            <a:r>
              <a:rPr lang="en-US" sz="1600" dirty="0"/>
              <a:t>            &lt;/</a:t>
            </a:r>
            <a:r>
              <a:rPr lang="en-US" sz="1600" dirty="0" err="1"/>
              <a:t>measureObservationDefinition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&lt;/definition&gt;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918B3-D470-43E4-A247-76691418AC2C}"/>
              </a:ext>
            </a:extLst>
          </p:cNvPr>
          <p:cNvSpPr txBox="1"/>
          <p:nvPr/>
        </p:nvSpPr>
        <p:spPr>
          <a:xfrm>
            <a:off x="3166946" y="5888808"/>
            <a:ext cx="6229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is default aggregation method if not in HQMF?</a:t>
            </a:r>
          </a:p>
        </p:txBody>
      </p:sp>
    </p:spTree>
    <p:extLst>
      <p:ext uri="{BB962C8B-B14F-4D97-AF65-F5344CB8AC3E}">
        <p14:creationId xmlns:p14="http://schemas.microsoft.com/office/powerpoint/2010/main" val="63359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38DFF-2AE1-4C63-B9DB-029F0E2D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92" y="3213058"/>
            <a:ext cx="9956800" cy="712465"/>
          </a:xfrm>
        </p:spPr>
        <p:txBody>
          <a:bodyPr>
            <a:normAutofit/>
          </a:bodyPr>
          <a:lstStyle/>
          <a:p>
            <a:r>
              <a:rPr lang="en-US" dirty="0"/>
              <a:t>Other Clerical Errors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1627F-4A33-495C-A979-3D0A512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9753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30017-88DD-4F50-AF51-7E0D90EDE34E}"/>
              </a:ext>
            </a:extLst>
          </p:cNvPr>
          <p:cNvSpPr txBox="1"/>
          <p:nvPr/>
        </p:nvSpPr>
        <p:spPr>
          <a:xfrm>
            <a:off x="3129543" y="5145943"/>
            <a:ext cx="5801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new STU comment to address this clerical error?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E2D809-2BFD-443D-8F0F-44219D26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13" y="1820872"/>
            <a:ext cx="8504168" cy="1247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3AC59C-6A0D-4204-A80B-C468DDD8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13" y="3717768"/>
            <a:ext cx="9354450" cy="8814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57B5B-F0AC-4E2F-8A91-B7AC0873D0D8}"/>
              </a:ext>
            </a:extLst>
          </p:cNvPr>
          <p:cNvSpPr/>
          <p:nvPr/>
        </p:nvSpPr>
        <p:spPr>
          <a:xfrm>
            <a:off x="8067935" y="1863984"/>
            <a:ext cx="1137921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3D9313A-A28C-448D-803E-A9DCF2F20C0B}"/>
              </a:ext>
            </a:extLst>
          </p:cNvPr>
          <p:cNvSpPr/>
          <p:nvPr/>
        </p:nvSpPr>
        <p:spPr>
          <a:xfrm>
            <a:off x="9753600" y="382854"/>
            <a:ext cx="1598181" cy="1050913"/>
          </a:xfrm>
          <a:prstGeom prst="accentCallout1">
            <a:avLst>
              <a:gd name="adj1" fmla="val 18750"/>
              <a:gd name="adj2" fmla="val -8333"/>
              <a:gd name="adj3" fmla="val 138091"/>
              <a:gd name="adj4" fmla="val -4169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[4] is a reference to the Normative HQMF, not to the earlier R1 STU2</a:t>
            </a:r>
          </a:p>
        </p:txBody>
      </p:sp>
    </p:spTree>
    <p:extLst>
      <p:ext uri="{BB962C8B-B14F-4D97-AF65-F5344CB8AC3E}">
        <p14:creationId xmlns:p14="http://schemas.microsoft.com/office/powerpoint/2010/main" val="306137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lide Number Placeholder 3"/>
          <p:cNvSpPr txBox="1">
            <a:spLocks/>
          </p:cNvSpPr>
          <p:nvPr/>
        </p:nvSpPr>
        <p:spPr>
          <a:xfrm>
            <a:off x="9753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5008BC-DA31-4D19-837B-EFA4386B05F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D4417-BCF5-4DE8-9593-C14F6B9E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250" y="1886433"/>
            <a:ext cx="7727350" cy="98306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D9851D-1D5E-4846-82AC-B0CC943CCC6C}"/>
              </a:ext>
            </a:extLst>
          </p:cNvPr>
          <p:cNvSpPr/>
          <p:nvPr/>
        </p:nvSpPr>
        <p:spPr>
          <a:xfrm>
            <a:off x="4286249" y="2358390"/>
            <a:ext cx="807721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D67DAF1A-3E1D-42D2-96D6-E7365C447867}"/>
              </a:ext>
            </a:extLst>
          </p:cNvPr>
          <p:cNvSpPr/>
          <p:nvPr/>
        </p:nvSpPr>
        <p:spPr>
          <a:xfrm>
            <a:off x="6374130" y="1344930"/>
            <a:ext cx="1680210" cy="346710"/>
          </a:xfrm>
          <a:prstGeom prst="borderCallout1">
            <a:avLst>
              <a:gd name="adj1" fmla="val 49519"/>
              <a:gd name="adj2" fmla="val 591"/>
              <a:gd name="adj3" fmla="val 299313"/>
              <a:gd name="adj4" fmla="val -762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continuous variable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57B5B-F0AC-4E2F-8A91-B7AC0873D0D8}"/>
              </a:ext>
            </a:extLst>
          </p:cNvPr>
          <p:cNvSpPr/>
          <p:nvPr/>
        </p:nvSpPr>
        <p:spPr>
          <a:xfrm>
            <a:off x="2569954" y="1928979"/>
            <a:ext cx="1628666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FBE49-AD8B-431A-9523-ED79D970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50" y="3454513"/>
            <a:ext cx="7726680" cy="1026584"/>
          </a:xfrm>
          <a:prstGeom prst="rect">
            <a:avLst/>
          </a:prstGeom>
        </p:spPr>
      </p:pic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3085450-AB08-4DAE-AC89-BE002973FB1E}"/>
              </a:ext>
            </a:extLst>
          </p:cNvPr>
          <p:cNvSpPr/>
          <p:nvPr/>
        </p:nvSpPr>
        <p:spPr>
          <a:xfrm>
            <a:off x="6374130" y="2988650"/>
            <a:ext cx="1680210" cy="346710"/>
          </a:xfrm>
          <a:prstGeom prst="borderCallout1">
            <a:avLst>
              <a:gd name="adj1" fmla="val 49519"/>
              <a:gd name="adj2" fmla="val 591"/>
              <a:gd name="adj3" fmla="val 299313"/>
              <a:gd name="adj4" fmla="val -76267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ratio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944598-E2AE-47F8-8EE8-9795B660526A}"/>
              </a:ext>
            </a:extLst>
          </p:cNvPr>
          <p:cNvSpPr/>
          <p:nvPr/>
        </p:nvSpPr>
        <p:spPr>
          <a:xfrm>
            <a:off x="4331969" y="3961455"/>
            <a:ext cx="807721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F29756-05DE-4636-9A72-E8B6ECDDAC7A}"/>
              </a:ext>
            </a:extLst>
          </p:cNvPr>
          <p:cNvSpPr/>
          <p:nvPr/>
        </p:nvSpPr>
        <p:spPr>
          <a:xfrm>
            <a:off x="2620754" y="3505313"/>
            <a:ext cx="518686" cy="2514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EC655-136F-4B74-A05E-CF80A4E3015F}"/>
              </a:ext>
            </a:extLst>
          </p:cNvPr>
          <p:cNvSpPr txBox="1"/>
          <p:nvPr/>
        </p:nvSpPr>
        <p:spPr>
          <a:xfrm>
            <a:off x="2988796" y="4988039"/>
            <a:ext cx="5801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new STU comment to address this clerical error?</a:t>
            </a:r>
          </a:p>
        </p:txBody>
      </p:sp>
    </p:spTree>
    <p:extLst>
      <p:ext uri="{BB962C8B-B14F-4D97-AF65-F5344CB8AC3E}">
        <p14:creationId xmlns:p14="http://schemas.microsoft.com/office/powerpoint/2010/main" val="127495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B387FD62B03A954EBFC75D85785DBDF4" ma:contentTypeVersion="13" ma:contentTypeDescription="Materials and documents that contain MITRE authored content and other content directly attributable to MITRE and its work" ma:contentTypeScope="" ma:versionID="3389b81c3f628009288b2245f49299ec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277e64d4-d0a2-4597-bfeb-f7eba5779a07" targetNamespace="http://schemas.microsoft.com/office/2006/metadata/properties" ma:root="true" ma:fieldsID="725dcff605a654a78cd6695747402627" ns1:_="" ns2:_="" ns3:_="">
    <xsd:import namespace="http://schemas.microsoft.com/sharepoint/v3"/>
    <xsd:import namespace="http://schemas.microsoft.com/sharepoint/v3/fields"/>
    <xsd:import namespace="277e64d4-d0a2-4597-bfeb-f7eba5779a07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 minOccurs="0"/>
                <xsd:element ref="ns3:Content_x0020_Type" minOccurs="0"/>
                <xsd:element ref="ns3:Primary_x0020_Author_x0020_Affiliation" minOccurs="0"/>
                <xsd:element ref="ns3:Workstream" minOccurs="0"/>
                <xsd:element ref="ns3:Subject_x0020_Terms" minOccurs="0"/>
                <xsd:element ref="ns3:Comments_x002f_Notes" minOccurs="0"/>
                <xsd:element ref="ns3:Key_x0020_Document" minOccurs="0"/>
                <xsd:element ref="ns3:Publication_x0020_Date" minOccurs="0"/>
                <xsd:element ref="ns3:Post_x0020_to_x0020_external_x0020_FFRDC_x0020_SharePoint_x0020_Site_x003f_" minOccurs="0"/>
                <xsd:element ref="ns3:Type_x0020_of_x0020_Docu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nillable="true" ma:displayName="Sensitivity" ma:default="For Public Distribution" ma:format="Dropdown" ma:internalName="MITRE_x0020_Sensitivity">
      <xsd:simpleType>
        <xsd:restriction base="dms:Choice">
          <xsd:enumeration value="For Public Distribution"/>
          <xsd:enumeration value="For Limited Distribution (Within FFRDC PMO/ NEED TO KNOW)"/>
          <xsd:enumeration value="Sensitive Information"/>
          <xsd:enumeration value="Internal MITRE informatio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e64d4-d0a2-4597-bfeb-f7eba5779a07" elementFormDefault="qualified">
    <xsd:import namespace="http://schemas.microsoft.com/office/2006/documentManagement/types"/>
    <xsd:import namespace="http://schemas.microsoft.com/office/infopath/2007/PartnerControls"/>
    <xsd:element name="Content_x0020_Type" ma:index="11" nillable="true" ma:displayName="Content Type" ma:default="Reference Material" ma:format="RadioButtons" ma:internalName="Content_x0020_Type">
      <xsd:simpleType>
        <xsd:restriction base="dms:Choice">
          <xsd:enumeration value="Meeting Material"/>
          <xsd:enumeration value="MITRE Deliverable"/>
          <xsd:enumeration value="Reference Material"/>
          <xsd:enumeration value="Working Documents"/>
        </xsd:restriction>
      </xsd:simpleType>
    </xsd:element>
    <xsd:element name="Primary_x0020_Author_x0020_Affiliation" ma:index="12" nillable="true" ma:displayName="Primary Author Affiliation" ma:default="MITRE" ma:description="If other, please write Primary Author Affiliation in this box" ma:format="Dropdown" ma:internalName="Primary_x0020_Author_x0020_Affiliation">
      <xsd:simpleType>
        <xsd:union memberTypes="dms:Text">
          <xsd:simpleType>
            <xsd:restriction base="dms:Choice">
              <xsd:enumeration value="CMS"/>
              <xsd:enumeration value="FFRDC PMO"/>
              <xsd:enumeration value="MITRE"/>
              <xsd:enumeration value="Other Federal Government"/>
              <xsd:enumeration value="Other HHS"/>
              <xsd:enumeration value="Other (please specify)"/>
            </xsd:restriction>
          </xsd:simpleType>
        </xsd:union>
      </xsd:simpleType>
    </xsd:element>
    <xsd:element name="Workstream" ma:index="13" nillable="true" ma:displayName="Workstream" ma:format="RadioButtons" ma:internalName="Workstream">
      <xsd:simpleType>
        <xsd:restriction base="dms:Choice">
          <xsd:enumeration value="Critical Thinking Task"/>
          <xsd:enumeration value="Task Order/Project Oversight and Management"/>
          <xsd:enumeration value="Outreach and Communications"/>
          <xsd:enumeration value="Onboarding and Training"/>
          <xsd:enumeration value="FFRDC Program Management"/>
          <xsd:enumeration value="Innovation and Research"/>
        </xsd:restriction>
      </xsd:simpleType>
    </xsd:element>
    <xsd:element name="Subject_x0020_Terms" ma:index="14" nillable="true" ma:displayName="Subject Terms" ma:default="Outcomes" ma:description="(i.e. what is the document about?)" ma:internalName="Subject_x0020_Term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cquistion"/>
                        <xsd:enumeration value="Affordable Care Act"/>
                        <xsd:enumeration value="Executive Steering Committee"/>
                        <xsd:enumeration value="Feasibility Analysis"/>
                        <xsd:enumeration value="Goals and Objectives"/>
                        <xsd:enumeration value="Governance"/>
                        <xsd:enumeration value="Health Delivery"/>
                        <xsd:enumeration value="Health Economics"/>
                        <xsd:enumeration value="Health Insurance"/>
                        <xsd:enumeration value="Health IT"/>
                        <xsd:enumeration value="Health Policy"/>
                        <xsd:enumeration value="HIPAA"/>
                        <xsd:enumeration value="Innovation"/>
                        <xsd:enumeration value="Interviews"/>
                        <xsd:enumeration value="Meeting Minutes"/>
                        <xsd:enumeration value="Metrics"/>
                        <xsd:enumeration value="Organization Planning"/>
                        <xsd:enumeration value="Outcomes"/>
                        <xsd:enumeration value="Process Improvement"/>
                        <xsd:enumeration value="Project Management"/>
                        <xsd:enumeration value="Proof of concept"/>
                        <xsd:enumeration value="Quality Measures"/>
                        <xsd:enumeration value="Research"/>
                        <xsd:enumeration value="Strategic Planning"/>
                        <xsd:enumeration value="Technology Evaluation"/>
                        <xsd:enumeration value="Value measures"/>
                        <xsd:enumeration value="Other (please specify)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Comments_x002f_Notes" ma:index="15" nillable="true" ma:displayName="Comments/Notes" ma:internalName="Comments_x002f_Notes">
      <xsd:simpleType>
        <xsd:restriction base="dms:Note">
          <xsd:maxLength value="255"/>
        </xsd:restriction>
      </xsd:simpleType>
    </xsd:element>
    <xsd:element name="Key_x0020_Document" ma:index="16" nillable="true" ma:displayName="Key Document" ma:default="0" ma:internalName="Key_x0020_Document">
      <xsd:simpleType>
        <xsd:restriction base="dms:Boolean"/>
      </xsd:simpleType>
    </xsd:element>
    <xsd:element name="Publication_x0020_Date" ma:index="17" nillable="true" ma:displayName="Publication Date" ma:format="DateOnly" ma:internalName="Publication_x0020_Date">
      <xsd:simpleType>
        <xsd:restriction base="dms:DateTime"/>
      </xsd:simpleType>
    </xsd:element>
    <xsd:element name="Post_x0020_to_x0020_external_x0020_FFRDC_x0020_SharePoint_x0020_Site_x003f_" ma:index="18" nillable="true" ma:displayName="Post to external FFRDC SharePoint Site?" ma:default="0" ma:internalName="Post_x0020_to_x0020_external_x0020_FFRDC_x0020_SharePoint_x0020_Site_x003f_">
      <xsd:simpleType>
        <xsd:restriction base="dms:Boolean"/>
      </xsd:simpleType>
    </xsd:element>
    <xsd:element name="Type_x0020_of_x0020_Document" ma:index="19" ma:displayName="Type of Document" ma:default="CURF" ma:description="Type of Document" ma:format="Dropdown" ma:internalName="Type_x0020_of_x0020_Document">
      <xsd:simpleType>
        <xsd:union memberTypes="dms:Text">
          <xsd:simpleType>
            <xsd:restriction base="dms:Choice">
              <xsd:enumeration value="CURF"/>
              <xsd:enumeration value="TDL"/>
              <xsd:enumeration value="TO"/>
              <xsd:enumeration value="PWP"/>
              <xsd:enumeration value="SOW"/>
              <xsd:enumeration value="Tech Propos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Post_x0020_to_x0020_external_x0020_FFRDC_x0020_SharePoint_x0020_Site_x003f_ xmlns="277e64d4-d0a2-4597-bfeb-f7eba5779a07">false</Post_x0020_to_x0020_external_x0020_FFRDC_x0020_SharePoint_x0020_Site_x003f_>
    <Primary_x0020_Author_x0020_Affiliation xmlns="277e64d4-d0a2-4597-bfeb-f7eba5779a07">MITRE</Primary_x0020_Author_x0020_Affiliation>
    <Publication_x0020_Date xmlns="277e64d4-d0a2-4597-bfeb-f7eba5779a07">2015-03-15T04:00:00+00:00</Publication_x0020_Date>
    <Content_x0020_Type xmlns="277e64d4-d0a2-4597-bfeb-f7eba5779a07">Reference Material</Content_x0020_Type>
    <Subject_x0020_Terms xmlns="277e64d4-d0a2-4597-bfeb-f7eba5779a07"/>
    <Type_x0020_of_x0020_Document xmlns="277e64d4-d0a2-4597-bfeb-f7eba5779a07">TEMPLATE-Presentation-CAMH FFRDC</Type_x0020_of_x0020_Document>
    <Comments_x002f_Notes xmlns="277e64d4-d0a2-4597-bfeb-f7eba5779a07" xsi:nil="true"/>
    <Key_x0020_Document xmlns="277e64d4-d0a2-4597-bfeb-f7eba5779a07">true</Key_x0020_Document>
    <Workstream xmlns="277e64d4-d0a2-4597-bfeb-f7eba5779a0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820F8C48-7E18-4140-AAC0-E6446A2D3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277e64d4-d0a2-4597-bfeb-f7eba5779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E107CA-2621-43C8-BDB8-30C41CF1D0C7}">
  <ds:schemaRefs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elements/1.1/"/>
    <ds:schemaRef ds:uri="http://schemas.openxmlformats.org/package/2006/metadata/core-properties"/>
    <ds:schemaRef ds:uri="277e64d4-d0a2-4597-bfeb-f7eba5779a0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F71BDD-571D-47CC-8D0B-86E3A9A2B71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EF4A9C6-54C8-4594-923E-DCBFE98EF32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CAMH Partnership--Template 20150212</Template>
  <TotalTime>27087</TotalTime>
  <Words>503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Trebuchet MS</vt:lpstr>
      <vt:lpstr>Wingdings</vt:lpstr>
      <vt:lpstr>Office Theme</vt:lpstr>
      <vt:lpstr>HL7 CQL-Based HQMF Implementation Guide (IG) Discussion</vt:lpstr>
      <vt:lpstr>PowerPoint Presentation</vt:lpstr>
      <vt:lpstr>PowerPoint Presentation</vt:lpstr>
      <vt:lpstr>PowerPoint Presentation</vt:lpstr>
      <vt:lpstr>Aggregation methodCode explicit in HQMF</vt:lpstr>
      <vt:lpstr>Aggregation methodCode not in HQMF</vt:lpstr>
      <vt:lpstr>Other Clerical Errors</vt:lpstr>
      <vt:lpstr>PowerPoint Presentation</vt:lpstr>
      <vt:lpstr>PowerPoint Presentation</vt:lpstr>
    </vt:vector>
  </TitlesOfParts>
  <Company>The MITRE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Template-Presentation-CAMH-HHS-CMS</dc:title>
  <dc:creator>Use for CAMH FFRDC Briefings (no MITRE logo)</dc:creator>
  <cp:lastModifiedBy>Denning, Paul B.</cp:lastModifiedBy>
  <cp:revision>164</cp:revision>
  <cp:lastPrinted>2016-10-18T16:29:24Z</cp:lastPrinted>
  <dcterms:created xsi:type="dcterms:W3CDTF">2015-02-23T14:17:29Z</dcterms:created>
  <dcterms:modified xsi:type="dcterms:W3CDTF">2018-01-29T20:29:37Z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0x010100823A99C636F7423283FB0D200866C61300B387FD62B03A954EBFC75D85785DBDF4</vt:lpwstr>
  </property>
</Properties>
</file>