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2" r:id="rId2"/>
    <p:sldId id="267" r:id="rId3"/>
    <p:sldId id="396" r:id="rId4"/>
    <p:sldId id="397" r:id="rId5"/>
    <p:sldId id="400" r:id="rId6"/>
    <p:sldId id="263" r:id="rId7"/>
    <p:sldId id="264" r:id="rId8"/>
    <p:sldId id="393" r:id="rId9"/>
    <p:sldId id="394" r:id="rId10"/>
    <p:sldId id="395" r:id="rId11"/>
    <p:sldId id="261" r:id="rId12"/>
    <p:sldId id="399" r:id="rId13"/>
    <p:sldId id="265" r:id="rId14"/>
    <p:sldId id="398" r:id="rId15"/>
    <p:sldId id="401" r:id="rId16"/>
    <p:sldId id="4824" r:id="rId17"/>
    <p:sldId id="4823" r:id="rId18"/>
    <p:sldId id="4825" r:id="rId19"/>
    <p:sldId id="4828" r:id="rId20"/>
    <p:sldId id="4827" r:id="rId21"/>
    <p:sldId id="4819" r:id="rId22"/>
    <p:sldId id="4830" r:id="rId23"/>
    <p:sldId id="483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8BB2A-D63C-43D2-AF05-0E95DA6745A9}" v="15" dt="2023-11-15T16:22:21.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88117" autoAdjust="0"/>
  </p:normalViewPr>
  <p:slideViewPr>
    <p:cSldViewPr snapToGrid="0">
      <p:cViewPr varScale="1">
        <p:scale>
          <a:sx n="95" d="100"/>
          <a:sy n="95" d="100"/>
        </p:scale>
        <p:origin x="84" y="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E3-4D09-A188-D1360DFA698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0E3-4D09-A188-D1360DFA698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E3-4D09-A188-D1360DFA698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E3-4D09-A188-D1360DFA698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0E3-4D09-A188-D1360DFA698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0E3-4D09-A188-D1360DFA698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0E3-4D09-A188-D1360DFA698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0E3-4D09-A188-D1360DFA698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0E3-4D09-A188-D1360DFA698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0E3-4D09-A188-D1360DFA698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0E3-4D09-A188-D1360DFA6989}"/>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C0E3-4D09-A188-D1360DFA6989}"/>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8.33</c:v>
                </c:pt>
                <c:pt idx="1">
                  <c:v>8.33</c:v>
                </c:pt>
                <c:pt idx="2">
                  <c:v>8.33</c:v>
                </c:pt>
                <c:pt idx="3">
                  <c:v>8.33</c:v>
                </c:pt>
                <c:pt idx="4">
                  <c:v>8.33</c:v>
                </c:pt>
                <c:pt idx="5">
                  <c:v>8.33</c:v>
                </c:pt>
                <c:pt idx="6">
                  <c:v>8.33</c:v>
                </c:pt>
                <c:pt idx="7">
                  <c:v>8.33</c:v>
                </c:pt>
                <c:pt idx="8">
                  <c:v>8.33</c:v>
                </c:pt>
                <c:pt idx="9">
                  <c:v>8.33</c:v>
                </c:pt>
                <c:pt idx="10">
                  <c:v>8.33</c:v>
                </c:pt>
                <c:pt idx="11">
                  <c:v>8.33</c:v>
                </c:pt>
              </c:numCache>
            </c:numRef>
          </c:val>
          <c:extLst>
            <c:ext xmlns:c16="http://schemas.microsoft.com/office/drawing/2014/chart" uri="{C3380CC4-5D6E-409C-BE32-E72D297353CC}">
              <c16:uniqueId val="{00000000-1367-42CB-97F6-84F33910AD1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44F2F-B3C9-4EE2-ACC6-7ECC2B5E55CF}"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00BCC-C81C-427F-BAC9-E9623E22473F}" type="slidenum">
              <a:rPr lang="en-US" smtClean="0"/>
              <a:t>‹#›</a:t>
            </a:fld>
            <a:endParaRPr lang="en-US"/>
          </a:p>
        </p:txBody>
      </p:sp>
    </p:spTree>
    <p:extLst>
      <p:ext uri="{BB962C8B-B14F-4D97-AF65-F5344CB8AC3E}">
        <p14:creationId xmlns:p14="http://schemas.microsoft.com/office/powerpoint/2010/main" val="456983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3</a:t>
            </a:fld>
            <a:endParaRPr lang="en-US"/>
          </a:p>
        </p:txBody>
      </p:sp>
    </p:spTree>
    <p:extLst>
      <p:ext uri="{BB962C8B-B14F-4D97-AF65-F5344CB8AC3E}">
        <p14:creationId xmlns:p14="http://schemas.microsoft.com/office/powerpoint/2010/main" val="98440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4</a:t>
            </a:fld>
            <a:endParaRPr lang="en-US"/>
          </a:p>
        </p:txBody>
      </p:sp>
    </p:spTree>
    <p:extLst>
      <p:ext uri="{BB962C8B-B14F-4D97-AF65-F5344CB8AC3E}">
        <p14:creationId xmlns:p14="http://schemas.microsoft.com/office/powerpoint/2010/main" val="12604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5</a:t>
            </a:fld>
            <a:endParaRPr lang="en-US"/>
          </a:p>
        </p:txBody>
      </p:sp>
    </p:spTree>
    <p:extLst>
      <p:ext uri="{BB962C8B-B14F-4D97-AF65-F5344CB8AC3E}">
        <p14:creationId xmlns:p14="http://schemas.microsoft.com/office/powerpoint/2010/main" val="125394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fld id="{0F200BCC-C81C-427F-BAC9-E9623E22473F}" type="slidenum">
              <a:rPr lang="en-US" smtClean="0"/>
              <a:t>8</a:t>
            </a:fld>
            <a:endParaRPr lang="en-US"/>
          </a:p>
        </p:txBody>
      </p:sp>
    </p:spTree>
    <p:extLst>
      <p:ext uri="{BB962C8B-B14F-4D97-AF65-F5344CB8AC3E}">
        <p14:creationId xmlns:p14="http://schemas.microsoft.com/office/powerpoint/2010/main" val="251166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fld id="{0F200BCC-C81C-427F-BAC9-E9623E22473F}" type="slidenum">
              <a:rPr lang="en-US" smtClean="0"/>
              <a:t>9</a:t>
            </a:fld>
            <a:endParaRPr lang="en-US"/>
          </a:p>
        </p:txBody>
      </p:sp>
    </p:spTree>
    <p:extLst>
      <p:ext uri="{BB962C8B-B14F-4D97-AF65-F5344CB8AC3E}">
        <p14:creationId xmlns:p14="http://schemas.microsoft.com/office/powerpoint/2010/main" val="4405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fld id="{0F200BCC-C81C-427F-BAC9-E9623E22473F}" type="slidenum">
              <a:rPr lang="en-US" smtClean="0"/>
              <a:t>10</a:t>
            </a:fld>
            <a:endParaRPr lang="en-US"/>
          </a:p>
        </p:txBody>
      </p:sp>
    </p:spTree>
    <p:extLst>
      <p:ext uri="{BB962C8B-B14F-4D97-AF65-F5344CB8AC3E}">
        <p14:creationId xmlns:p14="http://schemas.microsoft.com/office/powerpoint/2010/main" val="179899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6D0-3FC7-48DE-A169-C6D48660D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6FB54E-F7D6-42B8-93E9-ACFE033D9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124EDC-04B5-4064-B4E0-00889E1FCA6E}"/>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5" name="Footer Placeholder 4">
            <a:extLst>
              <a:ext uri="{FF2B5EF4-FFF2-40B4-BE49-F238E27FC236}">
                <a16:creationId xmlns:a16="http://schemas.microsoft.com/office/drawing/2014/main" id="{482C9072-A680-49A4-A77E-064083F26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6B84B-AF4B-4EB9-ACF7-F1CC6EFC08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53608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7173-9469-410E-9780-9B1F2CA7A7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B02F-26BF-4F6F-A59E-6A2DE5011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B8D76-B477-4382-968D-9FDB1F9DA4C8}"/>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5" name="Footer Placeholder 4">
            <a:extLst>
              <a:ext uri="{FF2B5EF4-FFF2-40B4-BE49-F238E27FC236}">
                <a16:creationId xmlns:a16="http://schemas.microsoft.com/office/drawing/2014/main" id="{5D100299-6874-4E81-B496-A01EF024C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DB754-228F-4E51-8F9F-0C799891765E}"/>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6384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318A-CA5A-4371-9D57-604E3B17D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198A49-D41E-493D-9132-5B1A090613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3AAFE-1343-4CA3-8A7C-1B9C68A5F8FA}"/>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5" name="Footer Placeholder 4">
            <a:extLst>
              <a:ext uri="{FF2B5EF4-FFF2-40B4-BE49-F238E27FC236}">
                <a16:creationId xmlns:a16="http://schemas.microsoft.com/office/drawing/2014/main" id="{47307716-9A40-4148-B942-693998812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2BBBB-0D57-46FA-B641-630F71CB3B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4139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04433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37EE-B959-49E3-A0D6-9E1B8F77A4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539F74-B925-4A7B-9A38-6154EF48E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684A3-0D18-43A0-8D5B-6C459593C6AA}"/>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5" name="Footer Placeholder 4">
            <a:extLst>
              <a:ext uri="{FF2B5EF4-FFF2-40B4-BE49-F238E27FC236}">
                <a16:creationId xmlns:a16="http://schemas.microsoft.com/office/drawing/2014/main" id="{17B017A3-604B-471E-878D-5D1198C7F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D5AD8-DBFA-4B6F-A180-4A233327BE7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94453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7D6A-4247-493B-BD0D-B0B4C6168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28B47-CCAA-4252-834E-54391EDC7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E8E13-AA3A-4F46-A6AC-1130FE653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66AA7-D9E6-47CD-807F-DEC972E67C7D}"/>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6" name="Footer Placeholder 5">
            <a:extLst>
              <a:ext uri="{FF2B5EF4-FFF2-40B4-BE49-F238E27FC236}">
                <a16:creationId xmlns:a16="http://schemas.microsoft.com/office/drawing/2014/main" id="{0983CE5A-C6AE-4E7C-976B-69721EF72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B184D-4A6A-4442-AF29-5349528FE2E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45277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07C8-2AD2-4AAF-BA06-131DA198B0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C4D45-4088-40B1-AA07-D990371E06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E44A4-1D39-4200-86D5-A94F755510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5826B-639A-4B81-ABF9-9B104274F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72226-FA54-4EEB-A6C9-1ADD530A2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43223-EB9E-4212-922B-D6498D09C89B}"/>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8" name="Footer Placeholder 7">
            <a:extLst>
              <a:ext uri="{FF2B5EF4-FFF2-40B4-BE49-F238E27FC236}">
                <a16:creationId xmlns:a16="http://schemas.microsoft.com/office/drawing/2014/main" id="{170AF060-F581-4A2F-8808-26F239A3FA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EEBE6-CB89-4FA7-9435-3FAE5B1DA939}"/>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79205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E274-81C3-42B7-9582-9EF787B1F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B8C55-CF7F-4518-ABDA-E3D3EF000607}"/>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4" name="Footer Placeholder 3">
            <a:extLst>
              <a:ext uri="{FF2B5EF4-FFF2-40B4-BE49-F238E27FC236}">
                <a16:creationId xmlns:a16="http://schemas.microsoft.com/office/drawing/2014/main" id="{9D45AD7C-D367-456B-82C6-A4053F17E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CD656-F35D-4856-AE36-2D1C2F177692}"/>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2880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D546A-2F6A-4D8E-BC76-659E64D0BE54}"/>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3" name="Footer Placeholder 2">
            <a:extLst>
              <a:ext uri="{FF2B5EF4-FFF2-40B4-BE49-F238E27FC236}">
                <a16:creationId xmlns:a16="http://schemas.microsoft.com/office/drawing/2014/main" id="{23C85935-652F-442B-97E4-3DE1266B9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32A59-3F6C-4BEC-9F12-9CEAFAB59CA6}"/>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2729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E293-90FD-412D-8181-86AD7DD12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D63AB9-A155-4FF9-9CDF-B0E27F9FB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11FA67-297B-4EBC-9C3F-29FAEDFD5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0B9B2-BE6C-4C9B-9642-2D726C58FF58}"/>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6" name="Footer Placeholder 5">
            <a:extLst>
              <a:ext uri="{FF2B5EF4-FFF2-40B4-BE49-F238E27FC236}">
                <a16:creationId xmlns:a16="http://schemas.microsoft.com/office/drawing/2014/main" id="{38AD2F41-6DEA-4F1E-83BA-6CF6EB32E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E53BC-E9A1-4164-9DC8-35EA9A49FA61}"/>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50491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99AA-B8E9-40B0-950E-0D4C0380D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96655-66B0-4AFA-9C38-ACCC9B66A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E8DDEB-026B-4D4C-B604-D27A9D3E4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48266-F96E-441E-92F0-560E3FA32AB5}"/>
              </a:ext>
            </a:extLst>
          </p:cNvPr>
          <p:cNvSpPr>
            <a:spLocks noGrp="1"/>
          </p:cNvSpPr>
          <p:nvPr>
            <p:ph type="dt" sz="half" idx="10"/>
          </p:nvPr>
        </p:nvSpPr>
        <p:spPr/>
        <p:txBody>
          <a:bodyPr/>
          <a:lstStyle/>
          <a:p>
            <a:fld id="{F201E405-9471-4BE3-8A8B-95E639A9EAAC}" type="datetimeFigureOut">
              <a:rPr lang="en-US" smtClean="0"/>
              <a:t>8/28/2024</a:t>
            </a:fld>
            <a:endParaRPr lang="en-US"/>
          </a:p>
        </p:txBody>
      </p:sp>
      <p:sp>
        <p:nvSpPr>
          <p:cNvPr id="6" name="Footer Placeholder 5">
            <a:extLst>
              <a:ext uri="{FF2B5EF4-FFF2-40B4-BE49-F238E27FC236}">
                <a16:creationId xmlns:a16="http://schemas.microsoft.com/office/drawing/2014/main" id="{2F4231DA-F8BC-4D8F-A6AE-2DB1A7354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9405A-2434-463F-98B5-69133A05B91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41595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755FF-88FF-42CA-8B7F-A2EE736D1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2251B-2445-4199-8DEE-3D991E2E9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80C35-DFA6-4424-B446-5E61B8F3C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1E405-9471-4BE3-8A8B-95E639A9EAAC}" type="datetimeFigureOut">
              <a:rPr lang="en-US" smtClean="0"/>
              <a:t>8/28/2024</a:t>
            </a:fld>
            <a:endParaRPr lang="en-US"/>
          </a:p>
        </p:txBody>
      </p:sp>
      <p:sp>
        <p:nvSpPr>
          <p:cNvPr id="5" name="Footer Placeholder 4">
            <a:extLst>
              <a:ext uri="{FF2B5EF4-FFF2-40B4-BE49-F238E27FC236}">
                <a16:creationId xmlns:a16="http://schemas.microsoft.com/office/drawing/2014/main" id="{C752D876-480C-43E1-91F0-B51504775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31EC2-4A99-417D-A10F-90E40D845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ABFE1-7BFF-4DCF-BF00-F60FE2D7F04D}" type="slidenum">
              <a:rPr lang="en-US" smtClean="0"/>
              <a:t>‹#›</a:t>
            </a:fld>
            <a:endParaRPr lang="en-US"/>
          </a:p>
        </p:txBody>
      </p:sp>
    </p:spTree>
    <p:extLst>
      <p:ext uri="{BB962C8B-B14F-4D97-AF65-F5344CB8AC3E}">
        <p14:creationId xmlns:p14="http://schemas.microsoft.com/office/powerpoint/2010/main" val="315865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25.png"/><Relationship Id="rId21" Type="http://schemas.openxmlformats.org/officeDocument/2006/relationships/image" Target="../media/image30.pn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6.xml"/><Relationship Id="rId16" Type="http://schemas.openxmlformats.org/officeDocument/2006/relationships/image" Target="../media/image23.png"/><Relationship Id="rId20" Type="http://schemas.openxmlformats.org/officeDocument/2006/relationships/image" Target="../media/image29.png"/><Relationship Id="rId29"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24" Type="http://schemas.openxmlformats.org/officeDocument/2006/relationships/image" Target="../media/image33.png"/><Relationship Id="rId5" Type="http://schemas.openxmlformats.org/officeDocument/2006/relationships/image" Target="../media/image12.png"/><Relationship Id="rId15" Type="http://schemas.openxmlformats.org/officeDocument/2006/relationships/image" Target="../media/image22.svg"/><Relationship Id="rId23" Type="http://schemas.openxmlformats.org/officeDocument/2006/relationships/image" Target="../media/image32.png"/><Relationship Id="rId28" Type="http://schemas.openxmlformats.org/officeDocument/2006/relationships/image" Target="../media/image8.png"/><Relationship Id="rId10" Type="http://schemas.openxmlformats.org/officeDocument/2006/relationships/image" Target="../media/image17.png"/><Relationship Id="rId19"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confluence.hl7.org/display/HL7/2024+January+Cycle" TargetMode="Externa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hyperlink" Target="https://confluence.hl7.org/display/HL7/2024+September+Ballot+Cycle" TargetMode="External"/><Relationship Id="rId5" Type="http://schemas.openxmlformats.org/officeDocument/2006/relationships/hyperlink" Target="https://confluence.hl7.org/display/HL7/2024+May+Ballot+Cycle" TargetMode="Externa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4.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4.sv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8.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5.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4.sv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8.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E8EF-F08A-4697-A0C4-EC1BE5F60C31}"/>
              </a:ext>
            </a:extLst>
          </p:cNvPr>
          <p:cNvSpPr>
            <a:spLocks noGrp="1"/>
          </p:cNvSpPr>
          <p:nvPr>
            <p:ph type="title"/>
          </p:nvPr>
        </p:nvSpPr>
        <p:spPr>
          <a:xfrm>
            <a:off x="838200" y="365125"/>
            <a:ext cx="10515600" cy="1325563"/>
          </a:xfrm>
        </p:spPr>
        <p:txBody>
          <a:bodyPr/>
          <a:lstStyle/>
          <a:p>
            <a:r>
              <a:rPr lang="en-US" dirty="0"/>
              <a:t>Quality Improvement Ecosystem</a:t>
            </a:r>
          </a:p>
        </p:txBody>
      </p:sp>
      <p:sp>
        <p:nvSpPr>
          <p:cNvPr id="56" name="TextBox 55">
            <a:extLst>
              <a:ext uri="{FF2B5EF4-FFF2-40B4-BE49-F238E27FC236}">
                <a16:creationId xmlns:a16="http://schemas.microsoft.com/office/drawing/2014/main" id="{261DBFD1-1BF8-489A-B090-89B99C9A9447}"/>
              </a:ext>
            </a:extLst>
          </p:cNvPr>
          <p:cNvSpPr txBox="1"/>
          <p:nvPr/>
        </p:nvSpPr>
        <p:spPr>
          <a:xfrm>
            <a:off x="1761864" y="2671064"/>
            <a:ext cx="2169322" cy="830997"/>
          </a:xfrm>
          <a:prstGeom prst="rect">
            <a:avLst/>
          </a:prstGeom>
          <a:noFill/>
        </p:spPr>
        <p:txBody>
          <a:bodyPr wrap="square" rtlCol="0">
            <a:spAutoFit/>
          </a:bodyPr>
          <a:lstStyle/>
          <a:p>
            <a:pPr algn="ctr"/>
            <a:r>
              <a:rPr lang="en-US" sz="1600" b="1" dirty="0"/>
              <a:t>1. RESEARCH, PAYER &amp; PUBLIC HEALTH SURVEILLANCE</a:t>
            </a:r>
          </a:p>
        </p:txBody>
      </p:sp>
      <p:sp>
        <p:nvSpPr>
          <p:cNvPr id="57" name="TextBox 56">
            <a:extLst>
              <a:ext uri="{FF2B5EF4-FFF2-40B4-BE49-F238E27FC236}">
                <a16:creationId xmlns:a16="http://schemas.microsoft.com/office/drawing/2014/main" id="{C95949AD-377D-4930-AD53-6A96513F74C8}"/>
              </a:ext>
            </a:extLst>
          </p:cNvPr>
          <p:cNvSpPr txBox="1"/>
          <p:nvPr/>
        </p:nvSpPr>
        <p:spPr>
          <a:xfrm>
            <a:off x="1954641" y="3436310"/>
            <a:ext cx="1724824" cy="461665"/>
          </a:xfrm>
          <a:prstGeom prst="rect">
            <a:avLst/>
          </a:prstGeom>
          <a:noFill/>
        </p:spPr>
        <p:txBody>
          <a:bodyPr wrap="square" rtlCol="0">
            <a:spAutoFit/>
          </a:bodyPr>
          <a:lstStyle/>
          <a:p>
            <a:pPr algn="ctr"/>
            <a:r>
              <a:rPr lang="en-US" sz="1200" dirty="0">
                <a:solidFill>
                  <a:schemeClr val="accent4">
                    <a:lumMod val="75000"/>
                  </a:schemeClr>
                </a:solidFill>
              </a:rPr>
              <a:t>What is ACTUALLY happening and why?  </a:t>
            </a:r>
          </a:p>
        </p:txBody>
      </p:sp>
      <p:pic>
        <p:nvPicPr>
          <p:cNvPr id="58" name="Picture 57">
            <a:extLst>
              <a:ext uri="{FF2B5EF4-FFF2-40B4-BE49-F238E27FC236}">
                <a16:creationId xmlns:a16="http://schemas.microsoft.com/office/drawing/2014/main" id="{64724405-0692-45F9-BED1-D07F151E91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1682" y="1830937"/>
            <a:ext cx="588485" cy="1023453"/>
          </a:xfrm>
          <a:prstGeom prst="rect">
            <a:avLst/>
          </a:prstGeom>
        </p:spPr>
      </p:pic>
      <p:sp>
        <p:nvSpPr>
          <p:cNvPr id="59" name="TextBox 58">
            <a:extLst>
              <a:ext uri="{FF2B5EF4-FFF2-40B4-BE49-F238E27FC236}">
                <a16:creationId xmlns:a16="http://schemas.microsoft.com/office/drawing/2014/main" id="{4104B11D-EE7E-4AE1-8341-A137E53ED68D}"/>
              </a:ext>
            </a:extLst>
          </p:cNvPr>
          <p:cNvSpPr txBox="1"/>
          <p:nvPr/>
        </p:nvSpPr>
        <p:spPr>
          <a:xfrm>
            <a:off x="4168343" y="2534341"/>
            <a:ext cx="2081594" cy="769441"/>
          </a:xfrm>
          <a:prstGeom prst="rect">
            <a:avLst/>
          </a:prstGeom>
          <a:noFill/>
        </p:spPr>
        <p:txBody>
          <a:bodyPr wrap="square" rtlCol="0">
            <a:spAutoFit/>
          </a:bodyPr>
          <a:lstStyle/>
          <a:p>
            <a:pPr algn="ctr"/>
            <a:r>
              <a:rPr lang="en-US" sz="1600" b="1" dirty="0"/>
              <a:t>2. GUIDELINES </a:t>
            </a:r>
          </a:p>
          <a:p>
            <a:pPr algn="ctr"/>
            <a:r>
              <a:rPr lang="en-US" sz="1400" b="1" dirty="0"/>
              <a:t>(Professional Societies, CDC, etc.)</a:t>
            </a:r>
          </a:p>
        </p:txBody>
      </p:sp>
      <p:sp>
        <p:nvSpPr>
          <p:cNvPr id="60" name="TextBox 59">
            <a:extLst>
              <a:ext uri="{FF2B5EF4-FFF2-40B4-BE49-F238E27FC236}">
                <a16:creationId xmlns:a16="http://schemas.microsoft.com/office/drawing/2014/main" id="{C9DC7D3E-A723-463D-A6E0-59D84199CF40}"/>
              </a:ext>
            </a:extLst>
          </p:cNvPr>
          <p:cNvSpPr txBox="1"/>
          <p:nvPr/>
        </p:nvSpPr>
        <p:spPr>
          <a:xfrm>
            <a:off x="4125670" y="3216587"/>
            <a:ext cx="2081595" cy="461665"/>
          </a:xfrm>
          <a:prstGeom prst="rect">
            <a:avLst/>
          </a:prstGeom>
          <a:noFill/>
        </p:spPr>
        <p:txBody>
          <a:bodyPr wrap="square" rtlCol="0">
            <a:spAutoFit/>
          </a:bodyPr>
          <a:lstStyle/>
          <a:p>
            <a:pPr algn="ctr"/>
            <a:r>
              <a:rPr lang="en-US" sz="1200" dirty="0">
                <a:solidFill>
                  <a:schemeClr val="accent4">
                    <a:lumMod val="75000"/>
                  </a:schemeClr>
                </a:solidFill>
              </a:rPr>
              <a:t>What SHOULD happen. What do we want to happen? </a:t>
            </a:r>
          </a:p>
        </p:txBody>
      </p:sp>
      <p:pic>
        <p:nvPicPr>
          <p:cNvPr id="61" name="Picture 60">
            <a:extLst>
              <a:ext uri="{FF2B5EF4-FFF2-40B4-BE49-F238E27FC236}">
                <a16:creationId xmlns:a16="http://schemas.microsoft.com/office/drawing/2014/main" id="{274AFC73-6931-4875-BFEB-77E7BCF6A3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8913" y="1851389"/>
            <a:ext cx="1236766" cy="695680"/>
          </a:xfrm>
          <a:prstGeom prst="rect">
            <a:avLst/>
          </a:prstGeom>
        </p:spPr>
      </p:pic>
      <p:sp>
        <p:nvSpPr>
          <p:cNvPr id="62" name="TextBox 61">
            <a:extLst>
              <a:ext uri="{FF2B5EF4-FFF2-40B4-BE49-F238E27FC236}">
                <a16:creationId xmlns:a16="http://schemas.microsoft.com/office/drawing/2014/main" id="{DBE5FC02-F7A6-4AB3-BDEA-4BAF9DA6E445}"/>
              </a:ext>
            </a:extLst>
          </p:cNvPr>
          <p:cNvSpPr txBox="1"/>
          <p:nvPr/>
        </p:nvSpPr>
        <p:spPr>
          <a:xfrm>
            <a:off x="3575777" y="5052965"/>
            <a:ext cx="1552197" cy="338554"/>
          </a:xfrm>
          <a:prstGeom prst="rect">
            <a:avLst/>
          </a:prstGeom>
          <a:noFill/>
        </p:spPr>
        <p:txBody>
          <a:bodyPr wrap="square" rtlCol="0">
            <a:spAutoFit/>
          </a:bodyPr>
          <a:lstStyle/>
          <a:p>
            <a:pPr algn="r"/>
            <a:r>
              <a:rPr lang="en-US" sz="1600" b="1" dirty="0"/>
              <a:t>6. REPORTING</a:t>
            </a:r>
          </a:p>
        </p:txBody>
      </p:sp>
      <p:sp>
        <p:nvSpPr>
          <p:cNvPr id="63" name="TextBox 62">
            <a:extLst>
              <a:ext uri="{FF2B5EF4-FFF2-40B4-BE49-F238E27FC236}">
                <a16:creationId xmlns:a16="http://schemas.microsoft.com/office/drawing/2014/main" id="{161602B3-C846-4070-97FD-D963CE4C0945}"/>
              </a:ext>
            </a:extLst>
          </p:cNvPr>
          <p:cNvSpPr txBox="1"/>
          <p:nvPr/>
        </p:nvSpPr>
        <p:spPr>
          <a:xfrm>
            <a:off x="3895630" y="5424304"/>
            <a:ext cx="1280338" cy="646331"/>
          </a:xfrm>
          <a:prstGeom prst="rect">
            <a:avLst/>
          </a:prstGeom>
          <a:noFill/>
        </p:spPr>
        <p:txBody>
          <a:bodyPr wrap="square" rtlCol="0">
            <a:spAutoFit/>
          </a:bodyPr>
          <a:lstStyle/>
          <a:p>
            <a:pPr marL="114300" indent="-114300">
              <a:buFont typeface="Arial" panose="020B0604020202020204" pitchFamily="34" charset="0"/>
              <a:buChar char="•"/>
            </a:pPr>
            <a:r>
              <a:rPr lang="en-US" sz="1200" dirty="0">
                <a:solidFill>
                  <a:schemeClr val="accent4">
                    <a:lumMod val="75000"/>
                  </a:schemeClr>
                </a:solidFill>
              </a:rPr>
              <a:t>Public Health </a:t>
            </a:r>
          </a:p>
          <a:p>
            <a:pPr marL="114300" indent="-114300">
              <a:buFont typeface="Arial" panose="020B0604020202020204" pitchFamily="34" charset="0"/>
              <a:buChar char="•"/>
            </a:pPr>
            <a:r>
              <a:rPr lang="en-US" sz="1200" dirty="0">
                <a:solidFill>
                  <a:schemeClr val="accent4">
                    <a:lumMod val="75000"/>
                  </a:schemeClr>
                </a:solidFill>
              </a:rPr>
              <a:t>Quality</a:t>
            </a:r>
          </a:p>
          <a:p>
            <a:pPr marL="114300" indent="-114300">
              <a:buFont typeface="Arial" panose="020B0604020202020204" pitchFamily="34" charset="0"/>
              <a:buChar char="•"/>
            </a:pPr>
            <a:r>
              <a:rPr lang="en-US" sz="1200" dirty="0">
                <a:solidFill>
                  <a:schemeClr val="accent4">
                    <a:lumMod val="75000"/>
                  </a:schemeClr>
                </a:solidFill>
              </a:rPr>
              <a:t>Safety</a:t>
            </a:r>
          </a:p>
        </p:txBody>
      </p:sp>
      <p:pic>
        <p:nvPicPr>
          <p:cNvPr id="64" name="Picture 63">
            <a:extLst>
              <a:ext uri="{FF2B5EF4-FFF2-40B4-BE49-F238E27FC236}">
                <a16:creationId xmlns:a16="http://schemas.microsoft.com/office/drawing/2014/main" id="{7A8AF27A-2010-4102-A1BD-92294BBD53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6878" y="5088364"/>
            <a:ext cx="1159047" cy="977946"/>
          </a:xfrm>
          <a:prstGeom prst="rect">
            <a:avLst/>
          </a:prstGeom>
          <a:noFill/>
        </p:spPr>
      </p:pic>
      <p:sp>
        <p:nvSpPr>
          <p:cNvPr id="65" name="TextBox 64">
            <a:extLst>
              <a:ext uri="{FF2B5EF4-FFF2-40B4-BE49-F238E27FC236}">
                <a16:creationId xmlns:a16="http://schemas.microsoft.com/office/drawing/2014/main" id="{DBAA027C-0DFE-4014-B5CA-F0A413B63481}"/>
              </a:ext>
            </a:extLst>
          </p:cNvPr>
          <p:cNvSpPr txBox="1"/>
          <p:nvPr/>
        </p:nvSpPr>
        <p:spPr>
          <a:xfrm>
            <a:off x="7478720" y="1968927"/>
            <a:ext cx="1236765" cy="830997"/>
          </a:xfrm>
          <a:prstGeom prst="rect">
            <a:avLst/>
          </a:prstGeom>
          <a:noFill/>
        </p:spPr>
        <p:txBody>
          <a:bodyPr wrap="square" rtlCol="0">
            <a:spAutoFit/>
          </a:bodyPr>
          <a:lstStyle/>
          <a:p>
            <a:r>
              <a:rPr lang="en-US" sz="1600" b="1" dirty="0"/>
              <a:t>3. CLINICAL DECISION SUPPORT</a:t>
            </a:r>
          </a:p>
        </p:txBody>
      </p:sp>
      <p:sp>
        <p:nvSpPr>
          <p:cNvPr id="66" name="TextBox 65">
            <a:extLst>
              <a:ext uri="{FF2B5EF4-FFF2-40B4-BE49-F238E27FC236}">
                <a16:creationId xmlns:a16="http://schemas.microsoft.com/office/drawing/2014/main" id="{D1921C7B-0E2D-462F-9E9A-0C92FCFC828C}"/>
              </a:ext>
            </a:extLst>
          </p:cNvPr>
          <p:cNvSpPr txBox="1"/>
          <p:nvPr/>
        </p:nvSpPr>
        <p:spPr>
          <a:xfrm>
            <a:off x="7498342" y="2739462"/>
            <a:ext cx="1319859" cy="646331"/>
          </a:xfrm>
          <a:prstGeom prst="rect">
            <a:avLst/>
          </a:prstGeom>
          <a:noFill/>
        </p:spPr>
        <p:txBody>
          <a:bodyPr wrap="square" rtlCol="0">
            <a:spAutoFit/>
          </a:bodyPr>
          <a:lstStyle/>
          <a:p>
            <a:r>
              <a:rPr lang="en-US" sz="1200" dirty="0">
                <a:solidFill>
                  <a:schemeClr val="accent4">
                    <a:lumMod val="75000"/>
                  </a:schemeClr>
                </a:solidFill>
              </a:rPr>
              <a:t>MAKING it happen within local workflow.</a:t>
            </a:r>
          </a:p>
        </p:txBody>
      </p:sp>
      <p:pic>
        <p:nvPicPr>
          <p:cNvPr id="67" name="Picture 66">
            <a:extLst>
              <a:ext uri="{FF2B5EF4-FFF2-40B4-BE49-F238E27FC236}">
                <a16:creationId xmlns:a16="http://schemas.microsoft.com/office/drawing/2014/main" id="{91C8B2B0-D2AE-4486-9F54-B3416160E4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8729" y="2248539"/>
            <a:ext cx="931135" cy="921587"/>
          </a:xfrm>
          <a:prstGeom prst="rect">
            <a:avLst/>
          </a:prstGeom>
        </p:spPr>
      </p:pic>
      <p:sp>
        <p:nvSpPr>
          <p:cNvPr id="68" name="TextBox 67">
            <a:extLst>
              <a:ext uri="{FF2B5EF4-FFF2-40B4-BE49-F238E27FC236}">
                <a16:creationId xmlns:a16="http://schemas.microsoft.com/office/drawing/2014/main" id="{3CE50687-C376-4601-9B8B-5A1BA3FE0696}"/>
              </a:ext>
            </a:extLst>
          </p:cNvPr>
          <p:cNvSpPr txBox="1"/>
          <p:nvPr/>
        </p:nvSpPr>
        <p:spPr>
          <a:xfrm>
            <a:off x="6535300" y="4995574"/>
            <a:ext cx="2260806" cy="584775"/>
          </a:xfrm>
          <a:prstGeom prst="rect">
            <a:avLst/>
          </a:prstGeom>
          <a:noFill/>
        </p:spPr>
        <p:txBody>
          <a:bodyPr wrap="square" rtlCol="0">
            <a:spAutoFit/>
          </a:bodyPr>
          <a:lstStyle/>
          <a:p>
            <a:r>
              <a:rPr lang="en-US" sz="1600" b="1" dirty="0"/>
              <a:t>5. MEASUREMENT ANALYTICS</a:t>
            </a:r>
          </a:p>
        </p:txBody>
      </p:sp>
      <p:sp>
        <p:nvSpPr>
          <p:cNvPr id="69" name="TextBox 68">
            <a:extLst>
              <a:ext uri="{FF2B5EF4-FFF2-40B4-BE49-F238E27FC236}">
                <a16:creationId xmlns:a16="http://schemas.microsoft.com/office/drawing/2014/main" id="{EEFB8484-5220-4F95-8B3C-1FC563D67F24}"/>
              </a:ext>
            </a:extLst>
          </p:cNvPr>
          <p:cNvSpPr txBox="1"/>
          <p:nvPr/>
        </p:nvSpPr>
        <p:spPr>
          <a:xfrm>
            <a:off x="6535300" y="5560516"/>
            <a:ext cx="1963746" cy="646331"/>
          </a:xfrm>
          <a:prstGeom prst="rect">
            <a:avLst/>
          </a:prstGeom>
          <a:noFill/>
        </p:spPr>
        <p:txBody>
          <a:bodyPr wrap="square" rtlCol="0">
            <a:spAutoFit/>
          </a:bodyPr>
          <a:lstStyle/>
          <a:p>
            <a:r>
              <a:rPr lang="en-US" sz="1200" dirty="0">
                <a:solidFill>
                  <a:schemeClr val="accent4">
                    <a:lumMod val="75000"/>
                  </a:schemeClr>
                </a:solidFill>
              </a:rPr>
              <a:t>What DID happen? What processes and outcomes have been achieved? </a:t>
            </a:r>
          </a:p>
        </p:txBody>
      </p:sp>
      <p:pic>
        <p:nvPicPr>
          <p:cNvPr id="70" name="Picture 69">
            <a:extLst>
              <a:ext uri="{FF2B5EF4-FFF2-40B4-BE49-F238E27FC236}">
                <a16:creationId xmlns:a16="http://schemas.microsoft.com/office/drawing/2014/main" id="{4753B1CA-0350-4457-A4B5-C7EF9B2583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3688" y="4425329"/>
            <a:ext cx="921529" cy="633552"/>
          </a:xfrm>
          <a:prstGeom prst="rect">
            <a:avLst/>
          </a:prstGeom>
        </p:spPr>
      </p:pic>
      <p:cxnSp>
        <p:nvCxnSpPr>
          <p:cNvPr id="71" name="Straight Arrow Connector 70">
            <a:extLst>
              <a:ext uri="{FF2B5EF4-FFF2-40B4-BE49-F238E27FC236}">
                <a16:creationId xmlns:a16="http://schemas.microsoft.com/office/drawing/2014/main" id="{E44011DC-41D1-490F-BA09-67C42C7AC1D3}"/>
              </a:ext>
            </a:extLst>
          </p:cNvPr>
          <p:cNvCxnSpPr>
            <a:cxnSpLocks/>
          </p:cNvCxnSpPr>
          <p:nvPr/>
        </p:nvCxnSpPr>
        <p:spPr>
          <a:xfrm>
            <a:off x="3448616" y="2215217"/>
            <a:ext cx="945223"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FAA7D3F-C064-4138-9A1C-D9D019AC1236}"/>
              </a:ext>
            </a:extLst>
          </p:cNvPr>
          <p:cNvCxnSpPr/>
          <p:nvPr/>
        </p:nvCxnSpPr>
        <p:spPr>
          <a:xfrm>
            <a:off x="6109152" y="2215217"/>
            <a:ext cx="713996"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992D7D5-E04D-49F8-B187-731275CC4AC7}"/>
              </a:ext>
            </a:extLst>
          </p:cNvPr>
          <p:cNvCxnSpPr>
            <a:cxnSpLocks/>
          </p:cNvCxnSpPr>
          <p:nvPr/>
        </p:nvCxnSpPr>
        <p:spPr>
          <a:xfrm>
            <a:off x="7271628" y="3448317"/>
            <a:ext cx="22825" cy="839617"/>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78165D4-A138-4193-AF5D-D24457DE9CCB}"/>
              </a:ext>
            </a:extLst>
          </p:cNvPr>
          <p:cNvCxnSpPr>
            <a:cxnSpLocks/>
          </p:cNvCxnSpPr>
          <p:nvPr/>
        </p:nvCxnSpPr>
        <p:spPr>
          <a:xfrm flipH="1">
            <a:off x="5211327" y="5474166"/>
            <a:ext cx="995938"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18">
            <a:extLst>
              <a:ext uri="{FF2B5EF4-FFF2-40B4-BE49-F238E27FC236}">
                <a16:creationId xmlns:a16="http://schemas.microsoft.com/office/drawing/2014/main" id="{D79B4200-7CD5-45C4-B92D-9A503944590E}"/>
              </a:ext>
            </a:extLst>
          </p:cNvPr>
          <p:cNvCxnSpPr>
            <a:cxnSpLocks/>
            <a:stCxn id="64" idx="1"/>
          </p:cNvCxnSpPr>
          <p:nvPr/>
        </p:nvCxnSpPr>
        <p:spPr>
          <a:xfrm rot="10800000">
            <a:off x="2530730" y="4083981"/>
            <a:ext cx="346148" cy="1493356"/>
          </a:xfrm>
          <a:prstGeom prst="bentConnector2">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70B4891-0C3B-4104-BE87-B059463F0E7A}"/>
              </a:ext>
            </a:extLst>
          </p:cNvPr>
          <p:cNvSpPr txBox="1"/>
          <p:nvPr/>
        </p:nvSpPr>
        <p:spPr>
          <a:xfrm>
            <a:off x="4148867" y="4150502"/>
            <a:ext cx="2712115" cy="200055"/>
          </a:xfrm>
          <a:prstGeom prst="rect">
            <a:avLst/>
          </a:prstGeom>
          <a:noFill/>
        </p:spPr>
        <p:txBody>
          <a:bodyPr wrap="square" lIns="0" tIns="0" rIns="0" bIns="0" rtlCol="0">
            <a:spAutoFit/>
          </a:bodyPr>
          <a:lstStyle/>
          <a:p>
            <a:r>
              <a:rPr lang="en-US" sz="1300" dirty="0"/>
              <a:t>Patient, provider, population, public</a:t>
            </a:r>
          </a:p>
        </p:txBody>
      </p:sp>
      <p:pic>
        <p:nvPicPr>
          <p:cNvPr id="77" name="Picture 76">
            <a:extLst>
              <a:ext uri="{FF2B5EF4-FFF2-40B4-BE49-F238E27FC236}">
                <a16:creationId xmlns:a16="http://schemas.microsoft.com/office/drawing/2014/main" id="{99ABF394-C9F9-4928-83F6-9560E2BFBEE9}"/>
              </a:ext>
            </a:extLst>
          </p:cNvPr>
          <p:cNvPicPr>
            <a:picLocks noChangeAspect="1"/>
          </p:cNvPicPr>
          <p:nvPr/>
        </p:nvPicPr>
        <p:blipFill>
          <a:blip r:embed="rId7"/>
          <a:stretch>
            <a:fillRect/>
          </a:stretch>
        </p:blipFill>
        <p:spPr>
          <a:xfrm>
            <a:off x="3369499" y="3935399"/>
            <a:ext cx="799655" cy="649320"/>
          </a:xfrm>
          <a:prstGeom prst="rect">
            <a:avLst/>
          </a:prstGeom>
        </p:spPr>
      </p:pic>
      <p:sp>
        <p:nvSpPr>
          <p:cNvPr id="78" name="TextBox 77">
            <a:extLst>
              <a:ext uri="{FF2B5EF4-FFF2-40B4-BE49-F238E27FC236}">
                <a16:creationId xmlns:a16="http://schemas.microsoft.com/office/drawing/2014/main" id="{57203055-5D7B-43D8-84F9-29C07B8B15BF}"/>
              </a:ext>
            </a:extLst>
          </p:cNvPr>
          <p:cNvSpPr txBox="1"/>
          <p:nvPr/>
        </p:nvSpPr>
        <p:spPr>
          <a:xfrm>
            <a:off x="8926132" y="3392932"/>
            <a:ext cx="1193912" cy="584775"/>
          </a:xfrm>
          <a:prstGeom prst="rect">
            <a:avLst/>
          </a:prstGeom>
          <a:noFill/>
        </p:spPr>
        <p:txBody>
          <a:bodyPr wrap="square" rtlCol="0">
            <a:spAutoFit/>
          </a:bodyPr>
          <a:lstStyle/>
          <a:p>
            <a:r>
              <a:rPr lang="en-US" sz="1600" b="1" dirty="0"/>
              <a:t>4. CLINICAL CARE</a:t>
            </a:r>
          </a:p>
        </p:txBody>
      </p:sp>
      <p:sp>
        <p:nvSpPr>
          <p:cNvPr id="79" name="TextBox 78">
            <a:extLst>
              <a:ext uri="{FF2B5EF4-FFF2-40B4-BE49-F238E27FC236}">
                <a16:creationId xmlns:a16="http://schemas.microsoft.com/office/drawing/2014/main" id="{0EDCC91C-3311-45D7-86E9-F6A488903631}"/>
              </a:ext>
            </a:extLst>
          </p:cNvPr>
          <p:cNvSpPr txBox="1"/>
          <p:nvPr/>
        </p:nvSpPr>
        <p:spPr>
          <a:xfrm>
            <a:off x="8986176" y="3860931"/>
            <a:ext cx="1342467" cy="461665"/>
          </a:xfrm>
          <a:prstGeom prst="rect">
            <a:avLst/>
          </a:prstGeom>
          <a:noFill/>
        </p:spPr>
        <p:txBody>
          <a:bodyPr wrap="square" rtlCol="0">
            <a:spAutoFit/>
          </a:bodyPr>
          <a:lstStyle/>
          <a:p>
            <a:r>
              <a:rPr lang="en-US" sz="1200" dirty="0">
                <a:solidFill>
                  <a:schemeClr val="accent4">
                    <a:lumMod val="75000"/>
                  </a:schemeClr>
                </a:solidFill>
              </a:rPr>
              <a:t>Clinician and Patient Workflow.</a:t>
            </a:r>
          </a:p>
        </p:txBody>
      </p:sp>
      <p:pic>
        <p:nvPicPr>
          <p:cNvPr id="80" name="Picture 79">
            <a:extLst>
              <a:ext uri="{FF2B5EF4-FFF2-40B4-BE49-F238E27FC236}">
                <a16:creationId xmlns:a16="http://schemas.microsoft.com/office/drawing/2014/main" id="{0850B545-2EA6-4588-A007-541A6AE939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63194" y="3570362"/>
            <a:ext cx="1045989" cy="634131"/>
          </a:xfrm>
          <a:prstGeom prst="rect">
            <a:avLst/>
          </a:prstGeom>
        </p:spPr>
      </p:pic>
      <p:cxnSp>
        <p:nvCxnSpPr>
          <p:cNvPr id="81" name="Straight Arrow Connector 80">
            <a:extLst>
              <a:ext uri="{FF2B5EF4-FFF2-40B4-BE49-F238E27FC236}">
                <a16:creationId xmlns:a16="http://schemas.microsoft.com/office/drawing/2014/main" id="{75DF8450-2378-4191-983D-EFB42DE54D36}"/>
              </a:ext>
            </a:extLst>
          </p:cNvPr>
          <p:cNvCxnSpPr>
            <a:cxnSpLocks/>
          </p:cNvCxnSpPr>
          <p:nvPr/>
        </p:nvCxnSpPr>
        <p:spPr>
          <a:xfrm flipH="1">
            <a:off x="7441738" y="3808431"/>
            <a:ext cx="658036" cy="0"/>
          </a:xfrm>
          <a:prstGeom prst="straightConnector1">
            <a:avLst/>
          </a:prstGeom>
          <a:ln w="60325">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0A15FE3-40C3-4CB0-B33B-A98F6FF397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160428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1026">
            <a:extLst>
              <a:ext uri="{FF2B5EF4-FFF2-40B4-BE49-F238E27FC236}">
                <a16:creationId xmlns:a16="http://schemas.microsoft.com/office/drawing/2014/main" id="{7DC50A98-5370-4C8B-B8D1-503947AC75CC}"/>
              </a:ext>
            </a:extLst>
          </p:cNvPr>
          <p:cNvGrpSpPr/>
          <p:nvPr/>
        </p:nvGrpSpPr>
        <p:grpSpPr>
          <a:xfrm>
            <a:off x="5746694" y="3725821"/>
            <a:ext cx="1352367" cy="1490500"/>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sp>
        <p:nvSpPr>
          <p:cNvPr id="34" name="Left Brace 33">
            <a:extLst>
              <a:ext uri="{FF2B5EF4-FFF2-40B4-BE49-F238E27FC236}">
                <a16:creationId xmlns:a16="http://schemas.microsoft.com/office/drawing/2014/main" id="{86F3EC75-A9A9-4579-97D5-436BFFE8961B}"/>
              </a:ext>
            </a:extLst>
          </p:cNvPr>
          <p:cNvSpPr/>
          <p:nvPr/>
        </p:nvSpPr>
        <p:spPr>
          <a:xfrm>
            <a:off x="5379605" y="3354887"/>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2" name="Group 61">
            <a:extLst>
              <a:ext uri="{FF2B5EF4-FFF2-40B4-BE49-F238E27FC236}">
                <a16:creationId xmlns:a16="http://schemas.microsoft.com/office/drawing/2014/main" id="{946462FD-829B-4345-BCEB-7501ED399846}"/>
              </a:ext>
            </a:extLst>
          </p:cNvPr>
          <p:cNvGrpSpPr/>
          <p:nvPr/>
        </p:nvGrpSpPr>
        <p:grpSpPr>
          <a:xfrm>
            <a:off x="3377417" y="3702677"/>
            <a:ext cx="1352367" cy="1426969"/>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sp>
        <p:nvSpPr>
          <p:cNvPr id="114" name="Rectangle 113">
            <a:extLst>
              <a:ext uri="{FF2B5EF4-FFF2-40B4-BE49-F238E27FC236}">
                <a16:creationId xmlns:a16="http://schemas.microsoft.com/office/drawing/2014/main" id="{A608B4B3-6ACA-468C-9B87-D84219668E0A}"/>
              </a:ext>
            </a:extLst>
          </p:cNvPr>
          <p:cNvSpPr/>
          <p:nvPr/>
        </p:nvSpPr>
        <p:spPr>
          <a:xfrm>
            <a:off x="6653786" y="5207601"/>
            <a:ext cx="95353" cy="2811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451E572-F133-420E-A19A-95DD3C3141F3}"/>
              </a:ext>
            </a:extLst>
          </p:cNvPr>
          <p:cNvSpPr/>
          <p:nvPr/>
        </p:nvSpPr>
        <p:spPr>
          <a:xfrm>
            <a:off x="4479056" y="5169720"/>
            <a:ext cx="82584"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71143C50-5FDC-46BC-A593-991634435130}"/>
              </a:ext>
            </a:extLst>
          </p:cNvPr>
          <p:cNvSpPr/>
          <p:nvPr/>
        </p:nvSpPr>
        <p:spPr>
          <a:xfrm>
            <a:off x="5537192" y="5207602"/>
            <a:ext cx="98685"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2D882D9-63AB-4B59-9154-358DCECA153C}"/>
              </a:ext>
            </a:extLst>
          </p:cNvPr>
          <p:cNvSpPr/>
          <p:nvPr/>
        </p:nvSpPr>
        <p:spPr>
          <a:xfrm>
            <a:off x="7532158" y="3369781"/>
            <a:ext cx="110686" cy="355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9E795C3-B100-4602-B5C1-8BDAC22BC8A2}"/>
              </a:ext>
            </a:extLst>
          </p:cNvPr>
          <p:cNvSpPr/>
          <p:nvPr/>
        </p:nvSpPr>
        <p:spPr>
          <a:xfrm>
            <a:off x="9877044" y="3402859"/>
            <a:ext cx="110686" cy="3378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9574870" y="2945158"/>
            <a:ext cx="335866" cy="66278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6989684" y="4086832"/>
            <a:ext cx="431451" cy="1919552"/>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10423989" y="4415093"/>
            <a:ext cx="436817" cy="125721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8524638" y="4196217"/>
            <a:ext cx="436817" cy="1694968"/>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5"/>
          <a:stretch>
            <a:fillRect/>
          </a:stretch>
        </p:blipFill>
        <p:spPr>
          <a:xfrm>
            <a:off x="325765" y="5294174"/>
            <a:ext cx="1409999" cy="8460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622660" y="5488741"/>
            <a:ext cx="1352367" cy="162284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100" dirty="0"/>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722275" y="5488741"/>
            <a:ext cx="1352367" cy="162284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3821890" y="5488741"/>
            <a:ext cx="1352367" cy="162284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4921505" y="5488741"/>
            <a:ext cx="1352367" cy="162284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6021120" y="5488741"/>
            <a:ext cx="1352367" cy="162284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10374792" y="3725821"/>
            <a:ext cx="1352367" cy="1489677"/>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9217768" y="3725821"/>
            <a:ext cx="1352367" cy="1489677"/>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CPG-on-FHIR</a:t>
              </a:r>
            </a:p>
          </p:txBody>
        </p:sp>
      </p:grpSp>
      <p:grpSp>
        <p:nvGrpSpPr>
          <p:cNvPr id="61" name="Group 60">
            <a:extLst>
              <a:ext uri="{FF2B5EF4-FFF2-40B4-BE49-F238E27FC236}">
                <a16:creationId xmlns:a16="http://schemas.microsoft.com/office/drawing/2014/main" id="{F9A15AC5-BCB3-4C33-82A6-BBB9B9A0CB16}"/>
              </a:ext>
            </a:extLst>
          </p:cNvPr>
          <p:cNvGrpSpPr/>
          <p:nvPr/>
        </p:nvGrpSpPr>
        <p:grpSpPr>
          <a:xfrm>
            <a:off x="1924136" y="3722224"/>
            <a:ext cx="1352367" cy="1426969"/>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US </a:t>
              </a:r>
              <a:r>
                <a:rPr lang="en-US" sz="1200" kern="1200" dirty="0"/>
                <a:t>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6903719" y="3725821"/>
            <a:ext cx="1352367" cy="1489677"/>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2694068" y="1958906"/>
            <a:ext cx="1081487" cy="110364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HEDIS</a:t>
              </a:r>
              <a:endParaRPr lang="en-US" sz="1200" kern="1200" dirty="0"/>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6291300" y="343472"/>
            <a:ext cx="1081487" cy="1124502"/>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CDC Opioid Prescribing</a:t>
              </a:r>
              <a:endParaRPr lang="en-US" sz="1200" kern="1200" dirty="0"/>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10799050" y="318153"/>
            <a:ext cx="1081487" cy="1149447"/>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ANC</a:t>
              </a:r>
              <a:endParaRPr lang="en-US" sz="1200" kern="1200" dirty="0"/>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4" name="Arrow: Bent 1053">
            <a:extLst>
              <a:ext uri="{FF2B5EF4-FFF2-40B4-BE49-F238E27FC236}">
                <a16:creationId xmlns:a16="http://schemas.microsoft.com/office/drawing/2014/main" id="{7AB1F3AF-037E-4F34-ABED-47AD164767E0}"/>
              </a:ext>
            </a:extLst>
          </p:cNvPr>
          <p:cNvSpPr/>
          <p:nvPr/>
        </p:nvSpPr>
        <p:spPr>
          <a:xfrm rot="16200000">
            <a:off x="9675605" y="4530408"/>
            <a:ext cx="436817" cy="1026587"/>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3207512" y="3822642"/>
            <a:ext cx="262067" cy="53102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3799504" y="3378970"/>
            <a:ext cx="540947" cy="3131488"/>
          </a:xfrm>
          <a:prstGeom prst="bentArrow">
            <a:avLst>
              <a:gd name="adj1" fmla="val 14269"/>
              <a:gd name="adj2" fmla="val 19109"/>
              <a:gd name="adj3" fmla="val 23764"/>
              <a:gd name="adj4" fmla="val 433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7506089" y="1332395"/>
            <a:ext cx="327980" cy="3896198"/>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4278789" y="4076765"/>
            <a:ext cx="1725922" cy="369332"/>
          </a:xfrm>
          <a:prstGeom prst="rect">
            <a:avLst/>
          </a:prstGeom>
          <a:noFill/>
        </p:spPr>
        <p:txBody>
          <a:bodyPr wrap="none" rtlCol="0">
            <a:spAutoFit/>
          </a:bodyPr>
          <a:lstStyle/>
          <a:p>
            <a:r>
              <a:rPr lang="en-US" dirty="0"/>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2117804" y="487048"/>
            <a:ext cx="345815" cy="2656281"/>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1234228" y="1471355"/>
            <a:ext cx="1282402" cy="369332"/>
          </a:xfrm>
          <a:prstGeom prst="rect">
            <a:avLst/>
          </a:prstGeom>
          <a:noFill/>
        </p:spPr>
        <p:txBody>
          <a:bodyPr wrap="none" rtlCol="0">
            <a:spAutoFit/>
          </a:bodyPr>
          <a:lstStyle/>
          <a:p>
            <a:r>
              <a:rPr lang="en-US" dirty="0"/>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7120735" y="5488741"/>
            <a:ext cx="1352367" cy="162284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err="1"/>
                    <a:t>FHIRPath</a:t>
                  </a:r>
                  <a:endParaRPr lang="en-US" sz="1200" kern="1200" dirty="0"/>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8220350" y="5488741"/>
            <a:ext cx="1352367" cy="162284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546269" y="3350209"/>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61613" y="4072087"/>
            <a:ext cx="1140056" cy="369332"/>
          </a:xfrm>
          <a:prstGeom prst="rect">
            <a:avLst/>
          </a:prstGeom>
          <a:noFill/>
        </p:spPr>
        <p:txBody>
          <a:bodyPr wrap="none" rtlCol="0">
            <a:spAutoFit/>
          </a:bodyPr>
          <a:lstStyle/>
          <a:p>
            <a:r>
              <a:rPr lang="en-US" dirty="0"/>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707728" y="3722224"/>
            <a:ext cx="1352367" cy="1426969"/>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IPS</a:t>
                </a:r>
                <a:endParaRPr lang="en-US" sz="1200" kern="1200" dirty="0"/>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9319965" y="5488741"/>
            <a:ext cx="1352367" cy="162284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10419580" y="5488741"/>
            <a:ext cx="1352367" cy="162284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grpSp>
        <p:nvGrpSpPr>
          <p:cNvPr id="77" name="Group 76">
            <a:extLst>
              <a:ext uri="{FF2B5EF4-FFF2-40B4-BE49-F238E27FC236}">
                <a16:creationId xmlns:a16="http://schemas.microsoft.com/office/drawing/2014/main" id="{9BF21A3E-05F5-4A11-838C-7BD8134406E2}"/>
              </a:ext>
            </a:extLst>
          </p:cNvPr>
          <p:cNvGrpSpPr/>
          <p:nvPr/>
        </p:nvGrpSpPr>
        <p:grpSpPr>
          <a:xfrm>
            <a:off x="8060744" y="3725821"/>
            <a:ext cx="1352367" cy="1489677"/>
            <a:chOff x="9220798" y="2495033"/>
            <a:chExt cx="1352367" cy="1489677"/>
          </a:xfrm>
        </p:grpSpPr>
        <p:grpSp>
          <p:nvGrpSpPr>
            <p:cNvPr id="129" name="Group 128">
              <a:extLst>
                <a:ext uri="{FF2B5EF4-FFF2-40B4-BE49-F238E27FC236}">
                  <a16:creationId xmlns:a16="http://schemas.microsoft.com/office/drawing/2014/main" id="{1A4D32AD-BE2A-4803-8C7B-D6EE97A7C469}"/>
                </a:ext>
              </a:extLst>
            </p:cNvPr>
            <p:cNvGrpSpPr/>
            <p:nvPr/>
          </p:nvGrpSpPr>
          <p:grpSpPr>
            <a:xfrm>
              <a:off x="9220798" y="2495033"/>
              <a:ext cx="1352367" cy="1489677"/>
              <a:chOff x="4473510" y="1010464"/>
              <a:chExt cx="1800000" cy="1982760"/>
            </a:xfrm>
          </p:grpSpPr>
          <p:sp>
            <p:nvSpPr>
              <p:cNvPr id="136" name="Rectangle: Diagonal Corners Rounded 135">
                <a:extLst>
                  <a:ext uri="{FF2B5EF4-FFF2-40B4-BE49-F238E27FC236}">
                    <a16:creationId xmlns:a16="http://schemas.microsoft.com/office/drawing/2014/main" id="{613E6084-44E5-436E-980B-DB0D39BD07B4}"/>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38" name="TextBox 137">
                <a:extLst>
                  <a:ext uri="{FF2B5EF4-FFF2-40B4-BE49-F238E27FC236}">
                    <a16:creationId xmlns:a16="http://schemas.microsoft.com/office/drawing/2014/main" id="{75C0B597-B403-45F0-9A22-28EF2A388F7E}"/>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SDC</a:t>
                </a:r>
              </a:p>
            </p:txBody>
          </p:sp>
        </p:grpSp>
        <p:pic>
          <p:nvPicPr>
            <p:cNvPr id="76" name="Picture 75">
              <a:extLst>
                <a:ext uri="{FF2B5EF4-FFF2-40B4-BE49-F238E27FC236}">
                  <a16:creationId xmlns:a16="http://schemas.microsoft.com/office/drawing/2014/main" id="{CDDD314D-D313-4155-A182-C66D7280BA4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86381" y="2624911"/>
              <a:ext cx="516189" cy="516188"/>
            </a:xfrm>
            <a:prstGeom prst="rect">
              <a:avLst/>
            </a:prstGeom>
          </p:spPr>
        </p:pic>
      </p:grpSp>
      <p:sp>
        <p:nvSpPr>
          <p:cNvPr id="119" name="Arrow: Bent 118">
            <a:extLst>
              <a:ext uri="{FF2B5EF4-FFF2-40B4-BE49-F238E27FC236}">
                <a16:creationId xmlns:a16="http://schemas.microsoft.com/office/drawing/2014/main" id="{EC12D5A4-4075-434D-989F-805BF9D8F083}"/>
              </a:ext>
            </a:extLst>
          </p:cNvPr>
          <p:cNvSpPr/>
          <p:nvPr/>
        </p:nvSpPr>
        <p:spPr>
          <a:xfrm rot="16200000">
            <a:off x="5141443" y="970826"/>
            <a:ext cx="476325" cy="4473478"/>
          </a:xfrm>
          <a:prstGeom prst="bentArrow">
            <a:avLst>
              <a:gd name="adj1" fmla="val 16872"/>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Arrow: Left-Right 77">
            <a:extLst>
              <a:ext uri="{FF2B5EF4-FFF2-40B4-BE49-F238E27FC236}">
                <a16:creationId xmlns:a16="http://schemas.microsoft.com/office/drawing/2014/main" id="{59511F1E-AE09-4D97-97D1-125CCA234E6A}"/>
              </a:ext>
            </a:extLst>
          </p:cNvPr>
          <p:cNvSpPr/>
          <p:nvPr/>
        </p:nvSpPr>
        <p:spPr>
          <a:xfrm>
            <a:off x="10239453" y="4043087"/>
            <a:ext cx="433561" cy="2358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6616FFA0-31DB-4840-8F23-68B9965DB4A8}"/>
              </a:ext>
            </a:extLst>
          </p:cNvPr>
          <p:cNvGrpSpPr/>
          <p:nvPr/>
        </p:nvGrpSpPr>
        <p:grpSpPr>
          <a:xfrm>
            <a:off x="9446986" y="1962479"/>
            <a:ext cx="1081487" cy="1149447"/>
            <a:chOff x="9617220" y="250586"/>
            <a:chExt cx="1439460" cy="1529914"/>
          </a:xfrm>
        </p:grpSpPr>
        <p:sp>
          <p:nvSpPr>
            <p:cNvPr id="143" name="Rectangle: Diagonal Corners Rounded 142">
              <a:extLst>
                <a:ext uri="{FF2B5EF4-FFF2-40B4-BE49-F238E27FC236}">
                  <a16:creationId xmlns:a16="http://schemas.microsoft.com/office/drawing/2014/main" id="{7ABD57E9-E650-47FA-A6AA-DA2E6743AF95}"/>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44" name="TextBox 143">
              <a:extLst>
                <a:ext uri="{FF2B5EF4-FFF2-40B4-BE49-F238E27FC236}">
                  <a16:creationId xmlns:a16="http://schemas.microsoft.com/office/drawing/2014/main" id="{0BD49093-EA3C-4DE3-9706-6473FD1F24C2}"/>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CORE</a:t>
              </a:r>
              <a:endParaRPr lang="en-US" sz="1200" kern="1200" dirty="0"/>
            </a:p>
          </p:txBody>
        </p:sp>
        <p:pic>
          <p:nvPicPr>
            <p:cNvPr id="145" name="Picture 144">
              <a:extLst>
                <a:ext uri="{FF2B5EF4-FFF2-40B4-BE49-F238E27FC236}">
                  <a16:creationId xmlns:a16="http://schemas.microsoft.com/office/drawing/2014/main" id="{96B0FC1B-D195-40F5-992F-717F77B7F9A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46" name="Group 145">
            <a:extLst>
              <a:ext uri="{FF2B5EF4-FFF2-40B4-BE49-F238E27FC236}">
                <a16:creationId xmlns:a16="http://schemas.microsoft.com/office/drawing/2014/main" id="{250A4116-97B6-418E-861B-AB47F412F690}"/>
              </a:ext>
            </a:extLst>
          </p:cNvPr>
          <p:cNvGrpSpPr/>
          <p:nvPr/>
        </p:nvGrpSpPr>
        <p:grpSpPr>
          <a:xfrm>
            <a:off x="8051675" y="308238"/>
            <a:ext cx="1081487" cy="1149447"/>
            <a:chOff x="9617220" y="250586"/>
            <a:chExt cx="1439460" cy="1529914"/>
          </a:xfrm>
        </p:grpSpPr>
        <p:sp>
          <p:nvSpPr>
            <p:cNvPr id="147" name="Rectangle: Diagonal Corners Rounded 146">
              <a:extLst>
                <a:ext uri="{FF2B5EF4-FFF2-40B4-BE49-F238E27FC236}">
                  <a16:creationId xmlns:a16="http://schemas.microsoft.com/office/drawing/2014/main" id="{A44F8ED3-8F5C-406B-AED4-DB3142871369}"/>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48" name="TextBox 147">
              <a:extLst>
                <a:ext uri="{FF2B5EF4-FFF2-40B4-BE49-F238E27FC236}">
                  <a16:creationId xmlns:a16="http://schemas.microsoft.com/office/drawing/2014/main" id="{52D088C4-01B2-4D0D-9E4E-F9D1922A401C}"/>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FP</a:t>
              </a:r>
              <a:endParaRPr lang="en-US" sz="1200" kern="1200" dirty="0"/>
            </a:p>
          </p:txBody>
        </p:sp>
        <p:pic>
          <p:nvPicPr>
            <p:cNvPr id="149" name="Picture 148">
              <a:extLst>
                <a:ext uri="{FF2B5EF4-FFF2-40B4-BE49-F238E27FC236}">
                  <a16:creationId xmlns:a16="http://schemas.microsoft.com/office/drawing/2014/main" id="{E7410208-3917-4CB4-8166-851352F8F9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0" name="Group 149">
            <a:extLst>
              <a:ext uri="{FF2B5EF4-FFF2-40B4-BE49-F238E27FC236}">
                <a16:creationId xmlns:a16="http://schemas.microsoft.com/office/drawing/2014/main" id="{DD1D7C3A-9BC2-488F-BD96-4A6D28F9CEA2}"/>
              </a:ext>
            </a:extLst>
          </p:cNvPr>
          <p:cNvGrpSpPr/>
          <p:nvPr/>
        </p:nvGrpSpPr>
        <p:grpSpPr>
          <a:xfrm>
            <a:off x="9486400" y="347241"/>
            <a:ext cx="1081487" cy="1149447"/>
            <a:chOff x="9617220" y="250586"/>
            <a:chExt cx="1439460" cy="1529914"/>
          </a:xfrm>
        </p:grpSpPr>
        <p:sp>
          <p:nvSpPr>
            <p:cNvPr id="151" name="Rectangle: Diagonal Corners Rounded 150">
              <a:extLst>
                <a:ext uri="{FF2B5EF4-FFF2-40B4-BE49-F238E27FC236}">
                  <a16:creationId xmlns:a16="http://schemas.microsoft.com/office/drawing/2014/main" id="{E4D28BA7-85C4-4B31-BD1B-C38EA245747C}"/>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52" name="TextBox 151">
              <a:extLst>
                <a:ext uri="{FF2B5EF4-FFF2-40B4-BE49-F238E27FC236}">
                  <a16:creationId xmlns:a16="http://schemas.microsoft.com/office/drawing/2014/main" id="{E44CC3C4-C97C-4358-8DD1-E5D0CEC82728}"/>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STI</a:t>
              </a:r>
              <a:endParaRPr lang="en-US" sz="1200" kern="1200" dirty="0"/>
            </a:p>
          </p:txBody>
        </p:sp>
        <p:pic>
          <p:nvPicPr>
            <p:cNvPr id="153" name="Picture 152">
              <a:extLst>
                <a:ext uri="{FF2B5EF4-FFF2-40B4-BE49-F238E27FC236}">
                  <a16:creationId xmlns:a16="http://schemas.microsoft.com/office/drawing/2014/main" id="{9C9C7FF4-D32A-4CBC-8871-0358A88DBF7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4" name="Group 153">
            <a:extLst>
              <a:ext uri="{FF2B5EF4-FFF2-40B4-BE49-F238E27FC236}">
                <a16:creationId xmlns:a16="http://schemas.microsoft.com/office/drawing/2014/main" id="{BC88ECE4-E26B-454D-AB98-68A8F2586D0C}"/>
              </a:ext>
            </a:extLst>
          </p:cNvPr>
          <p:cNvGrpSpPr/>
          <p:nvPr/>
        </p:nvGrpSpPr>
        <p:grpSpPr>
          <a:xfrm>
            <a:off x="4231717" y="343472"/>
            <a:ext cx="1081487" cy="1124502"/>
            <a:chOff x="3560576" y="281853"/>
            <a:chExt cx="1439460" cy="1496712"/>
          </a:xfrm>
        </p:grpSpPr>
        <p:sp>
          <p:nvSpPr>
            <p:cNvPr id="155" name="Rectangle: Diagonal Corners Rounded 154">
              <a:extLst>
                <a:ext uri="{FF2B5EF4-FFF2-40B4-BE49-F238E27FC236}">
                  <a16:creationId xmlns:a16="http://schemas.microsoft.com/office/drawing/2014/main" id="{A4071929-EC69-4C7C-BC53-5D059357E784}"/>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56" name="TextBox 155">
              <a:extLst>
                <a:ext uri="{FF2B5EF4-FFF2-40B4-BE49-F238E27FC236}">
                  <a16:creationId xmlns:a16="http://schemas.microsoft.com/office/drawing/2014/main" id="{39340A46-107B-4AD8-A6D7-2D34182A1746}"/>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err="1"/>
                <a:t>eCQM</a:t>
              </a:r>
              <a:r>
                <a:rPr lang="en-US" sz="1200" dirty="0"/>
                <a:t> </a:t>
              </a:r>
              <a:r>
                <a:rPr lang="en-US" sz="1200" dirty="0" err="1"/>
                <a:t>ProgramS</a:t>
              </a:r>
              <a:endParaRPr lang="en-US" sz="1200" kern="1200" dirty="0"/>
            </a:p>
          </p:txBody>
        </p:sp>
        <p:pic>
          <p:nvPicPr>
            <p:cNvPr id="157" name="Picture 156">
              <a:extLst>
                <a:ext uri="{FF2B5EF4-FFF2-40B4-BE49-F238E27FC236}">
                  <a16:creationId xmlns:a16="http://schemas.microsoft.com/office/drawing/2014/main" id="{F40E2CA1-BE2C-4FFE-9822-5EB2E2430A2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sp>
        <p:nvSpPr>
          <p:cNvPr id="159" name="Rectangle 158">
            <a:extLst>
              <a:ext uri="{FF2B5EF4-FFF2-40B4-BE49-F238E27FC236}">
                <a16:creationId xmlns:a16="http://schemas.microsoft.com/office/drawing/2014/main" id="{2EC7A898-FFE8-4875-B622-2F864FAA5435}"/>
              </a:ext>
            </a:extLst>
          </p:cNvPr>
          <p:cNvSpPr/>
          <p:nvPr/>
        </p:nvSpPr>
        <p:spPr>
          <a:xfrm>
            <a:off x="5787331" y="1750594"/>
            <a:ext cx="114518" cy="2044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Bent 159">
            <a:extLst>
              <a:ext uri="{FF2B5EF4-FFF2-40B4-BE49-F238E27FC236}">
                <a16:creationId xmlns:a16="http://schemas.microsoft.com/office/drawing/2014/main" id="{A5B950DE-A2FD-4DF2-AE94-02D5E70C1E36}"/>
              </a:ext>
            </a:extLst>
          </p:cNvPr>
          <p:cNvSpPr/>
          <p:nvPr/>
        </p:nvSpPr>
        <p:spPr>
          <a:xfrm rot="16200000" flipV="1">
            <a:off x="5879621" y="911508"/>
            <a:ext cx="335866" cy="1479017"/>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Arrow: Bent 160">
            <a:extLst>
              <a:ext uri="{FF2B5EF4-FFF2-40B4-BE49-F238E27FC236}">
                <a16:creationId xmlns:a16="http://schemas.microsoft.com/office/drawing/2014/main" id="{C1835C10-A6E1-4905-AF77-92F99D7D0416}"/>
              </a:ext>
            </a:extLst>
          </p:cNvPr>
          <p:cNvSpPr/>
          <p:nvPr/>
        </p:nvSpPr>
        <p:spPr>
          <a:xfrm rot="16200000">
            <a:off x="5440162" y="928068"/>
            <a:ext cx="327980" cy="1453786"/>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3" name="Group 82">
            <a:extLst>
              <a:ext uri="{FF2B5EF4-FFF2-40B4-BE49-F238E27FC236}">
                <a16:creationId xmlns:a16="http://schemas.microsoft.com/office/drawing/2014/main" id="{9F29FE3F-4638-41C3-9638-3AAA30091481}"/>
              </a:ext>
            </a:extLst>
          </p:cNvPr>
          <p:cNvGrpSpPr/>
          <p:nvPr/>
        </p:nvGrpSpPr>
        <p:grpSpPr>
          <a:xfrm>
            <a:off x="5249558" y="1926403"/>
            <a:ext cx="1081487" cy="1124502"/>
            <a:chOff x="5249558" y="1926403"/>
            <a:chExt cx="1081487" cy="1124502"/>
          </a:xfrm>
        </p:grpSpPr>
        <p:grpSp>
          <p:nvGrpSpPr>
            <p:cNvPr id="137" name="Group 136">
              <a:extLst>
                <a:ext uri="{FF2B5EF4-FFF2-40B4-BE49-F238E27FC236}">
                  <a16:creationId xmlns:a16="http://schemas.microsoft.com/office/drawing/2014/main" id="{2B802CDF-345D-4573-A1B7-EA8D57382860}"/>
                </a:ext>
              </a:extLst>
            </p:cNvPr>
            <p:cNvGrpSpPr/>
            <p:nvPr/>
          </p:nvGrpSpPr>
          <p:grpSpPr>
            <a:xfrm>
              <a:off x="5249558" y="1926403"/>
              <a:ext cx="1081487" cy="1124502"/>
              <a:chOff x="3560576" y="281853"/>
              <a:chExt cx="1439460" cy="1496712"/>
            </a:xfrm>
          </p:grpSpPr>
          <p:sp>
            <p:nvSpPr>
              <p:cNvPr id="139" name="Rectangle: Diagonal Corners Rounded 138">
                <a:extLst>
                  <a:ext uri="{FF2B5EF4-FFF2-40B4-BE49-F238E27FC236}">
                    <a16:creationId xmlns:a16="http://schemas.microsoft.com/office/drawing/2014/main" id="{1F46B3DD-3324-44BC-AE2F-EC163EDB0838}"/>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40" name="TextBox 139">
                <a:extLst>
                  <a:ext uri="{FF2B5EF4-FFF2-40B4-BE49-F238E27FC236}">
                    <a16:creationId xmlns:a16="http://schemas.microsoft.com/office/drawing/2014/main" id="{528F6ABD-BE3B-4BAB-9416-A96685A2F31B}"/>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MME Calculation</a:t>
                </a:r>
                <a:endParaRPr lang="en-US" sz="1200" kern="1200" dirty="0"/>
              </a:p>
            </p:txBody>
          </p:sp>
        </p:grpSp>
        <p:pic>
          <p:nvPicPr>
            <p:cNvPr id="82" name="Picture 81">
              <a:extLst>
                <a:ext uri="{FF2B5EF4-FFF2-40B4-BE49-F238E27FC236}">
                  <a16:creationId xmlns:a16="http://schemas.microsoft.com/office/drawing/2014/main" id="{39FB5E23-0E86-4F6E-BDAC-012FA0DA816E}"/>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48387" y="2108409"/>
              <a:ext cx="500257" cy="500257"/>
            </a:xfrm>
            <a:prstGeom prst="rect">
              <a:avLst/>
            </a:prstGeom>
          </p:spPr>
        </p:pic>
      </p:grpSp>
      <p:sp>
        <p:nvSpPr>
          <p:cNvPr id="162" name="Rectangle 161">
            <a:extLst>
              <a:ext uri="{FF2B5EF4-FFF2-40B4-BE49-F238E27FC236}">
                <a16:creationId xmlns:a16="http://schemas.microsoft.com/office/drawing/2014/main" id="{880D413F-9EB6-487C-8859-F633DAD1CD17}"/>
              </a:ext>
            </a:extLst>
          </p:cNvPr>
          <p:cNvSpPr/>
          <p:nvPr/>
        </p:nvSpPr>
        <p:spPr>
          <a:xfrm>
            <a:off x="9975812" y="1764735"/>
            <a:ext cx="114518" cy="2044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Bent 162">
            <a:extLst>
              <a:ext uri="{FF2B5EF4-FFF2-40B4-BE49-F238E27FC236}">
                <a16:creationId xmlns:a16="http://schemas.microsoft.com/office/drawing/2014/main" id="{788B4BA7-A374-4DA9-9E34-6E4392FD4236}"/>
              </a:ext>
            </a:extLst>
          </p:cNvPr>
          <p:cNvSpPr/>
          <p:nvPr/>
        </p:nvSpPr>
        <p:spPr>
          <a:xfrm rot="16200000" flipV="1">
            <a:off x="10256473" y="681995"/>
            <a:ext cx="328520" cy="197367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Arrow: Bent 163">
            <a:extLst>
              <a:ext uri="{FF2B5EF4-FFF2-40B4-BE49-F238E27FC236}">
                <a16:creationId xmlns:a16="http://schemas.microsoft.com/office/drawing/2014/main" id="{81D6CF1D-26CC-4345-B50F-2C6DCC5A094F}"/>
              </a:ext>
            </a:extLst>
          </p:cNvPr>
          <p:cNvSpPr/>
          <p:nvPr/>
        </p:nvSpPr>
        <p:spPr>
          <a:xfrm rot="16200000">
            <a:off x="9331007" y="707202"/>
            <a:ext cx="321209" cy="1930569"/>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Arrow: Up 164">
            <a:extLst>
              <a:ext uri="{FF2B5EF4-FFF2-40B4-BE49-F238E27FC236}">
                <a16:creationId xmlns:a16="http://schemas.microsoft.com/office/drawing/2014/main" id="{58BDC1B6-1C70-4169-926D-38F2CFB6FF83}"/>
              </a:ext>
            </a:extLst>
          </p:cNvPr>
          <p:cNvSpPr/>
          <p:nvPr/>
        </p:nvSpPr>
        <p:spPr>
          <a:xfrm>
            <a:off x="9937617" y="1519260"/>
            <a:ext cx="179051" cy="32798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77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apezoid 4">
            <a:extLst>
              <a:ext uri="{FF2B5EF4-FFF2-40B4-BE49-F238E27FC236}">
                <a16:creationId xmlns:a16="http://schemas.microsoft.com/office/drawing/2014/main" id="{74DF24FE-5007-4763-BE3F-A86B44B2A45E}"/>
              </a:ext>
            </a:extLst>
          </p:cNvPr>
          <p:cNvSpPr/>
          <p:nvPr/>
        </p:nvSpPr>
        <p:spPr>
          <a:xfrm>
            <a:off x="2551112" y="4495800"/>
            <a:ext cx="8153400" cy="1028700"/>
          </a:xfrm>
          <a:prstGeom prst="trapezoid">
            <a:avLst>
              <a:gd name="adj" fmla="val 509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Universally applicable resources and guidance</a:t>
            </a:r>
          </a:p>
        </p:txBody>
      </p:sp>
      <p:sp>
        <p:nvSpPr>
          <p:cNvPr id="6" name="Trapezoid 5">
            <a:extLst>
              <a:ext uri="{FF2B5EF4-FFF2-40B4-BE49-F238E27FC236}">
                <a16:creationId xmlns:a16="http://schemas.microsoft.com/office/drawing/2014/main" id="{50B2B962-9349-4B5B-8FF3-CF5DDD2DEA35}"/>
              </a:ext>
            </a:extLst>
          </p:cNvPr>
          <p:cNvSpPr/>
          <p:nvPr/>
        </p:nvSpPr>
        <p:spPr>
          <a:xfrm>
            <a:off x="3087687" y="3467100"/>
            <a:ext cx="7070725" cy="1028700"/>
          </a:xfrm>
          <a:prstGeom prst="trapezoid">
            <a:avLst>
              <a:gd name="adj" fmla="val 5092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US Realm specific profiles</a:t>
            </a:r>
          </a:p>
        </p:txBody>
      </p:sp>
      <p:sp>
        <p:nvSpPr>
          <p:cNvPr id="7" name="Trapezoid 6">
            <a:extLst>
              <a:ext uri="{FF2B5EF4-FFF2-40B4-BE49-F238E27FC236}">
                <a16:creationId xmlns:a16="http://schemas.microsoft.com/office/drawing/2014/main" id="{D5F8BA9C-B816-420E-8BA6-29E06DF95C8C}"/>
              </a:ext>
            </a:extLst>
          </p:cNvPr>
          <p:cNvSpPr/>
          <p:nvPr/>
        </p:nvSpPr>
        <p:spPr>
          <a:xfrm>
            <a:off x="3621087" y="2438400"/>
            <a:ext cx="6016625" cy="1028700"/>
          </a:xfrm>
          <a:prstGeom prst="trapezoid">
            <a:avLst>
              <a:gd name="adj" fmla="val 5092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Quality Improvement focused</a:t>
            </a:r>
          </a:p>
        </p:txBody>
      </p:sp>
      <p:sp>
        <p:nvSpPr>
          <p:cNvPr id="8" name="Trapezoid 7">
            <a:extLst>
              <a:ext uri="{FF2B5EF4-FFF2-40B4-BE49-F238E27FC236}">
                <a16:creationId xmlns:a16="http://schemas.microsoft.com/office/drawing/2014/main" id="{58D92A33-8EEC-4B0F-A875-C570D8F758F1}"/>
              </a:ext>
            </a:extLst>
          </p:cNvPr>
          <p:cNvSpPr/>
          <p:nvPr/>
        </p:nvSpPr>
        <p:spPr>
          <a:xfrm>
            <a:off x="4141787" y="1409700"/>
            <a:ext cx="4975225" cy="1028700"/>
          </a:xfrm>
          <a:prstGeom prst="trapezoid">
            <a:avLst>
              <a:gd name="adj" fmla="val 5092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case focused</a:t>
            </a:r>
          </a:p>
        </p:txBody>
      </p:sp>
      <p:sp>
        <p:nvSpPr>
          <p:cNvPr id="10" name="Rectangle 9">
            <a:extLst>
              <a:ext uri="{FF2B5EF4-FFF2-40B4-BE49-F238E27FC236}">
                <a16:creationId xmlns:a16="http://schemas.microsoft.com/office/drawing/2014/main" id="{B1230B7B-CB86-41C2-8818-A7793453FB67}"/>
              </a:ext>
            </a:extLst>
          </p:cNvPr>
          <p:cNvSpPr/>
          <p:nvPr/>
        </p:nvSpPr>
        <p:spPr>
          <a:xfrm>
            <a:off x="1193800" y="4826000"/>
            <a:ext cx="2120900" cy="368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FHIR</a:t>
            </a:r>
          </a:p>
        </p:txBody>
      </p:sp>
      <p:sp>
        <p:nvSpPr>
          <p:cNvPr id="11" name="Rectangle 10">
            <a:extLst>
              <a:ext uri="{FF2B5EF4-FFF2-40B4-BE49-F238E27FC236}">
                <a16:creationId xmlns:a16="http://schemas.microsoft.com/office/drawing/2014/main" id="{07191C11-0908-47DE-BA7D-FF6C65FB0B91}"/>
              </a:ext>
            </a:extLst>
          </p:cNvPr>
          <p:cNvSpPr/>
          <p:nvPr/>
        </p:nvSpPr>
        <p:spPr>
          <a:xfrm>
            <a:off x="1193800" y="3797300"/>
            <a:ext cx="21209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US Core</a:t>
            </a:r>
          </a:p>
        </p:txBody>
      </p:sp>
      <p:sp>
        <p:nvSpPr>
          <p:cNvPr id="12" name="Rectangle 11">
            <a:extLst>
              <a:ext uri="{FF2B5EF4-FFF2-40B4-BE49-F238E27FC236}">
                <a16:creationId xmlns:a16="http://schemas.microsoft.com/office/drawing/2014/main" id="{3E920B8A-C1BD-46CE-9080-20E9DE13D2EC}"/>
              </a:ext>
            </a:extLst>
          </p:cNvPr>
          <p:cNvSpPr/>
          <p:nvPr/>
        </p:nvSpPr>
        <p:spPr>
          <a:xfrm>
            <a:off x="1193800" y="2768600"/>
            <a:ext cx="2120900" cy="3683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QI Core</a:t>
            </a:r>
          </a:p>
        </p:txBody>
      </p:sp>
      <p:sp>
        <p:nvSpPr>
          <p:cNvPr id="13" name="Rectangle 12">
            <a:extLst>
              <a:ext uri="{FF2B5EF4-FFF2-40B4-BE49-F238E27FC236}">
                <a16:creationId xmlns:a16="http://schemas.microsoft.com/office/drawing/2014/main" id="{5F0E9B49-D113-473E-AA9D-7B2E8A38E8EF}"/>
              </a:ext>
            </a:extLst>
          </p:cNvPr>
          <p:cNvSpPr/>
          <p:nvPr/>
        </p:nvSpPr>
        <p:spPr>
          <a:xfrm>
            <a:off x="1193800" y="1739900"/>
            <a:ext cx="2120900" cy="3683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Content</a:t>
            </a:r>
          </a:p>
        </p:txBody>
      </p:sp>
      <p:sp>
        <p:nvSpPr>
          <p:cNvPr id="14" name="Arrow: Down 13">
            <a:extLst>
              <a:ext uri="{FF2B5EF4-FFF2-40B4-BE49-F238E27FC236}">
                <a16:creationId xmlns:a16="http://schemas.microsoft.com/office/drawing/2014/main" id="{639D5AAE-8AA3-4833-A148-7B002C90B6CC}"/>
              </a:ext>
            </a:extLst>
          </p:cNvPr>
          <p:cNvSpPr/>
          <p:nvPr/>
        </p:nvSpPr>
        <p:spPr>
          <a:xfrm rot="10800000">
            <a:off x="10250614" y="1739900"/>
            <a:ext cx="315786" cy="3245104"/>
          </a:xfrm>
          <a:prstGeom prst="downArrow">
            <a:avLst/>
          </a:prstGeom>
          <a:gradFill>
            <a:gsLst>
              <a:gs pos="0">
                <a:schemeClr val="accent2">
                  <a:lumMod val="60000"/>
                  <a:lumOff val="40000"/>
                </a:schemeClr>
              </a:gs>
              <a:gs pos="35000">
                <a:schemeClr val="bg2">
                  <a:lumMod val="75000"/>
                </a:schemeClr>
              </a:gs>
              <a:gs pos="61000">
                <a:schemeClr val="accent4">
                  <a:lumMod val="20000"/>
                  <a:lumOff val="80000"/>
                </a:schemeClr>
              </a:gs>
              <a:gs pos="85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A92138-6F0B-4D0C-B488-D21523198A44}"/>
              </a:ext>
            </a:extLst>
          </p:cNvPr>
          <p:cNvSpPr txBox="1"/>
          <p:nvPr/>
        </p:nvSpPr>
        <p:spPr>
          <a:xfrm rot="16200000">
            <a:off x="9370050" y="3121791"/>
            <a:ext cx="2762038" cy="369332"/>
          </a:xfrm>
          <a:prstGeom prst="rect">
            <a:avLst/>
          </a:prstGeom>
          <a:noFill/>
        </p:spPr>
        <p:txBody>
          <a:bodyPr wrap="none" rtlCol="0">
            <a:spAutoFit/>
          </a:bodyPr>
          <a:lstStyle/>
          <a:p>
            <a:r>
              <a:rPr lang="en-US" dirty="0"/>
              <a:t>Constraint-based Definition</a:t>
            </a:r>
          </a:p>
        </p:txBody>
      </p:sp>
      <p:sp>
        <p:nvSpPr>
          <p:cNvPr id="16" name="Arrow: Down 15">
            <a:extLst>
              <a:ext uri="{FF2B5EF4-FFF2-40B4-BE49-F238E27FC236}">
                <a16:creationId xmlns:a16="http://schemas.microsoft.com/office/drawing/2014/main" id="{FD7F0013-E967-4918-BB1A-6C68139D125F}"/>
              </a:ext>
            </a:extLst>
          </p:cNvPr>
          <p:cNvSpPr/>
          <p:nvPr/>
        </p:nvSpPr>
        <p:spPr>
          <a:xfrm>
            <a:off x="1404883" y="2203238"/>
            <a:ext cx="220717" cy="482600"/>
          </a:xfrm>
          <a:prstGeom prst="downArrow">
            <a:avLst/>
          </a:prstGeom>
          <a:gradFill>
            <a:gsLst>
              <a:gs pos="0">
                <a:schemeClr val="accent1">
                  <a:lumMod val="60000"/>
                  <a:lumOff val="40000"/>
                </a:schemeClr>
              </a:gs>
              <a:gs pos="100000">
                <a:schemeClr val="accent4">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57BFF4D7-DBF5-49CE-9AAF-D07FBA4A9F1E}"/>
              </a:ext>
            </a:extLst>
          </p:cNvPr>
          <p:cNvSpPr/>
          <p:nvPr/>
        </p:nvSpPr>
        <p:spPr>
          <a:xfrm>
            <a:off x="1404882" y="3238501"/>
            <a:ext cx="220717" cy="482600"/>
          </a:xfrm>
          <a:prstGeom prst="downArrow">
            <a:avLst/>
          </a:prstGeom>
          <a:gradFill>
            <a:gsLst>
              <a:gs pos="0">
                <a:schemeClr val="accent4">
                  <a:lumMod val="60000"/>
                  <a:lumOff val="40000"/>
                </a:schemeClr>
              </a:gs>
              <a:gs pos="100000">
                <a:schemeClr val="accent3">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3D68A192-3A6E-4946-AA32-A499676C9849}"/>
              </a:ext>
            </a:extLst>
          </p:cNvPr>
          <p:cNvSpPr/>
          <p:nvPr/>
        </p:nvSpPr>
        <p:spPr>
          <a:xfrm>
            <a:off x="1404882" y="4241799"/>
            <a:ext cx="220717" cy="482600"/>
          </a:xfrm>
          <a:prstGeom prst="downArrow">
            <a:avLst/>
          </a:prstGeom>
          <a:gradFill>
            <a:gsLst>
              <a:gs pos="0">
                <a:schemeClr val="accent3">
                  <a:lumMod val="60000"/>
                  <a:lumOff val="40000"/>
                </a:schemeClr>
              </a:gs>
              <a:gs pos="100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E96E4D-4470-44D8-93A2-731D8FE9B845}"/>
              </a:ext>
            </a:extLst>
          </p:cNvPr>
          <p:cNvSpPr txBox="1"/>
          <p:nvPr/>
        </p:nvSpPr>
        <p:spPr>
          <a:xfrm rot="5400000">
            <a:off x="-572017" y="3295134"/>
            <a:ext cx="2859565" cy="369332"/>
          </a:xfrm>
          <a:prstGeom prst="rect">
            <a:avLst/>
          </a:prstGeom>
          <a:noFill/>
        </p:spPr>
        <p:txBody>
          <a:bodyPr wrap="none" rtlCol="0">
            <a:spAutoFit/>
          </a:bodyPr>
          <a:lstStyle/>
          <a:p>
            <a:r>
              <a:rPr lang="en-US" dirty="0"/>
              <a:t>Consensus-based Promotion</a:t>
            </a:r>
          </a:p>
        </p:txBody>
      </p:sp>
      <p:sp>
        <p:nvSpPr>
          <p:cNvPr id="20" name="TextBox 19">
            <a:extLst>
              <a:ext uri="{FF2B5EF4-FFF2-40B4-BE49-F238E27FC236}">
                <a16:creationId xmlns:a16="http://schemas.microsoft.com/office/drawing/2014/main" id="{7BF904E7-B6D7-4EE0-BB67-E2905293C276}"/>
              </a:ext>
            </a:extLst>
          </p:cNvPr>
          <p:cNvSpPr txBox="1"/>
          <p:nvPr/>
        </p:nvSpPr>
        <p:spPr>
          <a:xfrm>
            <a:off x="188663" y="201721"/>
            <a:ext cx="3307316" cy="369332"/>
          </a:xfrm>
          <a:prstGeom prst="rect">
            <a:avLst/>
          </a:prstGeom>
          <a:noFill/>
        </p:spPr>
        <p:txBody>
          <a:bodyPr wrap="none" rtlCol="0">
            <a:spAutoFit/>
          </a:bodyPr>
          <a:lstStyle/>
          <a:p>
            <a:r>
              <a:rPr lang="en-US" dirty="0"/>
              <a:t>Data Model Standards Landscape</a:t>
            </a:r>
          </a:p>
        </p:txBody>
      </p:sp>
      <p:pic>
        <p:nvPicPr>
          <p:cNvPr id="2" name="Picture 1">
            <a:extLst>
              <a:ext uri="{FF2B5EF4-FFF2-40B4-BE49-F238E27FC236}">
                <a16:creationId xmlns:a16="http://schemas.microsoft.com/office/drawing/2014/main" id="{68493320-5E20-49CB-B3BE-E79B4F053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94344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apezoid 4">
            <a:extLst>
              <a:ext uri="{FF2B5EF4-FFF2-40B4-BE49-F238E27FC236}">
                <a16:creationId xmlns:a16="http://schemas.microsoft.com/office/drawing/2014/main" id="{74DF24FE-5007-4763-BE3F-A86B44B2A45E}"/>
              </a:ext>
            </a:extLst>
          </p:cNvPr>
          <p:cNvSpPr/>
          <p:nvPr/>
        </p:nvSpPr>
        <p:spPr>
          <a:xfrm flipV="1">
            <a:off x="4679576" y="4490255"/>
            <a:ext cx="4197726" cy="1028699"/>
          </a:xfrm>
          <a:prstGeom prst="trapezoid">
            <a:avLst>
              <a:gd name="adj" fmla="val 4746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 name="Trapezoid 5">
            <a:extLst>
              <a:ext uri="{FF2B5EF4-FFF2-40B4-BE49-F238E27FC236}">
                <a16:creationId xmlns:a16="http://schemas.microsoft.com/office/drawing/2014/main" id="{50B2B962-9349-4B5B-8FF3-CF5DDD2DEA35}"/>
              </a:ext>
            </a:extLst>
          </p:cNvPr>
          <p:cNvSpPr/>
          <p:nvPr/>
        </p:nvSpPr>
        <p:spPr>
          <a:xfrm rot="10800000">
            <a:off x="4144957" y="3466353"/>
            <a:ext cx="5264718" cy="1028700"/>
          </a:xfrm>
          <a:prstGeom prst="trapezoid">
            <a:avLst>
              <a:gd name="adj" fmla="val 5092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Trapezoid 6">
            <a:extLst>
              <a:ext uri="{FF2B5EF4-FFF2-40B4-BE49-F238E27FC236}">
                <a16:creationId xmlns:a16="http://schemas.microsoft.com/office/drawing/2014/main" id="{D5F8BA9C-B816-420E-8BA6-29E06DF95C8C}"/>
              </a:ext>
            </a:extLst>
          </p:cNvPr>
          <p:cNvSpPr/>
          <p:nvPr/>
        </p:nvSpPr>
        <p:spPr>
          <a:xfrm rot="10800000">
            <a:off x="3632197" y="2442449"/>
            <a:ext cx="6264837" cy="1028700"/>
          </a:xfrm>
          <a:prstGeom prst="trapezoid">
            <a:avLst>
              <a:gd name="adj" fmla="val 5092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8" name="Trapezoid 7">
            <a:extLst>
              <a:ext uri="{FF2B5EF4-FFF2-40B4-BE49-F238E27FC236}">
                <a16:creationId xmlns:a16="http://schemas.microsoft.com/office/drawing/2014/main" id="{58D92A33-8EEC-4B0F-A875-C570D8F758F1}"/>
              </a:ext>
            </a:extLst>
          </p:cNvPr>
          <p:cNvSpPr/>
          <p:nvPr/>
        </p:nvSpPr>
        <p:spPr>
          <a:xfrm rot="10800000">
            <a:off x="3106269" y="1409700"/>
            <a:ext cx="7315201" cy="1028700"/>
          </a:xfrm>
          <a:prstGeom prst="trapezoid">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230B7B-CB86-41C2-8818-A7793453FB67}"/>
              </a:ext>
            </a:extLst>
          </p:cNvPr>
          <p:cNvSpPr/>
          <p:nvPr/>
        </p:nvSpPr>
        <p:spPr>
          <a:xfrm>
            <a:off x="1193800" y="4826000"/>
            <a:ext cx="2120900" cy="368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FHIR</a:t>
            </a:r>
          </a:p>
        </p:txBody>
      </p:sp>
      <p:sp>
        <p:nvSpPr>
          <p:cNvPr id="11" name="Rectangle 10">
            <a:extLst>
              <a:ext uri="{FF2B5EF4-FFF2-40B4-BE49-F238E27FC236}">
                <a16:creationId xmlns:a16="http://schemas.microsoft.com/office/drawing/2014/main" id="{07191C11-0908-47DE-BA7D-FF6C65FB0B91}"/>
              </a:ext>
            </a:extLst>
          </p:cNvPr>
          <p:cNvSpPr/>
          <p:nvPr/>
        </p:nvSpPr>
        <p:spPr>
          <a:xfrm>
            <a:off x="1193800" y="3797300"/>
            <a:ext cx="21209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Realm</a:t>
            </a:r>
          </a:p>
        </p:txBody>
      </p:sp>
      <p:sp>
        <p:nvSpPr>
          <p:cNvPr id="12" name="Rectangle 11">
            <a:extLst>
              <a:ext uri="{FF2B5EF4-FFF2-40B4-BE49-F238E27FC236}">
                <a16:creationId xmlns:a16="http://schemas.microsoft.com/office/drawing/2014/main" id="{3E920B8A-C1BD-46CE-9080-20E9DE13D2EC}"/>
              </a:ext>
            </a:extLst>
          </p:cNvPr>
          <p:cNvSpPr/>
          <p:nvPr/>
        </p:nvSpPr>
        <p:spPr>
          <a:xfrm>
            <a:off x="1193800" y="2768600"/>
            <a:ext cx="2120900" cy="3683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Domain</a:t>
            </a:r>
          </a:p>
        </p:txBody>
      </p:sp>
      <p:sp>
        <p:nvSpPr>
          <p:cNvPr id="13" name="Rectangle 12">
            <a:extLst>
              <a:ext uri="{FF2B5EF4-FFF2-40B4-BE49-F238E27FC236}">
                <a16:creationId xmlns:a16="http://schemas.microsoft.com/office/drawing/2014/main" id="{5F0E9B49-D113-473E-AA9D-7B2E8A38E8EF}"/>
              </a:ext>
            </a:extLst>
          </p:cNvPr>
          <p:cNvSpPr/>
          <p:nvPr/>
        </p:nvSpPr>
        <p:spPr>
          <a:xfrm>
            <a:off x="1193800" y="1739900"/>
            <a:ext cx="2120900" cy="3683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Content</a:t>
            </a:r>
          </a:p>
        </p:txBody>
      </p:sp>
      <p:sp>
        <p:nvSpPr>
          <p:cNvPr id="14" name="Arrow: Down 13">
            <a:extLst>
              <a:ext uri="{FF2B5EF4-FFF2-40B4-BE49-F238E27FC236}">
                <a16:creationId xmlns:a16="http://schemas.microsoft.com/office/drawing/2014/main" id="{639D5AAE-8AA3-4833-A148-7B002C90B6CC}"/>
              </a:ext>
            </a:extLst>
          </p:cNvPr>
          <p:cNvSpPr/>
          <p:nvPr/>
        </p:nvSpPr>
        <p:spPr>
          <a:xfrm rot="10800000">
            <a:off x="10250614" y="1739900"/>
            <a:ext cx="315786" cy="3245104"/>
          </a:xfrm>
          <a:prstGeom prst="downArrow">
            <a:avLst/>
          </a:prstGeom>
          <a:gradFill>
            <a:gsLst>
              <a:gs pos="0">
                <a:schemeClr val="accent2">
                  <a:lumMod val="60000"/>
                  <a:lumOff val="40000"/>
                </a:schemeClr>
              </a:gs>
              <a:gs pos="35000">
                <a:schemeClr val="bg2">
                  <a:lumMod val="75000"/>
                </a:schemeClr>
              </a:gs>
              <a:gs pos="61000">
                <a:schemeClr val="accent4">
                  <a:lumMod val="20000"/>
                  <a:lumOff val="80000"/>
                </a:schemeClr>
              </a:gs>
              <a:gs pos="85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1A92138-6F0B-4D0C-B488-D21523198A44}"/>
              </a:ext>
            </a:extLst>
          </p:cNvPr>
          <p:cNvSpPr txBox="1"/>
          <p:nvPr/>
        </p:nvSpPr>
        <p:spPr>
          <a:xfrm rot="16200000">
            <a:off x="9370050" y="3121791"/>
            <a:ext cx="2762038" cy="369332"/>
          </a:xfrm>
          <a:prstGeom prst="rect">
            <a:avLst/>
          </a:prstGeom>
          <a:noFill/>
        </p:spPr>
        <p:txBody>
          <a:bodyPr wrap="none" rtlCol="0">
            <a:spAutoFit/>
          </a:bodyPr>
          <a:lstStyle/>
          <a:p>
            <a:r>
              <a:rPr lang="en-US" dirty="0"/>
              <a:t>Constraint-based Definition</a:t>
            </a:r>
          </a:p>
        </p:txBody>
      </p:sp>
      <p:sp>
        <p:nvSpPr>
          <p:cNvPr id="16" name="Arrow: Down 15">
            <a:extLst>
              <a:ext uri="{FF2B5EF4-FFF2-40B4-BE49-F238E27FC236}">
                <a16:creationId xmlns:a16="http://schemas.microsoft.com/office/drawing/2014/main" id="{FD7F0013-E967-4918-BB1A-6C68139D125F}"/>
              </a:ext>
            </a:extLst>
          </p:cNvPr>
          <p:cNvSpPr/>
          <p:nvPr/>
        </p:nvSpPr>
        <p:spPr>
          <a:xfrm>
            <a:off x="1404883" y="2203238"/>
            <a:ext cx="220717" cy="482600"/>
          </a:xfrm>
          <a:prstGeom prst="downArrow">
            <a:avLst/>
          </a:prstGeom>
          <a:gradFill>
            <a:gsLst>
              <a:gs pos="0">
                <a:schemeClr val="accent1">
                  <a:lumMod val="60000"/>
                  <a:lumOff val="40000"/>
                </a:schemeClr>
              </a:gs>
              <a:gs pos="100000">
                <a:schemeClr val="accent4">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57BFF4D7-DBF5-49CE-9AAF-D07FBA4A9F1E}"/>
              </a:ext>
            </a:extLst>
          </p:cNvPr>
          <p:cNvSpPr/>
          <p:nvPr/>
        </p:nvSpPr>
        <p:spPr>
          <a:xfrm>
            <a:off x="1404882" y="3238501"/>
            <a:ext cx="220717" cy="482600"/>
          </a:xfrm>
          <a:prstGeom prst="downArrow">
            <a:avLst/>
          </a:prstGeom>
          <a:gradFill>
            <a:gsLst>
              <a:gs pos="0">
                <a:schemeClr val="accent4">
                  <a:lumMod val="60000"/>
                  <a:lumOff val="40000"/>
                </a:schemeClr>
              </a:gs>
              <a:gs pos="100000">
                <a:schemeClr val="accent3">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3D68A192-3A6E-4946-AA32-A499676C9849}"/>
              </a:ext>
            </a:extLst>
          </p:cNvPr>
          <p:cNvSpPr/>
          <p:nvPr/>
        </p:nvSpPr>
        <p:spPr>
          <a:xfrm>
            <a:off x="1404882" y="4241799"/>
            <a:ext cx="220717" cy="482600"/>
          </a:xfrm>
          <a:prstGeom prst="downArrow">
            <a:avLst/>
          </a:prstGeom>
          <a:gradFill>
            <a:gsLst>
              <a:gs pos="0">
                <a:schemeClr val="accent3">
                  <a:lumMod val="60000"/>
                  <a:lumOff val="40000"/>
                </a:schemeClr>
              </a:gs>
              <a:gs pos="100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E96E4D-4470-44D8-93A2-731D8FE9B845}"/>
              </a:ext>
            </a:extLst>
          </p:cNvPr>
          <p:cNvSpPr txBox="1"/>
          <p:nvPr/>
        </p:nvSpPr>
        <p:spPr>
          <a:xfrm rot="5400000">
            <a:off x="-572017" y="3295134"/>
            <a:ext cx="2859565" cy="369332"/>
          </a:xfrm>
          <a:prstGeom prst="rect">
            <a:avLst/>
          </a:prstGeom>
          <a:noFill/>
        </p:spPr>
        <p:txBody>
          <a:bodyPr wrap="none" rtlCol="0">
            <a:spAutoFit/>
          </a:bodyPr>
          <a:lstStyle/>
          <a:p>
            <a:r>
              <a:rPr lang="en-US" dirty="0"/>
              <a:t>Consensus-based Promotion</a:t>
            </a:r>
          </a:p>
        </p:txBody>
      </p:sp>
      <p:sp>
        <p:nvSpPr>
          <p:cNvPr id="20" name="TextBox 19">
            <a:extLst>
              <a:ext uri="{FF2B5EF4-FFF2-40B4-BE49-F238E27FC236}">
                <a16:creationId xmlns:a16="http://schemas.microsoft.com/office/drawing/2014/main" id="{7BF904E7-B6D7-4EE0-BB67-E2905293C276}"/>
              </a:ext>
            </a:extLst>
          </p:cNvPr>
          <p:cNvSpPr txBox="1"/>
          <p:nvPr/>
        </p:nvSpPr>
        <p:spPr>
          <a:xfrm>
            <a:off x="188663" y="201721"/>
            <a:ext cx="3307316" cy="369332"/>
          </a:xfrm>
          <a:prstGeom prst="rect">
            <a:avLst/>
          </a:prstGeom>
          <a:noFill/>
        </p:spPr>
        <p:txBody>
          <a:bodyPr wrap="none" rtlCol="0">
            <a:spAutoFit/>
          </a:bodyPr>
          <a:lstStyle/>
          <a:p>
            <a:r>
              <a:rPr lang="en-US" dirty="0"/>
              <a:t>Data Model Standards Landscape</a:t>
            </a:r>
          </a:p>
        </p:txBody>
      </p:sp>
      <p:pic>
        <p:nvPicPr>
          <p:cNvPr id="2" name="Picture 1">
            <a:extLst>
              <a:ext uri="{FF2B5EF4-FFF2-40B4-BE49-F238E27FC236}">
                <a16:creationId xmlns:a16="http://schemas.microsoft.com/office/drawing/2014/main" id="{68493320-5E20-49CB-B3BE-E79B4F053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
        <p:nvSpPr>
          <p:cNvPr id="4" name="Flowchart: Document 3">
            <a:extLst>
              <a:ext uri="{FF2B5EF4-FFF2-40B4-BE49-F238E27FC236}">
                <a16:creationId xmlns:a16="http://schemas.microsoft.com/office/drawing/2014/main" id="{1763FC49-6543-4CC6-832F-E65A5047FB69}"/>
              </a:ext>
            </a:extLst>
          </p:cNvPr>
          <p:cNvSpPr/>
          <p:nvPr/>
        </p:nvSpPr>
        <p:spPr>
          <a:xfrm>
            <a:off x="4907810" y="3598377"/>
            <a:ext cx="914400" cy="735751"/>
          </a:xfrm>
          <a:prstGeom prst="flowChartDocumen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 Core</a:t>
            </a:r>
          </a:p>
        </p:txBody>
      </p:sp>
      <p:sp>
        <p:nvSpPr>
          <p:cNvPr id="41" name="Flowchart: Document 40">
            <a:extLst>
              <a:ext uri="{FF2B5EF4-FFF2-40B4-BE49-F238E27FC236}">
                <a16:creationId xmlns:a16="http://schemas.microsoft.com/office/drawing/2014/main" id="{0F73F181-1263-42B5-B3E0-3B25FEB31899}"/>
              </a:ext>
            </a:extLst>
          </p:cNvPr>
          <p:cNvSpPr/>
          <p:nvPr/>
        </p:nvSpPr>
        <p:spPr>
          <a:xfrm>
            <a:off x="7855544" y="3632077"/>
            <a:ext cx="914400" cy="735751"/>
          </a:xfrm>
          <a:prstGeom prst="flowChartDocumen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 Core</a:t>
            </a:r>
          </a:p>
        </p:txBody>
      </p:sp>
      <p:sp>
        <p:nvSpPr>
          <p:cNvPr id="42" name="Flowchart: Document 41">
            <a:extLst>
              <a:ext uri="{FF2B5EF4-FFF2-40B4-BE49-F238E27FC236}">
                <a16:creationId xmlns:a16="http://schemas.microsoft.com/office/drawing/2014/main" id="{5952EB38-C2A7-4DDC-ACAF-F9D8EF451E56}"/>
              </a:ext>
            </a:extLst>
          </p:cNvPr>
          <p:cNvSpPr/>
          <p:nvPr/>
        </p:nvSpPr>
        <p:spPr>
          <a:xfrm>
            <a:off x="6423647" y="3612827"/>
            <a:ext cx="914400" cy="735751"/>
          </a:xfrm>
          <a:prstGeom prst="flowChartDocumen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IPS</a:t>
            </a:r>
          </a:p>
        </p:txBody>
      </p:sp>
      <p:sp>
        <p:nvSpPr>
          <p:cNvPr id="43" name="Flowchart: Document 42">
            <a:extLst>
              <a:ext uri="{FF2B5EF4-FFF2-40B4-BE49-F238E27FC236}">
                <a16:creationId xmlns:a16="http://schemas.microsoft.com/office/drawing/2014/main" id="{CC7DDF1D-14C8-4A4F-AF99-DEE3FE8DF313}"/>
              </a:ext>
            </a:extLst>
          </p:cNvPr>
          <p:cNvSpPr/>
          <p:nvPr/>
        </p:nvSpPr>
        <p:spPr>
          <a:xfrm>
            <a:off x="3903550" y="2593942"/>
            <a:ext cx="746535" cy="735751"/>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QI Core</a:t>
            </a:r>
          </a:p>
        </p:txBody>
      </p:sp>
      <p:sp>
        <p:nvSpPr>
          <p:cNvPr id="44" name="Flowchart: Document 43">
            <a:extLst>
              <a:ext uri="{FF2B5EF4-FFF2-40B4-BE49-F238E27FC236}">
                <a16:creationId xmlns:a16="http://schemas.microsoft.com/office/drawing/2014/main" id="{1D52070E-AF61-4BEB-B673-2E49353CDB3F}"/>
              </a:ext>
            </a:extLst>
          </p:cNvPr>
          <p:cNvSpPr/>
          <p:nvPr/>
        </p:nvSpPr>
        <p:spPr>
          <a:xfrm>
            <a:off x="4724526" y="2598263"/>
            <a:ext cx="746535" cy="735751"/>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ODH</a:t>
            </a:r>
          </a:p>
        </p:txBody>
      </p:sp>
      <p:sp>
        <p:nvSpPr>
          <p:cNvPr id="45" name="Flowchart: Document 44">
            <a:extLst>
              <a:ext uri="{FF2B5EF4-FFF2-40B4-BE49-F238E27FC236}">
                <a16:creationId xmlns:a16="http://schemas.microsoft.com/office/drawing/2014/main" id="{4C956F13-2860-4FBC-9ACC-5C29751AC4B4}"/>
              </a:ext>
            </a:extLst>
          </p:cNvPr>
          <p:cNvSpPr/>
          <p:nvPr/>
        </p:nvSpPr>
        <p:spPr>
          <a:xfrm>
            <a:off x="5545502" y="2592348"/>
            <a:ext cx="746535" cy="735751"/>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SDOH</a:t>
            </a:r>
          </a:p>
        </p:txBody>
      </p:sp>
      <p:sp>
        <p:nvSpPr>
          <p:cNvPr id="46" name="Flowchart: Document 45">
            <a:extLst>
              <a:ext uri="{FF2B5EF4-FFF2-40B4-BE49-F238E27FC236}">
                <a16:creationId xmlns:a16="http://schemas.microsoft.com/office/drawing/2014/main" id="{6C4A675D-4119-4222-8CDC-1F5F91AAF391}"/>
              </a:ext>
            </a:extLst>
          </p:cNvPr>
          <p:cNvSpPr/>
          <p:nvPr/>
        </p:nvSpPr>
        <p:spPr>
          <a:xfrm>
            <a:off x="6385292" y="2598263"/>
            <a:ext cx="959628" cy="735751"/>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mCODE</a:t>
            </a:r>
            <a:endParaRPr lang="en-US" dirty="0">
              <a:solidFill>
                <a:schemeClr val="tx1"/>
              </a:solidFill>
            </a:endParaRPr>
          </a:p>
        </p:txBody>
      </p:sp>
      <p:sp>
        <p:nvSpPr>
          <p:cNvPr id="47" name="Flowchart: Document 46">
            <a:extLst>
              <a:ext uri="{FF2B5EF4-FFF2-40B4-BE49-F238E27FC236}">
                <a16:creationId xmlns:a16="http://schemas.microsoft.com/office/drawing/2014/main" id="{FC65FEF8-DA39-456A-A880-75247E3D8875}"/>
              </a:ext>
            </a:extLst>
          </p:cNvPr>
          <p:cNvSpPr/>
          <p:nvPr/>
        </p:nvSpPr>
        <p:spPr>
          <a:xfrm>
            <a:off x="7448452" y="2603375"/>
            <a:ext cx="821740" cy="735751"/>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HIV</a:t>
            </a:r>
          </a:p>
        </p:txBody>
      </p:sp>
      <p:sp>
        <p:nvSpPr>
          <p:cNvPr id="48" name="Flowchart: Document 47">
            <a:extLst>
              <a:ext uri="{FF2B5EF4-FFF2-40B4-BE49-F238E27FC236}">
                <a16:creationId xmlns:a16="http://schemas.microsoft.com/office/drawing/2014/main" id="{E2D2F4C6-B937-450F-AA23-2DB719D8902F}"/>
              </a:ext>
            </a:extLst>
          </p:cNvPr>
          <p:cNvSpPr/>
          <p:nvPr/>
        </p:nvSpPr>
        <p:spPr>
          <a:xfrm>
            <a:off x="8397803" y="2593942"/>
            <a:ext cx="924508" cy="735751"/>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Cancer</a:t>
            </a:r>
          </a:p>
        </p:txBody>
      </p:sp>
      <p:sp>
        <p:nvSpPr>
          <p:cNvPr id="49" name="Flowchart: Document 48">
            <a:extLst>
              <a:ext uri="{FF2B5EF4-FFF2-40B4-BE49-F238E27FC236}">
                <a16:creationId xmlns:a16="http://schemas.microsoft.com/office/drawing/2014/main" id="{7911BF25-C43C-40D9-843D-B763468C479C}"/>
              </a:ext>
            </a:extLst>
          </p:cNvPr>
          <p:cNvSpPr/>
          <p:nvPr/>
        </p:nvSpPr>
        <p:spPr>
          <a:xfrm>
            <a:off x="3668280" y="1556173"/>
            <a:ext cx="746535" cy="735751"/>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CMS </a:t>
            </a:r>
            <a:r>
              <a:rPr lang="en-US" dirty="0" err="1">
                <a:solidFill>
                  <a:schemeClr val="tx1"/>
                </a:solidFill>
              </a:rPr>
              <a:t>dQMs</a:t>
            </a:r>
            <a:endParaRPr lang="en-US" dirty="0">
              <a:solidFill>
                <a:schemeClr val="tx1"/>
              </a:solidFill>
            </a:endParaRPr>
          </a:p>
        </p:txBody>
      </p:sp>
      <p:sp>
        <p:nvSpPr>
          <p:cNvPr id="50" name="Flowchart: Document 49">
            <a:extLst>
              <a:ext uri="{FF2B5EF4-FFF2-40B4-BE49-F238E27FC236}">
                <a16:creationId xmlns:a16="http://schemas.microsoft.com/office/drawing/2014/main" id="{E9C0147C-FFAD-414F-A828-3ED85F742E31}"/>
              </a:ext>
            </a:extLst>
          </p:cNvPr>
          <p:cNvSpPr/>
          <p:nvPr/>
        </p:nvSpPr>
        <p:spPr>
          <a:xfrm>
            <a:off x="4534542" y="1562620"/>
            <a:ext cx="746535" cy="735751"/>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HEDIS</a:t>
            </a:r>
          </a:p>
        </p:txBody>
      </p:sp>
      <p:sp>
        <p:nvSpPr>
          <p:cNvPr id="51" name="Flowchart: Document 50">
            <a:extLst>
              <a:ext uri="{FF2B5EF4-FFF2-40B4-BE49-F238E27FC236}">
                <a16:creationId xmlns:a16="http://schemas.microsoft.com/office/drawing/2014/main" id="{EAC8DA7F-0DDC-40AD-8A0A-D75063C3C414}"/>
              </a:ext>
            </a:extLst>
          </p:cNvPr>
          <p:cNvSpPr/>
          <p:nvPr/>
        </p:nvSpPr>
        <p:spPr>
          <a:xfrm>
            <a:off x="5437602" y="1556172"/>
            <a:ext cx="854435" cy="735751"/>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Opioid CDS</a:t>
            </a:r>
          </a:p>
        </p:txBody>
      </p:sp>
      <p:sp>
        <p:nvSpPr>
          <p:cNvPr id="52" name="Flowchart: Document 51">
            <a:extLst>
              <a:ext uri="{FF2B5EF4-FFF2-40B4-BE49-F238E27FC236}">
                <a16:creationId xmlns:a16="http://schemas.microsoft.com/office/drawing/2014/main" id="{C7E2D121-D155-44B7-A8BC-701AC8FE017E}"/>
              </a:ext>
            </a:extLst>
          </p:cNvPr>
          <p:cNvSpPr/>
          <p:nvPr/>
        </p:nvSpPr>
        <p:spPr>
          <a:xfrm>
            <a:off x="6444965" y="1550568"/>
            <a:ext cx="746535" cy="735751"/>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ANC</a:t>
            </a:r>
          </a:p>
        </p:txBody>
      </p:sp>
      <p:sp>
        <p:nvSpPr>
          <p:cNvPr id="53" name="Flowchart: Document 52">
            <a:extLst>
              <a:ext uri="{FF2B5EF4-FFF2-40B4-BE49-F238E27FC236}">
                <a16:creationId xmlns:a16="http://schemas.microsoft.com/office/drawing/2014/main" id="{F67961F3-CBE4-4502-BC32-3DF87E9978B1}"/>
              </a:ext>
            </a:extLst>
          </p:cNvPr>
          <p:cNvSpPr/>
          <p:nvPr/>
        </p:nvSpPr>
        <p:spPr>
          <a:xfrm>
            <a:off x="7365780" y="1550568"/>
            <a:ext cx="746535" cy="735751"/>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FP</a:t>
            </a:r>
          </a:p>
        </p:txBody>
      </p:sp>
      <p:sp>
        <p:nvSpPr>
          <p:cNvPr id="54" name="Flowchart: Document 53">
            <a:extLst>
              <a:ext uri="{FF2B5EF4-FFF2-40B4-BE49-F238E27FC236}">
                <a16:creationId xmlns:a16="http://schemas.microsoft.com/office/drawing/2014/main" id="{31C53779-5854-4C31-9B6E-B30A04F4D479}"/>
              </a:ext>
            </a:extLst>
          </p:cNvPr>
          <p:cNvSpPr/>
          <p:nvPr/>
        </p:nvSpPr>
        <p:spPr>
          <a:xfrm>
            <a:off x="8246505" y="1542036"/>
            <a:ext cx="746535" cy="735751"/>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STI</a:t>
            </a:r>
          </a:p>
        </p:txBody>
      </p:sp>
      <p:sp>
        <p:nvSpPr>
          <p:cNvPr id="55" name="Flowchart: Document 54">
            <a:extLst>
              <a:ext uri="{FF2B5EF4-FFF2-40B4-BE49-F238E27FC236}">
                <a16:creationId xmlns:a16="http://schemas.microsoft.com/office/drawing/2014/main" id="{4F3EF42B-4B98-4CE4-A4C9-FD3ABB516093}"/>
              </a:ext>
            </a:extLst>
          </p:cNvPr>
          <p:cNvSpPr/>
          <p:nvPr/>
        </p:nvSpPr>
        <p:spPr>
          <a:xfrm>
            <a:off x="9139713" y="1548598"/>
            <a:ext cx="746535" cy="735751"/>
          </a:xfrm>
          <a:prstGeom prst="flowChart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CHF</a:t>
            </a:r>
          </a:p>
        </p:txBody>
      </p:sp>
      <p:sp>
        <p:nvSpPr>
          <p:cNvPr id="56" name="Flowchart: Document 55">
            <a:extLst>
              <a:ext uri="{FF2B5EF4-FFF2-40B4-BE49-F238E27FC236}">
                <a16:creationId xmlns:a16="http://schemas.microsoft.com/office/drawing/2014/main" id="{F4C60DC2-34BE-4CD7-B4CD-3A613F28E2DC}"/>
              </a:ext>
            </a:extLst>
          </p:cNvPr>
          <p:cNvSpPr/>
          <p:nvPr/>
        </p:nvSpPr>
        <p:spPr>
          <a:xfrm>
            <a:off x="6394246" y="4639128"/>
            <a:ext cx="914400" cy="735751"/>
          </a:xfrm>
          <a:prstGeom prst="flowChartDocumen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FHIR</a:t>
            </a:r>
          </a:p>
        </p:txBody>
      </p:sp>
    </p:spTree>
    <p:extLst>
      <p:ext uri="{BB962C8B-B14F-4D97-AF65-F5344CB8AC3E}">
        <p14:creationId xmlns:p14="http://schemas.microsoft.com/office/powerpoint/2010/main" val="278162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4CCF440-EC19-41BC-8E3D-F67DD5F71045}"/>
              </a:ext>
            </a:extLst>
          </p:cNvPr>
          <p:cNvSpPr/>
          <p:nvPr/>
        </p:nvSpPr>
        <p:spPr>
          <a:xfrm>
            <a:off x="665891" y="2783497"/>
            <a:ext cx="2421698" cy="124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eCQI</a:t>
            </a:r>
            <a:r>
              <a:rPr lang="en-US" dirty="0"/>
              <a:t> Resource Center (website)</a:t>
            </a:r>
          </a:p>
        </p:txBody>
      </p:sp>
      <p:sp>
        <p:nvSpPr>
          <p:cNvPr id="4" name="Rectangle: Rounded Corners 3">
            <a:extLst>
              <a:ext uri="{FF2B5EF4-FFF2-40B4-BE49-F238E27FC236}">
                <a16:creationId xmlns:a16="http://schemas.microsoft.com/office/drawing/2014/main" id="{56535764-2DC5-480A-99B0-2E7F5B68EAB7}"/>
              </a:ext>
            </a:extLst>
          </p:cNvPr>
          <p:cNvSpPr/>
          <p:nvPr/>
        </p:nvSpPr>
        <p:spPr>
          <a:xfrm>
            <a:off x="6283892" y="2763141"/>
            <a:ext cx="2421698" cy="124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eCQI</a:t>
            </a:r>
            <a:r>
              <a:rPr lang="en-US" dirty="0"/>
              <a:t> Measure Repository</a:t>
            </a:r>
          </a:p>
          <a:p>
            <a:pPr algn="ctr"/>
            <a:r>
              <a:rPr lang="en-US" dirty="0"/>
              <a:t>(Measure API)</a:t>
            </a:r>
          </a:p>
        </p:txBody>
      </p:sp>
      <p:sp>
        <p:nvSpPr>
          <p:cNvPr id="5" name="Partial Circle 4">
            <a:extLst>
              <a:ext uri="{FF2B5EF4-FFF2-40B4-BE49-F238E27FC236}">
                <a16:creationId xmlns:a16="http://schemas.microsoft.com/office/drawing/2014/main" id="{9ACF1150-A000-4E20-A005-84928ABFF1F5}"/>
              </a:ext>
            </a:extLst>
          </p:cNvPr>
          <p:cNvSpPr/>
          <p:nvPr/>
        </p:nvSpPr>
        <p:spPr>
          <a:xfrm rot="10800000">
            <a:off x="3091763" y="5261341"/>
            <a:ext cx="1114816" cy="1114817"/>
          </a:xfrm>
          <a:prstGeom prst="pie">
            <a:avLst>
              <a:gd name="adj1" fmla="val 0"/>
              <a:gd name="adj2" fmla="val 108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a:extLst>
              <a:ext uri="{FF2B5EF4-FFF2-40B4-BE49-F238E27FC236}">
                <a16:creationId xmlns:a16="http://schemas.microsoft.com/office/drawing/2014/main" id="{E4E7BD5B-844A-4F9F-8F92-9CC0A5F5D123}"/>
              </a:ext>
            </a:extLst>
          </p:cNvPr>
          <p:cNvSpPr/>
          <p:nvPr/>
        </p:nvSpPr>
        <p:spPr>
          <a:xfrm>
            <a:off x="3419527" y="4779089"/>
            <a:ext cx="459288" cy="488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10192D4B-919E-442E-9B4E-76D57555BDA3}"/>
              </a:ext>
            </a:extLst>
          </p:cNvPr>
          <p:cNvSpPr/>
          <p:nvPr/>
        </p:nvSpPr>
        <p:spPr>
          <a:xfrm>
            <a:off x="8653856" y="4724109"/>
            <a:ext cx="630477" cy="111481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ylinder 7">
            <a:extLst>
              <a:ext uri="{FF2B5EF4-FFF2-40B4-BE49-F238E27FC236}">
                <a16:creationId xmlns:a16="http://schemas.microsoft.com/office/drawing/2014/main" id="{0639AE24-9C42-4E4F-89C0-4B3B772DF8B8}"/>
              </a:ext>
            </a:extLst>
          </p:cNvPr>
          <p:cNvSpPr/>
          <p:nvPr/>
        </p:nvSpPr>
        <p:spPr>
          <a:xfrm>
            <a:off x="6987437" y="990123"/>
            <a:ext cx="1014608" cy="9269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F5F594B-62FE-47D2-A3D9-1991072B56D5}"/>
              </a:ext>
            </a:extLst>
          </p:cNvPr>
          <p:cNvSpPr txBox="1"/>
          <p:nvPr/>
        </p:nvSpPr>
        <p:spPr>
          <a:xfrm>
            <a:off x="8154147" y="375197"/>
            <a:ext cx="1808380" cy="369332"/>
          </a:xfrm>
          <a:prstGeom prst="rect">
            <a:avLst/>
          </a:prstGeom>
          <a:noFill/>
        </p:spPr>
        <p:txBody>
          <a:bodyPr wrap="none" rtlCol="0">
            <a:spAutoFit/>
          </a:bodyPr>
          <a:lstStyle/>
          <a:p>
            <a:r>
              <a:rPr lang="en-US" dirty="0"/>
              <a:t>Repository stores</a:t>
            </a:r>
          </a:p>
        </p:txBody>
      </p:sp>
      <p:sp>
        <p:nvSpPr>
          <p:cNvPr id="10" name="Partial Circle 9">
            <a:extLst>
              <a:ext uri="{FF2B5EF4-FFF2-40B4-BE49-F238E27FC236}">
                <a16:creationId xmlns:a16="http://schemas.microsoft.com/office/drawing/2014/main" id="{86071900-DAC0-41C3-B431-9B28C5A9E9A0}"/>
              </a:ext>
            </a:extLst>
          </p:cNvPr>
          <p:cNvSpPr/>
          <p:nvPr/>
        </p:nvSpPr>
        <p:spPr>
          <a:xfrm rot="10800000">
            <a:off x="315238" y="914399"/>
            <a:ext cx="674318" cy="663879"/>
          </a:xfrm>
          <a:prstGeom prst="pie">
            <a:avLst>
              <a:gd name="adj1" fmla="val 0"/>
              <a:gd name="adj2" fmla="val 108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2253041A-D404-4475-B6E9-02DBD72E3AAD}"/>
              </a:ext>
            </a:extLst>
          </p:cNvPr>
          <p:cNvSpPr/>
          <p:nvPr/>
        </p:nvSpPr>
        <p:spPr>
          <a:xfrm>
            <a:off x="513491" y="598025"/>
            <a:ext cx="277809" cy="290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tial Circle 11">
            <a:extLst>
              <a:ext uri="{FF2B5EF4-FFF2-40B4-BE49-F238E27FC236}">
                <a16:creationId xmlns:a16="http://schemas.microsoft.com/office/drawing/2014/main" id="{CCB02780-57BA-4B16-8C93-20AB8C39AC09}"/>
              </a:ext>
            </a:extLst>
          </p:cNvPr>
          <p:cNvSpPr/>
          <p:nvPr/>
        </p:nvSpPr>
        <p:spPr>
          <a:xfrm rot="10800000">
            <a:off x="467638" y="1066799"/>
            <a:ext cx="674318" cy="663879"/>
          </a:xfrm>
          <a:prstGeom prst="pie">
            <a:avLst>
              <a:gd name="adj1" fmla="val 0"/>
              <a:gd name="adj2" fmla="val 108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676DA889-B931-4FBC-8080-14A8E922393A}"/>
              </a:ext>
            </a:extLst>
          </p:cNvPr>
          <p:cNvSpPr/>
          <p:nvPr/>
        </p:nvSpPr>
        <p:spPr>
          <a:xfrm>
            <a:off x="665891" y="750425"/>
            <a:ext cx="277809" cy="290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tial Circle 13">
            <a:extLst>
              <a:ext uri="{FF2B5EF4-FFF2-40B4-BE49-F238E27FC236}">
                <a16:creationId xmlns:a16="http://schemas.microsoft.com/office/drawing/2014/main" id="{722E9D5F-0074-4B00-99BC-3F8C8345E1DB}"/>
              </a:ext>
            </a:extLst>
          </p:cNvPr>
          <p:cNvSpPr/>
          <p:nvPr/>
        </p:nvSpPr>
        <p:spPr>
          <a:xfrm rot="10800000">
            <a:off x="620038" y="1219199"/>
            <a:ext cx="674318" cy="663879"/>
          </a:xfrm>
          <a:prstGeom prst="pie">
            <a:avLst>
              <a:gd name="adj1" fmla="val 0"/>
              <a:gd name="adj2" fmla="val 108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a:extLst>
              <a:ext uri="{FF2B5EF4-FFF2-40B4-BE49-F238E27FC236}">
                <a16:creationId xmlns:a16="http://schemas.microsoft.com/office/drawing/2014/main" id="{6B02D60B-5AA2-4930-B9B9-F8563CEA1127}"/>
              </a:ext>
            </a:extLst>
          </p:cNvPr>
          <p:cNvSpPr/>
          <p:nvPr/>
        </p:nvSpPr>
        <p:spPr>
          <a:xfrm>
            <a:off x="818291" y="902825"/>
            <a:ext cx="277809" cy="290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E6CFA7A-8658-48A2-AC8E-4FC569166F3B}"/>
              </a:ext>
            </a:extLst>
          </p:cNvPr>
          <p:cNvSpPr txBox="1"/>
          <p:nvPr/>
        </p:nvSpPr>
        <p:spPr>
          <a:xfrm>
            <a:off x="181586" y="1712313"/>
            <a:ext cx="1273409" cy="646331"/>
          </a:xfrm>
          <a:prstGeom prst="rect">
            <a:avLst/>
          </a:prstGeom>
          <a:noFill/>
        </p:spPr>
        <p:txBody>
          <a:bodyPr wrap="square" rtlCol="0">
            <a:spAutoFit/>
          </a:bodyPr>
          <a:lstStyle/>
          <a:p>
            <a:pPr algn="ctr"/>
            <a:r>
              <a:rPr lang="en-US" dirty="0"/>
              <a:t>Authors </a:t>
            </a:r>
          </a:p>
          <a:p>
            <a:pPr algn="ctr"/>
            <a:r>
              <a:rPr lang="en-US" dirty="0"/>
              <a:t>&amp; Stewards</a:t>
            </a:r>
          </a:p>
        </p:txBody>
      </p:sp>
      <p:sp>
        <p:nvSpPr>
          <p:cNvPr id="17" name="Arrow: Right 16">
            <a:extLst>
              <a:ext uri="{FF2B5EF4-FFF2-40B4-BE49-F238E27FC236}">
                <a16:creationId xmlns:a16="http://schemas.microsoft.com/office/drawing/2014/main" id="{24C24AB4-F997-4973-85D7-0F839ADA64F7}"/>
              </a:ext>
            </a:extLst>
          </p:cNvPr>
          <p:cNvSpPr/>
          <p:nvPr/>
        </p:nvSpPr>
        <p:spPr>
          <a:xfrm>
            <a:off x="1565300" y="801096"/>
            <a:ext cx="1066341" cy="226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ultidocument 17">
            <a:extLst>
              <a:ext uri="{FF2B5EF4-FFF2-40B4-BE49-F238E27FC236}">
                <a16:creationId xmlns:a16="http://schemas.microsoft.com/office/drawing/2014/main" id="{E6BBD87B-6B69-4B80-AE0A-B4E214FD4EDE}"/>
              </a:ext>
            </a:extLst>
          </p:cNvPr>
          <p:cNvSpPr/>
          <p:nvPr/>
        </p:nvSpPr>
        <p:spPr>
          <a:xfrm>
            <a:off x="2781102" y="481842"/>
            <a:ext cx="708498" cy="81419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3D86F3E3-79A5-4779-9B25-3427806A2205}"/>
              </a:ext>
            </a:extLst>
          </p:cNvPr>
          <p:cNvSpPr/>
          <p:nvPr/>
        </p:nvSpPr>
        <p:spPr>
          <a:xfrm>
            <a:off x="3509447" y="2783496"/>
            <a:ext cx="2421698" cy="124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Set Authority Center (website)</a:t>
            </a:r>
          </a:p>
        </p:txBody>
      </p:sp>
      <p:sp>
        <p:nvSpPr>
          <p:cNvPr id="20" name="Rectangle: Rounded Corners 19">
            <a:extLst>
              <a:ext uri="{FF2B5EF4-FFF2-40B4-BE49-F238E27FC236}">
                <a16:creationId xmlns:a16="http://schemas.microsoft.com/office/drawing/2014/main" id="{056917B5-1770-4D51-91D6-A0E609F719E2}"/>
              </a:ext>
            </a:extLst>
          </p:cNvPr>
          <p:cNvSpPr/>
          <p:nvPr/>
        </p:nvSpPr>
        <p:spPr>
          <a:xfrm>
            <a:off x="9058337" y="2763142"/>
            <a:ext cx="2421698" cy="1243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CTS FHIR Service (Terminology API)</a:t>
            </a:r>
          </a:p>
        </p:txBody>
      </p:sp>
      <p:sp>
        <p:nvSpPr>
          <p:cNvPr id="21" name="TextBox 20">
            <a:extLst>
              <a:ext uri="{FF2B5EF4-FFF2-40B4-BE49-F238E27FC236}">
                <a16:creationId xmlns:a16="http://schemas.microsoft.com/office/drawing/2014/main" id="{BC19DFCF-1359-48FD-A646-E50D6FC39D74}"/>
              </a:ext>
            </a:extLst>
          </p:cNvPr>
          <p:cNvSpPr txBox="1"/>
          <p:nvPr/>
        </p:nvSpPr>
        <p:spPr>
          <a:xfrm>
            <a:off x="2645638" y="5881840"/>
            <a:ext cx="2007066" cy="923330"/>
          </a:xfrm>
          <a:prstGeom prst="rect">
            <a:avLst/>
          </a:prstGeom>
          <a:noFill/>
        </p:spPr>
        <p:txBody>
          <a:bodyPr wrap="square" rtlCol="0">
            <a:spAutoFit/>
          </a:bodyPr>
          <a:lstStyle/>
          <a:p>
            <a:pPr algn="ctr"/>
            <a:r>
              <a:rPr lang="en-US" dirty="0"/>
              <a:t>Implementers (Website Users, manual download)</a:t>
            </a:r>
          </a:p>
        </p:txBody>
      </p:sp>
      <p:sp>
        <p:nvSpPr>
          <p:cNvPr id="22" name="TextBox 21">
            <a:extLst>
              <a:ext uri="{FF2B5EF4-FFF2-40B4-BE49-F238E27FC236}">
                <a16:creationId xmlns:a16="http://schemas.microsoft.com/office/drawing/2014/main" id="{04341107-16C8-45E6-B2B4-394B57C9A024}"/>
              </a:ext>
            </a:extLst>
          </p:cNvPr>
          <p:cNvSpPr txBox="1"/>
          <p:nvPr/>
        </p:nvSpPr>
        <p:spPr>
          <a:xfrm>
            <a:off x="7561761" y="5886364"/>
            <a:ext cx="2993152" cy="923330"/>
          </a:xfrm>
          <a:prstGeom prst="rect">
            <a:avLst/>
          </a:prstGeom>
          <a:noFill/>
        </p:spPr>
        <p:txBody>
          <a:bodyPr wrap="square" rtlCol="0">
            <a:spAutoFit/>
          </a:bodyPr>
          <a:lstStyle/>
          <a:p>
            <a:pPr algn="ctr"/>
            <a:r>
              <a:rPr lang="en-US" dirty="0"/>
              <a:t>Implementing Systems (API access, automated ingestion/processing)</a:t>
            </a:r>
          </a:p>
        </p:txBody>
      </p:sp>
      <p:sp>
        <p:nvSpPr>
          <p:cNvPr id="23" name="Cylinder 22">
            <a:extLst>
              <a:ext uri="{FF2B5EF4-FFF2-40B4-BE49-F238E27FC236}">
                <a16:creationId xmlns:a16="http://schemas.microsoft.com/office/drawing/2014/main" id="{95DA1771-4FC0-48ED-ADEB-1095212FF0A6}"/>
              </a:ext>
            </a:extLst>
          </p:cNvPr>
          <p:cNvSpPr/>
          <p:nvPr/>
        </p:nvSpPr>
        <p:spPr>
          <a:xfrm>
            <a:off x="9761882" y="990123"/>
            <a:ext cx="1014608" cy="9269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FE211B0D-C3E5-448C-AA4E-430A0A13AA9D}"/>
              </a:ext>
            </a:extLst>
          </p:cNvPr>
          <p:cNvSpPr/>
          <p:nvPr/>
        </p:nvSpPr>
        <p:spPr>
          <a:xfrm rot="5400000">
            <a:off x="7219804" y="2246255"/>
            <a:ext cx="549873" cy="1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03990F75-7BDA-403C-B783-C9BE49CA0F96}"/>
              </a:ext>
            </a:extLst>
          </p:cNvPr>
          <p:cNvSpPr/>
          <p:nvPr/>
        </p:nvSpPr>
        <p:spPr>
          <a:xfrm rot="5400000">
            <a:off x="9994250" y="2264804"/>
            <a:ext cx="549873" cy="1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1FBFFA2-4A99-408B-9A2C-56330A4D7AB9}"/>
              </a:ext>
            </a:extLst>
          </p:cNvPr>
          <p:cNvSpPr/>
          <p:nvPr/>
        </p:nvSpPr>
        <p:spPr>
          <a:xfrm>
            <a:off x="4679219" y="710554"/>
            <a:ext cx="1375705" cy="675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 processing</a:t>
            </a:r>
          </a:p>
        </p:txBody>
      </p:sp>
      <p:sp>
        <p:nvSpPr>
          <p:cNvPr id="27" name="Arrow: Right 26">
            <a:extLst>
              <a:ext uri="{FF2B5EF4-FFF2-40B4-BE49-F238E27FC236}">
                <a16:creationId xmlns:a16="http://schemas.microsoft.com/office/drawing/2014/main" id="{3877546D-F46B-4095-87DC-492C8A43CA0B}"/>
              </a:ext>
            </a:extLst>
          </p:cNvPr>
          <p:cNvSpPr/>
          <p:nvPr/>
        </p:nvSpPr>
        <p:spPr>
          <a:xfrm>
            <a:off x="6149467" y="1193738"/>
            <a:ext cx="731116" cy="192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DD72F89-44FE-4ED4-B68F-FBD1468F56B6}"/>
              </a:ext>
            </a:extLst>
          </p:cNvPr>
          <p:cNvSpPr/>
          <p:nvPr/>
        </p:nvSpPr>
        <p:spPr>
          <a:xfrm>
            <a:off x="6137078" y="710554"/>
            <a:ext cx="3624804" cy="203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0CB08AE9-708A-402C-8024-3DE396CD8200}"/>
              </a:ext>
            </a:extLst>
          </p:cNvPr>
          <p:cNvSpPr/>
          <p:nvPr/>
        </p:nvSpPr>
        <p:spPr>
          <a:xfrm>
            <a:off x="3682981" y="775635"/>
            <a:ext cx="806262" cy="252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7ABCB6A0-3C49-4DA7-B901-62B1135E691F}"/>
              </a:ext>
            </a:extLst>
          </p:cNvPr>
          <p:cNvSpPr/>
          <p:nvPr/>
        </p:nvSpPr>
        <p:spPr>
          <a:xfrm rot="5400000">
            <a:off x="4757804" y="1999141"/>
            <a:ext cx="1081199" cy="1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A0D1C02D-2A45-4F6D-81E0-DD851953574E}"/>
              </a:ext>
            </a:extLst>
          </p:cNvPr>
          <p:cNvSpPr/>
          <p:nvPr/>
        </p:nvSpPr>
        <p:spPr>
          <a:xfrm rot="9033215">
            <a:off x="2596754" y="1991993"/>
            <a:ext cx="2106402" cy="196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BB13740C-4A3B-4B09-84CD-E3FE7A880482}"/>
              </a:ext>
            </a:extLst>
          </p:cNvPr>
          <p:cNvPicPr>
            <a:picLocks noChangeAspect="1"/>
          </p:cNvPicPr>
          <p:nvPr/>
        </p:nvPicPr>
        <p:blipFill>
          <a:blip r:embed="rId2"/>
          <a:stretch>
            <a:fillRect/>
          </a:stretch>
        </p:blipFill>
        <p:spPr>
          <a:xfrm>
            <a:off x="7256582" y="4154459"/>
            <a:ext cx="476316" cy="752580"/>
          </a:xfrm>
          <a:prstGeom prst="rect">
            <a:avLst/>
          </a:prstGeom>
        </p:spPr>
      </p:pic>
      <p:pic>
        <p:nvPicPr>
          <p:cNvPr id="36" name="Picture 35">
            <a:extLst>
              <a:ext uri="{FF2B5EF4-FFF2-40B4-BE49-F238E27FC236}">
                <a16:creationId xmlns:a16="http://schemas.microsoft.com/office/drawing/2014/main" id="{A82544D9-F252-468D-AC74-1C95B05AD5EA}"/>
              </a:ext>
            </a:extLst>
          </p:cNvPr>
          <p:cNvPicPr>
            <a:picLocks noChangeAspect="1"/>
          </p:cNvPicPr>
          <p:nvPr/>
        </p:nvPicPr>
        <p:blipFill>
          <a:blip r:embed="rId2"/>
          <a:stretch>
            <a:fillRect/>
          </a:stretch>
        </p:blipFill>
        <p:spPr>
          <a:xfrm>
            <a:off x="10078597" y="4135912"/>
            <a:ext cx="476316" cy="752580"/>
          </a:xfrm>
          <a:prstGeom prst="rect">
            <a:avLst/>
          </a:prstGeom>
        </p:spPr>
      </p:pic>
      <p:pic>
        <p:nvPicPr>
          <p:cNvPr id="38" name="Picture 37">
            <a:extLst>
              <a:ext uri="{FF2B5EF4-FFF2-40B4-BE49-F238E27FC236}">
                <a16:creationId xmlns:a16="http://schemas.microsoft.com/office/drawing/2014/main" id="{7F4552D8-8F1E-44E3-A0B9-8B009ECEEC08}"/>
              </a:ext>
            </a:extLst>
          </p:cNvPr>
          <p:cNvPicPr>
            <a:picLocks noChangeAspect="1"/>
          </p:cNvPicPr>
          <p:nvPr/>
        </p:nvPicPr>
        <p:blipFill>
          <a:blip r:embed="rId2"/>
          <a:stretch>
            <a:fillRect/>
          </a:stretch>
        </p:blipFill>
        <p:spPr>
          <a:xfrm>
            <a:off x="5857842" y="1398739"/>
            <a:ext cx="476316" cy="752580"/>
          </a:xfrm>
          <a:prstGeom prst="rect">
            <a:avLst/>
          </a:prstGeom>
        </p:spPr>
      </p:pic>
      <p:pic>
        <p:nvPicPr>
          <p:cNvPr id="40" name="Picture 39">
            <a:extLst>
              <a:ext uri="{FF2B5EF4-FFF2-40B4-BE49-F238E27FC236}">
                <a16:creationId xmlns:a16="http://schemas.microsoft.com/office/drawing/2014/main" id="{9D08E01D-2A71-4C14-AA87-63989F17E554}"/>
              </a:ext>
            </a:extLst>
          </p:cNvPr>
          <p:cNvPicPr>
            <a:picLocks noChangeAspect="1"/>
          </p:cNvPicPr>
          <p:nvPr/>
        </p:nvPicPr>
        <p:blipFill>
          <a:blip r:embed="rId2"/>
          <a:stretch>
            <a:fillRect/>
          </a:stretch>
        </p:blipFill>
        <p:spPr>
          <a:xfrm>
            <a:off x="2213564" y="1289872"/>
            <a:ext cx="476316" cy="752580"/>
          </a:xfrm>
          <a:prstGeom prst="rect">
            <a:avLst/>
          </a:prstGeom>
        </p:spPr>
      </p:pic>
    </p:spTree>
    <p:extLst>
      <p:ext uri="{BB962C8B-B14F-4D97-AF65-F5344CB8AC3E}">
        <p14:creationId xmlns:p14="http://schemas.microsoft.com/office/powerpoint/2010/main" val="139564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2A6829-9FF0-4549-884C-A9C4AADC52C8}"/>
              </a:ext>
            </a:extLst>
          </p:cNvPr>
          <p:cNvPicPr>
            <a:picLocks noChangeAspect="1"/>
          </p:cNvPicPr>
          <p:nvPr/>
        </p:nvPicPr>
        <p:blipFill>
          <a:blip r:embed="rId2"/>
          <a:stretch>
            <a:fillRect/>
          </a:stretch>
        </p:blipFill>
        <p:spPr>
          <a:xfrm>
            <a:off x="202839" y="1949719"/>
            <a:ext cx="1409999" cy="846001"/>
          </a:xfrm>
          <a:prstGeom prst="rect">
            <a:avLst/>
          </a:prstGeom>
        </p:spPr>
      </p:pic>
      <p:pic>
        <p:nvPicPr>
          <p:cNvPr id="3" name="Picture 2">
            <a:extLst>
              <a:ext uri="{FF2B5EF4-FFF2-40B4-BE49-F238E27FC236}">
                <a16:creationId xmlns:a16="http://schemas.microsoft.com/office/drawing/2014/main" id="{C2EAB909-BB09-410B-BFCD-B41EB7996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29" y="3685319"/>
            <a:ext cx="1764127" cy="424956"/>
          </a:xfrm>
          <a:prstGeom prst="rect">
            <a:avLst/>
          </a:prstGeom>
        </p:spPr>
      </p:pic>
    </p:spTree>
    <p:extLst>
      <p:ext uri="{BB962C8B-B14F-4D97-AF65-F5344CB8AC3E}">
        <p14:creationId xmlns:p14="http://schemas.microsoft.com/office/powerpoint/2010/main" val="398957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F74CF8-AEC7-4737-9105-B12F5275BF27}"/>
              </a:ext>
            </a:extLst>
          </p:cNvPr>
          <p:cNvSpPr/>
          <p:nvPr/>
        </p:nvSpPr>
        <p:spPr>
          <a:xfrm>
            <a:off x="771895" y="1077686"/>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Authority/</a:t>
            </a:r>
          </a:p>
          <a:p>
            <a:pPr algn="ctr"/>
            <a:r>
              <a:rPr lang="en-US" dirty="0"/>
              <a:t>Agency</a:t>
            </a:r>
          </a:p>
        </p:txBody>
      </p:sp>
      <p:sp>
        <p:nvSpPr>
          <p:cNvPr id="5" name="Flowchart: Magnetic Disk 4">
            <a:extLst>
              <a:ext uri="{FF2B5EF4-FFF2-40B4-BE49-F238E27FC236}">
                <a16:creationId xmlns:a16="http://schemas.microsoft.com/office/drawing/2014/main" id="{75CCC6D5-8381-4DC5-9CDB-18335771257D}"/>
              </a:ext>
            </a:extLst>
          </p:cNvPr>
          <p:cNvSpPr/>
          <p:nvPr/>
        </p:nvSpPr>
        <p:spPr>
          <a:xfrm>
            <a:off x="2546966" y="2490848"/>
            <a:ext cx="1294410" cy="93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Repository</a:t>
            </a:r>
          </a:p>
        </p:txBody>
      </p:sp>
      <p:cxnSp>
        <p:nvCxnSpPr>
          <p:cNvPr id="8" name="Straight Arrow Connector 7">
            <a:extLst>
              <a:ext uri="{FF2B5EF4-FFF2-40B4-BE49-F238E27FC236}">
                <a16:creationId xmlns:a16="http://schemas.microsoft.com/office/drawing/2014/main" id="{38085DD3-ED0C-4025-BA28-345F7FB453E5}"/>
              </a:ext>
            </a:extLst>
          </p:cNvPr>
          <p:cNvCxnSpPr/>
          <p:nvPr/>
        </p:nvCxnSpPr>
        <p:spPr>
          <a:xfrm>
            <a:off x="2553195" y="1564574"/>
            <a:ext cx="12944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nector: Elbow 9">
            <a:extLst>
              <a:ext uri="{FF2B5EF4-FFF2-40B4-BE49-F238E27FC236}">
                <a16:creationId xmlns:a16="http://schemas.microsoft.com/office/drawing/2014/main" id="{92ACBDF6-BC46-4718-8FE7-E757BA1CF01A}"/>
              </a:ext>
            </a:extLst>
          </p:cNvPr>
          <p:cNvCxnSpPr>
            <a:cxnSpLocks/>
          </p:cNvCxnSpPr>
          <p:nvPr/>
        </p:nvCxnSpPr>
        <p:spPr>
          <a:xfrm>
            <a:off x="1541811" y="2262249"/>
            <a:ext cx="928257" cy="697675"/>
          </a:xfrm>
          <a:prstGeom prst="bentConnector3">
            <a:avLst>
              <a:gd name="adj1" fmla="val 138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A9645C31-4EFB-476E-8917-95F2EAD406A2}"/>
              </a:ext>
            </a:extLst>
          </p:cNvPr>
          <p:cNvCxnSpPr>
            <a:cxnSpLocks/>
          </p:cNvCxnSpPr>
          <p:nvPr/>
        </p:nvCxnSpPr>
        <p:spPr>
          <a:xfrm rot="10800000" flipV="1">
            <a:off x="3930731" y="2262248"/>
            <a:ext cx="882734" cy="697675"/>
          </a:xfrm>
          <a:prstGeom prst="bentConnector3">
            <a:avLst>
              <a:gd name="adj1" fmla="val -112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0F19E353-2690-4151-9AE9-4F3B010FA72D}"/>
              </a:ext>
            </a:extLst>
          </p:cNvPr>
          <p:cNvSpPr txBox="1"/>
          <p:nvPr/>
        </p:nvSpPr>
        <p:spPr>
          <a:xfrm>
            <a:off x="2710265" y="1077686"/>
            <a:ext cx="980268" cy="461665"/>
          </a:xfrm>
          <a:prstGeom prst="rect">
            <a:avLst/>
          </a:prstGeom>
          <a:noFill/>
        </p:spPr>
        <p:txBody>
          <a:bodyPr wrap="none" rtlCol="0">
            <a:spAutoFit/>
          </a:bodyPr>
          <a:lstStyle/>
          <a:p>
            <a:pPr algn="ctr"/>
            <a:r>
              <a:rPr lang="en-US" sz="1200" dirty="0"/>
              <a:t>Reporting</a:t>
            </a:r>
          </a:p>
          <a:p>
            <a:pPr algn="ctr"/>
            <a:r>
              <a:rPr lang="en-US" sz="1200" dirty="0"/>
              <a:t>Specification</a:t>
            </a:r>
          </a:p>
        </p:txBody>
      </p:sp>
      <p:sp>
        <p:nvSpPr>
          <p:cNvPr id="20" name="TextBox 19">
            <a:extLst>
              <a:ext uri="{FF2B5EF4-FFF2-40B4-BE49-F238E27FC236}">
                <a16:creationId xmlns:a16="http://schemas.microsoft.com/office/drawing/2014/main" id="{3A88872E-E809-4149-9D3B-ED933725BAE1}"/>
              </a:ext>
            </a:extLst>
          </p:cNvPr>
          <p:cNvSpPr txBox="1"/>
          <p:nvPr/>
        </p:nvSpPr>
        <p:spPr>
          <a:xfrm>
            <a:off x="4902820" y="2496036"/>
            <a:ext cx="669287" cy="276999"/>
          </a:xfrm>
          <a:prstGeom prst="rect">
            <a:avLst/>
          </a:prstGeom>
          <a:noFill/>
        </p:spPr>
        <p:txBody>
          <a:bodyPr wrap="none" rtlCol="0">
            <a:spAutoFit/>
          </a:bodyPr>
          <a:lstStyle/>
          <a:p>
            <a:pPr algn="ctr"/>
            <a:r>
              <a:rPr lang="en-US" sz="1200" dirty="0"/>
              <a:t>Reports</a:t>
            </a:r>
          </a:p>
        </p:txBody>
      </p:sp>
      <p:sp>
        <p:nvSpPr>
          <p:cNvPr id="21" name="TextBox 20">
            <a:extLst>
              <a:ext uri="{FF2B5EF4-FFF2-40B4-BE49-F238E27FC236}">
                <a16:creationId xmlns:a16="http://schemas.microsoft.com/office/drawing/2014/main" id="{EA273432-46B1-41F8-96D6-212E9BC4E770}"/>
              </a:ext>
            </a:extLst>
          </p:cNvPr>
          <p:cNvSpPr txBox="1"/>
          <p:nvPr/>
        </p:nvSpPr>
        <p:spPr>
          <a:xfrm>
            <a:off x="484049" y="2380253"/>
            <a:ext cx="1089144" cy="461665"/>
          </a:xfrm>
          <a:prstGeom prst="rect">
            <a:avLst/>
          </a:prstGeom>
          <a:noFill/>
        </p:spPr>
        <p:txBody>
          <a:bodyPr wrap="none" rtlCol="0">
            <a:spAutoFit/>
          </a:bodyPr>
          <a:lstStyle/>
          <a:p>
            <a:pPr algn="ctr"/>
            <a:r>
              <a:rPr lang="en-US" sz="1200" dirty="0"/>
              <a:t>Analytics on </a:t>
            </a:r>
          </a:p>
          <a:p>
            <a:pPr algn="ctr"/>
            <a:r>
              <a:rPr lang="en-US" sz="1200" dirty="0"/>
              <a:t>Reported Data</a:t>
            </a:r>
          </a:p>
        </p:txBody>
      </p:sp>
      <p:sp>
        <p:nvSpPr>
          <p:cNvPr id="26" name="Rectangle 25">
            <a:extLst>
              <a:ext uri="{FF2B5EF4-FFF2-40B4-BE49-F238E27FC236}">
                <a16:creationId xmlns:a16="http://schemas.microsoft.com/office/drawing/2014/main" id="{23884BE4-F644-4D2F-86C0-D7CBF1BC0648}"/>
              </a:ext>
            </a:extLst>
          </p:cNvPr>
          <p:cNvSpPr/>
          <p:nvPr/>
        </p:nvSpPr>
        <p:spPr>
          <a:xfrm>
            <a:off x="6723315" y="1047425"/>
            <a:ext cx="1539834" cy="97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Electronic Health Record</a:t>
            </a:r>
          </a:p>
        </p:txBody>
      </p:sp>
      <p:sp>
        <p:nvSpPr>
          <p:cNvPr id="27" name="Rectangle 26">
            <a:extLst>
              <a:ext uri="{FF2B5EF4-FFF2-40B4-BE49-F238E27FC236}">
                <a16:creationId xmlns:a16="http://schemas.microsoft.com/office/drawing/2014/main" id="{CE5EFCD0-9020-4A64-96B0-26306411ADAD}"/>
              </a:ext>
            </a:extLst>
          </p:cNvPr>
          <p:cNvSpPr/>
          <p:nvPr/>
        </p:nvSpPr>
        <p:spPr>
          <a:xfrm>
            <a:off x="4089070" y="1074145"/>
            <a:ext cx="1539834" cy="97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Reporting Application</a:t>
            </a:r>
          </a:p>
        </p:txBody>
      </p:sp>
      <p:cxnSp>
        <p:nvCxnSpPr>
          <p:cNvPr id="31" name="Straight Arrow Connector 30">
            <a:extLst>
              <a:ext uri="{FF2B5EF4-FFF2-40B4-BE49-F238E27FC236}">
                <a16:creationId xmlns:a16="http://schemas.microsoft.com/office/drawing/2014/main" id="{A293DA8D-8BEE-4008-A559-F2CCAF513C0A}"/>
              </a:ext>
            </a:extLst>
          </p:cNvPr>
          <p:cNvCxnSpPr>
            <a:cxnSpLocks/>
          </p:cNvCxnSpPr>
          <p:nvPr/>
        </p:nvCxnSpPr>
        <p:spPr>
          <a:xfrm flipH="1">
            <a:off x="5713367" y="1725936"/>
            <a:ext cx="9048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6" name="Picture 35">
            <a:extLst>
              <a:ext uri="{FF2B5EF4-FFF2-40B4-BE49-F238E27FC236}">
                <a16:creationId xmlns:a16="http://schemas.microsoft.com/office/drawing/2014/main" id="{CB586B07-9A30-4A5B-A623-5D7CD1EB643A}"/>
              </a:ext>
            </a:extLst>
          </p:cNvPr>
          <p:cNvPicPr>
            <a:picLocks noChangeAspect="1"/>
          </p:cNvPicPr>
          <p:nvPr/>
        </p:nvPicPr>
        <p:blipFill>
          <a:blip r:embed="rId2"/>
          <a:stretch>
            <a:fillRect/>
          </a:stretch>
        </p:blipFill>
        <p:spPr>
          <a:xfrm>
            <a:off x="6027441" y="986435"/>
            <a:ext cx="292193" cy="461665"/>
          </a:xfrm>
          <a:prstGeom prst="rect">
            <a:avLst/>
          </a:prstGeom>
        </p:spPr>
      </p:pic>
      <p:cxnSp>
        <p:nvCxnSpPr>
          <p:cNvPr id="38" name="Straight Arrow Connector 37">
            <a:extLst>
              <a:ext uri="{FF2B5EF4-FFF2-40B4-BE49-F238E27FC236}">
                <a16:creationId xmlns:a16="http://schemas.microsoft.com/office/drawing/2014/main" id="{7D227288-20FC-42C8-BFC1-7A7EDAFD197B}"/>
              </a:ext>
            </a:extLst>
          </p:cNvPr>
          <p:cNvCxnSpPr>
            <a:cxnSpLocks/>
          </p:cNvCxnSpPr>
          <p:nvPr/>
        </p:nvCxnSpPr>
        <p:spPr>
          <a:xfrm>
            <a:off x="5718478" y="1480514"/>
            <a:ext cx="8946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Rectangle 43">
            <a:extLst>
              <a:ext uri="{FF2B5EF4-FFF2-40B4-BE49-F238E27FC236}">
                <a16:creationId xmlns:a16="http://schemas.microsoft.com/office/drawing/2014/main" id="{890ADACB-4250-493C-BE67-5775B714259E}"/>
              </a:ext>
            </a:extLst>
          </p:cNvPr>
          <p:cNvSpPr/>
          <p:nvPr/>
        </p:nvSpPr>
        <p:spPr>
          <a:xfrm>
            <a:off x="3667787" y="634111"/>
            <a:ext cx="4833682" cy="1782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5" name="TextBox 44">
            <a:extLst>
              <a:ext uri="{FF2B5EF4-FFF2-40B4-BE49-F238E27FC236}">
                <a16:creationId xmlns:a16="http://schemas.microsoft.com/office/drawing/2014/main" id="{1C49076B-5B97-4C3A-8EC9-2A5204B48D9C}"/>
              </a:ext>
            </a:extLst>
          </p:cNvPr>
          <p:cNvSpPr txBox="1"/>
          <p:nvPr/>
        </p:nvSpPr>
        <p:spPr>
          <a:xfrm>
            <a:off x="3706654" y="656607"/>
            <a:ext cx="1642757" cy="338554"/>
          </a:xfrm>
          <a:prstGeom prst="rect">
            <a:avLst/>
          </a:prstGeom>
          <a:noFill/>
        </p:spPr>
        <p:txBody>
          <a:bodyPr wrap="none" rtlCol="0">
            <a:spAutoFit/>
          </a:bodyPr>
          <a:lstStyle/>
          <a:p>
            <a:r>
              <a:rPr lang="en-US" sz="1600" dirty="0"/>
              <a:t>EHR Environment</a:t>
            </a:r>
          </a:p>
        </p:txBody>
      </p:sp>
      <p:sp>
        <p:nvSpPr>
          <p:cNvPr id="22" name="Flowchart: Document 21">
            <a:extLst>
              <a:ext uri="{FF2B5EF4-FFF2-40B4-BE49-F238E27FC236}">
                <a16:creationId xmlns:a16="http://schemas.microsoft.com/office/drawing/2014/main" id="{D4DBB98C-1484-49EC-97D0-37954FC27B81}"/>
              </a:ext>
            </a:extLst>
          </p:cNvPr>
          <p:cNvSpPr/>
          <p:nvPr/>
        </p:nvSpPr>
        <p:spPr>
          <a:xfrm>
            <a:off x="2942451" y="1693590"/>
            <a:ext cx="364177" cy="377042"/>
          </a:xfrm>
          <a:prstGeom prst="flowChart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11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2FDB10-F6A8-9E33-9F1F-5CEA1C5673EA}"/>
              </a:ext>
            </a:extLst>
          </p:cNvPr>
          <p:cNvSpPr/>
          <p:nvPr/>
        </p:nvSpPr>
        <p:spPr>
          <a:xfrm>
            <a:off x="3688618" y="3997234"/>
            <a:ext cx="1539832" cy="905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Provider System</a:t>
            </a:r>
          </a:p>
        </p:txBody>
      </p:sp>
      <p:sp>
        <p:nvSpPr>
          <p:cNvPr id="4" name="Rectangle 3">
            <a:extLst>
              <a:ext uri="{FF2B5EF4-FFF2-40B4-BE49-F238E27FC236}">
                <a16:creationId xmlns:a16="http://schemas.microsoft.com/office/drawing/2014/main" id="{E4BB428D-92AB-4618-98C2-CBB747702124}"/>
              </a:ext>
            </a:extLst>
          </p:cNvPr>
          <p:cNvSpPr/>
          <p:nvPr/>
        </p:nvSpPr>
        <p:spPr>
          <a:xfrm>
            <a:off x="6768283" y="3997234"/>
            <a:ext cx="1539832" cy="905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Receiving System</a:t>
            </a:r>
          </a:p>
        </p:txBody>
      </p:sp>
      <p:sp>
        <p:nvSpPr>
          <p:cNvPr id="5" name="TextBox 4">
            <a:extLst>
              <a:ext uri="{FF2B5EF4-FFF2-40B4-BE49-F238E27FC236}">
                <a16:creationId xmlns:a16="http://schemas.microsoft.com/office/drawing/2014/main" id="{A3414751-0B08-2ED3-7DA0-4F4D86A2B223}"/>
              </a:ext>
            </a:extLst>
          </p:cNvPr>
          <p:cNvSpPr txBox="1"/>
          <p:nvPr/>
        </p:nvSpPr>
        <p:spPr>
          <a:xfrm>
            <a:off x="4683955" y="2800238"/>
            <a:ext cx="980268" cy="276999"/>
          </a:xfrm>
          <a:prstGeom prst="rect">
            <a:avLst/>
          </a:prstGeom>
          <a:noFill/>
        </p:spPr>
        <p:txBody>
          <a:bodyPr wrap="none" rtlCol="0">
            <a:spAutoFit/>
          </a:bodyPr>
          <a:lstStyle/>
          <a:p>
            <a:pPr algn="ctr"/>
            <a:r>
              <a:rPr lang="en-US" sz="1200" dirty="0"/>
              <a:t>Specification</a:t>
            </a:r>
          </a:p>
        </p:txBody>
      </p:sp>
      <p:sp>
        <p:nvSpPr>
          <p:cNvPr id="6" name="Flowchart: Document 5">
            <a:extLst>
              <a:ext uri="{FF2B5EF4-FFF2-40B4-BE49-F238E27FC236}">
                <a16:creationId xmlns:a16="http://schemas.microsoft.com/office/drawing/2014/main" id="{A296F8FE-E234-557D-558C-170B80C964B8}"/>
              </a:ext>
            </a:extLst>
          </p:cNvPr>
          <p:cNvSpPr/>
          <p:nvPr/>
        </p:nvSpPr>
        <p:spPr>
          <a:xfrm>
            <a:off x="4991999" y="3077237"/>
            <a:ext cx="364177" cy="377042"/>
          </a:xfrm>
          <a:prstGeom prst="flowChart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DC5E0B-23B0-7DB8-4B60-BD2DB5638FC6}"/>
              </a:ext>
            </a:extLst>
          </p:cNvPr>
          <p:cNvSpPr txBox="1"/>
          <p:nvPr/>
        </p:nvSpPr>
        <p:spPr>
          <a:xfrm>
            <a:off x="5684437" y="3794004"/>
            <a:ext cx="608372" cy="276999"/>
          </a:xfrm>
          <a:prstGeom prst="rect">
            <a:avLst/>
          </a:prstGeom>
          <a:noFill/>
        </p:spPr>
        <p:txBody>
          <a:bodyPr wrap="none" rtlCol="0">
            <a:spAutoFit/>
          </a:bodyPr>
          <a:lstStyle/>
          <a:p>
            <a:pPr algn="ctr"/>
            <a:r>
              <a:rPr lang="en-US" sz="1200" dirty="0"/>
              <a:t>Report</a:t>
            </a:r>
          </a:p>
        </p:txBody>
      </p:sp>
      <p:sp>
        <p:nvSpPr>
          <p:cNvPr id="9" name="Flowchart: Document 8">
            <a:extLst>
              <a:ext uri="{FF2B5EF4-FFF2-40B4-BE49-F238E27FC236}">
                <a16:creationId xmlns:a16="http://schemas.microsoft.com/office/drawing/2014/main" id="{45158A6F-A091-B4B0-511F-CE190B1AF9B6}"/>
              </a:ext>
            </a:extLst>
          </p:cNvPr>
          <p:cNvSpPr/>
          <p:nvPr/>
        </p:nvSpPr>
        <p:spPr>
          <a:xfrm>
            <a:off x="5806533" y="4071003"/>
            <a:ext cx="364177" cy="377042"/>
          </a:xfrm>
          <a:prstGeom prst="flowChartDocumen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86E584-6C57-05D6-6FBE-B916237EB88D}"/>
              </a:ext>
            </a:extLst>
          </p:cNvPr>
          <p:cNvSpPr/>
          <p:nvPr/>
        </p:nvSpPr>
        <p:spPr>
          <a:xfrm>
            <a:off x="3432868" y="1083645"/>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 Specifications</a:t>
            </a:r>
          </a:p>
        </p:txBody>
      </p:sp>
      <p:sp>
        <p:nvSpPr>
          <p:cNvPr id="13" name="Rectangle 12">
            <a:extLst>
              <a:ext uri="{FF2B5EF4-FFF2-40B4-BE49-F238E27FC236}">
                <a16:creationId xmlns:a16="http://schemas.microsoft.com/office/drawing/2014/main" id="{19BC7517-50A8-A636-39B7-19F92483F07C}"/>
              </a:ext>
            </a:extLst>
          </p:cNvPr>
          <p:cNvSpPr/>
          <p:nvPr/>
        </p:nvSpPr>
        <p:spPr>
          <a:xfrm>
            <a:off x="2624248" y="2340152"/>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Terminology</a:t>
            </a:r>
          </a:p>
        </p:txBody>
      </p:sp>
      <p:sp>
        <p:nvSpPr>
          <p:cNvPr id="28" name="Arrow: Right 27">
            <a:extLst>
              <a:ext uri="{FF2B5EF4-FFF2-40B4-BE49-F238E27FC236}">
                <a16:creationId xmlns:a16="http://schemas.microsoft.com/office/drawing/2014/main" id="{9B6449AB-2D86-4BD4-25D0-E1775020076A}"/>
              </a:ext>
            </a:extLst>
          </p:cNvPr>
          <p:cNvSpPr/>
          <p:nvPr/>
        </p:nvSpPr>
        <p:spPr>
          <a:xfrm>
            <a:off x="5509162" y="4557505"/>
            <a:ext cx="978408" cy="242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1238D0C3-DAAF-1745-4C96-F1DDBC201139}"/>
              </a:ext>
            </a:extLst>
          </p:cNvPr>
          <p:cNvSpPr/>
          <p:nvPr/>
        </p:nvSpPr>
        <p:spPr>
          <a:xfrm>
            <a:off x="4494114" y="2205130"/>
            <a:ext cx="219605" cy="16042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8D5FE82A-F970-4700-495F-E243EA30201B}"/>
              </a:ext>
            </a:extLst>
          </p:cNvPr>
          <p:cNvSpPr/>
          <p:nvPr/>
        </p:nvSpPr>
        <p:spPr>
          <a:xfrm>
            <a:off x="3818259" y="3433980"/>
            <a:ext cx="219605" cy="413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2AB193-B6A8-586C-8C1B-C537E5C7D651}"/>
              </a:ext>
            </a:extLst>
          </p:cNvPr>
          <p:cNvSpPr/>
          <p:nvPr/>
        </p:nvSpPr>
        <p:spPr>
          <a:xfrm>
            <a:off x="5228448" y="1368006"/>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Authority/</a:t>
            </a:r>
          </a:p>
          <a:p>
            <a:pPr algn="ctr"/>
            <a:r>
              <a:rPr lang="en-US" dirty="0"/>
              <a:t>Agency</a:t>
            </a:r>
          </a:p>
        </p:txBody>
      </p:sp>
    </p:spTree>
    <p:extLst>
      <p:ext uri="{BB962C8B-B14F-4D97-AF65-F5344CB8AC3E}">
        <p14:creationId xmlns:p14="http://schemas.microsoft.com/office/powerpoint/2010/main" val="60042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2FDB10-F6A8-9E33-9F1F-5CEA1C5673EA}"/>
              </a:ext>
            </a:extLst>
          </p:cNvPr>
          <p:cNvSpPr/>
          <p:nvPr/>
        </p:nvSpPr>
        <p:spPr>
          <a:xfrm>
            <a:off x="3688618" y="3997234"/>
            <a:ext cx="1539832" cy="905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Provider System</a:t>
            </a:r>
          </a:p>
        </p:txBody>
      </p:sp>
      <p:sp>
        <p:nvSpPr>
          <p:cNvPr id="4" name="Rectangle 3">
            <a:extLst>
              <a:ext uri="{FF2B5EF4-FFF2-40B4-BE49-F238E27FC236}">
                <a16:creationId xmlns:a16="http://schemas.microsoft.com/office/drawing/2014/main" id="{E4BB428D-92AB-4618-98C2-CBB747702124}"/>
              </a:ext>
            </a:extLst>
          </p:cNvPr>
          <p:cNvSpPr/>
          <p:nvPr/>
        </p:nvSpPr>
        <p:spPr>
          <a:xfrm>
            <a:off x="6768283" y="3997234"/>
            <a:ext cx="1539832" cy="905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Receiving System</a:t>
            </a:r>
          </a:p>
        </p:txBody>
      </p:sp>
      <p:sp>
        <p:nvSpPr>
          <p:cNvPr id="5" name="TextBox 4">
            <a:extLst>
              <a:ext uri="{FF2B5EF4-FFF2-40B4-BE49-F238E27FC236}">
                <a16:creationId xmlns:a16="http://schemas.microsoft.com/office/drawing/2014/main" id="{A3414751-0B08-2ED3-7DA0-4F4D86A2B223}"/>
              </a:ext>
            </a:extLst>
          </p:cNvPr>
          <p:cNvSpPr txBox="1"/>
          <p:nvPr/>
        </p:nvSpPr>
        <p:spPr>
          <a:xfrm>
            <a:off x="4683955" y="2800238"/>
            <a:ext cx="980268" cy="276999"/>
          </a:xfrm>
          <a:prstGeom prst="rect">
            <a:avLst/>
          </a:prstGeom>
          <a:noFill/>
        </p:spPr>
        <p:txBody>
          <a:bodyPr wrap="none" rtlCol="0">
            <a:spAutoFit/>
          </a:bodyPr>
          <a:lstStyle/>
          <a:p>
            <a:pPr algn="ctr"/>
            <a:r>
              <a:rPr lang="en-US" sz="1200" dirty="0"/>
              <a:t>Specification</a:t>
            </a:r>
          </a:p>
        </p:txBody>
      </p:sp>
      <p:sp>
        <p:nvSpPr>
          <p:cNvPr id="6" name="Flowchart: Document 5">
            <a:extLst>
              <a:ext uri="{FF2B5EF4-FFF2-40B4-BE49-F238E27FC236}">
                <a16:creationId xmlns:a16="http://schemas.microsoft.com/office/drawing/2014/main" id="{A296F8FE-E234-557D-558C-170B80C964B8}"/>
              </a:ext>
            </a:extLst>
          </p:cNvPr>
          <p:cNvSpPr/>
          <p:nvPr/>
        </p:nvSpPr>
        <p:spPr>
          <a:xfrm>
            <a:off x="4991999" y="3077237"/>
            <a:ext cx="364177" cy="377042"/>
          </a:xfrm>
          <a:prstGeom prst="flowChart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0AB254-30B8-3E51-2314-209F392C4D68}"/>
              </a:ext>
            </a:extLst>
          </p:cNvPr>
          <p:cNvSpPr/>
          <p:nvPr/>
        </p:nvSpPr>
        <p:spPr>
          <a:xfrm>
            <a:off x="5228448" y="1368006"/>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Authority/</a:t>
            </a:r>
          </a:p>
          <a:p>
            <a:pPr algn="ctr"/>
            <a:r>
              <a:rPr lang="en-US" dirty="0"/>
              <a:t>Agency</a:t>
            </a:r>
          </a:p>
        </p:txBody>
      </p:sp>
      <p:sp>
        <p:nvSpPr>
          <p:cNvPr id="8" name="TextBox 7">
            <a:extLst>
              <a:ext uri="{FF2B5EF4-FFF2-40B4-BE49-F238E27FC236}">
                <a16:creationId xmlns:a16="http://schemas.microsoft.com/office/drawing/2014/main" id="{47DC5E0B-23B0-7DB8-4B60-BD2DB5638FC6}"/>
              </a:ext>
            </a:extLst>
          </p:cNvPr>
          <p:cNvSpPr txBox="1"/>
          <p:nvPr/>
        </p:nvSpPr>
        <p:spPr>
          <a:xfrm>
            <a:off x="5684436" y="3794004"/>
            <a:ext cx="608373" cy="276999"/>
          </a:xfrm>
          <a:prstGeom prst="rect">
            <a:avLst/>
          </a:prstGeom>
          <a:noFill/>
        </p:spPr>
        <p:txBody>
          <a:bodyPr wrap="none" rtlCol="0">
            <a:spAutoFit/>
          </a:bodyPr>
          <a:lstStyle/>
          <a:p>
            <a:pPr algn="ctr"/>
            <a:r>
              <a:rPr lang="en-US" sz="1200" dirty="0"/>
              <a:t>Report</a:t>
            </a:r>
          </a:p>
        </p:txBody>
      </p:sp>
      <p:sp>
        <p:nvSpPr>
          <p:cNvPr id="9" name="Flowchart: Document 8">
            <a:extLst>
              <a:ext uri="{FF2B5EF4-FFF2-40B4-BE49-F238E27FC236}">
                <a16:creationId xmlns:a16="http://schemas.microsoft.com/office/drawing/2014/main" id="{45158A6F-A091-B4B0-511F-CE190B1AF9B6}"/>
              </a:ext>
            </a:extLst>
          </p:cNvPr>
          <p:cNvSpPr/>
          <p:nvPr/>
        </p:nvSpPr>
        <p:spPr>
          <a:xfrm>
            <a:off x="5806533" y="4071003"/>
            <a:ext cx="364177" cy="377042"/>
          </a:xfrm>
          <a:prstGeom prst="flowChartDocumen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86E584-6C57-05D6-6FBE-B916237EB88D}"/>
              </a:ext>
            </a:extLst>
          </p:cNvPr>
          <p:cNvSpPr/>
          <p:nvPr/>
        </p:nvSpPr>
        <p:spPr>
          <a:xfrm>
            <a:off x="3432868" y="1083645"/>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 Specifications</a:t>
            </a:r>
          </a:p>
        </p:txBody>
      </p:sp>
      <p:sp>
        <p:nvSpPr>
          <p:cNvPr id="13" name="Rectangle 12">
            <a:extLst>
              <a:ext uri="{FF2B5EF4-FFF2-40B4-BE49-F238E27FC236}">
                <a16:creationId xmlns:a16="http://schemas.microsoft.com/office/drawing/2014/main" id="{19BC7517-50A8-A636-39B7-19F92483F07C}"/>
              </a:ext>
            </a:extLst>
          </p:cNvPr>
          <p:cNvSpPr/>
          <p:nvPr/>
        </p:nvSpPr>
        <p:spPr>
          <a:xfrm>
            <a:off x="2624248" y="2340152"/>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Terminology</a:t>
            </a:r>
          </a:p>
        </p:txBody>
      </p:sp>
      <p:sp>
        <p:nvSpPr>
          <p:cNvPr id="2" name="TextBox 1">
            <a:extLst>
              <a:ext uri="{FF2B5EF4-FFF2-40B4-BE49-F238E27FC236}">
                <a16:creationId xmlns:a16="http://schemas.microsoft.com/office/drawing/2014/main" id="{B3FA844E-79E5-95E4-B217-E2E3FF4EEB2C}"/>
              </a:ext>
            </a:extLst>
          </p:cNvPr>
          <p:cNvSpPr txBox="1"/>
          <p:nvPr/>
        </p:nvSpPr>
        <p:spPr>
          <a:xfrm>
            <a:off x="7281088" y="1485562"/>
            <a:ext cx="611065" cy="369332"/>
          </a:xfrm>
          <a:prstGeom prst="rect">
            <a:avLst/>
          </a:prstGeom>
          <a:noFill/>
        </p:spPr>
        <p:txBody>
          <a:bodyPr wrap="none" rtlCol="0">
            <a:spAutoFit/>
          </a:bodyPr>
          <a:lstStyle/>
          <a:p>
            <a:r>
              <a:rPr lang="en-US" dirty="0"/>
              <a:t>CMS</a:t>
            </a:r>
          </a:p>
        </p:txBody>
      </p:sp>
      <p:sp>
        <p:nvSpPr>
          <p:cNvPr id="10" name="TextBox 9">
            <a:extLst>
              <a:ext uri="{FF2B5EF4-FFF2-40B4-BE49-F238E27FC236}">
                <a16:creationId xmlns:a16="http://schemas.microsoft.com/office/drawing/2014/main" id="{9EF40D12-DEED-782C-413F-7716094D97BA}"/>
              </a:ext>
            </a:extLst>
          </p:cNvPr>
          <p:cNvSpPr txBox="1"/>
          <p:nvPr/>
        </p:nvSpPr>
        <p:spPr>
          <a:xfrm>
            <a:off x="6870962" y="2967169"/>
            <a:ext cx="787395" cy="369332"/>
          </a:xfrm>
          <a:prstGeom prst="rect">
            <a:avLst/>
          </a:prstGeom>
          <a:noFill/>
        </p:spPr>
        <p:txBody>
          <a:bodyPr wrap="square" rtlCol="0">
            <a:spAutoFit/>
          </a:bodyPr>
          <a:lstStyle/>
          <a:p>
            <a:r>
              <a:rPr lang="en-US" dirty="0"/>
              <a:t>HQMF</a:t>
            </a:r>
          </a:p>
        </p:txBody>
      </p:sp>
      <p:cxnSp>
        <p:nvCxnSpPr>
          <p:cNvPr id="14" name="Straight Arrow Connector 13">
            <a:extLst>
              <a:ext uri="{FF2B5EF4-FFF2-40B4-BE49-F238E27FC236}">
                <a16:creationId xmlns:a16="http://schemas.microsoft.com/office/drawing/2014/main" id="{7F7D420E-473C-9445-5808-27B3159BC3EA}"/>
              </a:ext>
            </a:extLst>
          </p:cNvPr>
          <p:cNvCxnSpPr>
            <a:cxnSpLocks/>
            <a:stCxn id="2" idx="1"/>
            <a:endCxn id="7" idx="3"/>
          </p:cNvCxnSpPr>
          <p:nvPr/>
        </p:nvCxnSpPr>
        <p:spPr>
          <a:xfrm flipH="1">
            <a:off x="6768281" y="1670228"/>
            <a:ext cx="512807" cy="1846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86A645A3-C484-2A7E-1F79-8A3DB80A2289}"/>
              </a:ext>
            </a:extLst>
          </p:cNvPr>
          <p:cNvCxnSpPr>
            <a:cxnSpLocks/>
            <a:stCxn id="10" idx="1"/>
            <a:endCxn id="6" idx="3"/>
          </p:cNvCxnSpPr>
          <p:nvPr/>
        </p:nvCxnSpPr>
        <p:spPr>
          <a:xfrm flipH="1">
            <a:off x="5356176" y="3151835"/>
            <a:ext cx="1514786" cy="1139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96E2C6D9-061B-9B01-0F0F-F36515C342D1}"/>
              </a:ext>
            </a:extLst>
          </p:cNvPr>
          <p:cNvSpPr txBox="1"/>
          <p:nvPr/>
        </p:nvSpPr>
        <p:spPr>
          <a:xfrm>
            <a:off x="6800689" y="3537102"/>
            <a:ext cx="737510" cy="369332"/>
          </a:xfrm>
          <a:prstGeom prst="rect">
            <a:avLst/>
          </a:prstGeom>
          <a:noFill/>
        </p:spPr>
        <p:txBody>
          <a:bodyPr wrap="none" rtlCol="0">
            <a:spAutoFit/>
          </a:bodyPr>
          <a:lstStyle/>
          <a:p>
            <a:r>
              <a:rPr lang="en-US" dirty="0"/>
              <a:t>QRDA</a:t>
            </a:r>
          </a:p>
        </p:txBody>
      </p:sp>
      <p:cxnSp>
        <p:nvCxnSpPr>
          <p:cNvPr id="23" name="Straight Arrow Connector 22">
            <a:extLst>
              <a:ext uri="{FF2B5EF4-FFF2-40B4-BE49-F238E27FC236}">
                <a16:creationId xmlns:a16="http://schemas.microsoft.com/office/drawing/2014/main" id="{2DD6A23D-D179-57E6-1AA2-9D1D5B2841E4}"/>
              </a:ext>
            </a:extLst>
          </p:cNvPr>
          <p:cNvCxnSpPr>
            <a:cxnSpLocks/>
            <a:stCxn id="22" idx="1"/>
            <a:endCxn id="9" idx="3"/>
          </p:cNvCxnSpPr>
          <p:nvPr/>
        </p:nvCxnSpPr>
        <p:spPr>
          <a:xfrm flipH="1">
            <a:off x="6170710" y="3721768"/>
            <a:ext cx="629979" cy="537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Arrow: Right 27">
            <a:extLst>
              <a:ext uri="{FF2B5EF4-FFF2-40B4-BE49-F238E27FC236}">
                <a16:creationId xmlns:a16="http://schemas.microsoft.com/office/drawing/2014/main" id="{9B6449AB-2D86-4BD4-25D0-E1775020076A}"/>
              </a:ext>
            </a:extLst>
          </p:cNvPr>
          <p:cNvSpPr/>
          <p:nvPr/>
        </p:nvSpPr>
        <p:spPr>
          <a:xfrm>
            <a:off x="5509162" y="4557505"/>
            <a:ext cx="978408" cy="242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73901EE-CC26-5AD0-0A44-4B4F8BC86C2B}"/>
              </a:ext>
            </a:extLst>
          </p:cNvPr>
          <p:cNvSpPr txBox="1"/>
          <p:nvPr/>
        </p:nvSpPr>
        <p:spPr>
          <a:xfrm>
            <a:off x="5868528" y="5595200"/>
            <a:ext cx="3057757" cy="646331"/>
          </a:xfrm>
          <a:prstGeom prst="rect">
            <a:avLst/>
          </a:prstGeom>
          <a:noFill/>
        </p:spPr>
        <p:txBody>
          <a:bodyPr wrap="square" rtlCol="0">
            <a:spAutoFit/>
          </a:bodyPr>
          <a:lstStyle/>
          <a:p>
            <a:r>
              <a:rPr lang="en-US" dirty="0"/>
              <a:t>Typically a push interaction, using file transfer technology</a:t>
            </a:r>
          </a:p>
        </p:txBody>
      </p:sp>
      <p:cxnSp>
        <p:nvCxnSpPr>
          <p:cNvPr id="30" name="Straight Arrow Connector 29">
            <a:extLst>
              <a:ext uri="{FF2B5EF4-FFF2-40B4-BE49-F238E27FC236}">
                <a16:creationId xmlns:a16="http://schemas.microsoft.com/office/drawing/2014/main" id="{07220FCB-3C87-82BF-7547-E5206BF768F7}"/>
              </a:ext>
            </a:extLst>
          </p:cNvPr>
          <p:cNvCxnSpPr>
            <a:cxnSpLocks/>
          </p:cNvCxnSpPr>
          <p:nvPr/>
        </p:nvCxnSpPr>
        <p:spPr>
          <a:xfrm flipH="1" flipV="1">
            <a:off x="5944063" y="4799821"/>
            <a:ext cx="241209" cy="8014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D8025EF3-797F-3BC0-0DB5-F73161F7B425}"/>
              </a:ext>
            </a:extLst>
          </p:cNvPr>
          <p:cNvSpPr txBox="1"/>
          <p:nvPr/>
        </p:nvSpPr>
        <p:spPr>
          <a:xfrm>
            <a:off x="2542969" y="5410534"/>
            <a:ext cx="2685479" cy="369332"/>
          </a:xfrm>
          <a:prstGeom prst="rect">
            <a:avLst/>
          </a:prstGeom>
          <a:noFill/>
        </p:spPr>
        <p:txBody>
          <a:bodyPr wrap="none" rtlCol="0">
            <a:spAutoFit/>
          </a:bodyPr>
          <a:lstStyle/>
          <a:p>
            <a:r>
              <a:rPr lang="en-US" dirty="0"/>
              <a:t>Vendor/Reporting Systems</a:t>
            </a:r>
          </a:p>
        </p:txBody>
      </p:sp>
      <p:cxnSp>
        <p:nvCxnSpPr>
          <p:cNvPr id="35" name="Straight Arrow Connector 34">
            <a:extLst>
              <a:ext uri="{FF2B5EF4-FFF2-40B4-BE49-F238E27FC236}">
                <a16:creationId xmlns:a16="http://schemas.microsoft.com/office/drawing/2014/main" id="{3EB7B384-E590-3F8F-11E6-72DF27C16AB8}"/>
              </a:ext>
            </a:extLst>
          </p:cNvPr>
          <p:cNvCxnSpPr>
            <a:cxnSpLocks/>
            <a:stCxn id="34" idx="0"/>
            <a:endCxn id="3" idx="2"/>
          </p:cNvCxnSpPr>
          <p:nvPr/>
        </p:nvCxnSpPr>
        <p:spPr>
          <a:xfrm flipV="1">
            <a:off x="3885709" y="4902926"/>
            <a:ext cx="572825" cy="5076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A8DDB702-1D82-1C4C-D59E-CD11A324AA7B}"/>
              </a:ext>
            </a:extLst>
          </p:cNvPr>
          <p:cNvSpPr txBox="1"/>
          <p:nvPr/>
        </p:nvSpPr>
        <p:spPr>
          <a:xfrm>
            <a:off x="1308556" y="488124"/>
            <a:ext cx="2228815" cy="369332"/>
          </a:xfrm>
          <a:prstGeom prst="rect">
            <a:avLst/>
          </a:prstGeom>
          <a:noFill/>
        </p:spPr>
        <p:txBody>
          <a:bodyPr wrap="none" rtlCol="0">
            <a:spAutoFit/>
          </a:bodyPr>
          <a:lstStyle/>
          <a:p>
            <a:r>
              <a:rPr lang="en-US" dirty="0" err="1"/>
              <a:t>eCQI</a:t>
            </a:r>
            <a:r>
              <a:rPr lang="en-US" dirty="0"/>
              <a:t> Resource Center</a:t>
            </a:r>
          </a:p>
        </p:txBody>
      </p:sp>
      <p:cxnSp>
        <p:nvCxnSpPr>
          <p:cNvPr id="40" name="Straight Arrow Connector 39">
            <a:extLst>
              <a:ext uri="{FF2B5EF4-FFF2-40B4-BE49-F238E27FC236}">
                <a16:creationId xmlns:a16="http://schemas.microsoft.com/office/drawing/2014/main" id="{E1641B34-0B89-2C3A-053E-B5680705085C}"/>
              </a:ext>
            </a:extLst>
          </p:cNvPr>
          <p:cNvCxnSpPr>
            <a:cxnSpLocks/>
            <a:stCxn id="39" idx="2"/>
            <a:endCxn id="12" idx="1"/>
          </p:cNvCxnSpPr>
          <p:nvPr/>
        </p:nvCxnSpPr>
        <p:spPr>
          <a:xfrm>
            <a:off x="2422964" y="857456"/>
            <a:ext cx="1009904" cy="7130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FF24AB4E-AE93-F9F0-99E7-7A2C34AA7EE9}"/>
              </a:ext>
            </a:extLst>
          </p:cNvPr>
          <p:cNvSpPr txBox="1"/>
          <p:nvPr/>
        </p:nvSpPr>
        <p:spPr>
          <a:xfrm>
            <a:off x="1372493" y="1919162"/>
            <a:ext cx="673711" cy="369332"/>
          </a:xfrm>
          <a:prstGeom prst="rect">
            <a:avLst/>
          </a:prstGeom>
          <a:noFill/>
        </p:spPr>
        <p:txBody>
          <a:bodyPr wrap="none" rtlCol="0">
            <a:spAutoFit/>
          </a:bodyPr>
          <a:lstStyle/>
          <a:p>
            <a:r>
              <a:rPr lang="en-US" dirty="0"/>
              <a:t>VSAC</a:t>
            </a:r>
          </a:p>
        </p:txBody>
      </p:sp>
      <p:cxnSp>
        <p:nvCxnSpPr>
          <p:cNvPr id="45" name="Straight Arrow Connector 44">
            <a:extLst>
              <a:ext uri="{FF2B5EF4-FFF2-40B4-BE49-F238E27FC236}">
                <a16:creationId xmlns:a16="http://schemas.microsoft.com/office/drawing/2014/main" id="{EC649A68-716C-D512-5135-44F2FB4712AB}"/>
              </a:ext>
            </a:extLst>
          </p:cNvPr>
          <p:cNvCxnSpPr>
            <a:cxnSpLocks/>
            <a:stCxn id="44" idx="2"/>
            <a:endCxn id="13" idx="1"/>
          </p:cNvCxnSpPr>
          <p:nvPr/>
        </p:nvCxnSpPr>
        <p:spPr>
          <a:xfrm>
            <a:off x="1709349" y="2288494"/>
            <a:ext cx="914899" cy="5385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Arrow: Down 47">
            <a:extLst>
              <a:ext uri="{FF2B5EF4-FFF2-40B4-BE49-F238E27FC236}">
                <a16:creationId xmlns:a16="http://schemas.microsoft.com/office/drawing/2014/main" id="{1238D0C3-DAAF-1745-4C96-F1DDBC201139}"/>
              </a:ext>
            </a:extLst>
          </p:cNvPr>
          <p:cNvSpPr/>
          <p:nvPr/>
        </p:nvSpPr>
        <p:spPr>
          <a:xfrm>
            <a:off x="4494114" y="2205130"/>
            <a:ext cx="219605" cy="16042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8D5FE82A-F970-4700-495F-E243EA30201B}"/>
              </a:ext>
            </a:extLst>
          </p:cNvPr>
          <p:cNvSpPr/>
          <p:nvPr/>
        </p:nvSpPr>
        <p:spPr>
          <a:xfrm>
            <a:off x="3818259" y="3433980"/>
            <a:ext cx="219605" cy="413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5831E4F-2C0F-A02C-990F-D9C8706F541F}"/>
              </a:ext>
            </a:extLst>
          </p:cNvPr>
          <p:cNvSpPr txBox="1"/>
          <p:nvPr/>
        </p:nvSpPr>
        <p:spPr>
          <a:xfrm>
            <a:off x="672508" y="3446318"/>
            <a:ext cx="2271425" cy="1477328"/>
          </a:xfrm>
          <a:prstGeom prst="rect">
            <a:avLst/>
          </a:prstGeom>
          <a:noFill/>
        </p:spPr>
        <p:txBody>
          <a:bodyPr wrap="square" rtlCol="0">
            <a:spAutoFit/>
          </a:bodyPr>
          <a:lstStyle/>
          <a:p>
            <a:r>
              <a:rPr lang="en-US" dirty="0"/>
              <a:t>VSAC formatted content, typically a pull interaction as a zip of Excel spreadsheets</a:t>
            </a:r>
          </a:p>
        </p:txBody>
      </p:sp>
      <p:cxnSp>
        <p:nvCxnSpPr>
          <p:cNvPr id="53" name="Straight Arrow Connector 52">
            <a:extLst>
              <a:ext uri="{FF2B5EF4-FFF2-40B4-BE49-F238E27FC236}">
                <a16:creationId xmlns:a16="http://schemas.microsoft.com/office/drawing/2014/main" id="{4FD14A96-E352-6A61-2910-61B488169FA2}"/>
              </a:ext>
            </a:extLst>
          </p:cNvPr>
          <p:cNvCxnSpPr>
            <a:cxnSpLocks/>
            <a:stCxn id="52" idx="3"/>
          </p:cNvCxnSpPr>
          <p:nvPr/>
        </p:nvCxnSpPr>
        <p:spPr>
          <a:xfrm flipV="1">
            <a:off x="2943933" y="3596659"/>
            <a:ext cx="812671" cy="5883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TextBox 59">
            <a:extLst>
              <a:ext uri="{FF2B5EF4-FFF2-40B4-BE49-F238E27FC236}">
                <a16:creationId xmlns:a16="http://schemas.microsoft.com/office/drawing/2014/main" id="{DC006160-93CD-3929-9D1B-2BAB7CB52B45}"/>
              </a:ext>
            </a:extLst>
          </p:cNvPr>
          <p:cNvSpPr txBox="1"/>
          <p:nvPr/>
        </p:nvSpPr>
        <p:spPr>
          <a:xfrm>
            <a:off x="7892153" y="2376192"/>
            <a:ext cx="3057757" cy="646331"/>
          </a:xfrm>
          <a:prstGeom prst="rect">
            <a:avLst/>
          </a:prstGeom>
          <a:noFill/>
        </p:spPr>
        <p:txBody>
          <a:bodyPr wrap="square" rtlCol="0">
            <a:spAutoFit/>
          </a:bodyPr>
          <a:lstStyle/>
          <a:p>
            <a:r>
              <a:rPr lang="en-US" dirty="0"/>
              <a:t>Typically a pull interaction, download of a zip file</a:t>
            </a:r>
          </a:p>
        </p:txBody>
      </p:sp>
      <p:cxnSp>
        <p:nvCxnSpPr>
          <p:cNvPr id="61" name="Straight Arrow Connector 60">
            <a:extLst>
              <a:ext uri="{FF2B5EF4-FFF2-40B4-BE49-F238E27FC236}">
                <a16:creationId xmlns:a16="http://schemas.microsoft.com/office/drawing/2014/main" id="{C6680930-7A76-C633-4620-457A16D1F1B8}"/>
              </a:ext>
            </a:extLst>
          </p:cNvPr>
          <p:cNvCxnSpPr>
            <a:cxnSpLocks/>
          </p:cNvCxnSpPr>
          <p:nvPr/>
        </p:nvCxnSpPr>
        <p:spPr>
          <a:xfrm flipH="1">
            <a:off x="4713719" y="2618821"/>
            <a:ext cx="3178434" cy="273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461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2FDB10-F6A8-9E33-9F1F-5CEA1C5673EA}"/>
              </a:ext>
            </a:extLst>
          </p:cNvPr>
          <p:cNvSpPr/>
          <p:nvPr/>
        </p:nvSpPr>
        <p:spPr>
          <a:xfrm>
            <a:off x="3688618" y="3997234"/>
            <a:ext cx="1539832" cy="905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Provider System</a:t>
            </a:r>
          </a:p>
        </p:txBody>
      </p:sp>
      <p:sp>
        <p:nvSpPr>
          <p:cNvPr id="4" name="Rectangle 3">
            <a:extLst>
              <a:ext uri="{FF2B5EF4-FFF2-40B4-BE49-F238E27FC236}">
                <a16:creationId xmlns:a16="http://schemas.microsoft.com/office/drawing/2014/main" id="{E4BB428D-92AB-4618-98C2-CBB747702124}"/>
              </a:ext>
            </a:extLst>
          </p:cNvPr>
          <p:cNvSpPr/>
          <p:nvPr/>
        </p:nvSpPr>
        <p:spPr>
          <a:xfrm>
            <a:off x="6768283" y="3997234"/>
            <a:ext cx="1539832" cy="905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Receiving System</a:t>
            </a:r>
          </a:p>
        </p:txBody>
      </p:sp>
      <p:sp>
        <p:nvSpPr>
          <p:cNvPr id="5" name="TextBox 4">
            <a:extLst>
              <a:ext uri="{FF2B5EF4-FFF2-40B4-BE49-F238E27FC236}">
                <a16:creationId xmlns:a16="http://schemas.microsoft.com/office/drawing/2014/main" id="{A3414751-0B08-2ED3-7DA0-4F4D86A2B223}"/>
              </a:ext>
            </a:extLst>
          </p:cNvPr>
          <p:cNvSpPr txBox="1"/>
          <p:nvPr/>
        </p:nvSpPr>
        <p:spPr>
          <a:xfrm>
            <a:off x="4683955" y="2800238"/>
            <a:ext cx="980268" cy="276999"/>
          </a:xfrm>
          <a:prstGeom prst="rect">
            <a:avLst/>
          </a:prstGeom>
          <a:noFill/>
        </p:spPr>
        <p:txBody>
          <a:bodyPr wrap="none" rtlCol="0">
            <a:spAutoFit/>
          </a:bodyPr>
          <a:lstStyle/>
          <a:p>
            <a:pPr algn="ctr"/>
            <a:r>
              <a:rPr lang="en-US" sz="1200" dirty="0"/>
              <a:t>Specification</a:t>
            </a:r>
          </a:p>
        </p:txBody>
      </p:sp>
      <p:sp>
        <p:nvSpPr>
          <p:cNvPr id="6" name="Flowchart: Document 5">
            <a:extLst>
              <a:ext uri="{FF2B5EF4-FFF2-40B4-BE49-F238E27FC236}">
                <a16:creationId xmlns:a16="http://schemas.microsoft.com/office/drawing/2014/main" id="{A296F8FE-E234-557D-558C-170B80C964B8}"/>
              </a:ext>
            </a:extLst>
          </p:cNvPr>
          <p:cNvSpPr/>
          <p:nvPr/>
        </p:nvSpPr>
        <p:spPr>
          <a:xfrm>
            <a:off x="4991999" y="3077237"/>
            <a:ext cx="364177" cy="377042"/>
          </a:xfrm>
          <a:prstGeom prst="flowChart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0AB254-30B8-3E51-2314-209F392C4D68}"/>
              </a:ext>
            </a:extLst>
          </p:cNvPr>
          <p:cNvSpPr/>
          <p:nvPr/>
        </p:nvSpPr>
        <p:spPr>
          <a:xfrm>
            <a:off x="5228448" y="1368006"/>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Authority/</a:t>
            </a:r>
          </a:p>
          <a:p>
            <a:pPr algn="ctr"/>
            <a:r>
              <a:rPr lang="en-US" dirty="0"/>
              <a:t>Agency</a:t>
            </a:r>
          </a:p>
        </p:txBody>
      </p:sp>
      <p:sp>
        <p:nvSpPr>
          <p:cNvPr id="8" name="TextBox 7">
            <a:extLst>
              <a:ext uri="{FF2B5EF4-FFF2-40B4-BE49-F238E27FC236}">
                <a16:creationId xmlns:a16="http://schemas.microsoft.com/office/drawing/2014/main" id="{47DC5E0B-23B0-7DB8-4B60-BD2DB5638FC6}"/>
              </a:ext>
            </a:extLst>
          </p:cNvPr>
          <p:cNvSpPr txBox="1"/>
          <p:nvPr/>
        </p:nvSpPr>
        <p:spPr>
          <a:xfrm>
            <a:off x="5684438" y="3794004"/>
            <a:ext cx="608372" cy="276999"/>
          </a:xfrm>
          <a:prstGeom prst="rect">
            <a:avLst/>
          </a:prstGeom>
          <a:noFill/>
        </p:spPr>
        <p:txBody>
          <a:bodyPr wrap="none" rtlCol="0">
            <a:spAutoFit/>
          </a:bodyPr>
          <a:lstStyle/>
          <a:p>
            <a:pPr algn="ctr"/>
            <a:r>
              <a:rPr lang="en-US" sz="1200" dirty="0"/>
              <a:t>Report</a:t>
            </a:r>
          </a:p>
        </p:txBody>
      </p:sp>
      <p:sp>
        <p:nvSpPr>
          <p:cNvPr id="9" name="Flowchart: Document 8">
            <a:extLst>
              <a:ext uri="{FF2B5EF4-FFF2-40B4-BE49-F238E27FC236}">
                <a16:creationId xmlns:a16="http://schemas.microsoft.com/office/drawing/2014/main" id="{45158A6F-A091-B4B0-511F-CE190B1AF9B6}"/>
              </a:ext>
            </a:extLst>
          </p:cNvPr>
          <p:cNvSpPr/>
          <p:nvPr/>
        </p:nvSpPr>
        <p:spPr>
          <a:xfrm>
            <a:off x="5806533" y="4071003"/>
            <a:ext cx="364177" cy="377042"/>
          </a:xfrm>
          <a:prstGeom prst="flowChartDocumen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86E584-6C57-05D6-6FBE-B916237EB88D}"/>
              </a:ext>
            </a:extLst>
          </p:cNvPr>
          <p:cNvSpPr/>
          <p:nvPr/>
        </p:nvSpPr>
        <p:spPr>
          <a:xfrm>
            <a:off x="3432868" y="1083645"/>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 Specifications</a:t>
            </a:r>
          </a:p>
        </p:txBody>
      </p:sp>
      <p:sp>
        <p:nvSpPr>
          <p:cNvPr id="13" name="Rectangle 12">
            <a:extLst>
              <a:ext uri="{FF2B5EF4-FFF2-40B4-BE49-F238E27FC236}">
                <a16:creationId xmlns:a16="http://schemas.microsoft.com/office/drawing/2014/main" id="{19BC7517-50A8-A636-39B7-19F92483F07C}"/>
              </a:ext>
            </a:extLst>
          </p:cNvPr>
          <p:cNvSpPr/>
          <p:nvPr/>
        </p:nvSpPr>
        <p:spPr>
          <a:xfrm>
            <a:off x="2624248" y="2340152"/>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Terminology</a:t>
            </a:r>
          </a:p>
        </p:txBody>
      </p:sp>
      <p:sp>
        <p:nvSpPr>
          <p:cNvPr id="2" name="TextBox 1">
            <a:extLst>
              <a:ext uri="{FF2B5EF4-FFF2-40B4-BE49-F238E27FC236}">
                <a16:creationId xmlns:a16="http://schemas.microsoft.com/office/drawing/2014/main" id="{B3FA844E-79E5-95E4-B217-E2E3FF4EEB2C}"/>
              </a:ext>
            </a:extLst>
          </p:cNvPr>
          <p:cNvSpPr txBox="1"/>
          <p:nvPr/>
        </p:nvSpPr>
        <p:spPr>
          <a:xfrm>
            <a:off x="7281088" y="1485562"/>
            <a:ext cx="611065" cy="369332"/>
          </a:xfrm>
          <a:prstGeom prst="rect">
            <a:avLst/>
          </a:prstGeom>
          <a:noFill/>
        </p:spPr>
        <p:txBody>
          <a:bodyPr wrap="none" rtlCol="0">
            <a:spAutoFit/>
          </a:bodyPr>
          <a:lstStyle/>
          <a:p>
            <a:r>
              <a:rPr lang="en-US" dirty="0"/>
              <a:t>CMS</a:t>
            </a:r>
          </a:p>
        </p:txBody>
      </p:sp>
      <p:sp>
        <p:nvSpPr>
          <p:cNvPr id="10" name="TextBox 9">
            <a:extLst>
              <a:ext uri="{FF2B5EF4-FFF2-40B4-BE49-F238E27FC236}">
                <a16:creationId xmlns:a16="http://schemas.microsoft.com/office/drawing/2014/main" id="{9EF40D12-DEED-782C-413F-7716094D97BA}"/>
              </a:ext>
            </a:extLst>
          </p:cNvPr>
          <p:cNvSpPr txBox="1"/>
          <p:nvPr/>
        </p:nvSpPr>
        <p:spPr>
          <a:xfrm>
            <a:off x="6870962" y="2967168"/>
            <a:ext cx="1210592" cy="377041"/>
          </a:xfrm>
          <a:prstGeom prst="rect">
            <a:avLst/>
          </a:prstGeom>
          <a:noFill/>
        </p:spPr>
        <p:txBody>
          <a:bodyPr wrap="square" rtlCol="0">
            <a:spAutoFit/>
          </a:bodyPr>
          <a:lstStyle/>
          <a:p>
            <a:r>
              <a:rPr lang="en-US" dirty="0"/>
              <a:t>Measure</a:t>
            </a:r>
          </a:p>
        </p:txBody>
      </p:sp>
      <p:cxnSp>
        <p:nvCxnSpPr>
          <p:cNvPr id="14" name="Straight Arrow Connector 13">
            <a:extLst>
              <a:ext uri="{FF2B5EF4-FFF2-40B4-BE49-F238E27FC236}">
                <a16:creationId xmlns:a16="http://schemas.microsoft.com/office/drawing/2014/main" id="{7F7D420E-473C-9445-5808-27B3159BC3EA}"/>
              </a:ext>
            </a:extLst>
          </p:cNvPr>
          <p:cNvCxnSpPr>
            <a:cxnSpLocks/>
            <a:stCxn id="2" idx="1"/>
            <a:endCxn id="7" idx="3"/>
          </p:cNvCxnSpPr>
          <p:nvPr/>
        </p:nvCxnSpPr>
        <p:spPr>
          <a:xfrm flipH="1">
            <a:off x="6768281" y="1670228"/>
            <a:ext cx="512807" cy="1846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86A645A3-C484-2A7E-1F79-8A3DB80A2289}"/>
              </a:ext>
            </a:extLst>
          </p:cNvPr>
          <p:cNvCxnSpPr>
            <a:cxnSpLocks/>
            <a:stCxn id="10" idx="1"/>
            <a:endCxn id="6" idx="3"/>
          </p:cNvCxnSpPr>
          <p:nvPr/>
        </p:nvCxnSpPr>
        <p:spPr>
          <a:xfrm flipH="1">
            <a:off x="5356176" y="3155689"/>
            <a:ext cx="1514786" cy="1100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96E2C6D9-061B-9B01-0F0F-F36515C342D1}"/>
              </a:ext>
            </a:extLst>
          </p:cNvPr>
          <p:cNvSpPr txBox="1"/>
          <p:nvPr/>
        </p:nvSpPr>
        <p:spPr>
          <a:xfrm>
            <a:off x="6800689" y="3537102"/>
            <a:ext cx="1702069" cy="369332"/>
          </a:xfrm>
          <a:prstGeom prst="rect">
            <a:avLst/>
          </a:prstGeom>
          <a:noFill/>
        </p:spPr>
        <p:txBody>
          <a:bodyPr wrap="none" rtlCol="0">
            <a:spAutoFit/>
          </a:bodyPr>
          <a:lstStyle/>
          <a:p>
            <a:r>
              <a:rPr lang="en-US" dirty="0" err="1"/>
              <a:t>MeasureReport</a:t>
            </a:r>
            <a:endParaRPr lang="en-US" dirty="0"/>
          </a:p>
        </p:txBody>
      </p:sp>
      <p:cxnSp>
        <p:nvCxnSpPr>
          <p:cNvPr id="23" name="Straight Arrow Connector 22">
            <a:extLst>
              <a:ext uri="{FF2B5EF4-FFF2-40B4-BE49-F238E27FC236}">
                <a16:creationId xmlns:a16="http://schemas.microsoft.com/office/drawing/2014/main" id="{2DD6A23D-D179-57E6-1AA2-9D1D5B2841E4}"/>
              </a:ext>
            </a:extLst>
          </p:cNvPr>
          <p:cNvCxnSpPr>
            <a:cxnSpLocks/>
            <a:stCxn id="22" idx="1"/>
            <a:endCxn id="9" idx="3"/>
          </p:cNvCxnSpPr>
          <p:nvPr/>
        </p:nvCxnSpPr>
        <p:spPr>
          <a:xfrm flipH="1">
            <a:off x="6170710" y="3721768"/>
            <a:ext cx="629979" cy="537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Arrow: Right 27">
            <a:extLst>
              <a:ext uri="{FF2B5EF4-FFF2-40B4-BE49-F238E27FC236}">
                <a16:creationId xmlns:a16="http://schemas.microsoft.com/office/drawing/2014/main" id="{9B6449AB-2D86-4BD4-25D0-E1775020076A}"/>
              </a:ext>
            </a:extLst>
          </p:cNvPr>
          <p:cNvSpPr/>
          <p:nvPr/>
        </p:nvSpPr>
        <p:spPr>
          <a:xfrm>
            <a:off x="5509162" y="4557505"/>
            <a:ext cx="978408" cy="242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73901EE-CC26-5AD0-0A44-4B4F8BC86C2B}"/>
              </a:ext>
            </a:extLst>
          </p:cNvPr>
          <p:cNvSpPr txBox="1"/>
          <p:nvPr/>
        </p:nvSpPr>
        <p:spPr>
          <a:xfrm>
            <a:off x="5868528" y="5595200"/>
            <a:ext cx="3057757" cy="369332"/>
          </a:xfrm>
          <a:prstGeom prst="rect">
            <a:avLst/>
          </a:prstGeom>
          <a:noFill/>
        </p:spPr>
        <p:txBody>
          <a:bodyPr wrap="square" rtlCol="0">
            <a:spAutoFit/>
          </a:bodyPr>
          <a:lstStyle/>
          <a:p>
            <a:r>
              <a:rPr lang="en-US" dirty="0"/>
              <a:t>Measure Receiving Service</a:t>
            </a:r>
          </a:p>
        </p:txBody>
      </p:sp>
      <p:cxnSp>
        <p:nvCxnSpPr>
          <p:cNvPr id="30" name="Straight Arrow Connector 29">
            <a:extLst>
              <a:ext uri="{FF2B5EF4-FFF2-40B4-BE49-F238E27FC236}">
                <a16:creationId xmlns:a16="http://schemas.microsoft.com/office/drawing/2014/main" id="{07220FCB-3C87-82BF-7547-E5206BF768F7}"/>
              </a:ext>
            </a:extLst>
          </p:cNvPr>
          <p:cNvCxnSpPr>
            <a:cxnSpLocks/>
          </p:cNvCxnSpPr>
          <p:nvPr/>
        </p:nvCxnSpPr>
        <p:spPr>
          <a:xfrm flipH="1" flipV="1">
            <a:off x="5944063" y="4799821"/>
            <a:ext cx="241209" cy="8014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D8025EF3-797F-3BC0-0DB5-F73161F7B425}"/>
              </a:ext>
            </a:extLst>
          </p:cNvPr>
          <p:cNvSpPr txBox="1"/>
          <p:nvPr/>
        </p:nvSpPr>
        <p:spPr>
          <a:xfrm>
            <a:off x="2542969" y="5410534"/>
            <a:ext cx="2685479" cy="369332"/>
          </a:xfrm>
          <a:prstGeom prst="rect">
            <a:avLst/>
          </a:prstGeom>
          <a:noFill/>
        </p:spPr>
        <p:txBody>
          <a:bodyPr wrap="none" rtlCol="0">
            <a:spAutoFit/>
          </a:bodyPr>
          <a:lstStyle/>
          <a:p>
            <a:r>
              <a:rPr lang="en-US" dirty="0"/>
              <a:t>Vendor/Reporting Systems</a:t>
            </a:r>
          </a:p>
        </p:txBody>
      </p:sp>
      <p:cxnSp>
        <p:nvCxnSpPr>
          <p:cNvPr id="35" name="Straight Arrow Connector 34">
            <a:extLst>
              <a:ext uri="{FF2B5EF4-FFF2-40B4-BE49-F238E27FC236}">
                <a16:creationId xmlns:a16="http://schemas.microsoft.com/office/drawing/2014/main" id="{3EB7B384-E590-3F8F-11E6-72DF27C16AB8}"/>
              </a:ext>
            </a:extLst>
          </p:cNvPr>
          <p:cNvCxnSpPr>
            <a:cxnSpLocks/>
            <a:stCxn id="34" idx="0"/>
            <a:endCxn id="3" idx="2"/>
          </p:cNvCxnSpPr>
          <p:nvPr/>
        </p:nvCxnSpPr>
        <p:spPr>
          <a:xfrm flipV="1">
            <a:off x="3885709" y="4902926"/>
            <a:ext cx="572825" cy="5076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A8DDB702-1D82-1C4C-D59E-CD11A324AA7B}"/>
              </a:ext>
            </a:extLst>
          </p:cNvPr>
          <p:cNvSpPr txBox="1"/>
          <p:nvPr/>
        </p:nvSpPr>
        <p:spPr>
          <a:xfrm>
            <a:off x="1308556" y="488124"/>
            <a:ext cx="2228815" cy="369332"/>
          </a:xfrm>
          <a:prstGeom prst="rect">
            <a:avLst/>
          </a:prstGeom>
          <a:noFill/>
        </p:spPr>
        <p:txBody>
          <a:bodyPr wrap="none" rtlCol="0">
            <a:spAutoFit/>
          </a:bodyPr>
          <a:lstStyle/>
          <a:p>
            <a:r>
              <a:rPr lang="en-US" dirty="0" err="1"/>
              <a:t>eCQI</a:t>
            </a:r>
            <a:r>
              <a:rPr lang="en-US" dirty="0"/>
              <a:t> Resource Center</a:t>
            </a:r>
          </a:p>
        </p:txBody>
      </p:sp>
      <p:cxnSp>
        <p:nvCxnSpPr>
          <p:cNvPr id="40" name="Straight Arrow Connector 39">
            <a:extLst>
              <a:ext uri="{FF2B5EF4-FFF2-40B4-BE49-F238E27FC236}">
                <a16:creationId xmlns:a16="http://schemas.microsoft.com/office/drawing/2014/main" id="{E1641B34-0B89-2C3A-053E-B5680705085C}"/>
              </a:ext>
            </a:extLst>
          </p:cNvPr>
          <p:cNvCxnSpPr>
            <a:cxnSpLocks/>
            <a:stCxn id="39" idx="2"/>
            <a:endCxn id="12" idx="1"/>
          </p:cNvCxnSpPr>
          <p:nvPr/>
        </p:nvCxnSpPr>
        <p:spPr>
          <a:xfrm>
            <a:off x="2422964" y="857456"/>
            <a:ext cx="1009904" cy="7130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FF24AB4E-AE93-F9F0-99E7-7A2C34AA7EE9}"/>
              </a:ext>
            </a:extLst>
          </p:cNvPr>
          <p:cNvSpPr txBox="1"/>
          <p:nvPr/>
        </p:nvSpPr>
        <p:spPr>
          <a:xfrm>
            <a:off x="1372493" y="1919162"/>
            <a:ext cx="673711" cy="369332"/>
          </a:xfrm>
          <a:prstGeom prst="rect">
            <a:avLst/>
          </a:prstGeom>
          <a:noFill/>
        </p:spPr>
        <p:txBody>
          <a:bodyPr wrap="none" rtlCol="0">
            <a:spAutoFit/>
          </a:bodyPr>
          <a:lstStyle/>
          <a:p>
            <a:r>
              <a:rPr lang="en-US" dirty="0"/>
              <a:t>VSAC</a:t>
            </a:r>
          </a:p>
        </p:txBody>
      </p:sp>
      <p:cxnSp>
        <p:nvCxnSpPr>
          <p:cNvPr id="45" name="Straight Arrow Connector 44">
            <a:extLst>
              <a:ext uri="{FF2B5EF4-FFF2-40B4-BE49-F238E27FC236}">
                <a16:creationId xmlns:a16="http://schemas.microsoft.com/office/drawing/2014/main" id="{EC649A68-716C-D512-5135-44F2FB4712AB}"/>
              </a:ext>
            </a:extLst>
          </p:cNvPr>
          <p:cNvCxnSpPr>
            <a:cxnSpLocks/>
            <a:stCxn id="44" idx="2"/>
            <a:endCxn id="13" idx="1"/>
          </p:cNvCxnSpPr>
          <p:nvPr/>
        </p:nvCxnSpPr>
        <p:spPr>
          <a:xfrm>
            <a:off x="1709349" y="2288494"/>
            <a:ext cx="914899" cy="5385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Arrow: Down 47">
            <a:extLst>
              <a:ext uri="{FF2B5EF4-FFF2-40B4-BE49-F238E27FC236}">
                <a16:creationId xmlns:a16="http://schemas.microsoft.com/office/drawing/2014/main" id="{1238D0C3-DAAF-1745-4C96-F1DDBC201139}"/>
              </a:ext>
            </a:extLst>
          </p:cNvPr>
          <p:cNvSpPr/>
          <p:nvPr/>
        </p:nvSpPr>
        <p:spPr>
          <a:xfrm>
            <a:off x="4494114" y="2205130"/>
            <a:ext cx="219605" cy="16042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8D5FE82A-F970-4700-495F-E243EA30201B}"/>
              </a:ext>
            </a:extLst>
          </p:cNvPr>
          <p:cNvSpPr/>
          <p:nvPr/>
        </p:nvSpPr>
        <p:spPr>
          <a:xfrm>
            <a:off x="3818259" y="3433980"/>
            <a:ext cx="219605" cy="413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5831E4F-2C0F-A02C-990F-D9C8706F541F}"/>
              </a:ext>
            </a:extLst>
          </p:cNvPr>
          <p:cNvSpPr txBox="1"/>
          <p:nvPr/>
        </p:nvSpPr>
        <p:spPr>
          <a:xfrm>
            <a:off x="261734" y="4030961"/>
            <a:ext cx="2271425" cy="646331"/>
          </a:xfrm>
          <a:prstGeom prst="rect">
            <a:avLst/>
          </a:prstGeom>
          <a:noFill/>
        </p:spPr>
        <p:txBody>
          <a:bodyPr wrap="square" rtlCol="0">
            <a:spAutoFit/>
          </a:bodyPr>
          <a:lstStyle/>
          <a:p>
            <a:pPr algn="ctr"/>
            <a:r>
              <a:rPr lang="en-US" dirty="0"/>
              <a:t>Measure Terminology Service</a:t>
            </a:r>
          </a:p>
        </p:txBody>
      </p:sp>
      <p:cxnSp>
        <p:nvCxnSpPr>
          <p:cNvPr id="53" name="Straight Arrow Connector 52">
            <a:extLst>
              <a:ext uri="{FF2B5EF4-FFF2-40B4-BE49-F238E27FC236}">
                <a16:creationId xmlns:a16="http://schemas.microsoft.com/office/drawing/2014/main" id="{4FD14A96-E352-6A61-2910-61B488169FA2}"/>
              </a:ext>
            </a:extLst>
          </p:cNvPr>
          <p:cNvCxnSpPr>
            <a:cxnSpLocks/>
            <a:stCxn id="52" idx="3"/>
          </p:cNvCxnSpPr>
          <p:nvPr/>
        </p:nvCxnSpPr>
        <p:spPr>
          <a:xfrm flipV="1">
            <a:off x="2533159" y="3596659"/>
            <a:ext cx="1243573" cy="7574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TextBox 59">
            <a:extLst>
              <a:ext uri="{FF2B5EF4-FFF2-40B4-BE49-F238E27FC236}">
                <a16:creationId xmlns:a16="http://schemas.microsoft.com/office/drawing/2014/main" id="{DC006160-93CD-3929-9D1B-2BAB7CB52B45}"/>
              </a:ext>
            </a:extLst>
          </p:cNvPr>
          <p:cNvSpPr txBox="1"/>
          <p:nvPr/>
        </p:nvSpPr>
        <p:spPr>
          <a:xfrm>
            <a:off x="7892154" y="2376191"/>
            <a:ext cx="2113996" cy="369332"/>
          </a:xfrm>
          <a:prstGeom prst="rect">
            <a:avLst/>
          </a:prstGeom>
          <a:noFill/>
        </p:spPr>
        <p:txBody>
          <a:bodyPr wrap="square" rtlCol="0">
            <a:spAutoFit/>
          </a:bodyPr>
          <a:lstStyle/>
          <a:p>
            <a:r>
              <a:rPr lang="en-US" dirty="0"/>
              <a:t>Measure Repository</a:t>
            </a:r>
          </a:p>
        </p:txBody>
      </p:sp>
      <p:cxnSp>
        <p:nvCxnSpPr>
          <p:cNvPr id="61" name="Straight Arrow Connector 60">
            <a:extLst>
              <a:ext uri="{FF2B5EF4-FFF2-40B4-BE49-F238E27FC236}">
                <a16:creationId xmlns:a16="http://schemas.microsoft.com/office/drawing/2014/main" id="{C6680930-7A76-C633-4620-457A16D1F1B8}"/>
              </a:ext>
            </a:extLst>
          </p:cNvPr>
          <p:cNvCxnSpPr>
            <a:cxnSpLocks/>
          </p:cNvCxnSpPr>
          <p:nvPr/>
        </p:nvCxnSpPr>
        <p:spPr>
          <a:xfrm flipH="1">
            <a:off x="4713719" y="2618821"/>
            <a:ext cx="3178434" cy="273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727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2FDB10-F6A8-9E33-9F1F-5CEA1C5673EA}"/>
              </a:ext>
            </a:extLst>
          </p:cNvPr>
          <p:cNvSpPr/>
          <p:nvPr/>
        </p:nvSpPr>
        <p:spPr>
          <a:xfrm>
            <a:off x="3688618" y="3997234"/>
            <a:ext cx="1539832" cy="905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Provider System</a:t>
            </a:r>
          </a:p>
        </p:txBody>
      </p:sp>
      <p:sp>
        <p:nvSpPr>
          <p:cNvPr id="4" name="Rectangle 3">
            <a:extLst>
              <a:ext uri="{FF2B5EF4-FFF2-40B4-BE49-F238E27FC236}">
                <a16:creationId xmlns:a16="http://schemas.microsoft.com/office/drawing/2014/main" id="{E4BB428D-92AB-4618-98C2-CBB747702124}"/>
              </a:ext>
            </a:extLst>
          </p:cNvPr>
          <p:cNvSpPr/>
          <p:nvPr/>
        </p:nvSpPr>
        <p:spPr>
          <a:xfrm>
            <a:off x="6768283" y="3997234"/>
            <a:ext cx="1539832" cy="9056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Receiving System</a:t>
            </a:r>
          </a:p>
        </p:txBody>
      </p:sp>
      <p:sp>
        <p:nvSpPr>
          <p:cNvPr id="5" name="TextBox 4">
            <a:extLst>
              <a:ext uri="{FF2B5EF4-FFF2-40B4-BE49-F238E27FC236}">
                <a16:creationId xmlns:a16="http://schemas.microsoft.com/office/drawing/2014/main" id="{A3414751-0B08-2ED3-7DA0-4F4D86A2B223}"/>
              </a:ext>
            </a:extLst>
          </p:cNvPr>
          <p:cNvSpPr txBox="1"/>
          <p:nvPr/>
        </p:nvSpPr>
        <p:spPr>
          <a:xfrm>
            <a:off x="4683955" y="2800238"/>
            <a:ext cx="980268" cy="276999"/>
          </a:xfrm>
          <a:prstGeom prst="rect">
            <a:avLst/>
          </a:prstGeom>
          <a:noFill/>
        </p:spPr>
        <p:txBody>
          <a:bodyPr wrap="none" rtlCol="0">
            <a:spAutoFit/>
          </a:bodyPr>
          <a:lstStyle/>
          <a:p>
            <a:pPr algn="ctr"/>
            <a:r>
              <a:rPr lang="en-US" sz="1200" dirty="0"/>
              <a:t>Specification</a:t>
            </a:r>
          </a:p>
        </p:txBody>
      </p:sp>
      <p:sp>
        <p:nvSpPr>
          <p:cNvPr id="6" name="Flowchart: Document 5">
            <a:extLst>
              <a:ext uri="{FF2B5EF4-FFF2-40B4-BE49-F238E27FC236}">
                <a16:creationId xmlns:a16="http://schemas.microsoft.com/office/drawing/2014/main" id="{A296F8FE-E234-557D-558C-170B80C964B8}"/>
              </a:ext>
            </a:extLst>
          </p:cNvPr>
          <p:cNvSpPr/>
          <p:nvPr/>
        </p:nvSpPr>
        <p:spPr>
          <a:xfrm>
            <a:off x="4991999" y="3077237"/>
            <a:ext cx="364177" cy="377042"/>
          </a:xfrm>
          <a:prstGeom prst="flowChart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0AB254-30B8-3E51-2314-209F392C4D68}"/>
              </a:ext>
            </a:extLst>
          </p:cNvPr>
          <p:cNvSpPr/>
          <p:nvPr/>
        </p:nvSpPr>
        <p:spPr>
          <a:xfrm>
            <a:off x="5228448" y="1368006"/>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Authority/</a:t>
            </a:r>
          </a:p>
          <a:p>
            <a:pPr algn="ctr"/>
            <a:r>
              <a:rPr lang="en-US" dirty="0"/>
              <a:t>Agency</a:t>
            </a:r>
          </a:p>
        </p:txBody>
      </p:sp>
      <p:sp>
        <p:nvSpPr>
          <p:cNvPr id="8" name="TextBox 7">
            <a:extLst>
              <a:ext uri="{FF2B5EF4-FFF2-40B4-BE49-F238E27FC236}">
                <a16:creationId xmlns:a16="http://schemas.microsoft.com/office/drawing/2014/main" id="{47DC5E0B-23B0-7DB8-4B60-BD2DB5638FC6}"/>
              </a:ext>
            </a:extLst>
          </p:cNvPr>
          <p:cNvSpPr txBox="1"/>
          <p:nvPr/>
        </p:nvSpPr>
        <p:spPr>
          <a:xfrm>
            <a:off x="5684438" y="3794004"/>
            <a:ext cx="608372" cy="276999"/>
          </a:xfrm>
          <a:prstGeom prst="rect">
            <a:avLst/>
          </a:prstGeom>
          <a:noFill/>
        </p:spPr>
        <p:txBody>
          <a:bodyPr wrap="none" rtlCol="0">
            <a:spAutoFit/>
          </a:bodyPr>
          <a:lstStyle/>
          <a:p>
            <a:pPr algn="ctr"/>
            <a:r>
              <a:rPr lang="en-US" sz="1200" dirty="0"/>
              <a:t>Report</a:t>
            </a:r>
          </a:p>
        </p:txBody>
      </p:sp>
      <p:sp>
        <p:nvSpPr>
          <p:cNvPr id="9" name="Flowchart: Document 8">
            <a:extLst>
              <a:ext uri="{FF2B5EF4-FFF2-40B4-BE49-F238E27FC236}">
                <a16:creationId xmlns:a16="http://schemas.microsoft.com/office/drawing/2014/main" id="{45158A6F-A091-B4B0-511F-CE190B1AF9B6}"/>
              </a:ext>
            </a:extLst>
          </p:cNvPr>
          <p:cNvSpPr/>
          <p:nvPr/>
        </p:nvSpPr>
        <p:spPr>
          <a:xfrm>
            <a:off x="5806533" y="4071003"/>
            <a:ext cx="364177" cy="377042"/>
          </a:xfrm>
          <a:prstGeom prst="flowChartDocumen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86E584-6C57-05D6-6FBE-B916237EB88D}"/>
              </a:ext>
            </a:extLst>
          </p:cNvPr>
          <p:cNvSpPr/>
          <p:nvPr/>
        </p:nvSpPr>
        <p:spPr>
          <a:xfrm>
            <a:off x="3432868" y="1083645"/>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 Specifications</a:t>
            </a:r>
          </a:p>
        </p:txBody>
      </p:sp>
      <p:sp>
        <p:nvSpPr>
          <p:cNvPr id="13" name="Rectangle 12">
            <a:extLst>
              <a:ext uri="{FF2B5EF4-FFF2-40B4-BE49-F238E27FC236}">
                <a16:creationId xmlns:a16="http://schemas.microsoft.com/office/drawing/2014/main" id="{19BC7517-50A8-A636-39B7-19F92483F07C}"/>
              </a:ext>
            </a:extLst>
          </p:cNvPr>
          <p:cNvSpPr/>
          <p:nvPr/>
        </p:nvSpPr>
        <p:spPr>
          <a:xfrm>
            <a:off x="2624248" y="2340152"/>
            <a:ext cx="1539833" cy="97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Terminology</a:t>
            </a:r>
          </a:p>
        </p:txBody>
      </p:sp>
      <p:sp>
        <p:nvSpPr>
          <p:cNvPr id="2" name="TextBox 1">
            <a:extLst>
              <a:ext uri="{FF2B5EF4-FFF2-40B4-BE49-F238E27FC236}">
                <a16:creationId xmlns:a16="http://schemas.microsoft.com/office/drawing/2014/main" id="{B3FA844E-79E5-95E4-B217-E2E3FF4EEB2C}"/>
              </a:ext>
            </a:extLst>
          </p:cNvPr>
          <p:cNvSpPr txBox="1"/>
          <p:nvPr/>
        </p:nvSpPr>
        <p:spPr>
          <a:xfrm>
            <a:off x="7281088" y="1485562"/>
            <a:ext cx="611065" cy="369332"/>
          </a:xfrm>
          <a:prstGeom prst="rect">
            <a:avLst/>
          </a:prstGeom>
          <a:noFill/>
        </p:spPr>
        <p:txBody>
          <a:bodyPr wrap="none" rtlCol="0">
            <a:spAutoFit/>
          </a:bodyPr>
          <a:lstStyle/>
          <a:p>
            <a:r>
              <a:rPr lang="en-US" dirty="0"/>
              <a:t>CMS</a:t>
            </a:r>
          </a:p>
        </p:txBody>
      </p:sp>
      <p:sp>
        <p:nvSpPr>
          <p:cNvPr id="10" name="TextBox 9">
            <a:extLst>
              <a:ext uri="{FF2B5EF4-FFF2-40B4-BE49-F238E27FC236}">
                <a16:creationId xmlns:a16="http://schemas.microsoft.com/office/drawing/2014/main" id="{9EF40D12-DEED-782C-413F-7716094D97BA}"/>
              </a:ext>
            </a:extLst>
          </p:cNvPr>
          <p:cNvSpPr txBox="1"/>
          <p:nvPr/>
        </p:nvSpPr>
        <p:spPr>
          <a:xfrm>
            <a:off x="6870962" y="2967168"/>
            <a:ext cx="1210592" cy="377041"/>
          </a:xfrm>
          <a:prstGeom prst="rect">
            <a:avLst/>
          </a:prstGeom>
          <a:noFill/>
        </p:spPr>
        <p:txBody>
          <a:bodyPr wrap="square" rtlCol="0">
            <a:spAutoFit/>
          </a:bodyPr>
          <a:lstStyle/>
          <a:p>
            <a:r>
              <a:rPr lang="en-US" dirty="0"/>
              <a:t>Measure</a:t>
            </a:r>
          </a:p>
        </p:txBody>
      </p:sp>
      <p:cxnSp>
        <p:nvCxnSpPr>
          <p:cNvPr id="14" name="Straight Arrow Connector 13">
            <a:extLst>
              <a:ext uri="{FF2B5EF4-FFF2-40B4-BE49-F238E27FC236}">
                <a16:creationId xmlns:a16="http://schemas.microsoft.com/office/drawing/2014/main" id="{7F7D420E-473C-9445-5808-27B3159BC3EA}"/>
              </a:ext>
            </a:extLst>
          </p:cNvPr>
          <p:cNvCxnSpPr>
            <a:cxnSpLocks/>
            <a:stCxn id="2" idx="1"/>
            <a:endCxn id="7" idx="3"/>
          </p:cNvCxnSpPr>
          <p:nvPr/>
        </p:nvCxnSpPr>
        <p:spPr>
          <a:xfrm flipH="1">
            <a:off x="6768281" y="1670228"/>
            <a:ext cx="512807" cy="1846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86A645A3-C484-2A7E-1F79-8A3DB80A2289}"/>
              </a:ext>
            </a:extLst>
          </p:cNvPr>
          <p:cNvCxnSpPr>
            <a:cxnSpLocks/>
            <a:stCxn id="10" idx="1"/>
            <a:endCxn id="6" idx="3"/>
          </p:cNvCxnSpPr>
          <p:nvPr/>
        </p:nvCxnSpPr>
        <p:spPr>
          <a:xfrm flipH="1">
            <a:off x="5356176" y="3155689"/>
            <a:ext cx="1514786" cy="1100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96E2C6D9-061B-9B01-0F0F-F36515C342D1}"/>
              </a:ext>
            </a:extLst>
          </p:cNvPr>
          <p:cNvSpPr txBox="1"/>
          <p:nvPr/>
        </p:nvSpPr>
        <p:spPr>
          <a:xfrm>
            <a:off x="6800689" y="3537102"/>
            <a:ext cx="1702069" cy="369332"/>
          </a:xfrm>
          <a:prstGeom prst="rect">
            <a:avLst/>
          </a:prstGeom>
          <a:noFill/>
        </p:spPr>
        <p:txBody>
          <a:bodyPr wrap="none" rtlCol="0">
            <a:spAutoFit/>
          </a:bodyPr>
          <a:lstStyle/>
          <a:p>
            <a:r>
              <a:rPr lang="en-US" dirty="0" err="1"/>
              <a:t>MeasureReport</a:t>
            </a:r>
            <a:endParaRPr lang="en-US" dirty="0"/>
          </a:p>
        </p:txBody>
      </p:sp>
      <p:cxnSp>
        <p:nvCxnSpPr>
          <p:cNvPr id="23" name="Straight Arrow Connector 22">
            <a:extLst>
              <a:ext uri="{FF2B5EF4-FFF2-40B4-BE49-F238E27FC236}">
                <a16:creationId xmlns:a16="http://schemas.microsoft.com/office/drawing/2014/main" id="{2DD6A23D-D179-57E6-1AA2-9D1D5B2841E4}"/>
              </a:ext>
            </a:extLst>
          </p:cNvPr>
          <p:cNvCxnSpPr>
            <a:cxnSpLocks/>
            <a:stCxn id="22" idx="1"/>
            <a:endCxn id="9" idx="3"/>
          </p:cNvCxnSpPr>
          <p:nvPr/>
        </p:nvCxnSpPr>
        <p:spPr>
          <a:xfrm flipH="1">
            <a:off x="6170710" y="3721768"/>
            <a:ext cx="629979" cy="5377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Arrow: Right 27">
            <a:extLst>
              <a:ext uri="{FF2B5EF4-FFF2-40B4-BE49-F238E27FC236}">
                <a16:creationId xmlns:a16="http://schemas.microsoft.com/office/drawing/2014/main" id="{9B6449AB-2D86-4BD4-25D0-E1775020076A}"/>
              </a:ext>
            </a:extLst>
          </p:cNvPr>
          <p:cNvSpPr/>
          <p:nvPr/>
        </p:nvSpPr>
        <p:spPr>
          <a:xfrm>
            <a:off x="5509162" y="4557505"/>
            <a:ext cx="978408" cy="2423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73901EE-CC26-5AD0-0A44-4B4F8BC86C2B}"/>
              </a:ext>
            </a:extLst>
          </p:cNvPr>
          <p:cNvSpPr txBox="1"/>
          <p:nvPr/>
        </p:nvSpPr>
        <p:spPr>
          <a:xfrm>
            <a:off x="5868528" y="5595200"/>
            <a:ext cx="3057757" cy="369332"/>
          </a:xfrm>
          <a:prstGeom prst="rect">
            <a:avLst/>
          </a:prstGeom>
          <a:noFill/>
        </p:spPr>
        <p:txBody>
          <a:bodyPr wrap="square" rtlCol="0">
            <a:spAutoFit/>
          </a:bodyPr>
          <a:lstStyle/>
          <a:p>
            <a:r>
              <a:rPr lang="en-US" dirty="0"/>
              <a:t>Measure Receiving Service</a:t>
            </a:r>
          </a:p>
        </p:txBody>
      </p:sp>
      <p:cxnSp>
        <p:nvCxnSpPr>
          <p:cNvPr id="30" name="Straight Arrow Connector 29">
            <a:extLst>
              <a:ext uri="{FF2B5EF4-FFF2-40B4-BE49-F238E27FC236}">
                <a16:creationId xmlns:a16="http://schemas.microsoft.com/office/drawing/2014/main" id="{07220FCB-3C87-82BF-7547-E5206BF768F7}"/>
              </a:ext>
            </a:extLst>
          </p:cNvPr>
          <p:cNvCxnSpPr>
            <a:cxnSpLocks/>
          </p:cNvCxnSpPr>
          <p:nvPr/>
        </p:nvCxnSpPr>
        <p:spPr>
          <a:xfrm flipH="1" flipV="1">
            <a:off x="5944063" y="4799821"/>
            <a:ext cx="241209" cy="8014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D8025EF3-797F-3BC0-0DB5-F73161F7B425}"/>
              </a:ext>
            </a:extLst>
          </p:cNvPr>
          <p:cNvSpPr txBox="1"/>
          <p:nvPr/>
        </p:nvSpPr>
        <p:spPr>
          <a:xfrm>
            <a:off x="2542969" y="5410534"/>
            <a:ext cx="2685479" cy="369332"/>
          </a:xfrm>
          <a:prstGeom prst="rect">
            <a:avLst/>
          </a:prstGeom>
          <a:noFill/>
        </p:spPr>
        <p:txBody>
          <a:bodyPr wrap="none" rtlCol="0">
            <a:spAutoFit/>
          </a:bodyPr>
          <a:lstStyle/>
          <a:p>
            <a:r>
              <a:rPr lang="en-US" dirty="0"/>
              <a:t>Vendor/Reporting Systems</a:t>
            </a:r>
          </a:p>
        </p:txBody>
      </p:sp>
      <p:cxnSp>
        <p:nvCxnSpPr>
          <p:cNvPr id="35" name="Straight Arrow Connector 34">
            <a:extLst>
              <a:ext uri="{FF2B5EF4-FFF2-40B4-BE49-F238E27FC236}">
                <a16:creationId xmlns:a16="http://schemas.microsoft.com/office/drawing/2014/main" id="{3EB7B384-E590-3F8F-11E6-72DF27C16AB8}"/>
              </a:ext>
            </a:extLst>
          </p:cNvPr>
          <p:cNvCxnSpPr>
            <a:cxnSpLocks/>
            <a:stCxn id="34" idx="0"/>
            <a:endCxn id="3" idx="2"/>
          </p:cNvCxnSpPr>
          <p:nvPr/>
        </p:nvCxnSpPr>
        <p:spPr>
          <a:xfrm flipV="1">
            <a:off x="3885709" y="4902926"/>
            <a:ext cx="572825" cy="5076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A8DDB702-1D82-1C4C-D59E-CD11A324AA7B}"/>
              </a:ext>
            </a:extLst>
          </p:cNvPr>
          <p:cNvSpPr txBox="1"/>
          <p:nvPr/>
        </p:nvSpPr>
        <p:spPr>
          <a:xfrm>
            <a:off x="1308556" y="488124"/>
            <a:ext cx="2228815" cy="369332"/>
          </a:xfrm>
          <a:prstGeom prst="rect">
            <a:avLst/>
          </a:prstGeom>
          <a:noFill/>
        </p:spPr>
        <p:txBody>
          <a:bodyPr wrap="none" rtlCol="0">
            <a:spAutoFit/>
          </a:bodyPr>
          <a:lstStyle/>
          <a:p>
            <a:r>
              <a:rPr lang="en-US" dirty="0" err="1"/>
              <a:t>eCQI</a:t>
            </a:r>
            <a:r>
              <a:rPr lang="en-US" dirty="0"/>
              <a:t> Resource Center</a:t>
            </a:r>
          </a:p>
        </p:txBody>
      </p:sp>
      <p:cxnSp>
        <p:nvCxnSpPr>
          <p:cNvPr id="40" name="Straight Arrow Connector 39">
            <a:extLst>
              <a:ext uri="{FF2B5EF4-FFF2-40B4-BE49-F238E27FC236}">
                <a16:creationId xmlns:a16="http://schemas.microsoft.com/office/drawing/2014/main" id="{E1641B34-0B89-2C3A-053E-B5680705085C}"/>
              </a:ext>
            </a:extLst>
          </p:cNvPr>
          <p:cNvCxnSpPr>
            <a:cxnSpLocks/>
            <a:stCxn id="39" idx="2"/>
            <a:endCxn id="12" idx="1"/>
          </p:cNvCxnSpPr>
          <p:nvPr/>
        </p:nvCxnSpPr>
        <p:spPr>
          <a:xfrm>
            <a:off x="2422964" y="857456"/>
            <a:ext cx="1009904" cy="7130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a:extLst>
              <a:ext uri="{FF2B5EF4-FFF2-40B4-BE49-F238E27FC236}">
                <a16:creationId xmlns:a16="http://schemas.microsoft.com/office/drawing/2014/main" id="{FF24AB4E-AE93-F9F0-99E7-7A2C34AA7EE9}"/>
              </a:ext>
            </a:extLst>
          </p:cNvPr>
          <p:cNvSpPr txBox="1"/>
          <p:nvPr/>
        </p:nvSpPr>
        <p:spPr>
          <a:xfrm>
            <a:off x="1372493" y="1919162"/>
            <a:ext cx="673711" cy="369332"/>
          </a:xfrm>
          <a:prstGeom prst="rect">
            <a:avLst/>
          </a:prstGeom>
          <a:noFill/>
        </p:spPr>
        <p:txBody>
          <a:bodyPr wrap="none" rtlCol="0">
            <a:spAutoFit/>
          </a:bodyPr>
          <a:lstStyle/>
          <a:p>
            <a:r>
              <a:rPr lang="en-US" dirty="0"/>
              <a:t>VSAC</a:t>
            </a:r>
          </a:p>
        </p:txBody>
      </p:sp>
      <p:cxnSp>
        <p:nvCxnSpPr>
          <p:cNvPr id="45" name="Straight Arrow Connector 44">
            <a:extLst>
              <a:ext uri="{FF2B5EF4-FFF2-40B4-BE49-F238E27FC236}">
                <a16:creationId xmlns:a16="http://schemas.microsoft.com/office/drawing/2014/main" id="{EC649A68-716C-D512-5135-44F2FB4712AB}"/>
              </a:ext>
            </a:extLst>
          </p:cNvPr>
          <p:cNvCxnSpPr>
            <a:cxnSpLocks/>
            <a:stCxn id="44" idx="2"/>
            <a:endCxn id="13" idx="1"/>
          </p:cNvCxnSpPr>
          <p:nvPr/>
        </p:nvCxnSpPr>
        <p:spPr>
          <a:xfrm>
            <a:off x="1709349" y="2288494"/>
            <a:ext cx="914899" cy="5385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Arrow: Down 47">
            <a:extLst>
              <a:ext uri="{FF2B5EF4-FFF2-40B4-BE49-F238E27FC236}">
                <a16:creationId xmlns:a16="http://schemas.microsoft.com/office/drawing/2014/main" id="{1238D0C3-DAAF-1745-4C96-F1DDBC201139}"/>
              </a:ext>
            </a:extLst>
          </p:cNvPr>
          <p:cNvSpPr/>
          <p:nvPr/>
        </p:nvSpPr>
        <p:spPr>
          <a:xfrm>
            <a:off x="4494114" y="2205130"/>
            <a:ext cx="219605" cy="16042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8D5FE82A-F970-4700-495F-E243EA30201B}"/>
              </a:ext>
            </a:extLst>
          </p:cNvPr>
          <p:cNvSpPr/>
          <p:nvPr/>
        </p:nvSpPr>
        <p:spPr>
          <a:xfrm>
            <a:off x="3818259" y="3433980"/>
            <a:ext cx="219605" cy="413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5831E4F-2C0F-A02C-990F-D9C8706F541F}"/>
              </a:ext>
            </a:extLst>
          </p:cNvPr>
          <p:cNvSpPr txBox="1"/>
          <p:nvPr/>
        </p:nvSpPr>
        <p:spPr>
          <a:xfrm>
            <a:off x="261734" y="4030961"/>
            <a:ext cx="2271425" cy="646331"/>
          </a:xfrm>
          <a:prstGeom prst="rect">
            <a:avLst/>
          </a:prstGeom>
          <a:noFill/>
        </p:spPr>
        <p:txBody>
          <a:bodyPr wrap="square" rtlCol="0">
            <a:spAutoFit/>
          </a:bodyPr>
          <a:lstStyle/>
          <a:p>
            <a:pPr algn="ctr"/>
            <a:r>
              <a:rPr lang="en-US" dirty="0"/>
              <a:t>Measure Terminology Service</a:t>
            </a:r>
          </a:p>
        </p:txBody>
      </p:sp>
      <p:cxnSp>
        <p:nvCxnSpPr>
          <p:cNvPr id="53" name="Straight Arrow Connector 52">
            <a:extLst>
              <a:ext uri="{FF2B5EF4-FFF2-40B4-BE49-F238E27FC236}">
                <a16:creationId xmlns:a16="http://schemas.microsoft.com/office/drawing/2014/main" id="{4FD14A96-E352-6A61-2910-61B488169FA2}"/>
              </a:ext>
            </a:extLst>
          </p:cNvPr>
          <p:cNvCxnSpPr>
            <a:cxnSpLocks/>
            <a:stCxn id="52" idx="3"/>
          </p:cNvCxnSpPr>
          <p:nvPr/>
        </p:nvCxnSpPr>
        <p:spPr>
          <a:xfrm flipV="1">
            <a:off x="2533159" y="3596659"/>
            <a:ext cx="1243573" cy="7574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TextBox 59">
            <a:extLst>
              <a:ext uri="{FF2B5EF4-FFF2-40B4-BE49-F238E27FC236}">
                <a16:creationId xmlns:a16="http://schemas.microsoft.com/office/drawing/2014/main" id="{DC006160-93CD-3929-9D1B-2BAB7CB52B45}"/>
              </a:ext>
            </a:extLst>
          </p:cNvPr>
          <p:cNvSpPr txBox="1"/>
          <p:nvPr/>
        </p:nvSpPr>
        <p:spPr>
          <a:xfrm>
            <a:off x="7892154" y="2376191"/>
            <a:ext cx="2113996" cy="369332"/>
          </a:xfrm>
          <a:prstGeom prst="rect">
            <a:avLst/>
          </a:prstGeom>
          <a:noFill/>
        </p:spPr>
        <p:txBody>
          <a:bodyPr wrap="square" rtlCol="0">
            <a:spAutoFit/>
          </a:bodyPr>
          <a:lstStyle/>
          <a:p>
            <a:r>
              <a:rPr lang="en-US" dirty="0"/>
              <a:t>Measure Repository</a:t>
            </a:r>
          </a:p>
        </p:txBody>
      </p:sp>
      <p:cxnSp>
        <p:nvCxnSpPr>
          <p:cNvPr id="61" name="Straight Arrow Connector 60">
            <a:extLst>
              <a:ext uri="{FF2B5EF4-FFF2-40B4-BE49-F238E27FC236}">
                <a16:creationId xmlns:a16="http://schemas.microsoft.com/office/drawing/2014/main" id="{C6680930-7A76-C633-4620-457A16D1F1B8}"/>
              </a:ext>
            </a:extLst>
          </p:cNvPr>
          <p:cNvCxnSpPr>
            <a:cxnSpLocks/>
          </p:cNvCxnSpPr>
          <p:nvPr/>
        </p:nvCxnSpPr>
        <p:spPr>
          <a:xfrm flipH="1">
            <a:off x="4713719" y="2618821"/>
            <a:ext cx="3178434" cy="273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226B7DF0-5F0B-3C70-2820-405461EFC76D}"/>
              </a:ext>
            </a:extLst>
          </p:cNvPr>
          <p:cNvSpPr/>
          <p:nvPr/>
        </p:nvSpPr>
        <p:spPr>
          <a:xfrm>
            <a:off x="2361282" y="898060"/>
            <a:ext cx="3296621" cy="3008373"/>
          </a:xfrm>
          <a:prstGeom prst="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C6494D3-BCEB-28FD-5A7C-4729124C6C98}"/>
              </a:ext>
            </a:extLst>
          </p:cNvPr>
          <p:cNvSpPr txBox="1"/>
          <p:nvPr/>
        </p:nvSpPr>
        <p:spPr>
          <a:xfrm>
            <a:off x="197239" y="1137173"/>
            <a:ext cx="1011815" cy="461665"/>
          </a:xfrm>
          <a:prstGeom prst="rect">
            <a:avLst/>
          </a:prstGeom>
          <a:noFill/>
        </p:spPr>
        <p:txBody>
          <a:bodyPr wrap="none" rtlCol="0">
            <a:spAutoFit/>
          </a:bodyPr>
          <a:lstStyle/>
          <a:p>
            <a:r>
              <a:rPr lang="en-US" sz="2400" b="1" dirty="0"/>
              <a:t>QM IG</a:t>
            </a:r>
          </a:p>
        </p:txBody>
      </p:sp>
      <p:cxnSp>
        <p:nvCxnSpPr>
          <p:cNvPr id="19" name="Straight Arrow Connector 18">
            <a:extLst>
              <a:ext uri="{FF2B5EF4-FFF2-40B4-BE49-F238E27FC236}">
                <a16:creationId xmlns:a16="http://schemas.microsoft.com/office/drawing/2014/main" id="{A68DBF94-870D-B3E3-942C-B0BA43E20DE5}"/>
              </a:ext>
            </a:extLst>
          </p:cNvPr>
          <p:cNvCxnSpPr>
            <a:cxnSpLocks/>
          </p:cNvCxnSpPr>
          <p:nvPr/>
        </p:nvCxnSpPr>
        <p:spPr>
          <a:xfrm>
            <a:off x="1208098" y="1414480"/>
            <a:ext cx="111036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076F5035-DC11-CE6C-3770-AAAC5BFE548A}"/>
              </a:ext>
            </a:extLst>
          </p:cNvPr>
          <p:cNvSpPr/>
          <p:nvPr/>
        </p:nvSpPr>
        <p:spPr>
          <a:xfrm>
            <a:off x="3432867" y="3540902"/>
            <a:ext cx="5397623" cy="1683415"/>
          </a:xfrm>
          <a:prstGeom prst="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C01A6E1-5A4A-F9C7-34AD-54B576FEDC60}"/>
              </a:ext>
            </a:extLst>
          </p:cNvPr>
          <p:cNvSpPr txBox="1"/>
          <p:nvPr/>
        </p:nvSpPr>
        <p:spPr>
          <a:xfrm>
            <a:off x="10089233" y="4326672"/>
            <a:ext cx="1351204" cy="461665"/>
          </a:xfrm>
          <a:prstGeom prst="rect">
            <a:avLst/>
          </a:prstGeom>
          <a:noFill/>
        </p:spPr>
        <p:txBody>
          <a:bodyPr wrap="none" rtlCol="0">
            <a:spAutoFit/>
          </a:bodyPr>
          <a:lstStyle/>
          <a:p>
            <a:r>
              <a:rPr lang="en-US" sz="2400" b="1" dirty="0"/>
              <a:t>DEQM IG</a:t>
            </a:r>
          </a:p>
        </p:txBody>
      </p:sp>
      <p:cxnSp>
        <p:nvCxnSpPr>
          <p:cNvPr id="25" name="Straight Arrow Connector 24">
            <a:extLst>
              <a:ext uri="{FF2B5EF4-FFF2-40B4-BE49-F238E27FC236}">
                <a16:creationId xmlns:a16="http://schemas.microsoft.com/office/drawing/2014/main" id="{E51D8341-17B5-7FDF-7970-F7E42EDAF678}"/>
              </a:ext>
            </a:extLst>
          </p:cNvPr>
          <p:cNvCxnSpPr>
            <a:cxnSpLocks/>
            <a:stCxn id="24" idx="1"/>
          </p:cNvCxnSpPr>
          <p:nvPr/>
        </p:nvCxnSpPr>
        <p:spPr>
          <a:xfrm flipH="1">
            <a:off x="8905688" y="4557505"/>
            <a:ext cx="118354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249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E8EF-F08A-4697-A0C4-EC1BE5F60C31}"/>
              </a:ext>
            </a:extLst>
          </p:cNvPr>
          <p:cNvSpPr>
            <a:spLocks noGrp="1"/>
          </p:cNvSpPr>
          <p:nvPr>
            <p:ph type="title"/>
          </p:nvPr>
        </p:nvSpPr>
        <p:spPr>
          <a:xfrm>
            <a:off x="838200" y="365125"/>
            <a:ext cx="10515600" cy="1325563"/>
          </a:xfrm>
        </p:spPr>
        <p:txBody>
          <a:bodyPr/>
          <a:lstStyle/>
          <a:p>
            <a:r>
              <a:rPr lang="en-US" dirty="0"/>
              <a:t>Quality Improvement Ecosystem</a:t>
            </a:r>
          </a:p>
        </p:txBody>
      </p:sp>
      <p:sp>
        <p:nvSpPr>
          <p:cNvPr id="56" name="TextBox 55">
            <a:extLst>
              <a:ext uri="{FF2B5EF4-FFF2-40B4-BE49-F238E27FC236}">
                <a16:creationId xmlns:a16="http://schemas.microsoft.com/office/drawing/2014/main" id="{261DBFD1-1BF8-489A-B090-89B99C9A9447}"/>
              </a:ext>
            </a:extLst>
          </p:cNvPr>
          <p:cNvSpPr txBox="1"/>
          <p:nvPr/>
        </p:nvSpPr>
        <p:spPr>
          <a:xfrm>
            <a:off x="1761864" y="2671064"/>
            <a:ext cx="2169322" cy="830997"/>
          </a:xfrm>
          <a:prstGeom prst="rect">
            <a:avLst/>
          </a:prstGeom>
          <a:noFill/>
        </p:spPr>
        <p:txBody>
          <a:bodyPr wrap="square" rtlCol="0">
            <a:spAutoFit/>
          </a:bodyPr>
          <a:lstStyle/>
          <a:p>
            <a:pPr algn="ctr"/>
            <a:r>
              <a:rPr lang="en-US" sz="1600" b="1" dirty="0"/>
              <a:t>1. RESEARCH, PAYER &amp; PUBLIC HEALTH SURVEILLANCE</a:t>
            </a:r>
          </a:p>
        </p:txBody>
      </p:sp>
      <p:sp>
        <p:nvSpPr>
          <p:cNvPr id="57" name="TextBox 56">
            <a:extLst>
              <a:ext uri="{FF2B5EF4-FFF2-40B4-BE49-F238E27FC236}">
                <a16:creationId xmlns:a16="http://schemas.microsoft.com/office/drawing/2014/main" id="{C95949AD-377D-4930-AD53-6A96513F74C8}"/>
              </a:ext>
            </a:extLst>
          </p:cNvPr>
          <p:cNvSpPr txBox="1"/>
          <p:nvPr/>
        </p:nvSpPr>
        <p:spPr>
          <a:xfrm>
            <a:off x="1954641" y="3436310"/>
            <a:ext cx="1724824" cy="461665"/>
          </a:xfrm>
          <a:prstGeom prst="rect">
            <a:avLst/>
          </a:prstGeom>
          <a:noFill/>
        </p:spPr>
        <p:txBody>
          <a:bodyPr wrap="square" rtlCol="0">
            <a:spAutoFit/>
          </a:bodyPr>
          <a:lstStyle/>
          <a:p>
            <a:pPr algn="ctr"/>
            <a:r>
              <a:rPr lang="en-US" sz="1200" dirty="0">
                <a:solidFill>
                  <a:schemeClr val="accent4">
                    <a:lumMod val="75000"/>
                  </a:schemeClr>
                </a:solidFill>
              </a:rPr>
              <a:t>What is ACTUALLY happening and why?  </a:t>
            </a:r>
          </a:p>
        </p:txBody>
      </p:sp>
      <p:pic>
        <p:nvPicPr>
          <p:cNvPr id="58" name="Picture 57">
            <a:extLst>
              <a:ext uri="{FF2B5EF4-FFF2-40B4-BE49-F238E27FC236}">
                <a16:creationId xmlns:a16="http://schemas.microsoft.com/office/drawing/2014/main" id="{64724405-0692-45F9-BED1-D07F151E91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1682" y="1830937"/>
            <a:ext cx="588485" cy="1023453"/>
          </a:xfrm>
          <a:prstGeom prst="rect">
            <a:avLst/>
          </a:prstGeom>
        </p:spPr>
      </p:pic>
      <p:sp>
        <p:nvSpPr>
          <p:cNvPr id="59" name="TextBox 58">
            <a:extLst>
              <a:ext uri="{FF2B5EF4-FFF2-40B4-BE49-F238E27FC236}">
                <a16:creationId xmlns:a16="http://schemas.microsoft.com/office/drawing/2014/main" id="{4104B11D-EE7E-4AE1-8341-A137E53ED68D}"/>
              </a:ext>
            </a:extLst>
          </p:cNvPr>
          <p:cNvSpPr txBox="1"/>
          <p:nvPr/>
        </p:nvSpPr>
        <p:spPr>
          <a:xfrm>
            <a:off x="4168343" y="2534341"/>
            <a:ext cx="2081594" cy="769441"/>
          </a:xfrm>
          <a:prstGeom prst="rect">
            <a:avLst/>
          </a:prstGeom>
          <a:noFill/>
        </p:spPr>
        <p:txBody>
          <a:bodyPr wrap="square" rtlCol="0">
            <a:spAutoFit/>
          </a:bodyPr>
          <a:lstStyle/>
          <a:p>
            <a:pPr algn="ctr"/>
            <a:r>
              <a:rPr lang="en-US" sz="1600" b="1" dirty="0"/>
              <a:t>2. GUIDELINES </a:t>
            </a:r>
          </a:p>
          <a:p>
            <a:pPr algn="ctr"/>
            <a:r>
              <a:rPr lang="en-US" sz="1400" b="1" dirty="0"/>
              <a:t>(Professional Societies, CDC, etc.)</a:t>
            </a:r>
          </a:p>
        </p:txBody>
      </p:sp>
      <p:sp>
        <p:nvSpPr>
          <p:cNvPr id="60" name="TextBox 59">
            <a:extLst>
              <a:ext uri="{FF2B5EF4-FFF2-40B4-BE49-F238E27FC236}">
                <a16:creationId xmlns:a16="http://schemas.microsoft.com/office/drawing/2014/main" id="{C9DC7D3E-A723-463D-A6E0-59D84199CF40}"/>
              </a:ext>
            </a:extLst>
          </p:cNvPr>
          <p:cNvSpPr txBox="1"/>
          <p:nvPr/>
        </p:nvSpPr>
        <p:spPr>
          <a:xfrm>
            <a:off x="4125670" y="3216587"/>
            <a:ext cx="2081595" cy="461665"/>
          </a:xfrm>
          <a:prstGeom prst="rect">
            <a:avLst/>
          </a:prstGeom>
          <a:noFill/>
        </p:spPr>
        <p:txBody>
          <a:bodyPr wrap="square" rtlCol="0">
            <a:spAutoFit/>
          </a:bodyPr>
          <a:lstStyle/>
          <a:p>
            <a:pPr algn="ctr"/>
            <a:r>
              <a:rPr lang="en-US" sz="1200" dirty="0">
                <a:solidFill>
                  <a:schemeClr val="accent4">
                    <a:lumMod val="75000"/>
                  </a:schemeClr>
                </a:solidFill>
              </a:rPr>
              <a:t>What SHOULD happen. What do we want to happen? </a:t>
            </a:r>
          </a:p>
        </p:txBody>
      </p:sp>
      <p:pic>
        <p:nvPicPr>
          <p:cNvPr id="61" name="Picture 60">
            <a:extLst>
              <a:ext uri="{FF2B5EF4-FFF2-40B4-BE49-F238E27FC236}">
                <a16:creationId xmlns:a16="http://schemas.microsoft.com/office/drawing/2014/main" id="{274AFC73-6931-4875-BFEB-77E7BCF6A3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8913" y="1851389"/>
            <a:ext cx="1236766" cy="695680"/>
          </a:xfrm>
          <a:prstGeom prst="rect">
            <a:avLst/>
          </a:prstGeom>
        </p:spPr>
      </p:pic>
      <p:sp>
        <p:nvSpPr>
          <p:cNvPr id="62" name="TextBox 61">
            <a:extLst>
              <a:ext uri="{FF2B5EF4-FFF2-40B4-BE49-F238E27FC236}">
                <a16:creationId xmlns:a16="http://schemas.microsoft.com/office/drawing/2014/main" id="{DBE5FC02-F7A6-4AB3-BDEA-4BAF9DA6E445}"/>
              </a:ext>
            </a:extLst>
          </p:cNvPr>
          <p:cNvSpPr txBox="1"/>
          <p:nvPr/>
        </p:nvSpPr>
        <p:spPr>
          <a:xfrm>
            <a:off x="3575777" y="5052965"/>
            <a:ext cx="1552197" cy="338554"/>
          </a:xfrm>
          <a:prstGeom prst="rect">
            <a:avLst/>
          </a:prstGeom>
          <a:noFill/>
        </p:spPr>
        <p:txBody>
          <a:bodyPr wrap="square" rtlCol="0">
            <a:spAutoFit/>
          </a:bodyPr>
          <a:lstStyle/>
          <a:p>
            <a:pPr algn="r"/>
            <a:r>
              <a:rPr lang="en-US" sz="1600" b="1" dirty="0"/>
              <a:t>6. REPORTING</a:t>
            </a:r>
          </a:p>
        </p:txBody>
      </p:sp>
      <p:sp>
        <p:nvSpPr>
          <p:cNvPr id="63" name="TextBox 62">
            <a:extLst>
              <a:ext uri="{FF2B5EF4-FFF2-40B4-BE49-F238E27FC236}">
                <a16:creationId xmlns:a16="http://schemas.microsoft.com/office/drawing/2014/main" id="{161602B3-C846-4070-97FD-D963CE4C0945}"/>
              </a:ext>
            </a:extLst>
          </p:cNvPr>
          <p:cNvSpPr txBox="1"/>
          <p:nvPr/>
        </p:nvSpPr>
        <p:spPr>
          <a:xfrm>
            <a:off x="3895630" y="5424304"/>
            <a:ext cx="1280338" cy="646331"/>
          </a:xfrm>
          <a:prstGeom prst="rect">
            <a:avLst/>
          </a:prstGeom>
          <a:noFill/>
        </p:spPr>
        <p:txBody>
          <a:bodyPr wrap="square" rtlCol="0">
            <a:spAutoFit/>
          </a:bodyPr>
          <a:lstStyle/>
          <a:p>
            <a:pPr marL="114300" indent="-114300">
              <a:buFont typeface="Arial" panose="020B0604020202020204" pitchFamily="34" charset="0"/>
              <a:buChar char="•"/>
            </a:pPr>
            <a:r>
              <a:rPr lang="en-US" sz="1200" dirty="0">
                <a:solidFill>
                  <a:schemeClr val="accent4">
                    <a:lumMod val="75000"/>
                  </a:schemeClr>
                </a:solidFill>
              </a:rPr>
              <a:t>Public Health </a:t>
            </a:r>
          </a:p>
          <a:p>
            <a:pPr marL="114300" indent="-114300">
              <a:buFont typeface="Arial" panose="020B0604020202020204" pitchFamily="34" charset="0"/>
              <a:buChar char="•"/>
            </a:pPr>
            <a:r>
              <a:rPr lang="en-US" sz="1200" dirty="0">
                <a:solidFill>
                  <a:schemeClr val="accent4">
                    <a:lumMod val="75000"/>
                  </a:schemeClr>
                </a:solidFill>
              </a:rPr>
              <a:t>Quality</a:t>
            </a:r>
          </a:p>
          <a:p>
            <a:pPr marL="114300" indent="-114300">
              <a:buFont typeface="Arial" panose="020B0604020202020204" pitchFamily="34" charset="0"/>
              <a:buChar char="•"/>
            </a:pPr>
            <a:r>
              <a:rPr lang="en-US" sz="1200" dirty="0">
                <a:solidFill>
                  <a:schemeClr val="accent4">
                    <a:lumMod val="75000"/>
                  </a:schemeClr>
                </a:solidFill>
              </a:rPr>
              <a:t>Safety</a:t>
            </a:r>
          </a:p>
        </p:txBody>
      </p:sp>
      <p:pic>
        <p:nvPicPr>
          <p:cNvPr id="64" name="Picture 63">
            <a:extLst>
              <a:ext uri="{FF2B5EF4-FFF2-40B4-BE49-F238E27FC236}">
                <a16:creationId xmlns:a16="http://schemas.microsoft.com/office/drawing/2014/main" id="{7A8AF27A-2010-4102-A1BD-92294BBD53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6878" y="5088364"/>
            <a:ext cx="1159047" cy="977946"/>
          </a:xfrm>
          <a:prstGeom prst="rect">
            <a:avLst/>
          </a:prstGeom>
          <a:noFill/>
        </p:spPr>
      </p:pic>
      <p:sp>
        <p:nvSpPr>
          <p:cNvPr id="65" name="TextBox 64">
            <a:extLst>
              <a:ext uri="{FF2B5EF4-FFF2-40B4-BE49-F238E27FC236}">
                <a16:creationId xmlns:a16="http://schemas.microsoft.com/office/drawing/2014/main" id="{DBAA027C-0DFE-4014-B5CA-F0A413B63481}"/>
              </a:ext>
            </a:extLst>
          </p:cNvPr>
          <p:cNvSpPr txBox="1"/>
          <p:nvPr/>
        </p:nvSpPr>
        <p:spPr>
          <a:xfrm>
            <a:off x="7478720" y="1968927"/>
            <a:ext cx="1236765" cy="830997"/>
          </a:xfrm>
          <a:prstGeom prst="rect">
            <a:avLst/>
          </a:prstGeom>
          <a:noFill/>
        </p:spPr>
        <p:txBody>
          <a:bodyPr wrap="square" rtlCol="0">
            <a:spAutoFit/>
          </a:bodyPr>
          <a:lstStyle/>
          <a:p>
            <a:r>
              <a:rPr lang="en-US" sz="1600" b="1" dirty="0"/>
              <a:t>3. CLINICAL DECISION SUPPORT</a:t>
            </a:r>
          </a:p>
        </p:txBody>
      </p:sp>
      <p:sp>
        <p:nvSpPr>
          <p:cNvPr id="66" name="TextBox 65">
            <a:extLst>
              <a:ext uri="{FF2B5EF4-FFF2-40B4-BE49-F238E27FC236}">
                <a16:creationId xmlns:a16="http://schemas.microsoft.com/office/drawing/2014/main" id="{D1921C7B-0E2D-462F-9E9A-0C92FCFC828C}"/>
              </a:ext>
            </a:extLst>
          </p:cNvPr>
          <p:cNvSpPr txBox="1"/>
          <p:nvPr/>
        </p:nvSpPr>
        <p:spPr>
          <a:xfrm>
            <a:off x="7498342" y="2739462"/>
            <a:ext cx="1319859" cy="646331"/>
          </a:xfrm>
          <a:prstGeom prst="rect">
            <a:avLst/>
          </a:prstGeom>
          <a:noFill/>
        </p:spPr>
        <p:txBody>
          <a:bodyPr wrap="square" rtlCol="0">
            <a:spAutoFit/>
          </a:bodyPr>
          <a:lstStyle/>
          <a:p>
            <a:r>
              <a:rPr lang="en-US" sz="1200" dirty="0">
                <a:solidFill>
                  <a:schemeClr val="accent4">
                    <a:lumMod val="75000"/>
                  </a:schemeClr>
                </a:solidFill>
              </a:rPr>
              <a:t>MAKING it happen within local workflow.</a:t>
            </a:r>
          </a:p>
        </p:txBody>
      </p:sp>
      <p:pic>
        <p:nvPicPr>
          <p:cNvPr id="67" name="Picture 66">
            <a:extLst>
              <a:ext uri="{FF2B5EF4-FFF2-40B4-BE49-F238E27FC236}">
                <a16:creationId xmlns:a16="http://schemas.microsoft.com/office/drawing/2014/main" id="{91C8B2B0-D2AE-4486-9F54-B3416160E4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8729" y="2248539"/>
            <a:ext cx="931135" cy="921587"/>
          </a:xfrm>
          <a:prstGeom prst="rect">
            <a:avLst/>
          </a:prstGeom>
        </p:spPr>
      </p:pic>
      <p:sp>
        <p:nvSpPr>
          <p:cNvPr id="68" name="TextBox 67">
            <a:extLst>
              <a:ext uri="{FF2B5EF4-FFF2-40B4-BE49-F238E27FC236}">
                <a16:creationId xmlns:a16="http://schemas.microsoft.com/office/drawing/2014/main" id="{3CE50687-C376-4601-9B8B-5A1BA3FE0696}"/>
              </a:ext>
            </a:extLst>
          </p:cNvPr>
          <p:cNvSpPr txBox="1"/>
          <p:nvPr/>
        </p:nvSpPr>
        <p:spPr>
          <a:xfrm>
            <a:off x="6535300" y="4995574"/>
            <a:ext cx="2260806" cy="584775"/>
          </a:xfrm>
          <a:prstGeom prst="rect">
            <a:avLst/>
          </a:prstGeom>
          <a:noFill/>
        </p:spPr>
        <p:txBody>
          <a:bodyPr wrap="square" rtlCol="0">
            <a:spAutoFit/>
          </a:bodyPr>
          <a:lstStyle/>
          <a:p>
            <a:r>
              <a:rPr lang="en-US" sz="1600" b="1" dirty="0"/>
              <a:t>5. MEASUREMENT ANALYTICS</a:t>
            </a:r>
          </a:p>
        </p:txBody>
      </p:sp>
      <p:sp>
        <p:nvSpPr>
          <p:cNvPr id="69" name="TextBox 68">
            <a:extLst>
              <a:ext uri="{FF2B5EF4-FFF2-40B4-BE49-F238E27FC236}">
                <a16:creationId xmlns:a16="http://schemas.microsoft.com/office/drawing/2014/main" id="{EEFB8484-5220-4F95-8B3C-1FC563D67F24}"/>
              </a:ext>
            </a:extLst>
          </p:cNvPr>
          <p:cNvSpPr txBox="1"/>
          <p:nvPr/>
        </p:nvSpPr>
        <p:spPr>
          <a:xfrm>
            <a:off x="6535300" y="5560516"/>
            <a:ext cx="1963746" cy="646331"/>
          </a:xfrm>
          <a:prstGeom prst="rect">
            <a:avLst/>
          </a:prstGeom>
          <a:noFill/>
        </p:spPr>
        <p:txBody>
          <a:bodyPr wrap="square" rtlCol="0">
            <a:spAutoFit/>
          </a:bodyPr>
          <a:lstStyle/>
          <a:p>
            <a:r>
              <a:rPr lang="en-US" sz="1200" dirty="0">
                <a:solidFill>
                  <a:schemeClr val="accent4">
                    <a:lumMod val="75000"/>
                  </a:schemeClr>
                </a:solidFill>
              </a:rPr>
              <a:t>What DID happen? What processes and outcomes have been achieved? </a:t>
            </a:r>
          </a:p>
        </p:txBody>
      </p:sp>
      <p:pic>
        <p:nvPicPr>
          <p:cNvPr id="70" name="Picture 69">
            <a:extLst>
              <a:ext uri="{FF2B5EF4-FFF2-40B4-BE49-F238E27FC236}">
                <a16:creationId xmlns:a16="http://schemas.microsoft.com/office/drawing/2014/main" id="{4753B1CA-0350-4457-A4B5-C7EF9B2583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3688" y="4425329"/>
            <a:ext cx="921529" cy="633552"/>
          </a:xfrm>
          <a:prstGeom prst="rect">
            <a:avLst/>
          </a:prstGeom>
        </p:spPr>
      </p:pic>
      <p:cxnSp>
        <p:nvCxnSpPr>
          <p:cNvPr id="71" name="Straight Arrow Connector 70">
            <a:extLst>
              <a:ext uri="{FF2B5EF4-FFF2-40B4-BE49-F238E27FC236}">
                <a16:creationId xmlns:a16="http://schemas.microsoft.com/office/drawing/2014/main" id="{E44011DC-41D1-490F-BA09-67C42C7AC1D3}"/>
              </a:ext>
            </a:extLst>
          </p:cNvPr>
          <p:cNvCxnSpPr>
            <a:cxnSpLocks/>
          </p:cNvCxnSpPr>
          <p:nvPr/>
        </p:nvCxnSpPr>
        <p:spPr>
          <a:xfrm>
            <a:off x="3448616" y="2215217"/>
            <a:ext cx="945223"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FAA7D3F-C064-4138-9A1C-D9D019AC1236}"/>
              </a:ext>
            </a:extLst>
          </p:cNvPr>
          <p:cNvCxnSpPr/>
          <p:nvPr/>
        </p:nvCxnSpPr>
        <p:spPr>
          <a:xfrm>
            <a:off x="6109152" y="2215217"/>
            <a:ext cx="713996"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992D7D5-E04D-49F8-B187-731275CC4AC7}"/>
              </a:ext>
            </a:extLst>
          </p:cNvPr>
          <p:cNvCxnSpPr>
            <a:cxnSpLocks/>
          </p:cNvCxnSpPr>
          <p:nvPr/>
        </p:nvCxnSpPr>
        <p:spPr>
          <a:xfrm>
            <a:off x="7271628" y="3448317"/>
            <a:ext cx="22825" cy="839617"/>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78165D4-A138-4193-AF5D-D24457DE9CCB}"/>
              </a:ext>
            </a:extLst>
          </p:cNvPr>
          <p:cNvCxnSpPr>
            <a:cxnSpLocks/>
          </p:cNvCxnSpPr>
          <p:nvPr/>
        </p:nvCxnSpPr>
        <p:spPr>
          <a:xfrm flipH="1">
            <a:off x="5211327" y="5474166"/>
            <a:ext cx="995938" cy="0"/>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18">
            <a:extLst>
              <a:ext uri="{FF2B5EF4-FFF2-40B4-BE49-F238E27FC236}">
                <a16:creationId xmlns:a16="http://schemas.microsoft.com/office/drawing/2014/main" id="{D79B4200-7CD5-45C4-B92D-9A503944590E}"/>
              </a:ext>
            </a:extLst>
          </p:cNvPr>
          <p:cNvCxnSpPr>
            <a:cxnSpLocks/>
            <a:stCxn id="64" idx="1"/>
          </p:cNvCxnSpPr>
          <p:nvPr/>
        </p:nvCxnSpPr>
        <p:spPr>
          <a:xfrm rot="10800000">
            <a:off x="2530730" y="4083981"/>
            <a:ext cx="346148" cy="1493356"/>
          </a:xfrm>
          <a:prstGeom prst="bentConnector2">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70B4891-0C3B-4104-BE87-B059463F0E7A}"/>
              </a:ext>
            </a:extLst>
          </p:cNvPr>
          <p:cNvSpPr txBox="1"/>
          <p:nvPr/>
        </p:nvSpPr>
        <p:spPr>
          <a:xfrm>
            <a:off x="4148867" y="4150502"/>
            <a:ext cx="2712115" cy="200055"/>
          </a:xfrm>
          <a:prstGeom prst="rect">
            <a:avLst/>
          </a:prstGeom>
          <a:noFill/>
        </p:spPr>
        <p:txBody>
          <a:bodyPr wrap="square" lIns="0" tIns="0" rIns="0" bIns="0" rtlCol="0">
            <a:spAutoFit/>
          </a:bodyPr>
          <a:lstStyle/>
          <a:p>
            <a:r>
              <a:rPr lang="en-US" sz="1300" dirty="0"/>
              <a:t>Patient, provider, population, public</a:t>
            </a:r>
          </a:p>
        </p:txBody>
      </p:sp>
      <p:pic>
        <p:nvPicPr>
          <p:cNvPr id="77" name="Picture 76">
            <a:extLst>
              <a:ext uri="{FF2B5EF4-FFF2-40B4-BE49-F238E27FC236}">
                <a16:creationId xmlns:a16="http://schemas.microsoft.com/office/drawing/2014/main" id="{99ABF394-C9F9-4928-83F6-9560E2BFBEE9}"/>
              </a:ext>
            </a:extLst>
          </p:cNvPr>
          <p:cNvPicPr>
            <a:picLocks noChangeAspect="1"/>
          </p:cNvPicPr>
          <p:nvPr/>
        </p:nvPicPr>
        <p:blipFill>
          <a:blip r:embed="rId7"/>
          <a:stretch>
            <a:fillRect/>
          </a:stretch>
        </p:blipFill>
        <p:spPr>
          <a:xfrm>
            <a:off x="3369499" y="3935399"/>
            <a:ext cx="799655" cy="649320"/>
          </a:xfrm>
          <a:prstGeom prst="rect">
            <a:avLst/>
          </a:prstGeom>
        </p:spPr>
      </p:pic>
      <p:sp>
        <p:nvSpPr>
          <p:cNvPr id="78" name="TextBox 77">
            <a:extLst>
              <a:ext uri="{FF2B5EF4-FFF2-40B4-BE49-F238E27FC236}">
                <a16:creationId xmlns:a16="http://schemas.microsoft.com/office/drawing/2014/main" id="{57203055-5D7B-43D8-84F9-29C07B8B15BF}"/>
              </a:ext>
            </a:extLst>
          </p:cNvPr>
          <p:cNvSpPr txBox="1"/>
          <p:nvPr/>
        </p:nvSpPr>
        <p:spPr>
          <a:xfrm>
            <a:off x="8926132" y="3392932"/>
            <a:ext cx="1193912" cy="584775"/>
          </a:xfrm>
          <a:prstGeom prst="rect">
            <a:avLst/>
          </a:prstGeom>
          <a:noFill/>
        </p:spPr>
        <p:txBody>
          <a:bodyPr wrap="square" rtlCol="0">
            <a:spAutoFit/>
          </a:bodyPr>
          <a:lstStyle/>
          <a:p>
            <a:r>
              <a:rPr lang="en-US" sz="1600" b="1" dirty="0"/>
              <a:t>4. CLINICAL CARE</a:t>
            </a:r>
          </a:p>
        </p:txBody>
      </p:sp>
      <p:sp>
        <p:nvSpPr>
          <p:cNvPr id="79" name="TextBox 78">
            <a:extLst>
              <a:ext uri="{FF2B5EF4-FFF2-40B4-BE49-F238E27FC236}">
                <a16:creationId xmlns:a16="http://schemas.microsoft.com/office/drawing/2014/main" id="{0EDCC91C-3311-45D7-86E9-F6A488903631}"/>
              </a:ext>
            </a:extLst>
          </p:cNvPr>
          <p:cNvSpPr txBox="1"/>
          <p:nvPr/>
        </p:nvSpPr>
        <p:spPr>
          <a:xfrm>
            <a:off x="8986176" y="3860931"/>
            <a:ext cx="1342467" cy="461665"/>
          </a:xfrm>
          <a:prstGeom prst="rect">
            <a:avLst/>
          </a:prstGeom>
          <a:noFill/>
        </p:spPr>
        <p:txBody>
          <a:bodyPr wrap="square" rtlCol="0">
            <a:spAutoFit/>
          </a:bodyPr>
          <a:lstStyle/>
          <a:p>
            <a:r>
              <a:rPr lang="en-US" sz="1200" dirty="0">
                <a:solidFill>
                  <a:schemeClr val="accent4">
                    <a:lumMod val="75000"/>
                  </a:schemeClr>
                </a:solidFill>
              </a:rPr>
              <a:t>Clinician and Patient Workflow.</a:t>
            </a:r>
          </a:p>
        </p:txBody>
      </p:sp>
      <p:pic>
        <p:nvPicPr>
          <p:cNvPr id="80" name="Picture 79">
            <a:extLst>
              <a:ext uri="{FF2B5EF4-FFF2-40B4-BE49-F238E27FC236}">
                <a16:creationId xmlns:a16="http://schemas.microsoft.com/office/drawing/2014/main" id="{0850B545-2EA6-4588-A007-541A6AE939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63194" y="3570362"/>
            <a:ext cx="1045989" cy="634131"/>
          </a:xfrm>
          <a:prstGeom prst="rect">
            <a:avLst/>
          </a:prstGeom>
        </p:spPr>
      </p:pic>
      <p:cxnSp>
        <p:nvCxnSpPr>
          <p:cNvPr id="81" name="Straight Arrow Connector 80">
            <a:extLst>
              <a:ext uri="{FF2B5EF4-FFF2-40B4-BE49-F238E27FC236}">
                <a16:creationId xmlns:a16="http://schemas.microsoft.com/office/drawing/2014/main" id="{75DF8450-2378-4191-983D-EFB42DE54D36}"/>
              </a:ext>
            </a:extLst>
          </p:cNvPr>
          <p:cNvCxnSpPr>
            <a:cxnSpLocks/>
          </p:cNvCxnSpPr>
          <p:nvPr/>
        </p:nvCxnSpPr>
        <p:spPr>
          <a:xfrm flipH="1">
            <a:off x="7441738" y="3808431"/>
            <a:ext cx="658036" cy="0"/>
          </a:xfrm>
          <a:prstGeom prst="straightConnector1">
            <a:avLst/>
          </a:prstGeom>
          <a:ln w="60325">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1859A90-D428-4C9A-B69D-2716BF187A9B}"/>
              </a:ext>
            </a:extLst>
          </p:cNvPr>
          <p:cNvGrpSpPr/>
          <p:nvPr/>
        </p:nvGrpSpPr>
        <p:grpSpPr>
          <a:xfrm>
            <a:off x="8685261" y="5745669"/>
            <a:ext cx="1071080" cy="469360"/>
            <a:chOff x="573231" y="6245052"/>
            <a:chExt cx="1071080" cy="469360"/>
          </a:xfrm>
        </p:grpSpPr>
        <p:sp>
          <p:nvSpPr>
            <p:cNvPr id="31" name="Rectangle: Rounded Corners 30">
              <a:extLst>
                <a:ext uri="{FF2B5EF4-FFF2-40B4-BE49-F238E27FC236}">
                  <a16:creationId xmlns:a16="http://schemas.microsoft.com/office/drawing/2014/main" id="{D8B556D5-2842-4BED-9559-E68D556A161E}"/>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CBE7FC7B-9D0F-4D9A-960A-04BB633A8756}"/>
                </a:ext>
              </a:extLst>
            </p:cNvPr>
            <p:cNvPicPr>
              <a:picLocks noChangeAspect="1"/>
            </p:cNvPicPr>
            <p:nvPr/>
          </p:nvPicPr>
          <p:blipFill>
            <a:blip r:embed="rId9"/>
            <a:stretch>
              <a:fillRect/>
            </a:stretch>
          </p:blipFill>
          <p:spPr>
            <a:xfrm>
              <a:off x="626852" y="6333797"/>
              <a:ext cx="278075" cy="318157"/>
            </a:xfrm>
            <a:prstGeom prst="rect">
              <a:avLst/>
            </a:prstGeom>
          </p:spPr>
        </p:pic>
        <p:sp>
          <p:nvSpPr>
            <p:cNvPr id="33" name="TextBox 32">
              <a:extLst>
                <a:ext uri="{FF2B5EF4-FFF2-40B4-BE49-F238E27FC236}">
                  <a16:creationId xmlns:a16="http://schemas.microsoft.com/office/drawing/2014/main" id="{7382C399-B4E6-4106-B0BE-D5908E1020C2}"/>
                </a:ext>
              </a:extLst>
            </p:cNvPr>
            <p:cNvSpPr txBox="1"/>
            <p:nvPr/>
          </p:nvSpPr>
          <p:spPr>
            <a:xfrm>
              <a:off x="837680" y="6308209"/>
              <a:ext cx="806631" cy="369332"/>
            </a:xfrm>
            <a:prstGeom prst="rect">
              <a:avLst/>
            </a:prstGeom>
            <a:noFill/>
          </p:spPr>
          <p:txBody>
            <a:bodyPr wrap="none" rtlCol="0">
              <a:spAutoFit/>
            </a:bodyPr>
            <a:lstStyle/>
            <a:p>
              <a:r>
                <a:rPr lang="en-US" b="1" dirty="0">
                  <a:solidFill>
                    <a:schemeClr val="bg1"/>
                  </a:solidFill>
                </a:rPr>
                <a:t>QM IG</a:t>
              </a:r>
            </a:p>
          </p:txBody>
        </p:sp>
      </p:grpSp>
      <p:grpSp>
        <p:nvGrpSpPr>
          <p:cNvPr id="34" name="Group 33">
            <a:extLst>
              <a:ext uri="{FF2B5EF4-FFF2-40B4-BE49-F238E27FC236}">
                <a16:creationId xmlns:a16="http://schemas.microsoft.com/office/drawing/2014/main" id="{3FC7E7CF-5574-41F5-AB77-B435712FA1BD}"/>
              </a:ext>
            </a:extLst>
          </p:cNvPr>
          <p:cNvGrpSpPr/>
          <p:nvPr/>
        </p:nvGrpSpPr>
        <p:grpSpPr>
          <a:xfrm>
            <a:off x="6207265" y="1452941"/>
            <a:ext cx="1140877" cy="469360"/>
            <a:chOff x="189466" y="3622532"/>
            <a:chExt cx="1140877" cy="469360"/>
          </a:xfrm>
        </p:grpSpPr>
        <p:sp>
          <p:nvSpPr>
            <p:cNvPr id="35" name="Rectangle: Rounded Corners 34">
              <a:extLst>
                <a:ext uri="{FF2B5EF4-FFF2-40B4-BE49-F238E27FC236}">
                  <a16:creationId xmlns:a16="http://schemas.microsoft.com/office/drawing/2014/main" id="{107E568F-812A-429D-A3A9-1B5A3DF26E7B}"/>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821C6E45-888A-4D65-B397-7A4936F3C94D}"/>
                </a:ext>
              </a:extLst>
            </p:cNvPr>
            <p:cNvPicPr>
              <a:picLocks noChangeAspect="1"/>
            </p:cNvPicPr>
            <p:nvPr/>
          </p:nvPicPr>
          <p:blipFill>
            <a:blip r:embed="rId9"/>
            <a:stretch>
              <a:fillRect/>
            </a:stretch>
          </p:blipFill>
          <p:spPr>
            <a:xfrm>
              <a:off x="280824" y="3699630"/>
              <a:ext cx="278075" cy="318157"/>
            </a:xfrm>
            <a:prstGeom prst="rect">
              <a:avLst/>
            </a:prstGeom>
            <a:solidFill>
              <a:schemeClr val="accent1"/>
            </a:solidFill>
            <a:ln>
              <a:solidFill>
                <a:schemeClr val="bg1"/>
              </a:solidFill>
            </a:ln>
          </p:spPr>
        </p:pic>
        <p:sp>
          <p:nvSpPr>
            <p:cNvPr id="37" name="TextBox 36">
              <a:extLst>
                <a:ext uri="{FF2B5EF4-FFF2-40B4-BE49-F238E27FC236}">
                  <a16:creationId xmlns:a16="http://schemas.microsoft.com/office/drawing/2014/main" id="{1391EC3C-98AB-4204-A324-C916F1DBBE8E}"/>
                </a:ext>
              </a:extLst>
            </p:cNvPr>
            <p:cNvSpPr txBox="1"/>
            <p:nvPr/>
          </p:nvSpPr>
          <p:spPr>
            <a:xfrm>
              <a:off x="491652" y="3674042"/>
              <a:ext cx="838691" cy="369332"/>
            </a:xfrm>
            <a:prstGeom prst="rect">
              <a:avLst/>
            </a:prstGeom>
            <a:noFill/>
          </p:spPr>
          <p:txBody>
            <a:bodyPr wrap="none" rtlCol="0">
              <a:spAutoFit/>
            </a:bodyPr>
            <a:lstStyle/>
            <a:p>
              <a:r>
                <a:rPr lang="en-US" b="1" dirty="0"/>
                <a:t>CPG IG</a:t>
              </a:r>
            </a:p>
          </p:txBody>
        </p:sp>
      </p:grpSp>
      <p:grpSp>
        <p:nvGrpSpPr>
          <p:cNvPr id="38" name="Group 37">
            <a:extLst>
              <a:ext uri="{FF2B5EF4-FFF2-40B4-BE49-F238E27FC236}">
                <a16:creationId xmlns:a16="http://schemas.microsoft.com/office/drawing/2014/main" id="{A0D4381E-FE67-4463-BE81-E624698D1533}"/>
              </a:ext>
            </a:extLst>
          </p:cNvPr>
          <p:cNvGrpSpPr/>
          <p:nvPr/>
        </p:nvGrpSpPr>
        <p:grpSpPr>
          <a:xfrm>
            <a:off x="8601754" y="2795720"/>
            <a:ext cx="1466490" cy="469360"/>
            <a:chOff x="5446652" y="6210853"/>
            <a:chExt cx="1466490" cy="469360"/>
          </a:xfrm>
        </p:grpSpPr>
        <p:sp>
          <p:nvSpPr>
            <p:cNvPr id="39" name="Rectangle: Rounded Corners 38">
              <a:extLst>
                <a:ext uri="{FF2B5EF4-FFF2-40B4-BE49-F238E27FC236}">
                  <a16:creationId xmlns:a16="http://schemas.microsoft.com/office/drawing/2014/main" id="{FFE67871-21BC-4804-8380-6283678D87C3}"/>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2E8AF269-F4F4-4E4D-B447-AA1F186F68FC}"/>
                </a:ext>
              </a:extLst>
            </p:cNvPr>
            <p:cNvPicPr>
              <a:picLocks noChangeAspect="1"/>
            </p:cNvPicPr>
            <p:nvPr/>
          </p:nvPicPr>
          <p:blipFill>
            <a:blip r:embed="rId9"/>
            <a:stretch>
              <a:fillRect/>
            </a:stretch>
          </p:blipFill>
          <p:spPr>
            <a:xfrm>
              <a:off x="5481305" y="6292628"/>
              <a:ext cx="278075" cy="318157"/>
            </a:xfrm>
            <a:prstGeom prst="rect">
              <a:avLst/>
            </a:prstGeom>
          </p:spPr>
        </p:pic>
        <p:sp>
          <p:nvSpPr>
            <p:cNvPr id="41" name="TextBox 40">
              <a:extLst>
                <a:ext uri="{FF2B5EF4-FFF2-40B4-BE49-F238E27FC236}">
                  <a16:creationId xmlns:a16="http://schemas.microsoft.com/office/drawing/2014/main" id="{2FD7AFAC-5802-4849-A270-B13534C0DE3D}"/>
                </a:ext>
              </a:extLst>
            </p:cNvPr>
            <p:cNvSpPr txBox="1"/>
            <p:nvPr/>
          </p:nvSpPr>
          <p:spPr>
            <a:xfrm>
              <a:off x="5706080" y="6272683"/>
              <a:ext cx="1207062" cy="369332"/>
            </a:xfrm>
            <a:prstGeom prst="rect">
              <a:avLst/>
            </a:prstGeom>
            <a:noFill/>
          </p:spPr>
          <p:txBody>
            <a:bodyPr wrap="none" rtlCol="0">
              <a:spAutoFit/>
            </a:bodyPr>
            <a:lstStyle/>
            <a:p>
              <a:r>
                <a:rPr lang="en-US" b="1" dirty="0"/>
                <a:t>CDS Hooks</a:t>
              </a:r>
            </a:p>
          </p:txBody>
        </p:sp>
      </p:grpSp>
      <p:grpSp>
        <p:nvGrpSpPr>
          <p:cNvPr id="42" name="Group 41">
            <a:extLst>
              <a:ext uri="{FF2B5EF4-FFF2-40B4-BE49-F238E27FC236}">
                <a16:creationId xmlns:a16="http://schemas.microsoft.com/office/drawing/2014/main" id="{3C91E37C-7EC5-4341-9D2A-1F2A51D59303}"/>
              </a:ext>
            </a:extLst>
          </p:cNvPr>
          <p:cNvGrpSpPr/>
          <p:nvPr/>
        </p:nvGrpSpPr>
        <p:grpSpPr>
          <a:xfrm>
            <a:off x="3418036" y="1452941"/>
            <a:ext cx="1083966" cy="469360"/>
            <a:chOff x="189466" y="3622532"/>
            <a:chExt cx="1083966" cy="469360"/>
          </a:xfrm>
        </p:grpSpPr>
        <p:sp>
          <p:nvSpPr>
            <p:cNvPr id="43" name="Rectangle: Rounded Corners 42">
              <a:extLst>
                <a:ext uri="{FF2B5EF4-FFF2-40B4-BE49-F238E27FC236}">
                  <a16:creationId xmlns:a16="http://schemas.microsoft.com/office/drawing/2014/main" id="{4FB2345A-2BA8-41EB-BBB8-B8CCC0023239}"/>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28309C9C-9496-4144-8752-CBB789EAF799}"/>
                </a:ext>
              </a:extLst>
            </p:cNvPr>
            <p:cNvPicPr>
              <a:picLocks noChangeAspect="1"/>
            </p:cNvPicPr>
            <p:nvPr/>
          </p:nvPicPr>
          <p:blipFill>
            <a:blip r:embed="rId9"/>
            <a:stretch>
              <a:fillRect/>
            </a:stretch>
          </p:blipFill>
          <p:spPr>
            <a:xfrm>
              <a:off x="280824" y="3699630"/>
              <a:ext cx="278075" cy="318157"/>
            </a:xfrm>
            <a:prstGeom prst="rect">
              <a:avLst/>
            </a:prstGeom>
            <a:solidFill>
              <a:schemeClr val="accent1"/>
            </a:solidFill>
            <a:ln>
              <a:solidFill>
                <a:schemeClr val="bg1"/>
              </a:solidFill>
            </a:ln>
          </p:spPr>
        </p:pic>
        <p:sp>
          <p:nvSpPr>
            <p:cNvPr id="45" name="TextBox 44">
              <a:extLst>
                <a:ext uri="{FF2B5EF4-FFF2-40B4-BE49-F238E27FC236}">
                  <a16:creationId xmlns:a16="http://schemas.microsoft.com/office/drawing/2014/main" id="{0B32677E-B555-4CF9-AF9A-933AEB717F60}"/>
                </a:ext>
              </a:extLst>
            </p:cNvPr>
            <p:cNvSpPr txBox="1"/>
            <p:nvPr/>
          </p:nvSpPr>
          <p:spPr>
            <a:xfrm>
              <a:off x="491652" y="3674042"/>
              <a:ext cx="628698" cy="369332"/>
            </a:xfrm>
            <a:prstGeom prst="rect">
              <a:avLst/>
            </a:prstGeom>
            <a:noFill/>
          </p:spPr>
          <p:txBody>
            <a:bodyPr wrap="none" rtlCol="0">
              <a:spAutoFit/>
            </a:bodyPr>
            <a:lstStyle/>
            <a:p>
              <a:r>
                <a:rPr lang="en-US" b="1" dirty="0"/>
                <a:t>EBM</a:t>
              </a:r>
            </a:p>
          </p:txBody>
        </p:sp>
      </p:grpSp>
      <p:grpSp>
        <p:nvGrpSpPr>
          <p:cNvPr id="46" name="Group 45">
            <a:extLst>
              <a:ext uri="{FF2B5EF4-FFF2-40B4-BE49-F238E27FC236}">
                <a16:creationId xmlns:a16="http://schemas.microsoft.com/office/drawing/2014/main" id="{5BD40F32-1C5C-40EE-A2F5-7870AA41D55D}"/>
              </a:ext>
            </a:extLst>
          </p:cNvPr>
          <p:cNvGrpSpPr/>
          <p:nvPr/>
        </p:nvGrpSpPr>
        <p:grpSpPr>
          <a:xfrm>
            <a:off x="5007378" y="3667142"/>
            <a:ext cx="1207061" cy="469360"/>
            <a:chOff x="8127101" y="6122756"/>
            <a:chExt cx="1207061" cy="469360"/>
          </a:xfrm>
        </p:grpSpPr>
        <p:sp>
          <p:nvSpPr>
            <p:cNvPr id="47" name="Rectangle: Rounded Corners 46">
              <a:extLst>
                <a:ext uri="{FF2B5EF4-FFF2-40B4-BE49-F238E27FC236}">
                  <a16:creationId xmlns:a16="http://schemas.microsoft.com/office/drawing/2014/main" id="{6E528DCF-4BDD-4414-81D2-39612F04DBCC}"/>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FE7FFACD-ABEF-43BE-A18E-C391D4CA5041}"/>
                </a:ext>
              </a:extLst>
            </p:cNvPr>
            <p:cNvPicPr>
              <a:picLocks noChangeAspect="1"/>
            </p:cNvPicPr>
            <p:nvPr/>
          </p:nvPicPr>
          <p:blipFill>
            <a:blip r:embed="rId9"/>
            <a:stretch>
              <a:fillRect/>
            </a:stretch>
          </p:blipFill>
          <p:spPr>
            <a:xfrm>
              <a:off x="8221454" y="6206857"/>
              <a:ext cx="278075" cy="318157"/>
            </a:xfrm>
            <a:prstGeom prst="rect">
              <a:avLst/>
            </a:prstGeom>
          </p:spPr>
        </p:pic>
        <p:sp>
          <p:nvSpPr>
            <p:cNvPr id="49" name="TextBox 48">
              <a:extLst>
                <a:ext uri="{FF2B5EF4-FFF2-40B4-BE49-F238E27FC236}">
                  <a16:creationId xmlns:a16="http://schemas.microsoft.com/office/drawing/2014/main" id="{4E472C9F-F56A-4D14-961D-FF610AB2584B}"/>
                </a:ext>
              </a:extLst>
            </p:cNvPr>
            <p:cNvSpPr txBox="1"/>
            <p:nvPr/>
          </p:nvSpPr>
          <p:spPr>
            <a:xfrm>
              <a:off x="8432282" y="6181269"/>
              <a:ext cx="897040" cy="369332"/>
            </a:xfrm>
            <a:prstGeom prst="rect">
              <a:avLst/>
            </a:prstGeom>
            <a:noFill/>
          </p:spPr>
          <p:txBody>
            <a:bodyPr wrap="none" rtlCol="0">
              <a:spAutoFit/>
            </a:bodyPr>
            <a:lstStyle/>
            <a:p>
              <a:r>
                <a:rPr lang="en-US" b="1" dirty="0">
                  <a:solidFill>
                    <a:schemeClr val="bg1"/>
                  </a:solidFill>
                </a:rPr>
                <a:t>QI Core</a:t>
              </a:r>
            </a:p>
          </p:txBody>
        </p:sp>
      </p:grpSp>
      <p:grpSp>
        <p:nvGrpSpPr>
          <p:cNvPr id="50" name="Group 49">
            <a:extLst>
              <a:ext uri="{FF2B5EF4-FFF2-40B4-BE49-F238E27FC236}">
                <a16:creationId xmlns:a16="http://schemas.microsoft.com/office/drawing/2014/main" id="{9123FF6E-3CDE-4756-83D3-36E504C49533}"/>
              </a:ext>
            </a:extLst>
          </p:cNvPr>
          <p:cNvGrpSpPr/>
          <p:nvPr/>
        </p:nvGrpSpPr>
        <p:grpSpPr>
          <a:xfrm>
            <a:off x="5230796" y="5745669"/>
            <a:ext cx="1068039" cy="469360"/>
            <a:chOff x="2716212" y="6306901"/>
            <a:chExt cx="1068039" cy="469360"/>
          </a:xfrm>
        </p:grpSpPr>
        <p:sp>
          <p:nvSpPr>
            <p:cNvPr id="51" name="Rectangle: Rounded Corners 50">
              <a:extLst>
                <a:ext uri="{FF2B5EF4-FFF2-40B4-BE49-F238E27FC236}">
                  <a16:creationId xmlns:a16="http://schemas.microsoft.com/office/drawing/2014/main" id="{60129FEE-7A90-4D3A-85A3-34CEC364724E}"/>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B522C727-280F-406A-8395-8A6DCD5CED3B}"/>
                </a:ext>
              </a:extLst>
            </p:cNvPr>
            <p:cNvPicPr>
              <a:picLocks noChangeAspect="1"/>
            </p:cNvPicPr>
            <p:nvPr/>
          </p:nvPicPr>
          <p:blipFill>
            <a:blip r:embed="rId9"/>
            <a:stretch>
              <a:fillRect/>
            </a:stretch>
          </p:blipFill>
          <p:spPr>
            <a:xfrm>
              <a:off x="2773973" y="6397468"/>
              <a:ext cx="278075" cy="318157"/>
            </a:xfrm>
            <a:prstGeom prst="rect">
              <a:avLst/>
            </a:prstGeom>
          </p:spPr>
        </p:pic>
        <p:sp>
          <p:nvSpPr>
            <p:cNvPr id="53" name="TextBox 52">
              <a:extLst>
                <a:ext uri="{FF2B5EF4-FFF2-40B4-BE49-F238E27FC236}">
                  <a16:creationId xmlns:a16="http://schemas.microsoft.com/office/drawing/2014/main" id="{DE66723B-50CF-4A10-A762-6F1476171314}"/>
                </a:ext>
              </a:extLst>
            </p:cNvPr>
            <p:cNvSpPr txBox="1"/>
            <p:nvPr/>
          </p:nvSpPr>
          <p:spPr>
            <a:xfrm>
              <a:off x="2984801" y="6371880"/>
              <a:ext cx="799450" cy="369332"/>
            </a:xfrm>
            <a:prstGeom prst="rect">
              <a:avLst/>
            </a:prstGeom>
            <a:noFill/>
          </p:spPr>
          <p:txBody>
            <a:bodyPr wrap="none" rtlCol="0">
              <a:spAutoFit/>
            </a:bodyPr>
            <a:lstStyle/>
            <a:p>
              <a:r>
                <a:rPr lang="en-US" b="1" dirty="0">
                  <a:solidFill>
                    <a:schemeClr val="bg1"/>
                  </a:solidFill>
                </a:rPr>
                <a:t>DEQM</a:t>
              </a:r>
            </a:p>
          </p:txBody>
        </p:sp>
      </p:grpSp>
      <p:grpSp>
        <p:nvGrpSpPr>
          <p:cNvPr id="54" name="Group 53">
            <a:extLst>
              <a:ext uri="{FF2B5EF4-FFF2-40B4-BE49-F238E27FC236}">
                <a16:creationId xmlns:a16="http://schemas.microsoft.com/office/drawing/2014/main" id="{F3FEECBE-C83A-49DE-B1A7-8B14403EE452}"/>
              </a:ext>
            </a:extLst>
          </p:cNvPr>
          <p:cNvGrpSpPr/>
          <p:nvPr/>
        </p:nvGrpSpPr>
        <p:grpSpPr>
          <a:xfrm>
            <a:off x="4103666" y="3676488"/>
            <a:ext cx="864688" cy="469360"/>
            <a:chOff x="125913" y="5331262"/>
            <a:chExt cx="864688" cy="469360"/>
          </a:xfrm>
        </p:grpSpPr>
        <p:sp>
          <p:nvSpPr>
            <p:cNvPr id="55" name="Rectangle: Rounded Corners 54">
              <a:extLst>
                <a:ext uri="{FF2B5EF4-FFF2-40B4-BE49-F238E27FC236}">
                  <a16:creationId xmlns:a16="http://schemas.microsoft.com/office/drawing/2014/main" id="{E1401F7C-321C-4131-BDD7-CE994F719F30}"/>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1116EC26-8D34-47D2-ABC1-7058F17CE522}"/>
                </a:ext>
              </a:extLst>
            </p:cNvPr>
            <p:cNvPicPr>
              <a:picLocks noChangeAspect="1"/>
            </p:cNvPicPr>
            <p:nvPr/>
          </p:nvPicPr>
          <p:blipFill>
            <a:blip r:embed="rId9"/>
            <a:stretch>
              <a:fillRect/>
            </a:stretch>
          </p:blipFill>
          <p:spPr>
            <a:xfrm>
              <a:off x="162362" y="5431290"/>
              <a:ext cx="278075" cy="318157"/>
            </a:xfrm>
            <a:prstGeom prst="rect">
              <a:avLst/>
            </a:prstGeom>
          </p:spPr>
        </p:pic>
        <p:sp>
          <p:nvSpPr>
            <p:cNvPr id="83" name="TextBox 82">
              <a:extLst>
                <a:ext uri="{FF2B5EF4-FFF2-40B4-BE49-F238E27FC236}">
                  <a16:creationId xmlns:a16="http://schemas.microsoft.com/office/drawing/2014/main" id="{46CB00EC-A64C-4718-A1DB-67D957165486}"/>
                </a:ext>
              </a:extLst>
            </p:cNvPr>
            <p:cNvSpPr txBox="1"/>
            <p:nvPr/>
          </p:nvSpPr>
          <p:spPr>
            <a:xfrm>
              <a:off x="373190" y="5405702"/>
              <a:ext cx="559320" cy="369332"/>
            </a:xfrm>
            <a:prstGeom prst="rect">
              <a:avLst/>
            </a:prstGeom>
            <a:noFill/>
          </p:spPr>
          <p:txBody>
            <a:bodyPr wrap="none" rtlCol="0">
              <a:spAutoFit/>
            </a:bodyPr>
            <a:lstStyle/>
            <a:p>
              <a:r>
                <a:rPr lang="en-US" b="1" dirty="0"/>
                <a:t>CQL</a:t>
              </a:r>
            </a:p>
          </p:txBody>
        </p:sp>
      </p:grpSp>
      <p:grpSp>
        <p:nvGrpSpPr>
          <p:cNvPr id="84" name="Group 83">
            <a:extLst>
              <a:ext uri="{FF2B5EF4-FFF2-40B4-BE49-F238E27FC236}">
                <a16:creationId xmlns:a16="http://schemas.microsoft.com/office/drawing/2014/main" id="{27F0B9CD-2614-4F52-9207-53A7EC9CC452}"/>
              </a:ext>
            </a:extLst>
          </p:cNvPr>
          <p:cNvGrpSpPr/>
          <p:nvPr/>
        </p:nvGrpSpPr>
        <p:grpSpPr>
          <a:xfrm>
            <a:off x="6253559" y="3667142"/>
            <a:ext cx="864688" cy="469360"/>
            <a:chOff x="125913" y="5331262"/>
            <a:chExt cx="864688" cy="469360"/>
          </a:xfrm>
        </p:grpSpPr>
        <p:sp>
          <p:nvSpPr>
            <p:cNvPr id="85" name="Rectangle: Rounded Corners 84">
              <a:extLst>
                <a:ext uri="{FF2B5EF4-FFF2-40B4-BE49-F238E27FC236}">
                  <a16:creationId xmlns:a16="http://schemas.microsoft.com/office/drawing/2014/main" id="{7498804A-2DF7-4383-B4E5-812BD81917D4}"/>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9865AEA2-91A8-42B9-A662-8EB8C72353D6}"/>
                </a:ext>
              </a:extLst>
            </p:cNvPr>
            <p:cNvPicPr>
              <a:picLocks noChangeAspect="1"/>
            </p:cNvPicPr>
            <p:nvPr/>
          </p:nvPicPr>
          <p:blipFill>
            <a:blip r:embed="rId9"/>
            <a:stretch>
              <a:fillRect/>
            </a:stretch>
          </p:blipFill>
          <p:spPr>
            <a:xfrm>
              <a:off x="162362" y="5431290"/>
              <a:ext cx="278075" cy="318157"/>
            </a:xfrm>
            <a:prstGeom prst="rect">
              <a:avLst/>
            </a:prstGeom>
          </p:spPr>
        </p:pic>
        <p:sp>
          <p:nvSpPr>
            <p:cNvPr id="87" name="TextBox 86">
              <a:extLst>
                <a:ext uri="{FF2B5EF4-FFF2-40B4-BE49-F238E27FC236}">
                  <a16:creationId xmlns:a16="http://schemas.microsoft.com/office/drawing/2014/main" id="{9CC302DA-D44C-4915-AF77-58D43E408848}"/>
                </a:ext>
              </a:extLst>
            </p:cNvPr>
            <p:cNvSpPr txBox="1"/>
            <p:nvPr/>
          </p:nvSpPr>
          <p:spPr>
            <a:xfrm>
              <a:off x="373190" y="5405702"/>
              <a:ext cx="436338" cy="369332"/>
            </a:xfrm>
            <a:prstGeom prst="rect">
              <a:avLst/>
            </a:prstGeom>
            <a:noFill/>
          </p:spPr>
          <p:txBody>
            <a:bodyPr wrap="none" rtlCol="0">
              <a:spAutoFit/>
            </a:bodyPr>
            <a:lstStyle/>
            <a:p>
              <a:r>
                <a:rPr lang="en-US" b="1" dirty="0"/>
                <a:t>CR</a:t>
              </a:r>
            </a:p>
          </p:txBody>
        </p:sp>
      </p:grpSp>
      <p:grpSp>
        <p:nvGrpSpPr>
          <p:cNvPr id="88" name="Group 87">
            <a:extLst>
              <a:ext uri="{FF2B5EF4-FFF2-40B4-BE49-F238E27FC236}">
                <a16:creationId xmlns:a16="http://schemas.microsoft.com/office/drawing/2014/main" id="{A3797EEA-A193-40F0-93E4-AF8C8A63C9F1}"/>
              </a:ext>
            </a:extLst>
          </p:cNvPr>
          <p:cNvGrpSpPr/>
          <p:nvPr/>
        </p:nvGrpSpPr>
        <p:grpSpPr>
          <a:xfrm>
            <a:off x="1773290" y="5745669"/>
            <a:ext cx="1071080" cy="469360"/>
            <a:chOff x="573231" y="6245052"/>
            <a:chExt cx="1071080" cy="469360"/>
          </a:xfrm>
          <a:solidFill>
            <a:srgbClr val="C00000"/>
          </a:solidFill>
        </p:grpSpPr>
        <p:sp>
          <p:nvSpPr>
            <p:cNvPr id="89" name="Rectangle: Rounded Corners 88">
              <a:extLst>
                <a:ext uri="{FF2B5EF4-FFF2-40B4-BE49-F238E27FC236}">
                  <a16:creationId xmlns:a16="http://schemas.microsoft.com/office/drawing/2014/main" id="{075DF316-1951-446D-9FB1-BDDBDB0AD91A}"/>
                </a:ext>
              </a:extLst>
            </p:cNvPr>
            <p:cNvSpPr/>
            <p:nvPr/>
          </p:nvSpPr>
          <p:spPr>
            <a:xfrm>
              <a:off x="573231" y="6245052"/>
              <a:ext cx="1071080"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7F7F0A6B-3E2A-441E-8DEE-E9146833C6A9}"/>
                </a:ext>
              </a:extLst>
            </p:cNvPr>
            <p:cNvSpPr txBox="1"/>
            <p:nvPr/>
          </p:nvSpPr>
          <p:spPr>
            <a:xfrm>
              <a:off x="837680" y="6308209"/>
              <a:ext cx="657552" cy="369332"/>
            </a:xfrm>
            <a:prstGeom prst="rect">
              <a:avLst/>
            </a:prstGeom>
            <a:grpFill/>
          </p:spPr>
          <p:txBody>
            <a:bodyPr wrap="none" rtlCol="0">
              <a:spAutoFit/>
            </a:bodyPr>
            <a:lstStyle/>
            <a:p>
              <a:r>
                <a:rPr lang="en-US" b="1" dirty="0">
                  <a:solidFill>
                    <a:schemeClr val="bg1"/>
                  </a:solidFill>
                </a:rPr>
                <a:t>  </a:t>
              </a:r>
              <a:r>
                <a:rPr lang="en-US" b="1" dirty="0" err="1">
                  <a:solidFill>
                    <a:schemeClr val="bg1"/>
                  </a:solidFill>
                </a:rPr>
                <a:t>eCR</a:t>
              </a:r>
              <a:endParaRPr lang="en-US" b="1" dirty="0">
                <a:solidFill>
                  <a:schemeClr val="bg1"/>
                </a:solidFill>
              </a:endParaRPr>
            </a:p>
          </p:txBody>
        </p:sp>
        <p:pic>
          <p:nvPicPr>
            <p:cNvPr id="90" name="Picture 89">
              <a:extLst>
                <a:ext uri="{FF2B5EF4-FFF2-40B4-BE49-F238E27FC236}">
                  <a16:creationId xmlns:a16="http://schemas.microsoft.com/office/drawing/2014/main" id="{E4E98DAE-AA7E-4DE6-BC83-2A7007BFD1E5}"/>
                </a:ext>
              </a:extLst>
            </p:cNvPr>
            <p:cNvPicPr>
              <a:picLocks noChangeAspect="1"/>
            </p:cNvPicPr>
            <p:nvPr/>
          </p:nvPicPr>
          <p:blipFill>
            <a:blip r:embed="rId9"/>
            <a:stretch>
              <a:fillRect/>
            </a:stretch>
          </p:blipFill>
          <p:spPr>
            <a:xfrm>
              <a:off x="626852" y="6333797"/>
              <a:ext cx="278075" cy="318157"/>
            </a:xfrm>
            <a:prstGeom prst="rect">
              <a:avLst/>
            </a:prstGeom>
            <a:grpFill/>
          </p:spPr>
        </p:pic>
      </p:grpSp>
      <p:pic>
        <p:nvPicPr>
          <p:cNvPr id="3" name="Picture 2">
            <a:extLst>
              <a:ext uri="{FF2B5EF4-FFF2-40B4-BE49-F238E27FC236}">
                <a16:creationId xmlns:a16="http://schemas.microsoft.com/office/drawing/2014/main" id="{4323F97B-673F-44E7-9C2F-0AD4BCECB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pic>
        <p:nvPicPr>
          <p:cNvPr id="5" name="Picture 4">
            <a:extLst>
              <a:ext uri="{FF2B5EF4-FFF2-40B4-BE49-F238E27FC236}">
                <a16:creationId xmlns:a16="http://schemas.microsoft.com/office/drawing/2014/main" id="{1FD093DA-208B-4FD3-B852-B01F024553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29" y="3685319"/>
            <a:ext cx="1764127" cy="424956"/>
          </a:xfrm>
          <a:prstGeom prst="rect">
            <a:avLst/>
          </a:prstGeom>
        </p:spPr>
      </p:pic>
    </p:spTree>
    <p:extLst>
      <p:ext uri="{BB962C8B-B14F-4D97-AF65-F5344CB8AC3E}">
        <p14:creationId xmlns:p14="http://schemas.microsoft.com/office/powerpoint/2010/main" val="299341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0B240845-8E57-362C-82D1-181D2144D62F}"/>
              </a:ext>
            </a:extLst>
          </p:cNvPr>
          <p:cNvGraphicFramePr>
            <a:graphicFrameLocks noGrp="1"/>
          </p:cNvGraphicFramePr>
          <p:nvPr>
            <p:extLst>
              <p:ext uri="{D42A27DB-BD31-4B8C-83A1-F6EECF244321}">
                <p14:modId xmlns:p14="http://schemas.microsoft.com/office/powerpoint/2010/main" val="2552319454"/>
              </p:ext>
            </p:extLst>
          </p:nvPr>
        </p:nvGraphicFramePr>
        <p:xfrm>
          <a:off x="2032000" y="1945640"/>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80790197"/>
                    </a:ext>
                  </a:extLst>
                </a:gridCol>
                <a:gridCol w="2032000">
                  <a:extLst>
                    <a:ext uri="{9D8B030D-6E8A-4147-A177-3AD203B41FA5}">
                      <a16:colId xmlns:a16="http://schemas.microsoft.com/office/drawing/2014/main" val="2917348462"/>
                    </a:ext>
                  </a:extLst>
                </a:gridCol>
                <a:gridCol w="2032000">
                  <a:extLst>
                    <a:ext uri="{9D8B030D-6E8A-4147-A177-3AD203B41FA5}">
                      <a16:colId xmlns:a16="http://schemas.microsoft.com/office/drawing/2014/main" val="3783557471"/>
                    </a:ext>
                  </a:extLst>
                </a:gridCol>
                <a:gridCol w="2032000">
                  <a:extLst>
                    <a:ext uri="{9D8B030D-6E8A-4147-A177-3AD203B41FA5}">
                      <a16:colId xmlns:a16="http://schemas.microsoft.com/office/drawing/2014/main" val="118572835"/>
                    </a:ext>
                  </a:extLst>
                </a:gridCol>
              </a:tblGrid>
              <a:tr h="370840">
                <a:tc>
                  <a:txBody>
                    <a:bodyPr/>
                    <a:lstStyle/>
                    <a:p>
                      <a:r>
                        <a:rPr lang="en-US" dirty="0"/>
                        <a:t>US Core</a:t>
                      </a:r>
                    </a:p>
                  </a:txBody>
                  <a:tcPr/>
                </a:tc>
                <a:tc>
                  <a:txBody>
                    <a:bodyPr/>
                    <a:lstStyle/>
                    <a:p>
                      <a:r>
                        <a:rPr lang="en-US" dirty="0"/>
                        <a:t>QI Core</a:t>
                      </a:r>
                    </a:p>
                  </a:txBody>
                  <a:tcPr/>
                </a:tc>
                <a:tc>
                  <a:txBody>
                    <a:bodyPr/>
                    <a:lstStyle/>
                    <a:p>
                      <a:r>
                        <a:rPr lang="en-US" dirty="0"/>
                        <a:t>QM IG</a:t>
                      </a:r>
                    </a:p>
                  </a:txBody>
                  <a:tcPr/>
                </a:tc>
                <a:tc>
                  <a:txBody>
                    <a:bodyPr/>
                    <a:lstStyle/>
                    <a:p>
                      <a:r>
                        <a:rPr lang="en-US" dirty="0"/>
                        <a:t>DEQM IG</a:t>
                      </a:r>
                    </a:p>
                  </a:txBody>
                  <a:tcPr/>
                </a:tc>
                <a:extLst>
                  <a:ext uri="{0D108BD9-81ED-4DB2-BD59-A6C34878D82A}">
                    <a16:rowId xmlns:a16="http://schemas.microsoft.com/office/drawing/2014/main" val="1241963940"/>
                  </a:ext>
                </a:extLst>
              </a:tr>
              <a:tr h="370840">
                <a:tc>
                  <a:txBody>
                    <a:bodyPr/>
                    <a:lstStyle/>
                    <a:p>
                      <a:r>
                        <a:rPr lang="en-US" dirty="0"/>
                        <a:t>3.1.1</a:t>
                      </a:r>
                    </a:p>
                  </a:txBody>
                  <a:tcPr/>
                </a:tc>
                <a:tc>
                  <a:txBody>
                    <a:bodyPr/>
                    <a:lstStyle/>
                    <a:p>
                      <a:r>
                        <a:rPr lang="en-US" dirty="0"/>
                        <a:t>4.1.1</a:t>
                      </a:r>
                    </a:p>
                  </a:txBody>
                  <a:tcPr/>
                </a:tc>
                <a:tc>
                  <a:txBody>
                    <a:bodyPr/>
                    <a:lstStyle/>
                    <a:p>
                      <a:r>
                        <a:rPr lang="en-US" dirty="0"/>
                        <a:t>4.0.0</a:t>
                      </a:r>
                    </a:p>
                  </a:txBody>
                  <a:tcPr/>
                </a:tc>
                <a:tc>
                  <a:txBody>
                    <a:bodyPr/>
                    <a:lstStyle/>
                    <a:p>
                      <a:r>
                        <a:rPr lang="en-US" dirty="0"/>
                        <a:t>4.0.0</a:t>
                      </a:r>
                    </a:p>
                  </a:txBody>
                  <a:tcPr/>
                </a:tc>
                <a:extLst>
                  <a:ext uri="{0D108BD9-81ED-4DB2-BD59-A6C34878D82A}">
                    <a16:rowId xmlns:a16="http://schemas.microsoft.com/office/drawing/2014/main" val="2738434977"/>
                  </a:ext>
                </a:extLst>
              </a:tr>
              <a:tr h="370840">
                <a:tc>
                  <a:txBody>
                    <a:bodyPr/>
                    <a:lstStyle/>
                    <a:p>
                      <a:r>
                        <a:rPr lang="en-US" dirty="0"/>
                        <a:t>6.1.0</a:t>
                      </a:r>
                    </a:p>
                  </a:txBody>
                  <a:tcPr/>
                </a:tc>
                <a:tc>
                  <a:txBody>
                    <a:bodyPr/>
                    <a:lstStyle/>
                    <a:p>
                      <a:r>
                        <a:rPr lang="en-US" dirty="0"/>
                        <a:t>6.0.0</a:t>
                      </a:r>
                    </a:p>
                  </a:txBody>
                  <a:tcPr/>
                </a:tc>
                <a:tc>
                  <a:txBody>
                    <a:bodyPr/>
                    <a:lstStyle/>
                    <a:p>
                      <a:r>
                        <a:rPr lang="en-US" dirty="0"/>
                        <a:t>5.0.0</a:t>
                      </a:r>
                    </a:p>
                  </a:txBody>
                  <a:tcPr/>
                </a:tc>
                <a:tc>
                  <a:txBody>
                    <a:bodyPr/>
                    <a:lstStyle/>
                    <a:p>
                      <a:r>
                        <a:rPr lang="en-US" dirty="0"/>
                        <a:t>5.0.0</a:t>
                      </a:r>
                    </a:p>
                  </a:txBody>
                  <a:tcPr/>
                </a:tc>
                <a:extLst>
                  <a:ext uri="{0D108BD9-81ED-4DB2-BD59-A6C34878D82A}">
                    <a16:rowId xmlns:a16="http://schemas.microsoft.com/office/drawing/2014/main" val="3898374833"/>
                  </a:ext>
                </a:extLst>
              </a:tr>
              <a:tr h="370840">
                <a:tc>
                  <a:txBody>
                    <a:bodyPr/>
                    <a:lstStyle/>
                    <a:p>
                      <a:r>
                        <a:rPr lang="en-US" dirty="0"/>
                        <a:t>7.0.0</a:t>
                      </a:r>
                    </a:p>
                  </a:txBody>
                  <a:tcPr/>
                </a:tc>
                <a:tc>
                  <a:txBody>
                    <a:bodyPr/>
                    <a:lstStyle/>
                    <a:p>
                      <a:r>
                        <a:rPr lang="en-US" dirty="0"/>
                        <a:t>7.0.0?</a:t>
                      </a:r>
                    </a:p>
                  </a:txBody>
                  <a:tcPr/>
                </a:tc>
                <a:tc>
                  <a:txBody>
                    <a:bodyPr/>
                    <a:lstStyle/>
                    <a:p>
                      <a:r>
                        <a:rPr lang="en-US" dirty="0"/>
                        <a:t>6.0.0?</a:t>
                      </a:r>
                    </a:p>
                  </a:txBody>
                  <a:tcPr/>
                </a:tc>
                <a:tc>
                  <a:txBody>
                    <a:bodyPr/>
                    <a:lstStyle/>
                    <a:p>
                      <a:r>
                        <a:rPr lang="en-US" dirty="0"/>
                        <a:t>6.0.0?</a:t>
                      </a:r>
                    </a:p>
                  </a:txBody>
                  <a:tcPr/>
                </a:tc>
                <a:extLst>
                  <a:ext uri="{0D108BD9-81ED-4DB2-BD59-A6C34878D82A}">
                    <a16:rowId xmlns:a16="http://schemas.microsoft.com/office/drawing/2014/main" val="1643762129"/>
                  </a:ext>
                </a:extLst>
              </a:tr>
            </a:tbl>
          </a:graphicData>
        </a:graphic>
      </p:graphicFrame>
      <p:sp>
        <p:nvSpPr>
          <p:cNvPr id="10" name="TextBox 9">
            <a:extLst>
              <a:ext uri="{FF2B5EF4-FFF2-40B4-BE49-F238E27FC236}">
                <a16:creationId xmlns:a16="http://schemas.microsoft.com/office/drawing/2014/main" id="{A37E5B80-F137-0BA9-A8E2-C99C327C1E70}"/>
              </a:ext>
            </a:extLst>
          </p:cNvPr>
          <p:cNvSpPr txBox="1"/>
          <p:nvPr/>
        </p:nvSpPr>
        <p:spPr>
          <a:xfrm>
            <a:off x="4773478" y="1596325"/>
            <a:ext cx="521297" cy="369332"/>
          </a:xfrm>
          <a:prstGeom prst="rect">
            <a:avLst/>
          </a:prstGeom>
          <a:noFill/>
        </p:spPr>
        <p:txBody>
          <a:bodyPr wrap="none" rtlCol="0">
            <a:spAutoFit/>
          </a:bodyPr>
          <a:lstStyle/>
          <a:p>
            <a:r>
              <a:rPr lang="en-US" dirty="0"/>
              <a:t>SEP</a:t>
            </a:r>
          </a:p>
        </p:txBody>
      </p:sp>
      <p:sp>
        <p:nvSpPr>
          <p:cNvPr id="11" name="TextBox 10">
            <a:extLst>
              <a:ext uri="{FF2B5EF4-FFF2-40B4-BE49-F238E27FC236}">
                <a16:creationId xmlns:a16="http://schemas.microsoft.com/office/drawing/2014/main" id="{D94ABEA1-A0F2-B6C7-5D3B-A631EDBB5DA0}"/>
              </a:ext>
            </a:extLst>
          </p:cNvPr>
          <p:cNvSpPr txBox="1"/>
          <p:nvPr/>
        </p:nvSpPr>
        <p:spPr>
          <a:xfrm>
            <a:off x="6860585" y="1576308"/>
            <a:ext cx="536557" cy="369332"/>
          </a:xfrm>
          <a:prstGeom prst="rect">
            <a:avLst/>
          </a:prstGeom>
          <a:noFill/>
        </p:spPr>
        <p:txBody>
          <a:bodyPr wrap="none" rtlCol="0">
            <a:spAutoFit/>
          </a:bodyPr>
          <a:lstStyle/>
          <a:p>
            <a:r>
              <a:rPr lang="en-US" dirty="0"/>
              <a:t>JAN</a:t>
            </a:r>
          </a:p>
        </p:txBody>
      </p:sp>
      <p:sp>
        <p:nvSpPr>
          <p:cNvPr id="12" name="TextBox 11">
            <a:extLst>
              <a:ext uri="{FF2B5EF4-FFF2-40B4-BE49-F238E27FC236}">
                <a16:creationId xmlns:a16="http://schemas.microsoft.com/office/drawing/2014/main" id="{2ACE5FAB-E27E-25DF-534B-DE54723396F9}"/>
              </a:ext>
            </a:extLst>
          </p:cNvPr>
          <p:cNvSpPr txBox="1"/>
          <p:nvPr/>
        </p:nvSpPr>
        <p:spPr>
          <a:xfrm>
            <a:off x="8702303" y="1595983"/>
            <a:ext cx="610167" cy="369332"/>
          </a:xfrm>
          <a:prstGeom prst="rect">
            <a:avLst/>
          </a:prstGeom>
          <a:noFill/>
        </p:spPr>
        <p:txBody>
          <a:bodyPr wrap="none" rtlCol="0">
            <a:spAutoFit/>
          </a:bodyPr>
          <a:lstStyle/>
          <a:p>
            <a:r>
              <a:rPr lang="en-US" dirty="0"/>
              <a:t>MAY</a:t>
            </a:r>
          </a:p>
        </p:txBody>
      </p:sp>
      <p:sp>
        <p:nvSpPr>
          <p:cNvPr id="13" name="TextBox 12">
            <a:extLst>
              <a:ext uri="{FF2B5EF4-FFF2-40B4-BE49-F238E27FC236}">
                <a16:creationId xmlns:a16="http://schemas.microsoft.com/office/drawing/2014/main" id="{3BFEA727-8ABC-465B-2B02-1F6BC4CDB1BF}"/>
              </a:ext>
            </a:extLst>
          </p:cNvPr>
          <p:cNvSpPr txBox="1"/>
          <p:nvPr/>
        </p:nvSpPr>
        <p:spPr>
          <a:xfrm>
            <a:off x="10290874" y="2317988"/>
            <a:ext cx="652743" cy="369332"/>
          </a:xfrm>
          <a:prstGeom prst="rect">
            <a:avLst/>
          </a:prstGeom>
          <a:noFill/>
        </p:spPr>
        <p:txBody>
          <a:bodyPr wrap="none" rtlCol="0">
            <a:spAutoFit/>
          </a:bodyPr>
          <a:lstStyle/>
          <a:p>
            <a:r>
              <a:rPr lang="en-US" dirty="0"/>
              <a:t>2023</a:t>
            </a:r>
          </a:p>
        </p:txBody>
      </p:sp>
      <p:sp>
        <p:nvSpPr>
          <p:cNvPr id="15" name="TextBox 14">
            <a:extLst>
              <a:ext uri="{FF2B5EF4-FFF2-40B4-BE49-F238E27FC236}">
                <a16:creationId xmlns:a16="http://schemas.microsoft.com/office/drawing/2014/main" id="{E19A207F-2DE5-D238-1DD2-B4F64CCE947B}"/>
              </a:ext>
            </a:extLst>
          </p:cNvPr>
          <p:cNvSpPr txBox="1"/>
          <p:nvPr/>
        </p:nvSpPr>
        <p:spPr>
          <a:xfrm>
            <a:off x="10290872" y="2687320"/>
            <a:ext cx="652743" cy="369332"/>
          </a:xfrm>
          <a:prstGeom prst="rect">
            <a:avLst/>
          </a:prstGeom>
          <a:noFill/>
        </p:spPr>
        <p:txBody>
          <a:bodyPr wrap="none" rtlCol="0">
            <a:spAutoFit/>
          </a:bodyPr>
          <a:lstStyle/>
          <a:p>
            <a:r>
              <a:rPr lang="en-US" dirty="0"/>
              <a:t>2024</a:t>
            </a:r>
          </a:p>
        </p:txBody>
      </p:sp>
      <p:sp>
        <p:nvSpPr>
          <p:cNvPr id="16" name="TextBox 15">
            <a:extLst>
              <a:ext uri="{FF2B5EF4-FFF2-40B4-BE49-F238E27FC236}">
                <a16:creationId xmlns:a16="http://schemas.microsoft.com/office/drawing/2014/main" id="{0B1CB06C-62A3-3478-7EA4-3125ED9247BE}"/>
              </a:ext>
            </a:extLst>
          </p:cNvPr>
          <p:cNvSpPr txBox="1"/>
          <p:nvPr/>
        </p:nvSpPr>
        <p:spPr>
          <a:xfrm>
            <a:off x="10290872" y="3056652"/>
            <a:ext cx="652743" cy="369332"/>
          </a:xfrm>
          <a:prstGeom prst="rect">
            <a:avLst/>
          </a:prstGeom>
          <a:noFill/>
        </p:spPr>
        <p:txBody>
          <a:bodyPr wrap="none" rtlCol="0">
            <a:spAutoFit/>
          </a:bodyPr>
          <a:lstStyle/>
          <a:p>
            <a:r>
              <a:rPr lang="en-US" dirty="0"/>
              <a:t>2025</a:t>
            </a:r>
          </a:p>
        </p:txBody>
      </p:sp>
    </p:spTree>
    <p:extLst>
      <p:ext uri="{BB962C8B-B14F-4D97-AF65-F5344CB8AC3E}">
        <p14:creationId xmlns:p14="http://schemas.microsoft.com/office/powerpoint/2010/main" val="2112387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a:extLst>
              <a:ext uri="{FF2B5EF4-FFF2-40B4-BE49-F238E27FC236}">
                <a16:creationId xmlns:a16="http://schemas.microsoft.com/office/drawing/2014/main" id="{394A4A7F-65BB-7F5E-40E7-7A6BC6C3373A}"/>
              </a:ext>
            </a:extLst>
          </p:cNvPr>
          <p:cNvGraphicFramePr/>
          <p:nvPr>
            <p:extLst>
              <p:ext uri="{D42A27DB-BD31-4B8C-83A1-F6EECF244321}">
                <p14:modId xmlns:p14="http://schemas.microsoft.com/office/powerpoint/2010/main" val="1342805159"/>
              </p:ext>
            </p:extLst>
          </p:nvPr>
        </p:nvGraphicFramePr>
        <p:xfrm>
          <a:off x="3195074" y="1454793"/>
          <a:ext cx="5786120" cy="3948414"/>
        </p:xfrm>
        <a:graphic>
          <a:graphicData uri="http://schemas.openxmlformats.org/drawingml/2006/chart">
            <c:chart xmlns:c="http://schemas.openxmlformats.org/drawingml/2006/chart" xmlns:r="http://schemas.openxmlformats.org/officeDocument/2006/relationships" r:id="rId2"/>
          </a:graphicData>
        </a:graphic>
      </p:graphicFrame>
      <p:sp>
        <p:nvSpPr>
          <p:cNvPr id="2" name="Arrow: Circular 1">
            <a:extLst>
              <a:ext uri="{FF2B5EF4-FFF2-40B4-BE49-F238E27FC236}">
                <a16:creationId xmlns:a16="http://schemas.microsoft.com/office/drawing/2014/main" id="{4681636B-CFDA-3536-0320-0C7D995F7EB4}"/>
              </a:ext>
            </a:extLst>
          </p:cNvPr>
          <p:cNvSpPr/>
          <p:nvPr/>
        </p:nvSpPr>
        <p:spPr>
          <a:xfrm>
            <a:off x="4093270" y="1454793"/>
            <a:ext cx="4005460" cy="3931023"/>
          </a:xfrm>
          <a:prstGeom prst="circularArrow">
            <a:avLst>
              <a:gd name="adj1" fmla="val 7549"/>
              <a:gd name="adj2" fmla="val 441083"/>
              <a:gd name="adj3" fmla="val 11274795"/>
              <a:gd name="adj4" fmla="val 12242425"/>
              <a:gd name="adj5" fmla="val 707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144A4D06-FC05-C7A7-D312-434934C17431}"/>
              </a:ext>
            </a:extLst>
          </p:cNvPr>
          <p:cNvSpPr txBox="1"/>
          <p:nvPr/>
        </p:nvSpPr>
        <p:spPr>
          <a:xfrm>
            <a:off x="3863086" y="2685252"/>
            <a:ext cx="423514" cy="307777"/>
          </a:xfrm>
          <a:prstGeom prst="rect">
            <a:avLst/>
          </a:prstGeom>
          <a:noFill/>
        </p:spPr>
        <p:txBody>
          <a:bodyPr wrap="none" rtlCol="0">
            <a:spAutoFit/>
          </a:bodyPr>
          <a:lstStyle/>
          <a:p>
            <a:r>
              <a:rPr lang="en-US" sz="1400" dirty="0"/>
              <a:t>Jan</a:t>
            </a:r>
          </a:p>
        </p:txBody>
      </p:sp>
      <p:sp>
        <p:nvSpPr>
          <p:cNvPr id="4" name="TextBox 3">
            <a:extLst>
              <a:ext uri="{FF2B5EF4-FFF2-40B4-BE49-F238E27FC236}">
                <a16:creationId xmlns:a16="http://schemas.microsoft.com/office/drawing/2014/main" id="{B72BA0D4-63CE-B2C2-6782-52303F50C451}"/>
              </a:ext>
            </a:extLst>
          </p:cNvPr>
          <p:cNvSpPr txBox="1"/>
          <p:nvPr/>
        </p:nvSpPr>
        <p:spPr>
          <a:xfrm>
            <a:off x="7357162" y="1798104"/>
            <a:ext cx="503536" cy="307777"/>
          </a:xfrm>
          <a:prstGeom prst="rect">
            <a:avLst/>
          </a:prstGeom>
          <a:noFill/>
        </p:spPr>
        <p:txBody>
          <a:bodyPr wrap="none" rtlCol="0">
            <a:spAutoFit/>
          </a:bodyPr>
          <a:lstStyle/>
          <a:p>
            <a:r>
              <a:rPr lang="en-US" sz="1400" dirty="0"/>
              <a:t>May</a:t>
            </a:r>
          </a:p>
        </p:txBody>
      </p:sp>
      <p:sp>
        <p:nvSpPr>
          <p:cNvPr id="5" name="TextBox 4">
            <a:extLst>
              <a:ext uri="{FF2B5EF4-FFF2-40B4-BE49-F238E27FC236}">
                <a16:creationId xmlns:a16="http://schemas.microsoft.com/office/drawing/2014/main" id="{2830DC5A-A55C-BADC-2279-CAA491DFAB76}"/>
              </a:ext>
            </a:extLst>
          </p:cNvPr>
          <p:cNvSpPr txBox="1"/>
          <p:nvPr/>
        </p:nvSpPr>
        <p:spPr>
          <a:xfrm>
            <a:off x="6383585" y="5258014"/>
            <a:ext cx="450764" cy="307777"/>
          </a:xfrm>
          <a:prstGeom prst="rect">
            <a:avLst/>
          </a:prstGeom>
          <a:noFill/>
        </p:spPr>
        <p:txBody>
          <a:bodyPr wrap="none" rtlCol="0">
            <a:spAutoFit/>
          </a:bodyPr>
          <a:lstStyle/>
          <a:p>
            <a:r>
              <a:rPr lang="en-US" sz="1400" dirty="0"/>
              <a:t>Sep</a:t>
            </a:r>
          </a:p>
        </p:txBody>
      </p:sp>
      <p:sp>
        <p:nvSpPr>
          <p:cNvPr id="7" name="TextBox 6">
            <a:extLst>
              <a:ext uri="{FF2B5EF4-FFF2-40B4-BE49-F238E27FC236}">
                <a16:creationId xmlns:a16="http://schemas.microsoft.com/office/drawing/2014/main" id="{215617B2-255A-EA27-964C-D3A629C9B2A2}"/>
              </a:ext>
            </a:extLst>
          </p:cNvPr>
          <p:cNvSpPr txBox="1"/>
          <p:nvPr/>
        </p:nvSpPr>
        <p:spPr>
          <a:xfrm>
            <a:off x="4386704" y="1782972"/>
            <a:ext cx="448136" cy="307777"/>
          </a:xfrm>
          <a:prstGeom prst="rect">
            <a:avLst/>
          </a:prstGeom>
          <a:noFill/>
        </p:spPr>
        <p:txBody>
          <a:bodyPr wrap="none" rtlCol="0">
            <a:spAutoFit/>
          </a:bodyPr>
          <a:lstStyle/>
          <a:p>
            <a:r>
              <a:rPr lang="en-US" sz="1400" dirty="0"/>
              <a:t>Feb</a:t>
            </a:r>
          </a:p>
        </p:txBody>
      </p:sp>
      <p:sp>
        <p:nvSpPr>
          <p:cNvPr id="8" name="TextBox 7">
            <a:extLst>
              <a:ext uri="{FF2B5EF4-FFF2-40B4-BE49-F238E27FC236}">
                <a16:creationId xmlns:a16="http://schemas.microsoft.com/office/drawing/2014/main" id="{0B0ECA59-7BD7-F0EE-55F5-A468D0EE9B3C}"/>
              </a:ext>
            </a:extLst>
          </p:cNvPr>
          <p:cNvSpPr txBox="1"/>
          <p:nvPr/>
        </p:nvSpPr>
        <p:spPr>
          <a:xfrm>
            <a:off x="5378784" y="1300904"/>
            <a:ext cx="487634" cy="307777"/>
          </a:xfrm>
          <a:prstGeom prst="rect">
            <a:avLst/>
          </a:prstGeom>
          <a:noFill/>
        </p:spPr>
        <p:txBody>
          <a:bodyPr wrap="none" rtlCol="0">
            <a:spAutoFit/>
          </a:bodyPr>
          <a:lstStyle/>
          <a:p>
            <a:r>
              <a:rPr lang="en-US" sz="1400" dirty="0"/>
              <a:t>Mar</a:t>
            </a:r>
          </a:p>
        </p:txBody>
      </p:sp>
      <p:sp>
        <p:nvSpPr>
          <p:cNvPr id="9" name="TextBox 8">
            <a:extLst>
              <a:ext uri="{FF2B5EF4-FFF2-40B4-BE49-F238E27FC236}">
                <a16:creationId xmlns:a16="http://schemas.microsoft.com/office/drawing/2014/main" id="{16A6B700-1DCA-7713-5E16-A1756F9D74B2}"/>
              </a:ext>
            </a:extLst>
          </p:cNvPr>
          <p:cNvSpPr txBox="1"/>
          <p:nvPr/>
        </p:nvSpPr>
        <p:spPr>
          <a:xfrm>
            <a:off x="6349346" y="1300904"/>
            <a:ext cx="445956" cy="307777"/>
          </a:xfrm>
          <a:prstGeom prst="rect">
            <a:avLst/>
          </a:prstGeom>
          <a:noFill/>
        </p:spPr>
        <p:txBody>
          <a:bodyPr wrap="none" rtlCol="0">
            <a:spAutoFit/>
          </a:bodyPr>
          <a:lstStyle/>
          <a:p>
            <a:r>
              <a:rPr lang="en-US" sz="1400" dirty="0"/>
              <a:t>Apr</a:t>
            </a:r>
          </a:p>
        </p:txBody>
      </p:sp>
      <p:sp>
        <p:nvSpPr>
          <p:cNvPr id="10" name="TextBox 9">
            <a:extLst>
              <a:ext uri="{FF2B5EF4-FFF2-40B4-BE49-F238E27FC236}">
                <a16:creationId xmlns:a16="http://schemas.microsoft.com/office/drawing/2014/main" id="{08D8B34D-4EA6-2E20-06AB-565CA6F26F87}"/>
              </a:ext>
            </a:extLst>
          </p:cNvPr>
          <p:cNvSpPr txBox="1"/>
          <p:nvPr/>
        </p:nvSpPr>
        <p:spPr>
          <a:xfrm>
            <a:off x="7927182" y="2774594"/>
            <a:ext cx="431528" cy="307777"/>
          </a:xfrm>
          <a:prstGeom prst="rect">
            <a:avLst/>
          </a:prstGeom>
          <a:noFill/>
        </p:spPr>
        <p:txBody>
          <a:bodyPr wrap="none" rtlCol="0">
            <a:spAutoFit/>
          </a:bodyPr>
          <a:lstStyle/>
          <a:p>
            <a:r>
              <a:rPr lang="en-US" sz="1400" dirty="0"/>
              <a:t>Jun</a:t>
            </a:r>
          </a:p>
        </p:txBody>
      </p:sp>
      <p:sp>
        <p:nvSpPr>
          <p:cNvPr id="11" name="TextBox 10">
            <a:extLst>
              <a:ext uri="{FF2B5EF4-FFF2-40B4-BE49-F238E27FC236}">
                <a16:creationId xmlns:a16="http://schemas.microsoft.com/office/drawing/2014/main" id="{F7253019-DFA8-AA7E-0538-94448DE772C2}"/>
              </a:ext>
            </a:extLst>
          </p:cNvPr>
          <p:cNvSpPr txBox="1"/>
          <p:nvPr/>
        </p:nvSpPr>
        <p:spPr>
          <a:xfrm>
            <a:off x="7953631" y="3737519"/>
            <a:ext cx="378630" cy="307777"/>
          </a:xfrm>
          <a:prstGeom prst="rect">
            <a:avLst/>
          </a:prstGeom>
          <a:noFill/>
        </p:spPr>
        <p:txBody>
          <a:bodyPr wrap="none" rtlCol="0">
            <a:spAutoFit/>
          </a:bodyPr>
          <a:lstStyle/>
          <a:p>
            <a:r>
              <a:rPr lang="en-US" sz="1400" dirty="0"/>
              <a:t>Jul</a:t>
            </a:r>
          </a:p>
        </p:txBody>
      </p:sp>
      <p:sp>
        <p:nvSpPr>
          <p:cNvPr id="12" name="TextBox 11">
            <a:extLst>
              <a:ext uri="{FF2B5EF4-FFF2-40B4-BE49-F238E27FC236}">
                <a16:creationId xmlns:a16="http://schemas.microsoft.com/office/drawing/2014/main" id="{40F2306E-AFF0-C51E-2724-BB37AF8A6B96}"/>
              </a:ext>
            </a:extLst>
          </p:cNvPr>
          <p:cNvSpPr txBox="1"/>
          <p:nvPr/>
        </p:nvSpPr>
        <p:spPr>
          <a:xfrm>
            <a:off x="7357162" y="4744087"/>
            <a:ext cx="468398" cy="307777"/>
          </a:xfrm>
          <a:prstGeom prst="rect">
            <a:avLst/>
          </a:prstGeom>
          <a:noFill/>
        </p:spPr>
        <p:txBody>
          <a:bodyPr wrap="none" rtlCol="0">
            <a:spAutoFit/>
          </a:bodyPr>
          <a:lstStyle/>
          <a:p>
            <a:r>
              <a:rPr lang="en-US" sz="1400" dirty="0"/>
              <a:t>Aug</a:t>
            </a:r>
          </a:p>
        </p:txBody>
      </p:sp>
      <p:sp>
        <p:nvSpPr>
          <p:cNvPr id="13" name="TextBox 12">
            <a:extLst>
              <a:ext uri="{FF2B5EF4-FFF2-40B4-BE49-F238E27FC236}">
                <a16:creationId xmlns:a16="http://schemas.microsoft.com/office/drawing/2014/main" id="{F79CCFD8-DF01-AE72-5CD2-E8C0BD63DFA4}"/>
              </a:ext>
            </a:extLst>
          </p:cNvPr>
          <p:cNvSpPr txBox="1"/>
          <p:nvPr/>
        </p:nvSpPr>
        <p:spPr>
          <a:xfrm>
            <a:off x="5402829" y="5249318"/>
            <a:ext cx="439544" cy="307777"/>
          </a:xfrm>
          <a:prstGeom prst="rect">
            <a:avLst/>
          </a:prstGeom>
          <a:noFill/>
        </p:spPr>
        <p:txBody>
          <a:bodyPr wrap="none" rtlCol="0">
            <a:spAutoFit/>
          </a:bodyPr>
          <a:lstStyle/>
          <a:p>
            <a:r>
              <a:rPr lang="en-US" sz="1400" dirty="0"/>
              <a:t>Oct</a:t>
            </a:r>
          </a:p>
        </p:txBody>
      </p:sp>
      <p:sp>
        <p:nvSpPr>
          <p:cNvPr id="14" name="TextBox 13">
            <a:extLst>
              <a:ext uri="{FF2B5EF4-FFF2-40B4-BE49-F238E27FC236}">
                <a16:creationId xmlns:a16="http://schemas.microsoft.com/office/drawing/2014/main" id="{2B831CF1-BF19-3A73-784C-30F8DAAC7B78}"/>
              </a:ext>
            </a:extLst>
          </p:cNvPr>
          <p:cNvSpPr txBox="1"/>
          <p:nvPr/>
        </p:nvSpPr>
        <p:spPr>
          <a:xfrm>
            <a:off x="4386704" y="4744086"/>
            <a:ext cx="475643" cy="307777"/>
          </a:xfrm>
          <a:prstGeom prst="rect">
            <a:avLst/>
          </a:prstGeom>
          <a:noFill/>
        </p:spPr>
        <p:txBody>
          <a:bodyPr wrap="none" rtlCol="0">
            <a:spAutoFit/>
          </a:bodyPr>
          <a:lstStyle/>
          <a:p>
            <a:r>
              <a:rPr lang="en-US" sz="1400" dirty="0"/>
              <a:t>Nov</a:t>
            </a:r>
          </a:p>
        </p:txBody>
      </p:sp>
      <p:sp>
        <p:nvSpPr>
          <p:cNvPr id="15" name="TextBox 14">
            <a:extLst>
              <a:ext uri="{FF2B5EF4-FFF2-40B4-BE49-F238E27FC236}">
                <a16:creationId xmlns:a16="http://schemas.microsoft.com/office/drawing/2014/main" id="{6182C983-246A-EA91-7A68-BC865A6E986C}"/>
              </a:ext>
            </a:extLst>
          </p:cNvPr>
          <p:cNvSpPr txBox="1"/>
          <p:nvPr/>
        </p:nvSpPr>
        <p:spPr>
          <a:xfrm>
            <a:off x="3777988" y="3737519"/>
            <a:ext cx="460382" cy="307777"/>
          </a:xfrm>
          <a:prstGeom prst="rect">
            <a:avLst/>
          </a:prstGeom>
          <a:noFill/>
        </p:spPr>
        <p:txBody>
          <a:bodyPr wrap="none" rtlCol="0">
            <a:spAutoFit/>
          </a:bodyPr>
          <a:lstStyle/>
          <a:p>
            <a:r>
              <a:rPr lang="en-US" sz="1400" dirty="0"/>
              <a:t>Dec</a:t>
            </a:r>
          </a:p>
        </p:txBody>
      </p:sp>
      <p:sp>
        <p:nvSpPr>
          <p:cNvPr id="25" name="TextBox 24">
            <a:extLst>
              <a:ext uri="{FF2B5EF4-FFF2-40B4-BE49-F238E27FC236}">
                <a16:creationId xmlns:a16="http://schemas.microsoft.com/office/drawing/2014/main" id="{9B893D9D-4A58-4FF2-C77A-7189354BA636}"/>
              </a:ext>
            </a:extLst>
          </p:cNvPr>
          <p:cNvSpPr txBox="1"/>
          <p:nvPr/>
        </p:nvSpPr>
        <p:spPr>
          <a:xfrm>
            <a:off x="8028432" y="1719749"/>
            <a:ext cx="1589089" cy="369332"/>
          </a:xfrm>
          <a:prstGeom prst="rect">
            <a:avLst/>
          </a:prstGeom>
          <a:noFill/>
        </p:spPr>
        <p:txBody>
          <a:bodyPr wrap="none" rtlCol="0">
            <a:spAutoFit/>
          </a:bodyPr>
          <a:lstStyle/>
          <a:p>
            <a:r>
              <a:rPr lang="en-US" dirty="0"/>
              <a:t>Annual Update</a:t>
            </a:r>
          </a:p>
        </p:txBody>
      </p:sp>
      <p:pic>
        <p:nvPicPr>
          <p:cNvPr id="26" name="Picture 2" descr="Voting - Free hands and gestures icons">
            <a:hlinkClick r:id="rId3"/>
            <a:extLst>
              <a:ext uri="{FF2B5EF4-FFF2-40B4-BE49-F238E27FC236}">
                <a16:creationId xmlns:a16="http://schemas.microsoft.com/office/drawing/2014/main" id="{641EA26D-110F-CE7F-E19A-B4E1D81C89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1854" y="2695328"/>
            <a:ext cx="297701" cy="2977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Voting - Free hands and gestures icons">
            <a:hlinkClick r:id="rId5"/>
            <a:extLst>
              <a:ext uri="{FF2B5EF4-FFF2-40B4-BE49-F238E27FC236}">
                <a16:creationId xmlns:a16="http://schemas.microsoft.com/office/drawing/2014/main" id="{E9A65997-7C9D-5965-896A-33DBD2286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4896" y="1408314"/>
            <a:ext cx="297701" cy="2977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Voting - Free hands and gestures icons">
            <a:hlinkClick r:id="rId6"/>
            <a:extLst>
              <a:ext uri="{FF2B5EF4-FFF2-40B4-BE49-F238E27FC236}">
                <a16:creationId xmlns:a16="http://schemas.microsoft.com/office/drawing/2014/main" id="{3E299F3C-169C-99E3-14D6-73894D4D0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5498" y="5565791"/>
            <a:ext cx="297701" cy="29770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E00818BB-B1C1-473A-4F0B-92F30806BE17}"/>
              </a:ext>
            </a:extLst>
          </p:cNvPr>
          <p:cNvSpPr txBox="1"/>
          <p:nvPr/>
        </p:nvSpPr>
        <p:spPr>
          <a:xfrm>
            <a:off x="6949218" y="6026076"/>
            <a:ext cx="835678" cy="369332"/>
          </a:xfrm>
          <a:prstGeom prst="rect">
            <a:avLst/>
          </a:prstGeom>
          <a:noFill/>
        </p:spPr>
        <p:txBody>
          <a:bodyPr wrap="none" rtlCol="0">
            <a:spAutoFit/>
          </a:bodyPr>
          <a:lstStyle/>
          <a:p>
            <a:r>
              <a:rPr lang="en-US" dirty="0" err="1"/>
              <a:t>QICore</a:t>
            </a:r>
            <a:endParaRPr lang="en-US" dirty="0"/>
          </a:p>
        </p:txBody>
      </p:sp>
      <p:sp>
        <p:nvSpPr>
          <p:cNvPr id="30" name="TextBox 29">
            <a:extLst>
              <a:ext uri="{FF2B5EF4-FFF2-40B4-BE49-F238E27FC236}">
                <a16:creationId xmlns:a16="http://schemas.microsoft.com/office/drawing/2014/main" id="{626689E8-34DB-3410-FBB6-9AFE4CE1C604}"/>
              </a:ext>
            </a:extLst>
          </p:cNvPr>
          <p:cNvSpPr txBox="1"/>
          <p:nvPr/>
        </p:nvSpPr>
        <p:spPr>
          <a:xfrm>
            <a:off x="2575331" y="2302757"/>
            <a:ext cx="875753" cy="369332"/>
          </a:xfrm>
          <a:prstGeom prst="rect">
            <a:avLst/>
          </a:prstGeom>
          <a:noFill/>
        </p:spPr>
        <p:txBody>
          <a:bodyPr wrap="none" rtlCol="0">
            <a:spAutoFit/>
          </a:bodyPr>
          <a:lstStyle/>
          <a:p>
            <a:r>
              <a:rPr lang="en-US" dirty="0" err="1"/>
              <a:t>USCore</a:t>
            </a:r>
            <a:endParaRPr lang="en-US" dirty="0"/>
          </a:p>
        </p:txBody>
      </p:sp>
      <p:sp>
        <p:nvSpPr>
          <p:cNvPr id="31" name="TextBox 30">
            <a:extLst>
              <a:ext uri="{FF2B5EF4-FFF2-40B4-BE49-F238E27FC236}">
                <a16:creationId xmlns:a16="http://schemas.microsoft.com/office/drawing/2014/main" id="{DCD13BA4-102F-7CBD-1703-2B802922E563}"/>
              </a:ext>
            </a:extLst>
          </p:cNvPr>
          <p:cNvSpPr txBox="1"/>
          <p:nvPr/>
        </p:nvSpPr>
        <p:spPr>
          <a:xfrm>
            <a:off x="1555266" y="2743816"/>
            <a:ext cx="793807" cy="369332"/>
          </a:xfrm>
          <a:prstGeom prst="rect">
            <a:avLst/>
          </a:prstGeom>
          <a:noFill/>
        </p:spPr>
        <p:txBody>
          <a:bodyPr wrap="none" rtlCol="0">
            <a:spAutoFit/>
          </a:bodyPr>
          <a:lstStyle/>
          <a:p>
            <a:r>
              <a:rPr lang="en-US" dirty="0"/>
              <a:t>QM IG</a:t>
            </a:r>
          </a:p>
        </p:txBody>
      </p:sp>
      <p:sp>
        <p:nvSpPr>
          <p:cNvPr id="32" name="TextBox 31">
            <a:extLst>
              <a:ext uri="{FF2B5EF4-FFF2-40B4-BE49-F238E27FC236}">
                <a16:creationId xmlns:a16="http://schemas.microsoft.com/office/drawing/2014/main" id="{C4E7E89D-CD70-9174-F926-186D4F683CE7}"/>
              </a:ext>
            </a:extLst>
          </p:cNvPr>
          <p:cNvSpPr txBox="1"/>
          <p:nvPr/>
        </p:nvSpPr>
        <p:spPr>
          <a:xfrm>
            <a:off x="8050128" y="1039772"/>
            <a:ext cx="1045094" cy="369332"/>
          </a:xfrm>
          <a:prstGeom prst="rect">
            <a:avLst/>
          </a:prstGeom>
          <a:noFill/>
        </p:spPr>
        <p:txBody>
          <a:bodyPr wrap="none" rtlCol="0">
            <a:spAutoFit/>
          </a:bodyPr>
          <a:lstStyle/>
          <a:p>
            <a:r>
              <a:rPr lang="en-US" dirty="0"/>
              <a:t>DEQM IG</a:t>
            </a:r>
          </a:p>
        </p:txBody>
      </p:sp>
    </p:spTree>
    <p:extLst>
      <p:ext uri="{BB962C8B-B14F-4D97-AF65-F5344CB8AC3E}">
        <p14:creationId xmlns:p14="http://schemas.microsoft.com/office/powerpoint/2010/main" val="787935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A08AB-8A1E-F3CD-B4DC-83218F19410B}"/>
              </a:ext>
            </a:extLst>
          </p:cNvPr>
          <p:cNvSpPr/>
          <p:nvPr/>
        </p:nvSpPr>
        <p:spPr>
          <a:xfrm>
            <a:off x="1872206" y="1753564"/>
            <a:ext cx="1504708" cy="937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EP/EC</a:t>
            </a:r>
          </a:p>
        </p:txBody>
      </p:sp>
      <p:sp>
        <p:nvSpPr>
          <p:cNvPr id="3" name="Rectangle 2">
            <a:extLst>
              <a:ext uri="{FF2B5EF4-FFF2-40B4-BE49-F238E27FC236}">
                <a16:creationId xmlns:a16="http://schemas.microsoft.com/office/drawing/2014/main" id="{6FD59363-2482-0C5D-F646-66FA00C95479}"/>
              </a:ext>
            </a:extLst>
          </p:cNvPr>
          <p:cNvSpPr/>
          <p:nvPr/>
        </p:nvSpPr>
        <p:spPr>
          <a:xfrm>
            <a:off x="1872206" y="3976870"/>
            <a:ext cx="1504708" cy="937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EH</a:t>
            </a:r>
          </a:p>
        </p:txBody>
      </p:sp>
      <p:sp>
        <p:nvSpPr>
          <p:cNvPr id="4" name="Rectangle 3">
            <a:extLst>
              <a:ext uri="{FF2B5EF4-FFF2-40B4-BE49-F238E27FC236}">
                <a16:creationId xmlns:a16="http://schemas.microsoft.com/office/drawing/2014/main" id="{D1524A48-6488-330C-912E-9049579A5E11}"/>
              </a:ext>
            </a:extLst>
          </p:cNvPr>
          <p:cNvSpPr/>
          <p:nvPr/>
        </p:nvSpPr>
        <p:spPr>
          <a:xfrm>
            <a:off x="8127359" y="1599236"/>
            <a:ext cx="1504708" cy="30865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CMS124</a:t>
            </a:r>
          </a:p>
        </p:txBody>
      </p:sp>
      <p:sp>
        <p:nvSpPr>
          <p:cNvPr id="5" name="Rectangle 4">
            <a:extLst>
              <a:ext uri="{FF2B5EF4-FFF2-40B4-BE49-F238E27FC236}">
                <a16:creationId xmlns:a16="http://schemas.microsoft.com/office/drawing/2014/main" id="{68F4B722-65C5-7637-E011-5CAC815C9F77}"/>
              </a:ext>
            </a:extLst>
          </p:cNvPr>
          <p:cNvSpPr/>
          <p:nvPr/>
        </p:nvSpPr>
        <p:spPr>
          <a:xfrm>
            <a:off x="8127359" y="2062222"/>
            <a:ext cx="1504708" cy="30865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CMS125</a:t>
            </a:r>
          </a:p>
        </p:txBody>
      </p:sp>
      <p:sp>
        <p:nvSpPr>
          <p:cNvPr id="6" name="Rectangle 5">
            <a:extLst>
              <a:ext uri="{FF2B5EF4-FFF2-40B4-BE49-F238E27FC236}">
                <a16:creationId xmlns:a16="http://schemas.microsoft.com/office/drawing/2014/main" id="{F18E565F-53F2-75F7-70D2-93FF8339C9AC}"/>
              </a:ext>
            </a:extLst>
          </p:cNvPr>
          <p:cNvSpPr/>
          <p:nvPr/>
        </p:nvSpPr>
        <p:spPr>
          <a:xfrm>
            <a:off x="8127359" y="2509775"/>
            <a:ext cx="1504708" cy="30865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CMS130</a:t>
            </a:r>
          </a:p>
        </p:txBody>
      </p:sp>
      <p:sp>
        <p:nvSpPr>
          <p:cNvPr id="7" name="Rectangle 6">
            <a:extLst>
              <a:ext uri="{FF2B5EF4-FFF2-40B4-BE49-F238E27FC236}">
                <a16:creationId xmlns:a16="http://schemas.microsoft.com/office/drawing/2014/main" id="{E6DD8DD1-BEAA-EF05-335D-4510CA796390}"/>
              </a:ext>
            </a:extLst>
          </p:cNvPr>
          <p:cNvSpPr/>
          <p:nvPr/>
        </p:nvSpPr>
        <p:spPr>
          <a:xfrm>
            <a:off x="8127359" y="4067537"/>
            <a:ext cx="1504708" cy="30865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CMS108</a:t>
            </a:r>
          </a:p>
        </p:txBody>
      </p:sp>
      <p:sp>
        <p:nvSpPr>
          <p:cNvPr id="8" name="Rectangle 7">
            <a:extLst>
              <a:ext uri="{FF2B5EF4-FFF2-40B4-BE49-F238E27FC236}">
                <a16:creationId xmlns:a16="http://schemas.microsoft.com/office/drawing/2014/main" id="{A99DF194-3A8B-E026-EA58-611FD348D1B5}"/>
              </a:ext>
            </a:extLst>
          </p:cNvPr>
          <p:cNvSpPr/>
          <p:nvPr/>
        </p:nvSpPr>
        <p:spPr>
          <a:xfrm>
            <a:off x="8127359" y="4552710"/>
            <a:ext cx="1504708" cy="30865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CMS109</a:t>
            </a:r>
          </a:p>
        </p:txBody>
      </p:sp>
      <p:sp>
        <p:nvSpPr>
          <p:cNvPr id="9" name="Rectangle 8">
            <a:extLst>
              <a:ext uri="{FF2B5EF4-FFF2-40B4-BE49-F238E27FC236}">
                <a16:creationId xmlns:a16="http://schemas.microsoft.com/office/drawing/2014/main" id="{A571591A-7805-497A-3B80-E3C1803C5387}"/>
              </a:ext>
            </a:extLst>
          </p:cNvPr>
          <p:cNvSpPr/>
          <p:nvPr/>
        </p:nvSpPr>
        <p:spPr>
          <a:xfrm>
            <a:off x="4471686" y="1599235"/>
            <a:ext cx="2970836" cy="30865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CMS124 Manifest</a:t>
            </a:r>
          </a:p>
        </p:txBody>
      </p:sp>
      <p:sp>
        <p:nvSpPr>
          <p:cNvPr id="10" name="Rectangle 9">
            <a:extLst>
              <a:ext uri="{FF2B5EF4-FFF2-40B4-BE49-F238E27FC236}">
                <a16:creationId xmlns:a16="http://schemas.microsoft.com/office/drawing/2014/main" id="{37216F1D-6C98-9319-A509-3E154A21D23C}"/>
              </a:ext>
            </a:extLst>
          </p:cNvPr>
          <p:cNvSpPr/>
          <p:nvPr/>
        </p:nvSpPr>
        <p:spPr>
          <a:xfrm>
            <a:off x="4471686" y="2062221"/>
            <a:ext cx="2970836" cy="30865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CMS125 Manifest</a:t>
            </a:r>
          </a:p>
        </p:txBody>
      </p:sp>
      <p:sp>
        <p:nvSpPr>
          <p:cNvPr id="11" name="Rectangle 10">
            <a:extLst>
              <a:ext uri="{FF2B5EF4-FFF2-40B4-BE49-F238E27FC236}">
                <a16:creationId xmlns:a16="http://schemas.microsoft.com/office/drawing/2014/main" id="{8A364AAF-E0C2-66F3-C636-AF925F831070}"/>
              </a:ext>
            </a:extLst>
          </p:cNvPr>
          <p:cNvSpPr/>
          <p:nvPr/>
        </p:nvSpPr>
        <p:spPr>
          <a:xfrm>
            <a:off x="4471686" y="2509774"/>
            <a:ext cx="2970836" cy="30865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CMS130 Manifest</a:t>
            </a:r>
          </a:p>
        </p:txBody>
      </p:sp>
      <p:sp>
        <p:nvSpPr>
          <p:cNvPr id="12" name="Rectangle 11">
            <a:extLst>
              <a:ext uri="{FF2B5EF4-FFF2-40B4-BE49-F238E27FC236}">
                <a16:creationId xmlns:a16="http://schemas.microsoft.com/office/drawing/2014/main" id="{D0F6ADE2-8DAC-5A7C-D8FC-D03C0B5D45B1}"/>
              </a:ext>
            </a:extLst>
          </p:cNvPr>
          <p:cNvSpPr/>
          <p:nvPr/>
        </p:nvSpPr>
        <p:spPr>
          <a:xfrm>
            <a:off x="4471686" y="4067536"/>
            <a:ext cx="2970836" cy="30865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CMS108 Manifest</a:t>
            </a:r>
          </a:p>
        </p:txBody>
      </p:sp>
      <p:sp>
        <p:nvSpPr>
          <p:cNvPr id="13" name="Rectangle 12">
            <a:extLst>
              <a:ext uri="{FF2B5EF4-FFF2-40B4-BE49-F238E27FC236}">
                <a16:creationId xmlns:a16="http://schemas.microsoft.com/office/drawing/2014/main" id="{D871930C-99A2-FBF6-0F6F-C103A6D37BD5}"/>
              </a:ext>
            </a:extLst>
          </p:cNvPr>
          <p:cNvSpPr/>
          <p:nvPr/>
        </p:nvSpPr>
        <p:spPr>
          <a:xfrm>
            <a:off x="4471686" y="4552709"/>
            <a:ext cx="2970836" cy="30865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CMS109 Manifest</a:t>
            </a:r>
          </a:p>
        </p:txBody>
      </p:sp>
      <p:cxnSp>
        <p:nvCxnSpPr>
          <p:cNvPr id="15" name="Straight Arrow Connector 14">
            <a:extLst>
              <a:ext uri="{FF2B5EF4-FFF2-40B4-BE49-F238E27FC236}">
                <a16:creationId xmlns:a16="http://schemas.microsoft.com/office/drawing/2014/main" id="{78DFFE7C-B7AB-3962-DA06-DE00CE1923DB}"/>
              </a:ext>
            </a:extLst>
          </p:cNvPr>
          <p:cNvCxnSpPr>
            <a:cxnSpLocks/>
            <a:stCxn id="2" idx="3"/>
            <a:endCxn id="9" idx="1"/>
          </p:cNvCxnSpPr>
          <p:nvPr/>
        </p:nvCxnSpPr>
        <p:spPr>
          <a:xfrm flipV="1">
            <a:off x="3376914" y="1753565"/>
            <a:ext cx="1094772" cy="4687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939BC3E6-B728-5D87-2C9C-629FFF60AED1}"/>
              </a:ext>
            </a:extLst>
          </p:cNvPr>
          <p:cNvCxnSpPr>
            <a:cxnSpLocks/>
            <a:stCxn id="2" idx="3"/>
            <a:endCxn id="10" idx="1"/>
          </p:cNvCxnSpPr>
          <p:nvPr/>
        </p:nvCxnSpPr>
        <p:spPr>
          <a:xfrm flipV="1">
            <a:off x="3376914" y="2216551"/>
            <a:ext cx="1094772" cy="57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8AA2DF03-EB9D-1345-A3F9-6F699B3C3C8A}"/>
              </a:ext>
            </a:extLst>
          </p:cNvPr>
          <p:cNvCxnSpPr>
            <a:cxnSpLocks/>
            <a:stCxn id="2" idx="3"/>
            <a:endCxn id="11" idx="1"/>
          </p:cNvCxnSpPr>
          <p:nvPr/>
        </p:nvCxnSpPr>
        <p:spPr>
          <a:xfrm>
            <a:off x="3376914" y="2222339"/>
            <a:ext cx="1094772" cy="4417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BCF5F167-5152-FAFB-E7C2-085586742D73}"/>
              </a:ext>
            </a:extLst>
          </p:cNvPr>
          <p:cNvCxnSpPr>
            <a:cxnSpLocks/>
            <a:stCxn id="3" idx="3"/>
            <a:endCxn id="12" idx="1"/>
          </p:cNvCxnSpPr>
          <p:nvPr/>
        </p:nvCxnSpPr>
        <p:spPr>
          <a:xfrm flipV="1">
            <a:off x="3376914" y="4221866"/>
            <a:ext cx="1094772" cy="2237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E644F45E-9274-87CE-8CF1-782BEFB63F77}"/>
              </a:ext>
            </a:extLst>
          </p:cNvPr>
          <p:cNvCxnSpPr>
            <a:cxnSpLocks/>
            <a:stCxn id="3" idx="3"/>
            <a:endCxn id="13" idx="1"/>
          </p:cNvCxnSpPr>
          <p:nvPr/>
        </p:nvCxnSpPr>
        <p:spPr>
          <a:xfrm>
            <a:off x="3376914" y="4445645"/>
            <a:ext cx="1094772" cy="2613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6B8988F7-10BA-AC05-8CAF-F2CA722B45CE}"/>
              </a:ext>
            </a:extLst>
          </p:cNvPr>
          <p:cNvCxnSpPr>
            <a:cxnSpLocks/>
            <a:stCxn id="9" idx="3"/>
            <a:endCxn id="4" idx="1"/>
          </p:cNvCxnSpPr>
          <p:nvPr/>
        </p:nvCxnSpPr>
        <p:spPr>
          <a:xfrm>
            <a:off x="7442522" y="1753565"/>
            <a:ext cx="68483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CA026CAE-F2D3-82AD-B2EC-88BBDED42C3E}"/>
              </a:ext>
            </a:extLst>
          </p:cNvPr>
          <p:cNvCxnSpPr>
            <a:cxnSpLocks/>
            <a:stCxn id="10" idx="3"/>
            <a:endCxn id="5" idx="1"/>
          </p:cNvCxnSpPr>
          <p:nvPr/>
        </p:nvCxnSpPr>
        <p:spPr>
          <a:xfrm>
            <a:off x="7442522" y="2216551"/>
            <a:ext cx="68483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DD013909-1E54-C2AB-475C-94C276C2DBE2}"/>
              </a:ext>
            </a:extLst>
          </p:cNvPr>
          <p:cNvCxnSpPr>
            <a:cxnSpLocks/>
            <a:stCxn id="11" idx="3"/>
            <a:endCxn id="6" idx="1"/>
          </p:cNvCxnSpPr>
          <p:nvPr/>
        </p:nvCxnSpPr>
        <p:spPr>
          <a:xfrm>
            <a:off x="7442522" y="2664104"/>
            <a:ext cx="68483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8862355A-0217-C8B0-E2AE-EB84071B3154}"/>
              </a:ext>
            </a:extLst>
          </p:cNvPr>
          <p:cNvCxnSpPr>
            <a:cxnSpLocks/>
            <a:stCxn id="12" idx="3"/>
            <a:endCxn id="7" idx="1"/>
          </p:cNvCxnSpPr>
          <p:nvPr/>
        </p:nvCxnSpPr>
        <p:spPr>
          <a:xfrm>
            <a:off x="7442522" y="4221866"/>
            <a:ext cx="68483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675C5CFC-110A-5617-5949-284B105D0CCA}"/>
              </a:ext>
            </a:extLst>
          </p:cNvPr>
          <p:cNvCxnSpPr>
            <a:cxnSpLocks/>
            <a:stCxn id="13" idx="3"/>
            <a:endCxn id="8" idx="1"/>
          </p:cNvCxnSpPr>
          <p:nvPr/>
        </p:nvCxnSpPr>
        <p:spPr>
          <a:xfrm>
            <a:off x="7442522" y="4707039"/>
            <a:ext cx="68483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6461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C6F0EBC-BBD3-E065-0F2B-0A4F52CA06CD}"/>
              </a:ext>
            </a:extLst>
          </p:cNvPr>
          <p:cNvSpPr/>
          <p:nvPr/>
        </p:nvSpPr>
        <p:spPr>
          <a:xfrm>
            <a:off x="8548761" y="237810"/>
            <a:ext cx="2380129" cy="374276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87028CC-297C-66D3-B351-A08647A25D95}"/>
              </a:ext>
            </a:extLst>
          </p:cNvPr>
          <p:cNvSpPr txBox="1"/>
          <p:nvPr/>
        </p:nvSpPr>
        <p:spPr>
          <a:xfrm>
            <a:off x="9222093" y="265686"/>
            <a:ext cx="1033464" cy="307777"/>
          </a:xfrm>
          <a:prstGeom prst="rect">
            <a:avLst/>
          </a:prstGeom>
          <a:noFill/>
        </p:spPr>
        <p:txBody>
          <a:bodyPr wrap="square" rtlCol="0">
            <a:spAutoFit/>
          </a:bodyPr>
          <a:lstStyle/>
          <a:p>
            <a:r>
              <a:rPr lang="en-US" sz="1400" dirty="0"/>
              <a:t>Executable</a:t>
            </a:r>
          </a:p>
        </p:txBody>
      </p:sp>
      <p:sp>
        <p:nvSpPr>
          <p:cNvPr id="25" name="Rectangle 24">
            <a:extLst>
              <a:ext uri="{FF2B5EF4-FFF2-40B4-BE49-F238E27FC236}">
                <a16:creationId xmlns:a16="http://schemas.microsoft.com/office/drawing/2014/main" id="{473B0B20-BCB7-5D3B-BE7A-DD478AFB07C1}"/>
              </a:ext>
            </a:extLst>
          </p:cNvPr>
          <p:cNvSpPr/>
          <p:nvPr/>
        </p:nvSpPr>
        <p:spPr>
          <a:xfrm>
            <a:off x="6024739" y="237810"/>
            <a:ext cx="2380129" cy="374276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2B453D36-AE77-92B2-94DA-7658AFCD05C6}"/>
              </a:ext>
            </a:extLst>
          </p:cNvPr>
          <p:cNvSpPr txBox="1"/>
          <p:nvPr/>
        </p:nvSpPr>
        <p:spPr>
          <a:xfrm>
            <a:off x="6742961" y="261449"/>
            <a:ext cx="1027845" cy="307777"/>
          </a:xfrm>
          <a:prstGeom prst="rect">
            <a:avLst/>
          </a:prstGeom>
          <a:noFill/>
        </p:spPr>
        <p:txBody>
          <a:bodyPr wrap="none" rtlCol="0">
            <a:spAutoFit/>
          </a:bodyPr>
          <a:lstStyle/>
          <a:p>
            <a:r>
              <a:rPr lang="en-US" sz="1400" dirty="0"/>
              <a:t>Publishable</a:t>
            </a:r>
          </a:p>
        </p:txBody>
      </p:sp>
      <p:sp>
        <p:nvSpPr>
          <p:cNvPr id="13" name="Rectangle 12">
            <a:extLst>
              <a:ext uri="{FF2B5EF4-FFF2-40B4-BE49-F238E27FC236}">
                <a16:creationId xmlns:a16="http://schemas.microsoft.com/office/drawing/2014/main" id="{FD7F77F2-46EB-2FF6-4BC1-4A3E457698DB}"/>
              </a:ext>
            </a:extLst>
          </p:cNvPr>
          <p:cNvSpPr/>
          <p:nvPr/>
        </p:nvSpPr>
        <p:spPr>
          <a:xfrm>
            <a:off x="3437407" y="242047"/>
            <a:ext cx="2443439" cy="374276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86C0026-57E9-5DE4-CAFE-8F6F92863E71}"/>
              </a:ext>
            </a:extLst>
          </p:cNvPr>
          <p:cNvSpPr/>
          <p:nvPr/>
        </p:nvSpPr>
        <p:spPr>
          <a:xfrm>
            <a:off x="916531" y="231529"/>
            <a:ext cx="2380129" cy="374276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F1BAC946-3846-1041-1DC7-FCB88DCF1723}"/>
              </a:ext>
            </a:extLst>
          </p:cNvPr>
          <p:cNvSpPr/>
          <p:nvPr/>
        </p:nvSpPr>
        <p:spPr>
          <a:xfrm>
            <a:off x="1128539" y="654422"/>
            <a:ext cx="1983447" cy="194991"/>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CRMIShareableLibrary</a:t>
            </a:r>
          </a:p>
        </p:txBody>
      </p:sp>
      <p:sp>
        <p:nvSpPr>
          <p:cNvPr id="3" name="Rectangle 2">
            <a:extLst>
              <a:ext uri="{FF2B5EF4-FFF2-40B4-BE49-F238E27FC236}">
                <a16:creationId xmlns:a16="http://schemas.microsoft.com/office/drawing/2014/main" id="{33378C57-0A88-B750-FCB7-8B36745F5BF7}"/>
              </a:ext>
            </a:extLst>
          </p:cNvPr>
          <p:cNvSpPr/>
          <p:nvPr/>
        </p:nvSpPr>
        <p:spPr>
          <a:xfrm>
            <a:off x="6096000" y="658907"/>
            <a:ext cx="1983447" cy="194991"/>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CRMIPublishableLibrary</a:t>
            </a:r>
          </a:p>
        </p:txBody>
      </p:sp>
      <p:sp>
        <p:nvSpPr>
          <p:cNvPr id="4" name="Rectangle 3">
            <a:extLst>
              <a:ext uri="{FF2B5EF4-FFF2-40B4-BE49-F238E27FC236}">
                <a16:creationId xmlns:a16="http://schemas.microsoft.com/office/drawing/2014/main" id="{A0F95890-3476-575F-0C44-B64D2C77A8DF}"/>
              </a:ext>
            </a:extLst>
          </p:cNvPr>
          <p:cNvSpPr/>
          <p:nvPr/>
        </p:nvSpPr>
        <p:spPr>
          <a:xfrm>
            <a:off x="3555626" y="654423"/>
            <a:ext cx="1983447" cy="194991"/>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CRMIComputableLibrary</a:t>
            </a:r>
          </a:p>
        </p:txBody>
      </p:sp>
      <p:sp>
        <p:nvSpPr>
          <p:cNvPr id="5" name="Rectangle 4">
            <a:extLst>
              <a:ext uri="{FF2B5EF4-FFF2-40B4-BE49-F238E27FC236}">
                <a16:creationId xmlns:a16="http://schemas.microsoft.com/office/drawing/2014/main" id="{9622CCF1-230D-D997-58DB-2DF98ADE9BF7}"/>
              </a:ext>
            </a:extLst>
          </p:cNvPr>
          <p:cNvSpPr/>
          <p:nvPr/>
        </p:nvSpPr>
        <p:spPr>
          <a:xfrm>
            <a:off x="8636374" y="654422"/>
            <a:ext cx="1983447" cy="194991"/>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CRMIExecutableLibrary</a:t>
            </a:r>
          </a:p>
        </p:txBody>
      </p:sp>
      <p:sp>
        <p:nvSpPr>
          <p:cNvPr id="6" name="Rectangle 5">
            <a:extLst>
              <a:ext uri="{FF2B5EF4-FFF2-40B4-BE49-F238E27FC236}">
                <a16:creationId xmlns:a16="http://schemas.microsoft.com/office/drawing/2014/main" id="{54049C91-4965-624D-2112-FCFC5FD09717}"/>
              </a:ext>
            </a:extLst>
          </p:cNvPr>
          <p:cNvSpPr/>
          <p:nvPr/>
        </p:nvSpPr>
        <p:spPr>
          <a:xfrm>
            <a:off x="1128533" y="900394"/>
            <a:ext cx="1983447" cy="194991"/>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CRMIShareableMeasure</a:t>
            </a:r>
          </a:p>
        </p:txBody>
      </p:sp>
      <p:sp>
        <p:nvSpPr>
          <p:cNvPr id="7" name="Rectangle 6">
            <a:extLst>
              <a:ext uri="{FF2B5EF4-FFF2-40B4-BE49-F238E27FC236}">
                <a16:creationId xmlns:a16="http://schemas.microsoft.com/office/drawing/2014/main" id="{F70F4D4F-DDD6-492A-F8BA-697796D53344}"/>
              </a:ext>
            </a:extLst>
          </p:cNvPr>
          <p:cNvSpPr/>
          <p:nvPr/>
        </p:nvSpPr>
        <p:spPr>
          <a:xfrm>
            <a:off x="6096001" y="913281"/>
            <a:ext cx="1983447" cy="194991"/>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CRMIPublishableMeasure</a:t>
            </a:r>
          </a:p>
        </p:txBody>
      </p:sp>
      <p:sp>
        <p:nvSpPr>
          <p:cNvPr id="10" name="Rectangle 9">
            <a:extLst>
              <a:ext uri="{FF2B5EF4-FFF2-40B4-BE49-F238E27FC236}">
                <a16:creationId xmlns:a16="http://schemas.microsoft.com/office/drawing/2014/main" id="{EB35DEFD-9345-D14F-2EEC-307FC34BFAAF}"/>
              </a:ext>
            </a:extLst>
          </p:cNvPr>
          <p:cNvSpPr/>
          <p:nvPr/>
        </p:nvSpPr>
        <p:spPr>
          <a:xfrm>
            <a:off x="3555623" y="3414307"/>
            <a:ext cx="1983447" cy="1949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CQLLibrary</a:t>
            </a:r>
          </a:p>
        </p:txBody>
      </p:sp>
      <p:sp>
        <p:nvSpPr>
          <p:cNvPr id="11" name="Rectangle 10">
            <a:extLst>
              <a:ext uri="{FF2B5EF4-FFF2-40B4-BE49-F238E27FC236}">
                <a16:creationId xmlns:a16="http://schemas.microsoft.com/office/drawing/2014/main" id="{432078E0-3B0C-27C4-846E-7011AE10933F}"/>
              </a:ext>
            </a:extLst>
          </p:cNvPr>
          <p:cNvSpPr/>
          <p:nvPr/>
        </p:nvSpPr>
        <p:spPr>
          <a:xfrm>
            <a:off x="8636374" y="3408502"/>
            <a:ext cx="1983447" cy="1949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ELMJSONLibrary</a:t>
            </a:r>
          </a:p>
        </p:txBody>
      </p:sp>
      <p:sp>
        <p:nvSpPr>
          <p:cNvPr id="12" name="Rectangle 11">
            <a:extLst>
              <a:ext uri="{FF2B5EF4-FFF2-40B4-BE49-F238E27FC236}">
                <a16:creationId xmlns:a16="http://schemas.microsoft.com/office/drawing/2014/main" id="{A92E811F-56F3-E02F-0651-0E1674D00D69}"/>
              </a:ext>
            </a:extLst>
          </p:cNvPr>
          <p:cNvSpPr/>
          <p:nvPr/>
        </p:nvSpPr>
        <p:spPr>
          <a:xfrm>
            <a:off x="8636374" y="3669608"/>
            <a:ext cx="1983447" cy="1949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ELMXMLLibrary</a:t>
            </a:r>
          </a:p>
        </p:txBody>
      </p:sp>
      <p:sp>
        <p:nvSpPr>
          <p:cNvPr id="14" name="Rectangle 13">
            <a:extLst>
              <a:ext uri="{FF2B5EF4-FFF2-40B4-BE49-F238E27FC236}">
                <a16:creationId xmlns:a16="http://schemas.microsoft.com/office/drawing/2014/main" id="{49AAB1F0-0F88-BC28-45F7-47E3E7841205}"/>
              </a:ext>
            </a:extLst>
          </p:cNvPr>
          <p:cNvSpPr/>
          <p:nvPr/>
        </p:nvSpPr>
        <p:spPr>
          <a:xfrm>
            <a:off x="3555626" y="1344699"/>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CQFMComputableMeasure</a:t>
            </a:r>
          </a:p>
        </p:txBody>
      </p:sp>
      <p:sp>
        <p:nvSpPr>
          <p:cNvPr id="15" name="Rectangle 14">
            <a:extLst>
              <a:ext uri="{FF2B5EF4-FFF2-40B4-BE49-F238E27FC236}">
                <a16:creationId xmlns:a16="http://schemas.microsoft.com/office/drawing/2014/main" id="{D380C2BB-5D62-FE93-6E78-739D6026342D}"/>
              </a:ext>
            </a:extLst>
          </p:cNvPr>
          <p:cNvSpPr/>
          <p:nvPr/>
        </p:nvSpPr>
        <p:spPr>
          <a:xfrm>
            <a:off x="8636374" y="1340221"/>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CQFMExecutableMeasure</a:t>
            </a:r>
          </a:p>
        </p:txBody>
      </p:sp>
      <p:sp>
        <p:nvSpPr>
          <p:cNvPr id="16" name="Rectangle 15">
            <a:extLst>
              <a:ext uri="{FF2B5EF4-FFF2-40B4-BE49-F238E27FC236}">
                <a16:creationId xmlns:a16="http://schemas.microsoft.com/office/drawing/2014/main" id="{8AA71426-7A89-00DF-735E-D8D6674E622F}"/>
              </a:ext>
            </a:extLst>
          </p:cNvPr>
          <p:cNvSpPr/>
          <p:nvPr/>
        </p:nvSpPr>
        <p:spPr>
          <a:xfrm>
            <a:off x="6096000" y="1339098"/>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CQFMPublishableMeasure</a:t>
            </a:r>
          </a:p>
        </p:txBody>
      </p:sp>
      <p:sp>
        <p:nvSpPr>
          <p:cNvPr id="17" name="Rectangle 16">
            <a:extLst>
              <a:ext uri="{FF2B5EF4-FFF2-40B4-BE49-F238E27FC236}">
                <a16:creationId xmlns:a16="http://schemas.microsoft.com/office/drawing/2014/main" id="{16B46281-7691-4A3A-BF05-E2DCBD7704B5}"/>
              </a:ext>
            </a:extLst>
          </p:cNvPr>
          <p:cNvSpPr/>
          <p:nvPr/>
        </p:nvSpPr>
        <p:spPr>
          <a:xfrm>
            <a:off x="3824567" y="1627653"/>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CQFMCohortMeasure</a:t>
            </a:r>
          </a:p>
        </p:txBody>
      </p:sp>
      <p:sp>
        <p:nvSpPr>
          <p:cNvPr id="18" name="Rectangle 17">
            <a:extLst>
              <a:ext uri="{FF2B5EF4-FFF2-40B4-BE49-F238E27FC236}">
                <a16:creationId xmlns:a16="http://schemas.microsoft.com/office/drawing/2014/main" id="{48C3FC94-F587-A2A3-E8BA-435B02632512}"/>
              </a:ext>
            </a:extLst>
          </p:cNvPr>
          <p:cNvSpPr/>
          <p:nvPr/>
        </p:nvSpPr>
        <p:spPr>
          <a:xfrm>
            <a:off x="3824567" y="1894353"/>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CQFMProportionMeasure</a:t>
            </a:r>
          </a:p>
        </p:txBody>
      </p:sp>
      <p:sp>
        <p:nvSpPr>
          <p:cNvPr id="19" name="Rectangle 18">
            <a:extLst>
              <a:ext uri="{FF2B5EF4-FFF2-40B4-BE49-F238E27FC236}">
                <a16:creationId xmlns:a16="http://schemas.microsoft.com/office/drawing/2014/main" id="{AEFD5C0E-DEEF-520F-E8B0-390023183381}"/>
              </a:ext>
            </a:extLst>
          </p:cNvPr>
          <p:cNvSpPr/>
          <p:nvPr/>
        </p:nvSpPr>
        <p:spPr>
          <a:xfrm>
            <a:off x="3824567" y="2156571"/>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CQFMRatioMeasure</a:t>
            </a:r>
          </a:p>
        </p:txBody>
      </p:sp>
      <p:sp>
        <p:nvSpPr>
          <p:cNvPr id="20" name="Rectangle 19">
            <a:extLst>
              <a:ext uri="{FF2B5EF4-FFF2-40B4-BE49-F238E27FC236}">
                <a16:creationId xmlns:a16="http://schemas.microsoft.com/office/drawing/2014/main" id="{8F83054E-3BA9-4E8D-659A-B6FB951276F2}"/>
              </a:ext>
            </a:extLst>
          </p:cNvPr>
          <p:cNvSpPr/>
          <p:nvPr/>
        </p:nvSpPr>
        <p:spPr>
          <a:xfrm>
            <a:off x="3824566" y="2418789"/>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CQFMContinuousVariableMeasure</a:t>
            </a:r>
          </a:p>
        </p:txBody>
      </p:sp>
      <p:sp>
        <p:nvSpPr>
          <p:cNvPr id="21" name="Rectangle 20">
            <a:extLst>
              <a:ext uri="{FF2B5EF4-FFF2-40B4-BE49-F238E27FC236}">
                <a16:creationId xmlns:a16="http://schemas.microsoft.com/office/drawing/2014/main" id="{2A18EAFF-36DD-0BB4-590D-CE4C0E2CDF55}"/>
              </a:ext>
            </a:extLst>
          </p:cNvPr>
          <p:cNvSpPr/>
          <p:nvPr/>
        </p:nvSpPr>
        <p:spPr>
          <a:xfrm>
            <a:off x="3824566" y="2677640"/>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CQFMCompositeMeasure</a:t>
            </a:r>
          </a:p>
        </p:txBody>
      </p:sp>
      <p:sp>
        <p:nvSpPr>
          <p:cNvPr id="22" name="Rectangle 21">
            <a:extLst>
              <a:ext uri="{FF2B5EF4-FFF2-40B4-BE49-F238E27FC236}">
                <a16:creationId xmlns:a16="http://schemas.microsoft.com/office/drawing/2014/main" id="{3DB51C1D-60A8-FC1D-FD6C-D46397629F8B}"/>
              </a:ext>
            </a:extLst>
          </p:cNvPr>
          <p:cNvSpPr/>
          <p:nvPr/>
        </p:nvSpPr>
        <p:spPr>
          <a:xfrm>
            <a:off x="3555624" y="3078674"/>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CQLMeasure</a:t>
            </a:r>
          </a:p>
        </p:txBody>
      </p:sp>
      <p:sp>
        <p:nvSpPr>
          <p:cNvPr id="23" name="Rectangle 22">
            <a:extLst>
              <a:ext uri="{FF2B5EF4-FFF2-40B4-BE49-F238E27FC236}">
                <a16:creationId xmlns:a16="http://schemas.microsoft.com/office/drawing/2014/main" id="{7C83644E-82F1-0DA1-E588-E7D86A577177}"/>
              </a:ext>
            </a:extLst>
          </p:cNvPr>
          <p:cNvSpPr/>
          <p:nvPr/>
        </p:nvSpPr>
        <p:spPr>
          <a:xfrm>
            <a:off x="8636374" y="3007646"/>
            <a:ext cx="1983447" cy="194991"/>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ELMMeasure</a:t>
            </a:r>
          </a:p>
        </p:txBody>
      </p:sp>
      <p:sp>
        <p:nvSpPr>
          <p:cNvPr id="31" name="Arrow: Right 30">
            <a:extLst>
              <a:ext uri="{FF2B5EF4-FFF2-40B4-BE49-F238E27FC236}">
                <a16:creationId xmlns:a16="http://schemas.microsoft.com/office/drawing/2014/main" id="{ABD033C1-0D7F-347C-8262-0A712C349548}"/>
              </a:ext>
            </a:extLst>
          </p:cNvPr>
          <p:cNvSpPr/>
          <p:nvPr/>
        </p:nvSpPr>
        <p:spPr>
          <a:xfrm rot="16200000">
            <a:off x="6163907" y="1161828"/>
            <a:ext cx="164061" cy="1082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CB48FE19-C284-134D-2A87-85FEF7F3BA7D}"/>
              </a:ext>
            </a:extLst>
          </p:cNvPr>
          <p:cNvSpPr/>
          <p:nvPr/>
        </p:nvSpPr>
        <p:spPr>
          <a:xfrm rot="16200000">
            <a:off x="3031853" y="2118713"/>
            <a:ext cx="1231222" cy="1323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EF7EB8E-26D1-610D-746A-0A5EABDE9ADB}"/>
              </a:ext>
            </a:extLst>
          </p:cNvPr>
          <p:cNvSpPr/>
          <p:nvPr/>
        </p:nvSpPr>
        <p:spPr>
          <a:xfrm>
            <a:off x="3621944" y="2734374"/>
            <a:ext cx="183368" cy="661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6B509E-0452-B7F1-6736-D39EAC9FA371}"/>
              </a:ext>
            </a:extLst>
          </p:cNvPr>
          <p:cNvSpPr/>
          <p:nvPr/>
        </p:nvSpPr>
        <p:spPr>
          <a:xfrm>
            <a:off x="3617972" y="2482111"/>
            <a:ext cx="183368" cy="661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2A621DB-43DB-7656-911C-E1003D7E3709}"/>
              </a:ext>
            </a:extLst>
          </p:cNvPr>
          <p:cNvSpPr/>
          <p:nvPr/>
        </p:nvSpPr>
        <p:spPr>
          <a:xfrm>
            <a:off x="3619902" y="2238092"/>
            <a:ext cx="183368" cy="661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417EB0-0333-EA39-A8C0-08E019CBC7F8}"/>
              </a:ext>
            </a:extLst>
          </p:cNvPr>
          <p:cNvSpPr/>
          <p:nvPr/>
        </p:nvSpPr>
        <p:spPr>
          <a:xfrm>
            <a:off x="3619035" y="1962698"/>
            <a:ext cx="183368" cy="661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158FEBE-F846-0F5D-71B8-E540971277F7}"/>
              </a:ext>
            </a:extLst>
          </p:cNvPr>
          <p:cNvSpPr/>
          <p:nvPr/>
        </p:nvSpPr>
        <p:spPr>
          <a:xfrm>
            <a:off x="3616553" y="1698142"/>
            <a:ext cx="183368" cy="661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803CE4C-9EFF-6A81-5A8E-20CE0BCC4DC5}"/>
              </a:ext>
            </a:extLst>
          </p:cNvPr>
          <p:cNvSpPr txBox="1"/>
          <p:nvPr/>
        </p:nvSpPr>
        <p:spPr>
          <a:xfrm>
            <a:off x="3161602" y="4586559"/>
            <a:ext cx="2991225" cy="553998"/>
          </a:xfrm>
          <a:prstGeom prst="rect">
            <a:avLst/>
          </a:prstGeom>
          <a:noFill/>
        </p:spPr>
        <p:txBody>
          <a:bodyPr wrap="square" rtlCol="0">
            <a:spAutoFit/>
          </a:bodyPr>
          <a:lstStyle/>
          <a:p>
            <a:pPr marL="285750" indent="-285750">
              <a:buFont typeface="Arial" panose="020B0604020202020204" pitchFamily="34" charset="0"/>
              <a:buChar char="•"/>
            </a:pPr>
            <a:r>
              <a:rPr lang="en-US" sz="1000" dirty="0"/>
              <a:t>All expression-valued elements SHALL use text/</a:t>
            </a:r>
            <a:r>
              <a:rPr lang="en-US" sz="1000" dirty="0" err="1"/>
              <a:t>cql</a:t>
            </a:r>
            <a:r>
              <a:rPr lang="en-US" sz="1000" dirty="0"/>
              <a:t>-identifier or text/</a:t>
            </a:r>
            <a:r>
              <a:rPr lang="en-US" sz="1000" dirty="0" err="1"/>
              <a:t>cql</a:t>
            </a:r>
            <a:r>
              <a:rPr lang="en-US" sz="1000" dirty="0"/>
              <a:t>-expression</a:t>
            </a:r>
          </a:p>
          <a:p>
            <a:pPr marL="285750" indent="-285750">
              <a:buFont typeface="Arial" panose="020B0604020202020204" pitchFamily="34" charset="0"/>
              <a:buChar char="•"/>
            </a:pPr>
            <a:r>
              <a:rPr lang="en-US" sz="1000" dirty="0" err="1"/>
              <a:t>Measure.library</a:t>
            </a:r>
            <a:r>
              <a:rPr lang="en-US" sz="1000" dirty="0"/>
              <a:t> 0..1 CQLLibrary</a:t>
            </a:r>
          </a:p>
        </p:txBody>
      </p:sp>
      <p:sp>
        <p:nvSpPr>
          <p:cNvPr id="41" name="TextBox 40">
            <a:extLst>
              <a:ext uri="{FF2B5EF4-FFF2-40B4-BE49-F238E27FC236}">
                <a16:creationId xmlns:a16="http://schemas.microsoft.com/office/drawing/2014/main" id="{E5723347-71FD-B6CD-F4FF-50DEB30BF912}"/>
              </a:ext>
            </a:extLst>
          </p:cNvPr>
          <p:cNvSpPr txBox="1"/>
          <p:nvPr/>
        </p:nvSpPr>
        <p:spPr>
          <a:xfrm>
            <a:off x="3161602" y="4340587"/>
            <a:ext cx="854721" cy="246221"/>
          </a:xfrm>
          <a:prstGeom prst="rect">
            <a:avLst/>
          </a:prstGeom>
          <a:noFill/>
        </p:spPr>
        <p:txBody>
          <a:bodyPr wrap="none" rtlCol="0">
            <a:spAutoFit/>
          </a:bodyPr>
          <a:lstStyle/>
          <a:p>
            <a:r>
              <a:rPr lang="en-US" sz="1000" dirty="0"/>
              <a:t>CQLMeasure</a:t>
            </a:r>
          </a:p>
        </p:txBody>
      </p:sp>
      <p:sp>
        <p:nvSpPr>
          <p:cNvPr id="42" name="TextBox 41">
            <a:extLst>
              <a:ext uri="{FF2B5EF4-FFF2-40B4-BE49-F238E27FC236}">
                <a16:creationId xmlns:a16="http://schemas.microsoft.com/office/drawing/2014/main" id="{89B01D8D-1E59-0277-F1E8-A3705889908D}"/>
              </a:ext>
            </a:extLst>
          </p:cNvPr>
          <p:cNvSpPr txBox="1"/>
          <p:nvPr/>
        </p:nvSpPr>
        <p:spPr>
          <a:xfrm>
            <a:off x="8060865" y="4592840"/>
            <a:ext cx="3573414" cy="400110"/>
          </a:xfrm>
          <a:prstGeom prst="rect">
            <a:avLst/>
          </a:prstGeom>
          <a:noFill/>
        </p:spPr>
        <p:txBody>
          <a:bodyPr wrap="none" rtlCol="0">
            <a:spAutoFit/>
          </a:bodyPr>
          <a:lstStyle/>
          <a:p>
            <a:pPr marL="285750" indent="-285750">
              <a:buFont typeface="Arial" panose="020B0604020202020204" pitchFamily="34" charset="0"/>
              <a:buChar char="•"/>
            </a:pPr>
            <a:r>
              <a:rPr lang="en-US" sz="1000" dirty="0"/>
              <a:t>All expression-valued elements SHALL use text/</a:t>
            </a:r>
            <a:r>
              <a:rPr lang="en-US" sz="1000" dirty="0" err="1"/>
              <a:t>cql</a:t>
            </a:r>
            <a:r>
              <a:rPr lang="en-US" sz="1000" dirty="0"/>
              <a:t>-identifier</a:t>
            </a:r>
          </a:p>
          <a:p>
            <a:pPr marL="285750" indent="-285750">
              <a:buFont typeface="Arial" panose="020B0604020202020204" pitchFamily="34" charset="0"/>
              <a:buChar char="•"/>
            </a:pPr>
            <a:r>
              <a:rPr lang="en-US" sz="1000" dirty="0" err="1"/>
              <a:t>Measure.library</a:t>
            </a:r>
            <a:r>
              <a:rPr lang="en-US" sz="1000" dirty="0"/>
              <a:t> 1..1 ELMJSONLibrary | ELMXMLLibrary</a:t>
            </a:r>
          </a:p>
        </p:txBody>
      </p:sp>
      <p:sp>
        <p:nvSpPr>
          <p:cNvPr id="43" name="TextBox 42">
            <a:extLst>
              <a:ext uri="{FF2B5EF4-FFF2-40B4-BE49-F238E27FC236}">
                <a16:creationId xmlns:a16="http://schemas.microsoft.com/office/drawing/2014/main" id="{55B2F8AF-A2C3-E22F-4477-4C0553A2FBF3}"/>
              </a:ext>
            </a:extLst>
          </p:cNvPr>
          <p:cNvSpPr txBox="1"/>
          <p:nvPr/>
        </p:nvSpPr>
        <p:spPr>
          <a:xfrm>
            <a:off x="8060865" y="4346868"/>
            <a:ext cx="870751" cy="246221"/>
          </a:xfrm>
          <a:prstGeom prst="rect">
            <a:avLst/>
          </a:prstGeom>
          <a:noFill/>
        </p:spPr>
        <p:txBody>
          <a:bodyPr wrap="none" rtlCol="0">
            <a:spAutoFit/>
          </a:bodyPr>
          <a:lstStyle/>
          <a:p>
            <a:r>
              <a:rPr lang="en-US" sz="1000" dirty="0"/>
              <a:t>ELMMeasure</a:t>
            </a:r>
          </a:p>
        </p:txBody>
      </p:sp>
      <p:sp>
        <p:nvSpPr>
          <p:cNvPr id="45" name="TextBox 44">
            <a:extLst>
              <a:ext uri="{FF2B5EF4-FFF2-40B4-BE49-F238E27FC236}">
                <a16:creationId xmlns:a16="http://schemas.microsoft.com/office/drawing/2014/main" id="{DF234CC9-6FD9-8DE5-5329-CE98A3907DE0}"/>
              </a:ext>
            </a:extLst>
          </p:cNvPr>
          <p:cNvSpPr txBox="1"/>
          <p:nvPr/>
        </p:nvSpPr>
        <p:spPr>
          <a:xfrm>
            <a:off x="3161602" y="5506850"/>
            <a:ext cx="2991225" cy="246221"/>
          </a:xfrm>
          <a:prstGeom prst="rect">
            <a:avLst/>
          </a:prstGeom>
          <a:noFill/>
        </p:spPr>
        <p:txBody>
          <a:bodyPr wrap="square" rtlCol="0">
            <a:spAutoFit/>
          </a:bodyPr>
          <a:lstStyle/>
          <a:p>
            <a:pPr marL="285750" indent="-285750">
              <a:buFont typeface="Arial" panose="020B0604020202020204" pitchFamily="34" charset="0"/>
              <a:buChar char="•"/>
            </a:pPr>
            <a:r>
              <a:rPr lang="en-US" sz="1000" dirty="0" err="1"/>
              <a:t>Measure.library</a:t>
            </a:r>
            <a:r>
              <a:rPr lang="en-US" sz="1000" dirty="0"/>
              <a:t> 0..1 CRMIComputableLibrary</a:t>
            </a:r>
          </a:p>
        </p:txBody>
      </p:sp>
      <p:sp>
        <p:nvSpPr>
          <p:cNvPr id="46" name="TextBox 45">
            <a:extLst>
              <a:ext uri="{FF2B5EF4-FFF2-40B4-BE49-F238E27FC236}">
                <a16:creationId xmlns:a16="http://schemas.microsoft.com/office/drawing/2014/main" id="{83FD9C13-F0B8-48D1-B02E-CA3020A28C52}"/>
              </a:ext>
            </a:extLst>
          </p:cNvPr>
          <p:cNvSpPr txBox="1"/>
          <p:nvPr/>
        </p:nvSpPr>
        <p:spPr>
          <a:xfrm>
            <a:off x="3161602" y="5260878"/>
            <a:ext cx="1606530" cy="246221"/>
          </a:xfrm>
          <a:prstGeom prst="rect">
            <a:avLst/>
          </a:prstGeom>
          <a:noFill/>
        </p:spPr>
        <p:txBody>
          <a:bodyPr wrap="none" rtlCol="0">
            <a:spAutoFit/>
          </a:bodyPr>
          <a:lstStyle/>
          <a:p>
            <a:r>
              <a:rPr lang="en-US" sz="1000" dirty="0"/>
              <a:t>CQFMComputableMeasure</a:t>
            </a:r>
          </a:p>
        </p:txBody>
      </p:sp>
      <p:sp>
        <p:nvSpPr>
          <p:cNvPr id="47" name="TextBox 46">
            <a:extLst>
              <a:ext uri="{FF2B5EF4-FFF2-40B4-BE49-F238E27FC236}">
                <a16:creationId xmlns:a16="http://schemas.microsoft.com/office/drawing/2014/main" id="{26E016ED-F554-EADC-D3BC-AE1DF0D2A855}"/>
              </a:ext>
            </a:extLst>
          </p:cNvPr>
          <p:cNvSpPr txBox="1"/>
          <p:nvPr/>
        </p:nvSpPr>
        <p:spPr>
          <a:xfrm>
            <a:off x="8060865" y="5506601"/>
            <a:ext cx="2759089" cy="246221"/>
          </a:xfrm>
          <a:prstGeom prst="rect">
            <a:avLst/>
          </a:prstGeom>
          <a:noFill/>
        </p:spPr>
        <p:txBody>
          <a:bodyPr wrap="none" rtlCol="0">
            <a:spAutoFit/>
          </a:bodyPr>
          <a:lstStyle/>
          <a:p>
            <a:pPr marL="285750" indent="-285750">
              <a:buFont typeface="Arial" panose="020B0604020202020204" pitchFamily="34" charset="0"/>
              <a:buChar char="•"/>
            </a:pPr>
            <a:r>
              <a:rPr lang="en-US" sz="1000" dirty="0" err="1"/>
              <a:t>Measure.library</a:t>
            </a:r>
            <a:r>
              <a:rPr lang="en-US" sz="1000" dirty="0"/>
              <a:t> 1..1 CRMIExecutableLibrary</a:t>
            </a:r>
          </a:p>
        </p:txBody>
      </p:sp>
      <p:sp>
        <p:nvSpPr>
          <p:cNvPr id="48" name="TextBox 47">
            <a:extLst>
              <a:ext uri="{FF2B5EF4-FFF2-40B4-BE49-F238E27FC236}">
                <a16:creationId xmlns:a16="http://schemas.microsoft.com/office/drawing/2014/main" id="{205BDE8D-F400-2457-CEE4-4861182FBFFC}"/>
              </a:ext>
            </a:extLst>
          </p:cNvPr>
          <p:cNvSpPr txBox="1"/>
          <p:nvPr/>
        </p:nvSpPr>
        <p:spPr>
          <a:xfrm>
            <a:off x="8060865" y="5260629"/>
            <a:ext cx="1537600" cy="246221"/>
          </a:xfrm>
          <a:prstGeom prst="rect">
            <a:avLst/>
          </a:prstGeom>
          <a:noFill/>
        </p:spPr>
        <p:txBody>
          <a:bodyPr wrap="none" rtlCol="0">
            <a:spAutoFit/>
          </a:bodyPr>
          <a:lstStyle/>
          <a:p>
            <a:r>
              <a:rPr lang="en-US" sz="1000" dirty="0"/>
              <a:t>CQFMExecutableMeasure</a:t>
            </a:r>
          </a:p>
        </p:txBody>
      </p:sp>
      <p:sp>
        <p:nvSpPr>
          <p:cNvPr id="9" name="TextBox 8">
            <a:extLst>
              <a:ext uri="{FF2B5EF4-FFF2-40B4-BE49-F238E27FC236}">
                <a16:creationId xmlns:a16="http://schemas.microsoft.com/office/drawing/2014/main" id="{6968F901-38E8-B0E7-B9D8-5C790BD268F2}"/>
              </a:ext>
            </a:extLst>
          </p:cNvPr>
          <p:cNvSpPr txBox="1"/>
          <p:nvPr/>
        </p:nvSpPr>
        <p:spPr>
          <a:xfrm>
            <a:off x="1618339" y="265685"/>
            <a:ext cx="910057" cy="307777"/>
          </a:xfrm>
          <a:prstGeom prst="rect">
            <a:avLst/>
          </a:prstGeom>
          <a:noFill/>
        </p:spPr>
        <p:txBody>
          <a:bodyPr wrap="none" rtlCol="0">
            <a:spAutoFit/>
          </a:bodyPr>
          <a:lstStyle/>
          <a:p>
            <a:r>
              <a:rPr lang="en-US" sz="1400" dirty="0"/>
              <a:t>Shareable</a:t>
            </a:r>
          </a:p>
        </p:txBody>
      </p:sp>
      <p:sp>
        <p:nvSpPr>
          <p:cNvPr id="24" name="TextBox 23">
            <a:extLst>
              <a:ext uri="{FF2B5EF4-FFF2-40B4-BE49-F238E27FC236}">
                <a16:creationId xmlns:a16="http://schemas.microsoft.com/office/drawing/2014/main" id="{CEEE3073-22D5-4A8A-7125-652E0F9E0226}"/>
              </a:ext>
            </a:extLst>
          </p:cNvPr>
          <p:cNvSpPr txBox="1"/>
          <p:nvPr/>
        </p:nvSpPr>
        <p:spPr>
          <a:xfrm>
            <a:off x="4155629" y="265686"/>
            <a:ext cx="1078565" cy="307777"/>
          </a:xfrm>
          <a:prstGeom prst="rect">
            <a:avLst/>
          </a:prstGeom>
          <a:noFill/>
        </p:spPr>
        <p:txBody>
          <a:bodyPr wrap="none" rtlCol="0">
            <a:spAutoFit/>
          </a:bodyPr>
          <a:lstStyle/>
          <a:p>
            <a:r>
              <a:rPr lang="en-US" sz="1400" dirty="0"/>
              <a:t>Computable</a:t>
            </a:r>
          </a:p>
        </p:txBody>
      </p:sp>
    </p:spTree>
    <p:extLst>
      <p:ext uri="{BB962C8B-B14F-4D97-AF65-F5344CB8AC3E}">
        <p14:creationId xmlns:p14="http://schemas.microsoft.com/office/powerpoint/2010/main" val="428039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749" y="1332727"/>
            <a:ext cx="9846501" cy="5375899"/>
          </a:xfrm>
          <a:prstGeom prst="rect">
            <a:avLst/>
          </a:prstGeom>
        </p:spPr>
      </p:pic>
      <p:pic>
        <p:nvPicPr>
          <p:cNvPr id="4" name="Picture 3">
            <a:extLst>
              <a:ext uri="{FF2B5EF4-FFF2-40B4-BE49-F238E27FC236}">
                <a16:creationId xmlns:a16="http://schemas.microsoft.com/office/drawing/2014/main" id="{9448ADB5-69C7-4457-BF59-9E92670F3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33406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749" y="1332727"/>
            <a:ext cx="9846501" cy="5375899"/>
          </a:xfrm>
          <a:prstGeom prst="rect">
            <a:avLst/>
          </a:prstGeom>
        </p:spPr>
      </p:pic>
      <p:pic>
        <p:nvPicPr>
          <p:cNvPr id="4" name="Picture 3">
            <a:extLst>
              <a:ext uri="{FF2B5EF4-FFF2-40B4-BE49-F238E27FC236}">
                <a16:creationId xmlns:a16="http://schemas.microsoft.com/office/drawing/2014/main" id="{1461492D-5335-4EA7-B653-0EAD36111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grpSp>
        <p:nvGrpSpPr>
          <p:cNvPr id="6" name="Group 5">
            <a:extLst>
              <a:ext uri="{FF2B5EF4-FFF2-40B4-BE49-F238E27FC236}">
                <a16:creationId xmlns:a16="http://schemas.microsoft.com/office/drawing/2014/main" id="{07C635AD-6D80-446F-96BE-FBDF6F2F2B1F}"/>
              </a:ext>
            </a:extLst>
          </p:cNvPr>
          <p:cNvGrpSpPr/>
          <p:nvPr/>
        </p:nvGrpSpPr>
        <p:grpSpPr>
          <a:xfrm>
            <a:off x="7587962" y="5683211"/>
            <a:ext cx="1071080" cy="469360"/>
            <a:chOff x="573231" y="6245052"/>
            <a:chExt cx="1071080" cy="469360"/>
          </a:xfrm>
        </p:grpSpPr>
        <p:sp>
          <p:nvSpPr>
            <p:cNvPr id="7" name="Rectangle: Rounded Corners 6">
              <a:extLst>
                <a:ext uri="{FF2B5EF4-FFF2-40B4-BE49-F238E27FC236}">
                  <a16:creationId xmlns:a16="http://schemas.microsoft.com/office/drawing/2014/main" id="{6EE01CD2-83B8-429E-9A05-05C2E0C34940}"/>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460B3B9-F782-4CD5-A8F5-31BDB9CBFF90}"/>
                </a:ext>
              </a:extLst>
            </p:cNvPr>
            <p:cNvPicPr>
              <a:picLocks noChangeAspect="1"/>
            </p:cNvPicPr>
            <p:nvPr/>
          </p:nvPicPr>
          <p:blipFill>
            <a:blip r:embed="rId5"/>
            <a:stretch>
              <a:fillRect/>
            </a:stretch>
          </p:blipFill>
          <p:spPr>
            <a:xfrm>
              <a:off x="626852" y="6333797"/>
              <a:ext cx="278075" cy="318157"/>
            </a:xfrm>
            <a:prstGeom prst="rect">
              <a:avLst/>
            </a:prstGeom>
          </p:spPr>
        </p:pic>
        <p:sp>
          <p:nvSpPr>
            <p:cNvPr id="9" name="TextBox 8">
              <a:extLst>
                <a:ext uri="{FF2B5EF4-FFF2-40B4-BE49-F238E27FC236}">
                  <a16:creationId xmlns:a16="http://schemas.microsoft.com/office/drawing/2014/main" id="{333F6DDD-30C6-4250-BF2D-35F89A13F258}"/>
                </a:ext>
              </a:extLst>
            </p:cNvPr>
            <p:cNvSpPr txBox="1"/>
            <p:nvPr/>
          </p:nvSpPr>
          <p:spPr>
            <a:xfrm>
              <a:off x="837680" y="6308209"/>
              <a:ext cx="806631" cy="369332"/>
            </a:xfrm>
            <a:prstGeom prst="rect">
              <a:avLst/>
            </a:prstGeom>
            <a:noFill/>
          </p:spPr>
          <p:txBody>
            <a:bodyPr wrap="none" rtlCol="0">
              <a:spAutoFit/>
            </a:bodyPr>
            <a:lstStyle/>
            <a:p>
              <a:r>
                <a:rPr lang="en-US" b="1" dirty="0">
                  <a:solidFill>
                    <a:schemeClr val="bg1"/>
                  </a:solidFill>
                </a:rPr>
                <a:t>QM IG</a:t>
              </a:r>
            </a:p>
          </p:txBody>
        </p:sp>
      </p:grpSp>
      <p:grpSp>
        <p:nvGrpSpPr>
          <p:cNvPr id="10" name="Group 9">
            <a:extLst>
              <a:ext uri="{FF2B5EF4-FFF2-40B4-BE49-F238E27FC236}">
                <a16:creationId xmlns:a16="http://schemas.microsoft.com/office/drawing/2014/main" id="{C14E2EB5-B0D0-46FE-BE09-A82491BDE0B0}"/>
              </a:ext>
            </a:extLst>
          </p:cNvPr>
          <p:cNvGrpSpPr/>
          <p:nvPr/>
        </p:nvGrpSpPr>
        <p:grpSpPr>
          <a:xfrm>
            <a:off x="6429045" y="1402018"/>
            <a:ext cx="1140877" cy="469360"/>
            <a:chOff x="189466" y="3622532"/>
            <a:chExt cx="1140877" cy="469360"/>
          </a:xfrm>
        </p:grpSpPr>
        <p:sp>
          <p:nvSpPr>
            <p:cNvPr id="11" name="Rectangle: Rounded Corners 10">
              <a:extLst>
                <a:ext uri="{FF2B5EF4-FFF2-40B4-BE49-F238E27FC236}">
                  <a16:creationId xmlns:a16="http://schemas.microsoft.com/office/drawing/2014/main" id="{6C7655C1-3893-4148-AF48-F1C7CF2D3F1B}"/>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871B52A-141E-46A7-B6D7-8584E936A5C2}"/>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13" name="TextBox 12">
              <a:extLst>
                <a:ext uri="{FF2B5EF4-FFF2-40B4-BE49-F238E27FC236}">
                  <a16:creationId xmlns:a16="http://schemas.microsoft.com/office/drawing/2014/main" id="{AAC6B28E-F68D-4A19-899E-FD9894B05244}"/>
                </a:ext>
              </a:extLst>
            </p:cNvPr>
            <p:cNvSpPr txBox="1"/>
            <p:nvPr/>
          </p:nvSpPr>
          <p:spPr>
            <a:xfrm>
              <a:off x="491652" y="3674042"/>
              <a:ext cx="838691" cy="369332"/>
            </a:xfrm>
            <a:prstGeom prst="rect">
              <a:avLst/>
            </a:prstGeom>
            <a:noFill/>
          </p:spPr>
          <p:txBody>
            <a:bodyPr wrap="none" rtlCol="0">
              <a:spAutoFit/>
            </a:bodyPr>
            <a:lstStyle/>
            <a:p>
              <a:r>
                <a:rPr lang="en-US" b="1" dirty="0"/>
                <a:t>CPG IG</a:t>
              </a:r>
            </a:p>
          </p:txBody>
        </p:sp>
      </p:grpSp>
      <p:grpSp>
        <p:nvGrpSpPr>
          <p:cNvPr id="14" name="Group 13">
            <a:extLst>
              <a:ext uri="{FF2B5EF4-FFF2-40B4-BE49-F238E27FC236}">
                <a16:creationId xmlns:a16="http://schemas.microsoft.com/office/drawing/2014/main" id="{36374297-0F41-4787-A469-4273CFD08375}"/>
              </a:ext>
            </a:extLst>
          </p:cNvPr>
          <p:cNvGrpSpPr/>
          <p:nvPr/>
        </p:nvGrpSpPr>
        <p:grpSpPr>
          <a:xfrm>
            <a:off x="9277995" y="3106690"/>
            <a:ext cx="1466490" cy="469360"/>
            <a:chOff x="5446652" y="6210853"/>
            <a:chExt cx="1466490" cy="469360"/>
          </a:xfrm>
        </p:grpSpPr>
        <p:sp>
          <p:nvSpPr>
            <p:cNvPr id="15" name="Rectangle: Rounded Corners 14">
              <a:extLst>
                <a:ext uri="{FF2B5EF4-FFF2-40B4-BE49-F238E27FC236}">
                  <a16:creationId xmlns:a16="http://schemas.microsoft.com/office/drawing/2014/main" id="{0DFBDEE9-F43C-48AC-96C2-0D9B0A0CA03E}"/>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A9EC708-40C5-4C02-AD29-1CC334DED167}"/>
                </a:ext>
              </a:extLst>
            </p:cNvPr>
            <p:cNvPicPr>
              <a:picLocks noChangeAspect="1"/>
            </p:cNvPicPr>
            <p:nvPr/>
          </p:nvPicPr>
          <p:blipFill>
            <a:blip r:embed="rId5"/>
            <a:stretch>
              <a:fillRect/>
            </a:stretch>
          </p:blipFill>
          <p:spPr>
            <a:xfrm>
              <a:off x="5481305" y="6292628"/>
              <a:ext cx="278075" cy="318157"/>
            </a:xfrm>
            <a:prstGeom prst="rect">
              <a:avLst/>
            </a:prstGeom>
          </p:spPr>
        </p:pic>
        <p:sp>
          <p:nvSpPr>
            <p:cNvPr id="17" name="TextBox 16">
              <a:extLst>
                <a:ext uri="{FF2B5EF4-FFF2-40B4-BE49-F238E27FC236}">
                  <a16:creationId xmlns:a16="http://schemas.microsoft.com/office/drawing/2014/main" id="{28CAF02D-0893-435F-9A36-6271CC1815CB}"/>
                </a:ext>
              </a:extLst>
            </p:cNvPr>
            <p:cNvSpPr txBox="1"/>
            <p:nvPr/>
          </p:nvSpPr>
          <p:spPr>
            <a:xfrm>
              <a:off x="5706080" y="6272683"/>
              <a:ext cx="1207062" cy="369332"/>
            </a:xfrm>
            <a:prstGeom prst="rect">
              <a:avLst/>
            </a:prstGeom>
            <a:noFill/>
          </p:spPr>
          <p:txBody>
            <a:bodyPr wrap="none" rtlCol="0">
              <a:spAutoFit/>
            </a:bodyPr>
            <a:lstStyle/>
            <a:p>
              <a:r>
                <a:rPr lang="en-US" b="1" dirty="0"/>
                <a:t>CDS Hooks</a:t>
              </a:r>
            </a:p>
          </p:txBody>
        </p:sp>
      </p:grpSp>
      <p:grpSp>
        <p:nvGrpSpPr>
          <p:cNvPr id="18" name="Group 17">
            <a:extLst>
              <a:ext uri="{FF2B5EF4-FFF2-40B4-BE49-F238E27FC236}">
                <a16:creationId xmlns:a16="http://schemas.microsoft.com/office/drawing/2014/main" id="{A30CB164-3573-4C07-B922-BBAD43CE6F61}"/>
              </a:ext>
            </a:extLst>
          </p:cNvPr>
          <p:cNvGrpSpPr/>
          <p:nvPr/>
        </p:nvGrpSpPr>
        <p:grpSpPr>
          <a:xfrm>
            <a:off x="3056149" y="1402018"/>
            <a:ext cx="1083966" cy="469360"/>
            <a:chOff x="189466" y="3622532"/>
            <a:chExt cx="1083966" cy="469360"/>
          </a:xfrm>
        </p:grpSpPr>
        <p:sp>
          <p:nvSpPr>
            <p:cNvPr id="19" name="Rectangle: Rounded Corners 18">
              <a:extLst>
                <a:ext uri="{FF2B5EF4-FFF2-40B4-BE49-F238E27FC236}">
                  <a16:creationId xmlns:a16="http://schemas.microsoft.com/office/drawing/2014/main" id="{40710246-32F3-4D67-A6F1-1E0A321F8131}"/>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AF8F5A53-872B-4C28-AD97-5EB702F740BA}"/>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21" name="TextBox 20">
              <a:extLst>
                <a:ext uri="{FF2B5EF4-FFF2-40B4-BE49-F238E27FC236}">
                  <a16:creationId xmlns:a16="http://schemas.microsoft.com/office/drawing/2014/main" id="{8FF789B7-0C3A-4FCA-9C61-F07C9A84D71F}"/>
                </a:ext>
              </a:extLst>
            </p:cNvPr>
            <p:cNvSpPr txBox="1"/>
            <p:nvPr/>
          </p:nvSpPr>
          <p:spPr>
            <a:xfrm>
              <a:off x="491652" y="3674042"/>
              <a:ext cx="628698" cy="369332"/>
            </a:xfrm>
            <a:prstGeom prst="rect">
              <a:avLst/>
            </a:prstGeom>
            <a:noFill/>
          </p:spPr>
          <p:txBody>
            <a:bodyPr wrap="none" rtlCol="0">
              <a:spAutoFit/>
            </a:bodyPr>
            <a:lstStyle/>
            <a:p>
              <a:r>
                <a:rPr lang="en-US" b="1" dirty="0"/>
                <a:t>EBM</a:t>
              </a:r>
            </a:p>
          </p:txBody>
        </p:sp>
      </p:grpSp>
      <p:grpSp>
        <p:nvGrpSpPr>
          <p:cNvPr id="22" name="Group 21">
            <a:extLst>
              <a:ext uri="{FF2B5EF4-FFF2-40B4-BE49-F238E27FC236}">
                <a16:creationId xmlns:a16="http://schemas.microsoft.com/office/drawing/2014/main" id="{7B6F9094-9E09-401B-82EA-5EA7418AC708}"/>
              </a:ext>
            </a:extLst>
          </p:cNvPr>
          <p:cNvGrpSpPr/>
          <p:nvPr/>
        </p:nvGrpSpPr>
        <p:grpSpPr>
          <a:xfrm>
            <a:off x="5007378" y="3667142"/>
            <a:ext cx="1207061" cy="469360"/>
            <a:chOff x="8127101" y="6122756"/>
            <a:chExt cx="1207061" cy="469360"/>
          </a:xfrm>
        </p:grpSpPr>
        <p:sp>
          <p:nvSpPr>
            <p:cNvPr id="23" name="Rectangle: Rounded Corners 22">
              <a:extLst>
                <a:ext uri="{FF2B5EF4-FFF2-40B4-BE49-F238E27FC236}">
                  <a16:creationId xmlns:a16="http://schemas.microsoft.com/office/drawing/2014/main" id="{EDD0625A-3980-4D8E-944A-E977778228DE}"/>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8AE9819-A02B-4C51-BD09-1E7C8518723F}"/>
                </a:ext>
              </a:extLst>
            </p:cNvPr>
            <p:cNvPicPr>
              <a:picLocks noChangeAspect="1"/>
            </p:cNvPicPr>
            <p:nvPr/>
          </p:nvPicPr>
          <p:blipFill>
            <a:blip r:embed="rId5"/>
            <a:stretch>
              <a:fillRect/>
            </a:stretch>
          </p:blipFill>
          <p:spPr>
            <a:xfrm>
              <a:off x="8221454" y="6206857"/>
              <a:ext cx="278075" cy="318157"/>
            </a:xfrm>
            <a:prstGeom prst="rect">
              <a:avLst/>
            </a:prstGeom>
          </p:spPr>
        </p:pic>
        <p:sp>
          <p:nvSpPr>
            <p:cNvPr id="25" name="TextBox 24">
              <a:extLst>
                <a:ext uri="{FF2B5EF4-FFF2-40B4-BE49-F238E27FC236}">
                  <a16:creationId xmlns:a16="http://schemas.microsoft.com/office/drawing/2014/main" id="{70AF0388-A53D-42CA-A98D-0013941E0076}"/>
                </a:ext>
              </a:extLst>
            </p:cNvPr>
            <p:cNvSpPr txBox="1"/>
            <p:nvPr/>
          </p:nvSpPr>
          <p:spPr>
            <a:xfrm>
              <a:off x="8432282" y="6181269"/>
              <a:ext cx="897040" cy="369332"/>
            </a:xfrm>
            <a:prstGeom prst="rect">
              <a:avLst/>
            </a:prstGeom>
            <a:noFill/>
          </p:spPr>
          <p:txBody>
            <a:bodyPr wrap="none" rtlCol="0">
              <a:spAutoFit/>
            </a:bodyPr>
            <a:lstStyle/>
            <a:p>
              <a:r>
                <a:rPr lang="en-US" b="1" dirty="0">
                  <a:solidFill>
                    <a:schemeClr val="bg1"/>
                  </a:solidFill>
                </a:rPr>
                <a:t>QI Core</a:t>
              </a:r>
            </a:p>
          </p:txBody>
        </p:sp>
      </p:grpSp>
      <p:grpSp>
        <p:nvGrpSpPr>
          <p:cNvPr id="26" name="Group 25">
            <a:extLst>
              <a:ext uri="{FF2B5EF4-FFF2-40B4-BE49-F238E27FC236}">
                <a16:creationId xmlns:a16="http://schemas.microsoft.com/office/drawing/2014/main" id="{8C0FDDE2-D4AA-49AD-A82C-520809232A27}"/>
              </a:ext>
            </a:extLst>
          </p:cNvPr>
          <p:cNvGrpSpPr/>
          <p:nvPr/>
        </p:nvGrpSpPr>
        <p:grpSpPr>
          <a:xfrm>
            <a:off x="3703046" y="5683211"/>
            <a:ext cx="1068039" cy="469360"/>
            <a:chOff x="2716212" y="6306901"/>
            <a:chExt cx="1068039" cy="469360"/>
          </a:xfrm>
        </p:grpSpPr>
        <p:sp>
          <p:nvSpPr>
            <p:cNvPr id="27" name="Rectangle: Rounded Corners 26">
              <a:extLst>
                <a:ext uri="{FF2B5EF4-FFF2-40B4-BE49-F238E27FC236}">
                  <a16:creationId xmlns:a16="http://schemas.microsoft.com/office/drawing/2014/main" id="{A15007A2-CE1F-4BA9-8152-4F3C020D5698}"/>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A532A981-9E7F-4900-84A6-0AAB9290FFC0}"/>
                </a:ext>
              </a:extLst>
            </p:cNvPr>
            <p:cNvPicPr>
              <a:picLocks noChangeAspect="1"/>
            </p:cNvPicPr>
            <p:nvPr/>
          </p:nvPicPr>
          <p:blipFill>
            <a:blip r:embed="rId5"/>
            <a:stretch>
              <a:fillRect/>
            </a:stretch>
          </p:blipFill>
          <p:spPr>
            <a:xfrm>
              <a:off x="2773973" y="6397468"/>
              <a:ext cx="278075" cy="318157"/>
            </a:xfrm>
            <a:prstGeom prst="rect">
              <a:avLst/>
            </a:prstGeom>
          </p:spPr>
        </p:pic>
        <p:sp>
          <p:nvSpPr>
            <p:cNvPr id="29" name="TextBox 28">
              <a:extLst>
                <a:ext uri="{FF2B5EF4-FFF2-40B4-BE49-F238E27FC236}">
                  <a16:creationId xmlns:a16="http://schemas.microsoft.com/office/drawing/2014/main" id="{51CB09FD-0A03-406B-885B-832FD513CA6B}"/>
                </a:ext>
              </a:extLst>
            </p:cNvPr>
            <p:cNvSpPr txBox="1"/>
            <p:nvPr/>
          </p:nvSpPr>
          <p:spPr>
            <a:xfrm>
              <a:off x="2984801" y="6371880"/>
              <a:ext cx="799450" cy="369332"/>
            </a:xfrm>
            <a:prstGeom prst="rect">
              <a:avLst/>
            </a:prstGeom>
            <a:noFill/>
          </p:spPr>
          <p:txBody>
            <a:bodyPr wrap="none" rtlCol="0">
              <a:spAutoFit/>
            </a:bodyPr>
            <a:lstStyle/>
            <a:p>
              <a:r>
                <a:rPr lang="en-US" b="1" dirty="0">
                  <a:solidFill>
                    <a:schemeClr val="bg1"/>
                  </a:solidFill>
                </a:rPr>
                <a:t>DEQM</a:t>
              </a:r>
            </a:p>
          </p:txBody>
        </p:sp>
      </p:grpSp>
      <p:grpSp>
        <p:nvGrpSpPr>
          <p:cNvPr id="30" name="Group 29">
            <a:extLst>
              <a:ext uri="{FF2B5EF4-FFF2-40B4-BE49-F238E27FC236}">
                <a16:creationId xmlns:a16="http://schemas.microsoft.com/office/drawing/2014/main" id="{F17EEB54-02D3-482A-846C-F43B17C5BD54}"/>
              </a:ext>
            </a:extLst>
          </p:cNvPr>
          <p:cNvGrpSpPr/>
          <p:nvPr/>
        </p:nvGrpSpPr>
        <p:grpSpPr>
          <a:xfrm>
            <a:off x="4103666" y="3676488"/>
            <a:ext cx="864688" cy="469360"/>
            <a:chOff x="125913" y="5331262"/>
            <a:chExt cx="864688" cy="469360"/>
          </a:xfrm>
        </p:grpSpPr>
        <p:sp>
          <p:nvSpPr>
            <p:cNvPr id="31" name="Rectangle: Rounded Corners 30">
              <a:extLst>
                <a:ext uri="{FF2B5EF4-FFF2-40B4-BE49-F238E27FC236}">
                  <a16:creationId xmlns:a16="http://schemas.microsoft.com/office/drawing/2014/main" id="{28FCB5A7-9042-4607-9EB5-EF128F4EF5D7}"/>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CC068EDE-E611-4BBC-BF3F-0202C55931BC}"/>
                </a:ext>
              </a:extLst>
            </p:cNvPr>
            <p:cNvPicPr>
              <a:picLocks noChangeAspect="1"/>
            </p:cNvPicPr>
            <p:nvPr/>
          </p:nvPicPr>
          <p:blipFill>
            <a:blip r:embed="rId5"/>
            <a:stretch>
              <a:fillRect/>
            </a:stretch>
          </p:blipFill>
          <p:spPr>
            <a:xfrm>
              <a:off x="162362" y="5431290"/>
              <a:ext cx="278075" cy="318157"/>
            </a:xfrm>
            <a:prstGeom prst="rect">
              <a:avLst/>
            </a:prstGeom>
          </p:spPr>
        </p:pic>
        <p:sp>
          <p:nvSpPr>
            <p:cNvPr id="33" name="TextBox 32">
              <a:extLst>
                <a:ext uri="{FF2B5EF4-FFF2-40B4-BE49-F238E27FC236}">
                  <a16:creationId xmlns:a16="http://schemas.microsoft.com/office/drawing/2014/main" id="{141BC407-923F-407F-A341-B7EEFB604EF8}"/>
                </a:ext>
              </a:extLst>
            </p:cNvPr>
            <p:cNvSpPr txBox="1"/>
            <p:nvPr/>
          </p:nvSpPr>
          <p:spPr>
            <a:xfrm>
              <a:off x="373190" y="5405702"/>
              <a:ext cx="559320" cy="369332"/>
            </a:xfrm>
            <a:prstGeom prst="rect">
              <a:avLst/>
            </a:prstGeom>
            <a:noFill/>
          </p:spPr>
          <p:txBody>
            <a:bodyPr wrap="none" rtlCol="0">
              <a:spAutoFit/>
            </a:bodyPr>
            <a:lstStyle/>
            <a:p>
              <a:r>
                <a:rPr lang="en-US" b="1" dirty="0"/>
                <a:t>CQL</a:t>
              </a:r>
            </a:p>
          </p:txBody>
        </p:sp>
      </p:grpSp>
      <p:grpSp>
        <p:nvGrpSpPr>
          <p:cNvPr id="34" name="Group 33">
            <a:extLst>
              <a:ext uri="{FF2B5EF4-FFF2-40B4-BE49-F238E27FC236}">
                <a16:creationId xmlns:a16="http://schemas.microsoft.com/office/drawing/2014/main" id="{E1295C20-F7E6-4C4B-A8D3-9332B9561BD9}"/>
              </a:ext>
            </a:extLst>
          </p:cNvPr>
          <p:cNvGrpSpPr/>
          <p:nvPr/>
        </p:nvGrpSpPr>
        <p:grpSpPr>
          <a:xfrm>
            <a:off x="6253559" y="3667142"/>
            <a:ext cx="864688" cy="469360"/>
            <a:chOff x="125913" y="5331262"/>
            <a:chExt cx="864688" cy="469360"/>
          </a:xfrm>
        </p:grpSpPr>
        <p:sp>
          <p:nvSpPr>
            <p:cNvPr id="35" name="Rectangle: Rounded Corners 34">
              <a:extLst>
                <a:ext uri="{FF2B5EF4-FFF2-40B4-BE49-F238E27FC236}">
                  <a16:creationId xmlns:a16="http://schemas.microsoft.com/office/drawing/2014/main" id="{253AC8E4-6B53-4C77-B4C3-CE0AC6FFBE18}"/>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42B20253-F1C1-48C9-B23C-FF44EA097380}"/>
                </a:ext>
              </a:extLst>
            </p:cNvPr>
            <p:cNvPicPr>
              <a:picLocks noChangeAspect="1"/>
            </p:cNvPicPr>
            <p:nvPr/>
          </p:nvPicPr>
          <p:blipFill>
            <a:blip r:embed="rId5"/>
            <a:stretch>
              <a:fillRect/>
            </a:stretch>
          </p:blipFill>
          <p:spPr>
            <a:xfrm>
              <a:off x="162362" y="5431290"/>
              <a:ext cx="278075" cy="318157"/>
            </a:xfrm>
            <a:prstGeom prst="rect">
              <a:avLst/>
            </a:prstGeom>
          </p:spPr>
        </p:pic>
        <p:sp>
          <p:nvSpPr>
            <p:cNvPr id="37" name="TextBox 36">
              <a:extLst>
                <a:ext uri="{FF2B5EF4-FFF2-40B4-BE49-F238E27FC236}">
                  <a16:creationId xmlns:a16="http://schemas.microsoft.com/office/drawing/2014/main" id="{6AEACA82-3E90-4117-AC89-D69742A5F99C}"/>
                </a:ext>
              </a:extLst>
            </p:cNvPr>
            <p:cNvSpPr txBox="1"/>
            <p:nvPr/>
          </p:nvSpPr>
          <p:spPr>
            <a:xfrm>
              <a:off x="373190" y="5405702"/>
              <a:ext cx="436338" cy="369332"/>
            </a:xfrm>
            <a:prstGeom prst="rect">
              <a:avLst/>
            </a:prstGeom>
            <a:noFill/>
          </p:spPr>
          <p:txBody>
            <a:bodyPr wrap="none" rtlCol="0">
              <a:spAutoFit/>
            </a:bodyPr>
            <a:lstStyle/>
            <a:p>
              <a:r>
                <a:rPr lang="en-US" b="1" dirty="0"/>
                <a:t>CR</a:t>
              </a:r>
            </a:p>
          </p:txBody>
        </p:sp>
      </p:grpSp>
      <p:grpSp>
        <p:nvGrpSpPr>
          <p:cNvPr id="38" name="Group 37">
            <a:extLst>
              <a:ext uri="{FF2B5EF4-FFF2-40B4-BE49-F238E27FC236}">
                <a16:creationId xmlns:a16="http://schemas.microsoft.com/office/drawing/2014/main" id="{71734A0B-0CD3-4FFE-8D8E-8A9CA42429F2}"/>
              </a:ext>
            </a:extLst>
          </p:cNvPr>
          <p:cNvGrpSpPr/>
          <p:nvPr/>
        </p:nvGrpSpPr>
        <p:grpSpPr>
          <a:xfrm>
            <a:off x="861440" y="5276309"/>
            <a:ext cx="1071080" cy="469360"/>
            <a:chOff x="573231" y="6245052"/>
            <a:chExt cx="1071080" cy="469360"/>
          </a:xfrm>
          <a:solidFill>
            <a:srgbClr val="C00000"/>
          </a:solidFill>
        </p:grpSpPr>
        <p:sp>
          <p:nvSpPr>
            <p:cNvPr id="39" name="Rectangle: Rounded Corners 38">
              <a:extLst>
                <a:ext uri="{FF2B5EF4-FFF2-40B4-BE49-F238E27FC236}">
                  <a16:creationId xmlns:a16="http://schemas.microsoft.com/office/drawing/2014/main" id="{83B94E53-A9C4-4DFC-BFAC-ED067FEBFA42}"/>
                </a:ext>
              </a:extLst>
            </p:cNvPr>
            <p:cNvSpPr/>
            <p:nvPr/>
          </p:nvSpPr>
          <p:spPr>
            <a:xfrm>
              <a:off x="573231" y="6245052"/>
              <a:ext cx="1071080"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7EBBE9A-37EA-4124-ADE7-D818A6829AD7}"/>
                </a:ext>
              </a:extLst>
            </p:cNvPr>
            <p:cNvSpPr txBox="1"/>
            <p:nvPr/>
          </p:nvSpPr>
          <p:spPr>
            <a:xfrm>
              <a:off x="837680" y="6308209"/>
              <a:ext cx="657552" cy="369332"/>
            </a:xfrm>
            <a:prstGeom prst="rect">
              <a:avLst/>
            </a:prstGeom>
            <a:grpFill/>
          </p:spPr>
          <p:txBody>
            <a:bodyPr wrap="none" rtlCol="0">
              <a:spAutoFit/>
            </a:bodyPr>
            <a:lstStyle/>
            <a:p>
              <a:r>
                <a:rPr lang="en-US" b="1" dirty="0">
                  <a:solidFill>
                    <a:schemeClr val="bg1"/>
                  </a:solidFill>
                </a:rPr>
                <a:t>  </a:t>
              </a:r>
              <a:r>
                <a:rPr lang="en-US" b="1" dirty="0" err="1">
                  <a:solidFill>
                    <a:schemeClr val="bg1"/>
                  </a:solidFill>
                </a:rPr>
                <a:t>eCR</a:t>
              </a:r>
              <a:endParaRPr lang="en-US" b="1" dirty="0">
                <a:solidFill>
                  <a:schemeClr val="bg1"/>
                </a:solidFill>
              </a:endParaRPr>
            </a:p>
          </p:txBody>
        </p:sp>
        <p:pic>
          <p:nvPicPr>
            <p:cNvPr id="41" name="Picture 40">
              <a:extLst>
                <a:ext uri="{FF2B5EF4-FFF2-40B4-BE49-F238E27FC236}">
                  <a16:creationId xmlns:a16="http://schemas.microsoft.com/office/drawing/2014/main" id="{99209DF1-09CB-400C-9D51-FF72688E3E7A}"/>
                </a:ext>
              </a:extLst>
            </p:cNvPr>
            <p:cNvPicPr>
              <a:picLocks noChangeAspect="1"/>
            </p:cNvPicPr>
            <p:nvPr/>
          </p:nvPicPr>
          <p:blipFill>
            <a:blip r:embed="rId5"/>
            <a:stretch>
              <a:fillRect/>
            </a:stretch>
          </p:blipFill>
          <p:spPr>
            <a:xfrm>
              <a:off x="626852" y="6333797"/>
              <a:ext cx="278075" cy="318157"/>
            </a:xfrm>
            <a:prstGeom prst="rect">
              <a:avLst/>
            </a:prstGeom>
            <a:grpFill/>
          </p:spPr>
        </p:pic>
      </p:grpSp>
      <p:pic>
        <p:nvPicPr>
          <p:cNvPr id="42" name="Picture 41">
            <a:extLst>
              <a:ext uri="{FF2B5EF4-FFF2-40B4-BE49-F238E27FC236}">
                <a16:creationId xmlns:a16="http://schemas.microsoft.com/office/drawing/2014/main" id="{A9659024-FC83-494C-84D9-066C3C9E0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29" y="3685319"/>
            <a:ext cx="1764127" cy="424956"/>
          </a:xfrm>
          <a:prstGeom prst="rect">
            <a:avLst/>
          </a:prstGeom>
        </p:spPr>
      </p:pic>
      <p:sp>
        <p:nvSpPr>
          <p:cNvPr id="43" name="Google Shape;527;p15">
            <a:extLst>
              <a:ext uri="{FF2B5EF4-FFF2-40B4-BE49-F238E27FC236}">
                <a16:creationId xmlns:a16="http://schemas.microsoft.com/office/drawing/2014/main" id="{765A6B6B-49F2-426E-8F7D-F00053A9A792}"/>
              </a:ext>
            </a:extLst>
          </p:cNvPr>
          <p:cNvSpPr txBox="1"/>
          <p:nvPr/>
        </p:nvSpPr>
        <p:spPr>
          <a:xfrm>
            <a:off x="9353025" y="184435"/>
            <a:ext cx="2668539" cy="861734"/>
          </a:xfrm>
          <a:prstGeom prst="rect">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000" b="1" i="0" u="none" strike="noStrike" cap="none" dirty="0">
                <a:solidFill>
                  <a:srgbClr val="000000"/>
                </a:solidFill>
                <a:latin typeface="Calibri"/>
                <a:ea typeface="Calibri"/>
                <a:cs typeface="Calibri"/>
                <a:sym typeface="Calibri"/>
              </a:rPr>
              <a:t>LEGEND: Sponsoring HL7 Workgroups</a:t>
            </a:r>
            <a:endParaRPr sz="2400" dirty="0"/>
          </a:p>
          <a:p>
            <a:pPr marL="0" marR="0" lvl="0" indent="0" algn="l" rtl="0">
              <a:lnSpc>
                <a:spcPct val="100000"/>
              </a:lnSpc>
              <a:spcBef>
                <a:spcPts val="0"/>
              </a:spcBef>
              <a:spcAft>
                <a:spcPts val="0"/>
              </a:spcAft>
              <a:buClr>
                <a:srgbClr val="00B0F0"/>
              </a:buClr>
              <a:buSzPts val="800"/>
              <a:buFont typeface="Arial"/>
              <a:buNone/>
            </a:pPr>
            <a:r>
              <a:rPr lang="en-US" sz="1000" b="1" i="0" u="none" strike="noStrike" cap="none" dirty="0">
                <a:solidFill>
                  <a:srgbClr val="00B0F0"/>
                </a:solidFill>
                <a:latin typeface="Calibri"/>
                <a:ea typeface="Calibri"/>
                <a:cs typeface="Calibri"/>
                <a:sym typeface="Calibri"/>
              </a:rPr>
              <a:t>Clinical Decision Support  (CDS)</a:t>
            </a:r>
            <a:endParaRPr sz="2400" dirty="0"/>
          </a:p>
          <a:p>
            <a:pPr marL="0" marR="0" lvl="0" indent="0" algn="l" rtl="0">
              <a:lnSpc>
                <a:spcPct val="100000"/>
              </a:lnSpc>
              <a:spcBef>
                <a:spcPts val="0"/>
              </a:spcBef>
              <a:spcAft>
                <a:spcPts val="0"/>
              </a:spcAft>
              <a:buClr>
                <a:srgbClr val="7030A0"/>
              </a:buClr>
              <a:buSzPts val="800"/>
              <a:buFont typeface="Arial"/>
              <a:buNone/>
            </a:pPr>
            <a:r>
              <a:rPr lang="en-US" sz="1000" b="1" i="0" u="none" strike="noStrike" cap="none" dirty="0">
                <a:solidFill>
                  <a:srgbClr val="7030A0"/>
                </a:solidFill>
                <a:latin typeface="Calibri"/>
                <a:ea typeface="Calibri"/>
                <a:cs typeface="Calibri"/>
                <a:sym typeface="Calibri"/>
              </a:rPr>
              <a:t>Clinical Quality Information (CQI)</a:t>
            </a:r>
            <a:br>
              <a:rPr lang="en-US" sz="1000" b="1" i="0" u="none" strike="noStrike" cap="none" dirty="0">
                <a:solidFill>
                  <a:srgbClr val="7030A0"/>
                </a:solidFill>
                <a:latin typeface="Calibri"/>
                <a:ea typeface="Calibri"/>
                <a:cs typeface="Calibri"/>
                <a:sym typeface="Calibri"/>
              </a:rPr>
            </a:br>
            <a:r>
              <a:rPr lang="en-US" sz="1000" b="1" i="0" u="none" strike="noStrike" cap="none" dirty="0">
                <a:solidFill>
                  <a:srgbClr val="C00000"/>
                </a:solidFill>
                <a:latin typeface="Calibri"/>
                <a:ea typeface="Calibri"/>
                <a:cs typeface="Calibri"/>
                <a:sym typeface="Calibri"/>
              </a:rPr>
              <a:t>Public Health (PH) </a:t>
            </a:r>
            <a:br>
              <a:rPr lang="en-US" sz="1000" b="1" i="0" u="none" strike="noStrike" cap="none" dirty="0">
                <a:solidFill>
                  <a:srgbClr val="C00000"/>
                </a:solidFill>
                <a:latin typeface="Calibri"/>
                <a:ea typeface="Calibri"/>
                <a:cs typeface="Calibri"/>
                <a:sym typeface="Calibri"/>
              </a:rPr>
            </a:br>
            <a:r>
              <a:rPr lang="en-US" sz="1000" b="1" i="0" u="none" strike="noStrike" cap="none" dirty="0">
                <a:solidFill>
                  <a:schemeClr val="accent6">
                    <a:lumMod val="75000"/>
                  </a:schemeClr>
                </a:solidFill>
                <a:latin typeface="Calibri"/>
                <a:ea typeface="Calibri"/>
                <a:cs typeface="Calibri"/>
                <a:sym typeface="Calibri"/>
              </a:rPr>
              <a:t>Cross Group Projects (CGP)</a:t>
            </a:r>
          </a:p>
        </p:txBody>
      </p:sp>
      <p:grpSp>
        <p:nvGrpSpPr>
          <p:cNvPr id="44" name="Group 43">
            <a:extLst>
              <a:ext uri="{FF2B5EF4-FFF2-40B4-BE49-F238E27FC236}">
                <a16:creationId xmlns:a16="http://schemas.microsoft.com/office/drawing/2014/main" id="{9CB38938-BD0A-4CE9-BE9F-9A68F6DC561C}"/>
              </a:ext>
            </a:extLst>
          </p:cNvPr>
          <p:cNvGrpSpPr/>
          <p:nvPr/>
        </p:nvGrpSpPr>
        <p:grpSpPr>
          <a:xfrm>
            <a:off x="273027" y="4675471"/>
            <a:ext cx="1649766" cy="469360"/>
            <a:chOff x="573231" y="6245052"/>
            <a:chExt cx="1649766" cy="469360"/>
          </a:xfrm>
          <a:solidFill>
            <a:srgbClr val="C00000"/>
          </a:solidFill>
        </p:grpSpPr>
        <p:sp>
          <p:nvSpPr>
            <p:cNvPr id="45" name="Rectangle: Rounded Corners 44">
              <a:extLst>
                <a:ext uri="{FF2B5EF4-FFF2-40B4-BE49-F238E27FC236}">
                  <a16:creationId xmlns:a16="http://schemas.microsoft.com/office/drawing/2014/main" id="{7B1E32F3-3BEA-4A28-9404-7C0D130B9B96}"/>
                </a:ext>
              </a:extLst>
            </p:cNvPr>
            <p:cNvSpPr/>
            <p:nvPr/>
          </p:nvSpPr>
          <p:spPr>
            <a:xfrm>
              <a:off x="573231" y="6245052"/>
              <a:ext cx="1649766"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A1E9B-1998-435C-8F51-CD477EB9CBE8}"/>
                </a:ext>
              </a:extLst>
            </p:cNvPr>
            <p:cNvSpPr txBox="1"/>
            <p:nvPr/>
          </p:nvSpPr>
          <p:spPr>
            <a:xfrm>
              <a:off x="837680" y="6308209"/>
              <a:ext cx="1385316" cy="369332"/>
            </a:xfrm>
            <a:prstGeom prst="rect">
              <a:avLst/>
            </a:prstGeom>
            <a:grpFill/>
          </p:spPr>
          <p:txBody>
            <a:bodyPr wrap="none" rtlCol="0">
              <a:spAutoFit/>
            </a:bodyPr>
            <a:lstStyle/>
            <a:p>
              <a:r>
                <a:rPr lang="en-US" b="1" dirty="0">
                  <a:solidFill>
                    <a:schemeClr val="bg1"/>
                  </a:solidFill>
                </a:rPr>
                <a:t>  </a:t>
              </a:r>
              <a:r>
                <a:rPr lang="en-US" b="1" dirty="0" err="1">
                  <a:solidFill>
                    <a:schemeClr val="bg1"/>
                  </a:solidFill>
                </a:rPr>
                <a:t>MedMorph</a:t>
              </a:r>
              <a:endParaRPr lang="en-US" b="1" dirty="0">
                <a:solidFill>
                  <a:schemeClr val="bg1"/>
                </a:solidFill>
              </a:endParaRPr>
            </a:p>
          </p:txBody>
        </p:sp>
        <p:pic>
          <p:nvPicPr>
            <p:cNvPr id="47" name="Picture 46">
              <a:extLst>
                <a:ext uri="{FF2B5EF4-FFF2-40B4-BE49-F238E27FC236}">
                  <a16:creationId xmlns:a16="http://schemas.microsoft.com/office/drawing/2014/main" id="{B86B97AD-A769-45B0-B9B0-38F883F8DD37}"/>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48" name="Group 47">
            <a:extLst>
              <a:ext uri="{FF2B5EF4-FFF2-40B4-BE49-F238E27FC236}">
                <a16:creationId xmlns:a16="http://schemas.microsoft.com/office/drawing/2014/main" id="{84E9DB13-0536-4F9F-A195-9F323C21DA10}"/>
              </a:ext>
            </a:extLst>
          </p:cNvPr>
          <p:cNvGrpSpPr/>
          <p:nvPr/>
        </p:nvGrpSpPr>
        <p:grpSpPr>
          <a:xfrm>
            <a:off x="5031310" y="4208516"/>
            <a:ext cx="1183129" cy="469360"/>
            <a:chOff x="573230" y="6245052"/>
            <a:chExt cx="1183129" cy="469360"/>
          </a:xfrm>
          <a:solidFill>
            <a:srgbClr val="C00000"/>
          </a:solidFill>
        </p:grpSpPr>
        <p:sp>
          <p:nvSpPr>
            <p:cNvPr id="49" name="Rectangle: Rounded Corners 48">
              <a:extLst>
                <a:ext uri="{FF2B5EF4-FFF2-40B4-BE49-F238E27FC236}">
                  <a16:creationId xmlns:a16="http://schemas.microsoft.com/office/drawing/2014/main" id="{4CD91F87-247C-4846-9724-023B1D1EDA84}"/>
                </a:ext>
              </a:extLst>
            </p:cNvPr>
            <p:cNvSpPr/>
            <p:nvPr/>
          </p:nvSpPr>
          <p:spPr>
            <a:xfrm>
              <a:off x="573230" y="6245052"/>
              <a:ext cx="1183129"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C22DBC6-3DEB-42EF-8F80-76CCF854C377}"/>
                </a:ext>
              </a:extLst>
            </p:cNvPr>
            <p:cNvSpPr txBox="1"/>
            <p:nvPr/>
          </p:nvSpPr>
          <p:spPr>
            <a:xfrm>
              <a:off x="837680" y="6308209"/>
              <a:ext cx="872355" cy="369332"/>
            </a:xfrm>
            <a:prstGeom prst="rect">
              <a:avLst/>
            </a:prstGeom>
            <a:grpFill/>
          </p:spPr>
          <p:txBody>
            <a:bodyPr wrap="none" rtlCol="0">
              <a:spAutoFit/>
            </a:bodyPr>
            <a:lstStyle/>
            <a:p>
              <a:r>
                <a:rPr lang="en-US" b="1" dirty="0">
                  <a:solidFill>
                    <a:schemeClr val="bg1"/>
                  </a:solidFill>
                </a:rPr>
                <a:t>  US PH</a:t>
              </a:r>
            </a:p>
          </p:txBody>
        </p:sp>
        <p:pic>
          <p:nvPicPr>
            <p:cNvPr id="51" name="Picture 50">
              <a:extLst>
                <a:ext uri="{FF2B5EF4-FFF2-40B4-BE49-F238E27FC236}">
                  <a16:creationId xmlns:a16="http://schemas.microsoft.com/office/drawing/2014/main" id="{C2E19E0E-5FB9-4224-A480-E51E7D5CC93F}"/>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57" name="Group 56">
            <a:extLst>
              <a:ext uri="{FF2B5EF4-FFF2-40B4-BE49-F238E27FC236}">
                <a16:creationId xmlns:a16="http://schemas.microsoft.com/office/drawing/2014/main" id="{DC96CC82-DC61-4832-9C7D-C7991A7AD0A9}"/>
              </a:ext>
            </a:extLst>
          </p:cNvPr>
          <p:cNvGrpSpPr/>
          <p:nvPr/>
        </p:nvGrpSpPr>
        <p:grpSpPr>
          <a:xfrm>
            <a:off x="4977998" y="3106690"/>
            <a:ext cx="1289752" cy="469360"/>
            <a:chOff x="8127101" y="6122756"/>
            <a:chExt cx="1289752" cy="469360"/>
          </a:xfrm>
          <a:solidFill>
            <a:schemeClr val="accent6">
              <a:lumMod val="75000"/>
            </a:schemeClr>
          </a:solidFill>
        </p:grpSpPr>
        <p:sp>
          <p:nvSpPr>
            <p:cNvPr id="58" name="Rectangle: Rounded Corners 57">
              <a:extLst>
                <a:ext uri="{FF2B5EF4-FFF2-40B4-BE49-F238E27FC236}">
                  <a16:creationId xmlns:a16="http://schemas.microsoft.com/office/drawing/2014/main" id="{90BE0F37-21F4-41DC-8FAE-8A2BFDB7433F}"/>
                </a:ext>
              </a:extLst>
            </p:cNvPr>
            <p:cNvSpPr/>
            <p:nvPr/>
          </p:nvSpPr>
          <p:spPr>
            <a:xfrm>
              <a:off x="8127101" y="6122756"/>
              <a:ext cx="1289388"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59" name="Picture 58">
              <a:extLst>
                <a:ext uri="{FF2B5EF4-FFF2-40B4-BE49-F238E27FC236}">
                  <a16:creationId xmlns:a16="http://schemas.microsoft.com/office/drawing/2014/main" id="{182C4366-D859-441A-9DC4-317AB36C66C7}"/>
                </a:ext>
              </a:extLst>
            </p:cNvPr>
            <p:cNvPicPr>
              <a:picLocks noChangeAspect="1"/>
            </p:cNvPicPr>
            <p:nvPr/>
          </p:nvPicPr>
          <p:blipFill>
            <a:blip r:embed="rId5"/>
            <a:stretch>
              <a:fillRect/>
            </a:stretch>
          </p:blipFill>
          <p:spPr>
            <a:xfrm>
              <a:off x="8221454" y="6206857"/>
              <a:ext cx="278075" cy="318157"/>
            </a:xfrm>
            <a:prstGeom prst="rect">
              <a:avLst/>
            </a:prstGeom>
            <a:grpFill/>
          </p:spPr>
        </p:pic>
        <p:sp>
          <p:nvSpPr>
            <p:cNvPr id="60" name="TextBox 59">
              <a:extLst>
                <a:ext uri="{FF2B5EF4-FFF2-40B4-BE49-F238E27FC236}">
                  <a16:creationId xmlns:a16="http://schemas.microsoft.com/office/drawing/2014/main" id="{B303D184-9352-40C4-8630-26BE6AE18A3B}"/>
                </a:ext>
              </a:extLst>
            </p:cNvPr>
            <p:cNvSpPr txBox="1"/>
            <p:nvPr/>
          </p:nvSpPr>
          <p:spPr>
            <a:xfrm>
              <a:off x="8479737" y="6178202"/>
              <a:ext cx="937116" cy="369332"/>
            </a:xfrm>
            <a:prstGeom prst="rect">
              <a:avLst/>
            </a:prstGeom>
            <a:grpFill/>
          </p:spPr>
          <p:txBody>
            <a:bodyPr wrap="none" rtlCol="0">
              <a:spAutoFit/>
            </a:bodyPr>
            <a:lstStyle/>
            <a:p>
              <a:r>
                <a:rPr lang="en-US" b="1" dirty="0">
                  <a:solidFill>
                    <a:schemeClr val="bg1"/>
                  </a:solidFill>
                </a:rPr>
                <a:t>US Core</a:t>
              </a:r>
            </a:p>
          </p:txBody>
        </p:sp>
      </p:grpSp>
    </p:spTree>
    <p:extLst>
      <p:ext uri="{BB962C8B-B14F-4D97-AF65-F5344CB8AC3E}">
        <p14:creationId xmlns:p14="http://schemas.microsoft.com/office/powerpoint/2010/main" val="292926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99" y="1438910"/>
            <a:ext cx="9846501" cy="5375899"/>
          </a:xfrm>
          <a:prstGeom prst="rect">
            <a:avLst/>
          </a:prstGeom>
        </p:spPr>
      </p:pic>
      <p:pic>
        <p:nvPicPr>
          <p:cNvPr id="4" name="Picture 3">
            <a:extLst>
              <a:ext uri="{FF2B5EF4-FFF2-40B4-BE49-F238E27FC236}">
                <a16:creationId xmlns:a16="http://schemas.microsoft.com/office/drawing/2014/main" id="{1461492D-5335-4EA7-B653-0EAD36111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77" y="6492875"/>
            <a:ext cx="1128965" cy="211681"/>
          </a:xfrm>
          <a:prstGeom prst="rect">
            <a:avLst/>
          </a:prstGeom>
        </p:spPr>
      </p:pic>
      <p:grpSp>
        <p:nvGrpSpPr>
          <p:cNvPr id="6" name="Group 5">
            <a:extLst>
              <a:ext uri="{FF2B5EF4-FFF2-40B4-BE49-F238E27FC236}">
                <a16:creationId xmlns:a16="http://schemas.microsoft.com/office/drawing/2014/main" id="{07C635AD-6D80-446F-96BE-FBDF6F2F2B1F}"/>
              </a:ext>
            </a:extLst>
          </p:cNvPr>
          <p:cNvGrpSpPr/>
          <p:nvPr/>
        </p:nvGrpSpPr>
        <p:grpSpPr>
          <a:xfrm>
            <a:off x="7922512" y="5789394"/>
            <a:ext cx="1071080" cy="469360"/>
            <a:chOff x="573231" y="6245052"/>
            <a:chExt cx="1071080" cy="469360"/>
          </a:xfrm>
        </p:grpSpPr>
        <p:sp>
          <p:nvSpPr>
            <p:cNvPr id="7" name="Rectangle: Rounded Corners 6">
              <a:extLst>
                <a:ext uri="{FF2B5EF4-FFF2-40B4-BE49-F238E27FC236}">
                  <a16:creationId xmlns:a16="http://schemas.microsoft.com/office/drawing/2014/main" id="{6EE01CD2-83B8-429E-9A05-05C2E0C34940}"/>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460B3B9-F782-4CD5-A8F5-31BDB9CBFF90}"/>
                </a:ext>
              </a:extLst>
            </p:cNvPr>
            <p:cNvPicPr>
              <a:picLocks noChangeAspect="1"/>
            </p:cNvPicPr>
            <p:nvPr/>
          </p:nvPicPr>
          <p:blipFill>
            <a:blip r:embed="rId5"/>
            <a:stretch>
              <a:fillRect/>
            </a:stretch>
          </p:blipFill>
          <p:spPr>
            <a:xfrm>
              <a:off x="626852" y="6333797"/>
              <a:ext cx="278075" cy="318157"/>
            </a:xfrm>
            <a:prstGeom prst="rect">
              <a:avLst/>
            </a:prstGeom>
          </p:spPr>
        </p:pic>
        <p:sp>
          <p:nvSpPr>
            <p:cNvPr id="9" name="TextBox 8">
              <a:extLst>
                <a:ext uri="{FF2B5EF4-FFF2-40B4-BE49-F238E27FC236}">
                  <a16:creationId xmlns:a16="http://schemas.microsoft.com/office/drawing/2014/main" id="{333F6DDD-30C6-4250-BF2D-35F89A13F258}"/>
                </a:ext>
              </a:extLst>
            </p:cNvPr>
            <p:cNvSpPr txBox="1"/>
            <p:nvPr/>
          </p:nvSpPr>
          <p:spPr>
            <a:xfrm>
              <a:off x="837680" y="6308209"/>
              <a:ext cx="806631" cy="369332"/>
            </a:xfrm>
            <a:prstGeom prst="rect">
              <a:avLst/>
            </a:prstGeom>
            <a:noFill/>
          </p:spPr>
          <p:txBody>
            <a:bodyPr wrap="none" rtlCol="0">
              <a:spAutoFit/>
            </a:bodyPr>
            <a:lstStyle/>
            <a:p>
              <a:r>
                <a:rPr lang="en-US" b="1" dirty="0">
                  <a:solidFill>
                    <a:schemeClr val="bg1"/>
                  </a:solidFill>
                </a:rPr>
                <a:t>QM IG</a:t>
              </a:r>
            </a:p>
          </p:txBody>
        </p:sp>
      </p:grpSp>
      <p:grpSp>
        <p:nvGrpSpPr>
          <p:cNvPr id="10" name="Group 9">
            <a:extLst>
              <a:ext uri="{FF2B5EF4-FFF2-40B4-BE49-F238E27FC236}">
                <a16:creationId xmlns:a16="http://schemas.microsoft.com/office/drawing/2014/main" id="{C14E2EB5-B0D0-46FE-BE09-A82491BDE0B0}"/>
              </a:ext>
            </a:extLst>
          </p:cNvPr>
          <p:cNvGrpSpPr/>
          <p:nvPr/>
        </p:nvGrpSpPr>
        <p:grpSpPr>
          <a:xfrm>
            <a:off x="6763595" y="1508201"/>
            <a:ext cx="1140877" cy="469360"/>
            <a:chOff x="189466" y="3622532"/>
            <a:chExt cx="1140877" cy="469360"/>
          </a:xfrm>
        </p:grpSpPr>
        <p:sp>
          <p:nvSpPr>
            <p:cNvPr id="11" name="Rectangle: Rounded Corners 10">
              <a:extLst>
                <a:ext uri="{FF2B5EF4-FFF2-40B4-BE49-F238E27FC236}">
                  <a16:creationId xmlns:a16="http://schemas.microsoft.com/office/drawing/2014/main" id="{6C7655C1-3893-4148-AF48-F1C7CF2D3F1B}"/>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871B52A-141E-46A7-B6D7-8584E936A5C2}"/>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13" name="TextBox 12">
              <a:extLst>
                <a:ext uri="{FF2B5EF4-FFF2-40B4-BE49-F238E27FC236}">
                  <a16:creationId xmlns:a16="http://schemas.microsoft.com/office/drawing/2014/main" id="{AAC6B28E-F68D-4A19-899E-FD9894B05244}"/>
                </a:ext>
              </a:extLst>
            </p:cNvPr>
            <p:cNvSpPr txBox="1"/>
            <p:nvPr/>
          </p:nvSpPr>
          <p:spPr>
            <a:xfrm>
              <a:off x="491652" y="3674042"/>
              <a:ext cx="838691" cy="369332"/>
            </a:xfrm>
            <a:prstGeom prst="rect">
              <a:avLst/>
            </a:prstGeom>
            <a:noFill/>
          </p:spPr>
          <p:txBody>
            <a:bodyPr wrap="none" rtlCol="0">
              <a:spAutoFit/>
            </a:bodyPr>
            <a:lstStyle/>
            <a:p>
              <a:r>
                <a:rPr lang="en-US" b="1" dirty="0"/>
                <a:t>CPG IG</a:t>
              </a:r>
            </a:p>
          </p:txBody>
        </p:sp>
      </p:grpSp>
      <p:grpSp>
        <p:nvGrpSpPr>
          <p:cNvPr id="14" name="Group 13">
            <a:extLst>
              <a:ext uri="{FF2B5EF4-FFF2-40B4-BE49-F238E27FC236}">
                <a16:creationId xmlns:a16="http://schemas.microsoft.com/office/drawing/2014/main" id="{36374297-0F41-4787-A469-4273CFD08375}"/>
              </a:ext>
            </a:extLst>
          </p:cNvPr>
          <p:cNvGrpSpPr/>
          <p:nvPr/>
        </p:nvGrpSpPr>
        <p:grpSpPr>
          <a:xfrm>
            <a:off x="9612545" y="3212873"/>
            <a:ext cx="1466490" cy="469360"/>
            <a:chOff x="5446652" y="6210853"/>
            <a:chExt cx="1466490" cy="469360"/>
          </a:xfrm>
        </p:grpSpPr>
        <p:sp>
          <p:nvSpPr>
            <p:cNvPr id="15" name="Rectangle: Rounded Corners 14">
              <a:extLst>
                <a:ext uri="{FF2B5EF4-FFF2-40B4-BE49-F238E27FC236}">
                  <a16:creationId xmlns:a16="http://schemas.microsoft.com/office/drawing/2014/main" id="{0DFBDEE9-F43C-48AC-96C2-0D9B0A0CA03E}"/>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A9EC708-40C5-4C02-AD29-1CC334DED167}"/>
                </a:ext>
              </a:extLst>
            </p:cNvPr>
            <p:cNvPicPr>
              <a:picLocks noChangeAspect="1"/>
            </p:cNvPicPr>
            <p:nvPr/>
          </p:nvPicPr>
          <p:blipFill>
            <a:blip r:embed="rId5"/>
            <a:stretch>
              <a:fillRect/>
            </a:stretch>
          </p:blipFill>
          <p:spPr>
            <a:xfrm>
              <a:off x="5481305" y="6292628"/>
              <a:ext cx="278075" cy="318157"/>
            </a:xfrm>
            <a:prstGeom prst="rect">
              <a:avLst/>
            </a:prstGeom>
          </p:spPr>
        </p:pic>
        <p:sp>
          <p:nvSpPr>
            <p:cNvPr id="17" name="TextBox 16">
              <a:extLst>
                <a:ext uri="{FF2B5EF4-FFF2-40B4-BE49-F238E27FC236}">
                  <a16:creationId xmlns:a16="http://schemas.microsoft.com/office/drawing/2014/main" id="{28CAF02D-0893-435F-9A36-6271CC1815CB}"/>
                </a:ext>
              </a:extLst>
            </p:cNvPr>
            <p:cNvSpPr txBox="1"/>
            <p:nvPr/>
          </p:nvSpPr>
          <p:spPr>
            <a:xfrm>
              <a:off x="5706080" y="6272683"/>
              <a:ext cx="1207062" cy="369332"/>
            </a:xfrm>
            <a:prstGeom prst="rect">
              <a:avLst/>
            </a:prstGeom>
            <a:noFill/>
          </p:spPr>
          <p:txBody>
            <a:bodyPr wrap="none" rtlCol="0">
              <a:spAutoFit/>
            </a:bodyPr>
            <a:lstStyle/>
            <a:p>
              <a:r>
                <a:rPr lang="en-US" b="1" dirty="0"/>
                <a:t>CDS Hooks</a:t>
              </a:r>
            </a:p>
          </p:txBody>
        </p:sp>
      </p:grpSp>
      <p:grpSp>
        <p:nvGrpSpPr>
          <p:cNvPr id="18" name="Group 17">
            <a:extLst>
              <a:ext uri="{FF2B5EF4-FFF2-40B4-BE49-F238E27FC236}">
                <a16:creationId xmlns:a16="http://schemas.microsoft.com/office/drawing/2014/main" id="{A30CB164-3573-4C07-B922-BBAD43CE6F61}"/>
              </a:ext>
            </a:extLst>
          </p:cNvPr>
          <p:cNvGrpSpPr/>
          <p:nvPr/>
        </p:nvGrpSpPr>
        <p:grpSpPr>
          <a:xfrm>
            <a:off x="3390699" y="1508201"/>
            <a:ext cx="1083966" cy="469360"/>
            <a:chOff x="189466" y="3622532"/>
            <a:chExt cx="1083966" cy="469360"/>
          </a:xfrm>
        </p:grpSpPr>
        <p:sp>
          <p:nvSpPr>
            <p:cNvPr id="19" name="Rectangle: Rounded Corners 18">
              <a:extLst>
                <a:ext uri="{FF2B5EF4-FFF2-40B4-BE49-F238E27FC236}">
                  <a16:creationId xmlns:a16="http://schemas.microsoft.com/office/drawing/2014/main" id="{40710246-32F3-4D67-A6F1-1E0A321F8131}"/>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AF8F5A53-872B-4C28-AD97-5EB702F740BA}"/>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21" name="TextBox 20">
              <a:extLst>
                <a:ext uri="{FF2B5EF4-FFF2-40B4-BE49-F238E27FC236}">
                  <a16:creationId xmlns:a16="http://schemas.microsoft.com/office/drawing/2014/main" id="{8FF789B7-0C3A-4FCA-9C61-F07C9A84D71F}"/>
                </a:ext>
              </a:extLst>
            </p:cNvPr>
            <p:cNvSpPr txBox="1"/>
            <p:nvPr/>
          </p:nvSpPr>
          <p:spPr>
            <a:xfrm>
              <a:off x="491652" y="3674042"/>
              <a:ext cx="628698" cy="369332"/>
            </a:xfrm>
            <a:prstGeom prst="rect">
              <a:avLst/>
            </a:prstGeom>
            <a:noFill/>
          </p:spPr>
          <p:txBody>
            <a:bodyPr wrap="none" rtlCol="0">
              <a:spAutoFit/>
            </a:bodyPr>
            <a:lstStyle/>
            <a:p>
              <a:r>
                <a:rPr lang="en-US" b="1" dirty="0"/>
                <a:t>EBM</a:t>
              </a:r>
            </a:p>
          </p:txBody>
        </p:sp>
      </p:grpSp>
      <p:grpSp>
        <p:nvGrpSpPr>
          <p:cNvPr id="22" name="Group 21">
            <a:extLst>
              <a:ext uri="{FF2B5EF4-FFF2-40B4-BE49-F238E27FC236}">
                <a16:creationId xmlns:a16="http://schemas.microsoft.com/office/drawing/2014/main" id="{7B6F9094-9E09-401B-82EA-5EA7418AC708}"/>
              </a:ext>
            </a:extLst>
          </p:cNvPr>
          <p:cNvGrpSpPr/>
          <p:nvPr/>
        </p:nvGrpSpPr>
        <p:grpSpPr>
          <a:xfrm>
            <a:off x="5341928" y="3773325"/>
            <a:ext cx="1207061" cy="469360"/>
            <a:chOff x="8127101" y="6122756"/>
            <a:chExt cx="1207061" cy="469360"/>
          </a:xfrm>
        </p:grpSpPr>
        <p:sp>
          <p:nvSpPr>
            <p:cNvPr id="23" name="Rectangle: Rounded Corners 22">
              <a:extLst>
                <a:ext uri="{FF2B5EF4-FFF2-40B4-BE49-F238E27FC236}">
                  <a16:creationId xmlns:a16="http://schemas.microsoft.com/office/drawing/2014/main" id="{EDD0625A-3980-4D8E-944A-E977778228DE}"/>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8AE9819-A02B-4C51-BD09-1E7C8518723F}"/>
                </a:ext>
              </a:extLst>
            </p:cNvPr>
            <p:cNvPicPr>
              <a:picLocks noChangeAspect="1"/>
            </p:cNvPicPr>
            <p:nvPr/>
          </p:nvPicPr>
          <p:blipFill>
            <a:blip r:embed="rId5"/>
            <a:stretch>
              <a:fillRect/>
            </a:stretch>
          </p:blipFill>
          <p:spPr>
            <a:xfrm>
              <a:off x="8221454" y="6206857"/>
              <a:ext cx="278075" cy="318157"/>
            </a:xfrm>
            <a:prstGeom prst="rect">
              <a:avLst/>
            </a:prstGeom>
          </p:spPr>
        </p:pic>
        <p:sp>
          <p:nvSpPr>
            <p:cNvPr id="25" name="TextBox 24">
              <a:extLst>
                <a:ext uri="{FF2B5EF4-FFF2-40B4-BE49-F238E27FC236}">
                  <a16:creationId xmlns:a16="http://schemas.microsoft.com/office/drawing/2014/main" id="{70AF0388-A53D-42CA-A98D-0013941E0076}"/>
                </a:ext>
              </a:extLst>
            </p:cNvPr>
            <p:cNvSpPr txBox="1"/>
            <p:nvPr/>
          </p:nvSpPr>
          <p:spPr>
            <a:xfrm>
              <a:off x="8432282" y="6181269"/>
              <a:ext cx="897040" cy="369332"/>
            </a:xfrm>
            <a:prstGeom prst="rect">
              <a:avLst/>
            </a:prstGeom>
            <a:noFill/>
          </p:spPr>
          <p:txBody>
            <a:bodyPr wrap="none" rtlCol="0">
              <a:spAutoFit/>
            </a:bodyPr>
            <a:lstStyle/>
            <a:p>
              <a:r>
                <a:rPr lang="en-US" b="1" dirty="0">
                  <a:solidFill>
                    <a:schemeClr val="bg1"/>
                  </a:solidFill>
                </a:rPr>
                <a:t>QI Core</a:t>
              </a:r>
            </a:p>
          </p:txBody>
        </p:sp>
      </p:grpSp>
      <p:grpSp>
        <p:nvGrpSpPr>
          <p:cNvPr id="26" name="Group 25">
            <a:extLst>
              <a:ext uri="{FF2B5EF4-FFF2-40B4-BE49-F238E27FC236}">
                <a16:creationId xmlns:a16="http://schemas.microsoft.com/office/drawing/2014/main" id="{8C0FDDE2-D4AA-49AD-A82C-520809232A27}"/>
              </a:ext>
            </a:extLst>
          </p:cNvPr>
          <p:cNvGrpSpPr/>
          <p:nvPr/>
        </p:nvGrpSpPr>
        <p:grpSpPr>
          <a:xfrm>
            <a:off x="4037596" y="5789394"/>
            <a:ext cx="1068039" cy="469360"/>
            <a:chOff x="2716212" y="6306901"/>
            <a:chExt cx="1068039" cy="469360"/>
          </a:xfrm>
        </p:grpSpPr>
        <p:sp>
          <p:nvSpPr>
            <p:cNvPr id="27" name="Rectangle: Rounded Corners 26">
              <a:extLst>
                <a:ext uri="{FF2B5EF4-FFF2-40B4-BE49-F238E27FC236}">
                  <a16:creationId xmlns:a16="http://schemas.microsoft.com/office/drawing/2014/main" id="{A15007A2-CE1F-4BA9-8152-4F3C020D5698}"/>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A532A981-9E7F-4900-84A6-0AAB9290FFC0}"/>
                </a:ext>
              </a:extLst>
            </p:cNvPr>
            <p:cNvPicPr>
              <a:picLocks noChangeAspect="1"/>
            </p:cNvPicPr>
            <p:nvPr/>
          </p:nvPicPr>
          <p:blipFill>
            <a:blip r:embed="rId5"/>
            <a:stretch>
              <a:fillRect/>
            </a:stretch>
          </p:blipFill>
          <p:spPr>
            <a:xfrm>
              <a:off x="2773973" y="6397468"/>
              <a:ext cx="278075" cy="318157"/>
            </a:xfrm>
            <a:prstGeom prst="rect">
              <a:avLst/>
            </a:prstGeom>
          </p:spPr>
        </p:pic>
        <p:sp>
          <p:nvSpPr>
            <p:cNvPr id="29" name="TextBox 28">
              <a:extLst>
                <a:ext uri="{FF2B5EF4-FFF2-40B4-BE49-F238E27FC236}">
                  <a16:creationId xmlns:a16="http://schemas.microsoft.com/office/drawing/2014/main" id="{51CB09FD-0A03-406B-885B-832FD513CA6B}"/>
                </a:ext>
              </a:extLst>
            </p:cNvPr>
            <p:cNvSpPr txBox="1"/>
            <p:nvPr/>
          </p:nvSpPr>
          <p:spPr>
            <a:xfrm>
              <a:off x="2984801" y="6371880"/>
              <a:ext cx="799450" cy="369332"/>
            </a:xfrm>
            <a:prstGeom prst="rect">
              <a:avLst/>
            </a:prstGeom>
            <a:noFill/>
          </p:spPr>
          <p:txBody>
            <a:bodyPr wrap="none" rtlCol="0">
              <a:spAutoFit/>
            </a:bodyPr>
            <a:lstStyle/>
            <a:p>
              <a:r>
                <a:rPr lang="en-US" b="1" dirty="0">
                  <a:solidFill>
                    <a:schemeClr val="bg1"/>
                  </a:solidFill>
                </a:rPr>
                <a:t>DEQM</a:t>
              </a:r>
            </a:p>
          </p:txBody>
        </p:sp>
      </p:grpSp>
      <p:grpSp>
        <p:nvGrpSpPr>
          <p:cNvPr id="30" name="Group 29">
            <a:extLst>
              <a:ext uri="{FF2B5EF4-FFF2-40B4-BE49-F238E27FC236}">
                <a16:creationId xmlns:a16="http://schemas.microsoft.com/office/drawing/2014/main" id="{F17EEB54-02D3-482A-846C-F43B17C5BD54}"/>
              </a:ext>
            </a:extLst>
          </p:cNvPr>
          <p:cNvGrpSpPr/>
          <p:nvPr/>
        </p:nvGrpSpPr>
        <p:grpSpPr>
          <a:xfrm>
            <a:off x="4438216" y="3782671"/>
            <a:ext cx="864688" cy="469360"/>
            <a:chOff x="125913" y="5331262"/>
            <a:chExt cx="864688" cy="469360"/>
          </a:xfrm>
        </p:grpSpPr>
        <p:sp>
          <p:nvSpPr>
            <p:cNvPr id="31" name="Rectangle: Rounded Corners 30">
              <a:extLst>
                <a:ext uri="{FF2B5EF4-FFF2-40B4-BE49-F238E27FC236}">
                  <a16:creationId xmlns:a16="http://schemas.microsoft.com/office/drawing/2014/main" id="{28FCB5A7-9042-4607-9EB5-EF128F4EF5D7}"/>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CC068EDE-E611-4BBC-BF3F-0202C55931BC}"/>
                </a:ext>
              </a:extLst>
            </p:cNvPr>
            <p:cNvPicPr>
              <a:picLocks noChangeAspect="1"/>
            </p:cNvPicPr>
            <p:nvPr/>
          </p:nvPicPr>
          <p:blipFill>
            <a:blip r:embed="rId5"/>
            <a:stretch>
              <a:fillRect/>
            </a:stretch>
          </p:blipFill>
          <p:spPr>
            <a:xfrm>
              <a:off x="162362" y="5431290"/>
              <a:ext cx="278075" cy="318157"/>
            </a:xfrm>
            <a:prstGeom prst="rect">
              <a:avLst/>
            </a:prstGeom>
          </p:spPr>
        </p:pic>
        <p:sp>
          <p:nvSpPr>
            <p:cNvPr id="33" name="TextBox 32">
              <a:extLst>
                <a:ext uri="{FF2B5EF4-FFF2-40B4-BE49-F238E27FC236}">
                  <a16:creationId xmlns:a16="http://schemas.microsoft.com/office/drawing/2014/main" id="{141BC407-923F-407F-A341-B7EEFB604EF8}"/>
                </a:ext>
              </a:extLst>
            </p:cNvPr>
            <p:cNvSpPr txBox="1"/>
            <p:nvPr/>
          </p:nvSpPr>
          <p:spPr>
            <a:xfrm>
              <a:off x="373190" y="5405702"/>
              <a:ext cx="559320" cy="369332"/>
            </a:xfrm>
            <a:prstGeom prst="rect">
              <a:avLst/>
            </a:prstGeom>
            <a:noFill/>
          </p:spPr>
          <p:txBody>
            <a:bodyPr wrap="none" rtlCol="0">
              <a:spAutoFit/>
            </a:bodyPr>
            <a:lstStyle/>
            <a:p>
              <a:r>
                <a:rPr lang="en-US" b="1" dirty="0"/>
                <a:t>CQL</a:t>
              </a:r>
            </a:p>
          </p:txBody>
        </p:sp>
      </p:grpSp>
      <p:grpSp>
        <p:nvGrpSpPr>
          <p:cNvPr id="34" name="Group 33">
            <a:extLst>
              <a:ext uri="{FF2B5EF4-FFF2-40B4-BE49-F238E27FC236}">
                <a16:creationId xmlns:a16="http://schemas.microsoft.com/office/drawing/2014/main" id="{E1295C20-F7E6-4C4B-A8D3-9332B9561BD9}"/>
              </a:ext>
            </a:extLst>
          </p:cNvPr>
          <p:cNvGrpSpPr/>
          <p:nvPr/>
        </p:nvGrpSpPr>
        <p:grpSpPr>
          <a:xfrm>
            <a:off x="6588109" y="3773325"/>
            <a:ext cx="864688" cy="469360"/>
            <a:chOff x="125913" y="5331262"/>
            <a:chExt cx="864688" cy="469360"/>
          </a:xfrm>
        </p:grpSpPr>
        <p:sp>
          <p:nvSpPr>
            <p:cNvPr id="35" name="Rectangle: Rounded Corners 34">
              <a:extLst>
                <a:ext uri="{FF2B5EF4-FFF2-40B4-BE49-F238E27FC236}">
                  <a16:creationId xmlns:a16="http://schemas.microsoft.com/office/drawing/2014/main" id="{253AC8E4-6B53-4C77-B4C3-CE0AC6FFBE18}"/>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42B20253-F1C1-48C9-B23C-FF44EA097380}"/>
                </a:ext>
              </a:extLst>
            </p:cNvPr>
            <p:cNvPicPr>
              <a:picLocks noChangeAspect="1"/>
            </p:cNvPicPr>
            <p:nvPr/>
          </p:nvPicPr>
          <p:blipFill>
            <a:blip r:embed="rId5"/>
            <a:stretch>
              <a:fillRect/>
            </a:stretch>
          </p:blipFill>
          <p:spPr>
            <a:xfrm>
              <a:off x="162362" y="5431290"/>
              <a:ext cx="278075" cy="318157"/>
            </a:xfrm>
            <a:prstGeom prst="rect">
              <a:avLst/>
            </a:prstGeom>
          </p:spPr>
        </p:pic>
        <p:sp>
          <p:nvSpPr>
            <p:cNvPr id="37" name="TextBox 36">
              <a:extLst>
                <a:ext uri="{FF2B5EF4-FFF2-40B4-BE49-F238E27FC236}">
                  <a16:creationId xmlns:a16="http://schemas.microsoft.com/office/drawing/2014/main" id="{6AEACA82-3E90-4117-AC89-D69742A5F99C}"/>
                </a:ext>
              </a:extLst>
            </p:cNvPr>
            <p:cNvSpPr txBox="1"/>
            <p:nvPr/>
          </p:nvSpPr>
          <p:spPr>
            <a:xfrm>
              <a:off x="373190" y="5405702"/>
              <a:ext cx="436338" cy="369332"/>
            </a:xfrm>
            <a:prstGeom prst="rect">
              <a:avLst/>
            </a:prstGeom>
            <a:noFill/>
          </p:spPr>
          <p:txBody>
            <a:bodyPr wrap="none" rtlCol="0">
              <a:spAutoFit/>
            </a:bodyPr>
            <a:lstStyle/>
            <a:p>
              <a:r>
                <a:rPr lang="en-US" b="1" dirty="0"/>
                <a:t>CR</a:t>
              </a:r>
            </a:p>
          </p:txBody>
        </p:sp>
      </p:grpSp>
      <p:grpSp>
        <p:nvGrpSpPr>
          <p:cNvPr id="38" name="Group 37">
            <a:extLst>
              <a:ext uri="{FF2B5EF4-FFF2-40B4-BE49-F238E27FC236}">
                <a16:creationId xmlns:a16="http://schemas.microsoft.com/office/drawing/2014/main" id="{71734A0B-0CD3-4FFE-8D8E-8A9CA42429F2}"/>
              </a:ext>
            </a:extLst>
          </p:cNvPr>
          <p:cNvGrpSpPr/>
          <p:nvPr/>
        </p:nvGrpSpPr>
        <p:grpSpPr>
          <a:xfrm>
            <a:off x="1195990" y="5382492"/>
            <a:ext cx="1071080" cy="469360"/>
            <a:chOff x="573231" y="6245052"/>
            <a:chExt cx="1071080" cy="469360"/>
          </a:xfrm>
          <a:solidFill>
            <a:srgbClr val="C00000"/>
          </a:solidFill>
        </p:grpSpPr>
        <p:sp>
          <p:nvSpPr>
            <p:cNvPr id="39" name="Rectangle: Rounded Corners 38">
              <a:extLst>
                <a:ext uri="{FF2B5EF4-FFF2-40B4-BE49-F238E27FC236}">
                  <a16:creationId xmlns:a16="http://schemas.microsoft.com/office/drawing/2014/main" id="{83B94E53-A9C4-4DFC-BFAC-ED067FEBFA42}"/>
                </a:ext>
              </a:extLst>
            </p:cNvPr>
            <p:cNvSpPr/>
            <p:nvPr/>
          </p:nvSpPr>
          <p:spPr>
            <a:xfrm>
              <a:off x="573231" y="6245052"/>
              <a:ext cx="1071080"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7EBBE9A-37EA-4124-ADE7-D818A6829AD7}"/>
                </a:ext>
              </a:extLst>
            </p:cNvPr>
            <p:cNvSpPr txBox="1"/>
            <p:nvPr/>
          </p:nvSpPr>
          <p:spPr>
            <a:xfrm>
              <a:off x="837680" y="6308209"/>
              <a:ext cx="657552" cy="369332"/>
            </a:xfrm>
            <a:prstGeom prst="rect">
              <a:avLst/>
            </a:prstGeom>
            <a:grpFill/>
          </p:spPr>
          <p:txBody>
            <a:bodyPr wrap="none" rtlCol="0">
              <a:spAutoFit/>
            </a:bodyPr>
            <a:lstStyle/>
            <a:p>
              <a:r>
                <a:rPr lang="en-US" b="1" dirty="0">
                  <a:solidFill>
                    <a:schemeClr val="bg1"/>
                  </a:solidFill>
                </a:rPr>
                <a:t>  </a:t>
              </a:r>
              <a:r>
                <a:rPr lang="en-US" b="1" dirty="0" err="1">
                  <a:solidFill>
                    <a:schemeClr val="bg1"/>
                  </a:solidFill>
                </a:rPr>
                <a:t>eCR</a:t>
              </a:r>
              <a:endParaRPr lang="en-US" b="1" dirty="0">
                <a:solidFill>
                  <a:schemeClr val="bg1"/>
                </a:solidFill>
              </a:endParaRPr>
            </a:p>
          </p:txBody>
        </p:sp>
        <p:pic>
          <p:nvPicPr>
            <p:cNvPr id="41" name="Picture 40">
              <a:extLst>
                <a:ext uri="{FF2B5EF4-FFF2-40B4-BE49-F238E27FC236}">
                  <a16:creationId xmlns:a16="http://schemas.microsoft.com/office/drawing/2014/main" id="{99209DF1-09CB-400C-9D51-FF72688E3E7A}"/>
                </a:ext>
              </a:extLst>
            </p:cNvPr>
            <p:cNvPicPr>
              <a:picLocks noChangeAspect="1"/>
            </p:cNvPicPr>
            <p:nvPr/>
          </p:nvPicPr>
          <p:blipFill>
            <a:blip r:embed="rId5"/>
            <a:stretch>
              <a:fillRect/>
            </a:stretch>
          </p:blipFill>
          <p:spPr>
            <a:xfrm>
              <a:off x="626852" y="6333797"/>
              <a:ext cx="278075" cy="318157"/>
            </a:xfrm>
            <a:prstGeom prst="rect">
              <a:avLst/>
            </a:prstGeom>
            <a:grpFill/>
          </p:spPr>
        </p:pic>
      </p:grpSp>
      <p:pic>
        <p:nvPicPr>
          <p:cNvPr id="42" name="Picture 41">
            <a:extLst>
              <a:ext uri="{FF2B5EF4-FFF2-40B4-BE49-F238E27FC236}">
                <a16:creationId xmlns:a16="http://schemas.microsoft.com/office/drawing/2014/main" id="{A9659024-FC83-494C-84D9-066C3C9E0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979" y="3791502"/>
            <a:ext cx="1764127" cy="424956"/>
          </a:xfrm>
          <a:prstGeom prst="rect">
            <a:avLst/>
          </a:prstGeom>
        </p:spPr>
      </p:pic>
      <p:sp>
        <p:nvSpPr>
          <p:cNvPr id="43" name="Google Shape;527;p15">
            <a:extLst>
              <a:ext uri="{FF2B5EF4-FFF2-40B4-BE49-F238E27FC236}">
                <a16:creationId xmlns:a16="http://schemas.microsoft.com/office/drawing/2014/main" id="{765A6B6B-49F2-426E-8F7D-F00053A9A792}"/>
              </a:ext>
            </a:extLst>
          </p:cNvPr>
          <p:cNvSpPr txBox="1"/>
          <p:nvPr/>
        </p:nvSpPr>
        <p:spPr>
          <a:xfrm>
            <a:off x="166591" y="1439405"/>
            <a:ext cx="2166040" cy="861734"/>
          </a:xfrm>
          <a:prstGeom prst="rect">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000" b="1" i="0" u="none" strike="noStrike" cap="none" dirty="0">
                <a:solidFill>
                  <a:srgbClr val="000000"/>
                </a:solidFill>
                <a:latin typeface="Calibri"/>
                <a:ea typeface="Calibri"/>
                <a:cs typeface="Calibri"/>
                <a:sym typeface="Calibri"/>
              </a:rPr>
              <a:t>LEGEND: Sponsoring HL7 Workgroups</a:t>
            </a:r>
            <a:endParaRPr sz="2400" dirty="0"/>
          </a:p>
          <a:p>
            <a:pPr marL="0" marR="0" lvl="0" indent="0" algn="l" rtl="0">
              <a:lnSpc>
                <a:spcPct val="100000"/>
              </a:lnSpc>
              <a:spcBef>
                <a:spcPts val="0"/>
              </a:spcBef>
              <a:spcAft>
                <a:spcPts val="0"/>
              </a:spcAft>
              <a:buClr>
                <a:srgbClr val="00B0F0"/>
              </a:buClr>
              <a:buSzPts val="800"/>
              <a:buFont typeface="Arial"/>
              <a:buNone/>
            </a:pPr>
            <a:r>
              <a:rPr lang="en-US" sz="1000" b="1" i="0" u="none" strike="noStrike" cap="none" dirty="0">
                <a:solidFill>
                  <a:srgbClr val="00B0F0"/>
                </a:solidFill>
                <a:latin typeface="Calibri"/>
                <a:ea typeface="Calibri"/>
                <a:cs typeface="Calibri"/>
                <a:sym typeface="Calibri"/>
              </a:rPr>
              <a:t>Clinical Decision Support  (CDS)</a:t>
            </a:r>
            <a:endParaRPr sz="2400" dirty="0"/>
          </a:p>
          <a:p>
            <a:pPr marL="0" marR="0" lvl="0" indent="0" algn="l" rtl="0">
              <a:lnSpc>
                <a:spcPct val="100000"/>
              </a:lnSpc>
              <a:spcBef>
                <a:spcPts val="0"/>
              </a:spcBef>
              <a:spcAft>
                <a:spcPts val="0"/>
              </a:spcAft>
              <a:buClr>
                <a:srgbClr val="7030A0"/>
              </a:buClr>
              <a:buSzPts val="800"/>
              <a:buFont typeface="Arial"/>
              <a:buNone/>
            </a:pPr>
            <a:r>
              <a:rPr lang="en-US" sz="1000" b="1" i="0" u="none" strike="noStrike" cap="none" dirty="0">
                <a:solidFill>
                  <a:srgbClr val="7030A0"/>
                </a:solidFill>
                <a:latin typeface="Calibri"/>
                <a:ea typeface="Calibri"/>
                <a:cs typeface="Calibri"/>
                <a:sym typeface="Calibri"/>
              </a:rPr>
              <a:t>Clinical Quality Information (CQI)</a:t>
            </a:r>
            <a:br>
              <a:rPr lang="en-US" sz="1000" b="1" i="0" u="none" strike="noStrike" cap="none" dirty="0">
                <a:solidFill>
                  <a:srgbClr val="7030A0"/>
                </a:solidFill>
                <a:latin typeface="Calibri"/>
                <a:ea typeface="Calibri"/>
                <a:cs typeface="Calibri"/>
                <a:sym typeface="Calibri"/>
              </a:rPr>
            </a:br>
            <a:r>
              <a:rPr lang="en-US" sz="1000" b="1" i="0" u="none" strike="noStrike" cap="none" dirty="0">
                <a:solidFill>
                  <a:srgbClr val="C00000"/>
                </a:solidFill>
                <a:latin typeface="Calibri"/>
                <a:ea typeface="Calibri"/>
                <a:cs typeface="Calibri"/>
                <a:sym typeface="Calibri"/>
              </a:rPr>
              <a:t>Public Health (PH) </a:t>
            </a:r>
            <a:br>
              <a:rPr lang="en-US" sz="1000" b="1" i="0" u="none" strike="noStrike" cap="none" dirty="0">
                <a:solidFill>
                  <a:srgbClr val="C00000"/>
                </a:solidFill>
                <a:latin typeface="Calibri"/>
                <a:ea typeface="Calibri"/>
                <a:cs typeface="Calibri"/>
                <a:sym typeface="Calibri"/>
              </a:rPr>
            </a:br>
            <a:r>
              <a:rPr lang="en-US" sz="1000" b="1" i="0" u="none" strike="noStrike" cap="none" dirty="0">
                <a:solidFill>
                  <a:schemeClr val="accent6">
                    <a:lumMod val="75000"/>
                  </a:schemeClr>
                </a:solidFill>
                <a:latin typeface="Calibri"/>
                <a:ea typeface="Calibri"/>
                <a:cs typeface="Calibri"/>
                <a:sym typeface="Calibri"/>
              </a:rPr>
              <a:t>Cross Group Projects (CGP)</a:t>
            </a:r>
          </a:p>
        </p:txBody>
      </p:sp>
      <p:grpSp>
        <p:nvGrpSpPr>
          <p:cNvPr id="44" name="Group 43">
            <a:extLst>
              <a:ext uri="{FF2B5EF4-FFF2-40B4-BE49-F238E27FC236}">
                <a16:creationId xmlns:a16="http://schemas.microsoft.com/office/drawing/2014/main" id="{9CB38938-BD0A-4CE9-BE9F-9A68F6DC561C}"/>
              </a:ext>
            </a:extLst>
          </p:cNvPr>
          <p:cNvGrpSpPr/>
          <p:nvPr/>
        </p:nvGrpSpPr>
        <p:grpSpPr>
          <a:xfrm>
            <a:off x="607577" y="4781654"/>
            <a:ext cx="1649766" cy="469360"/>
            <a:chOff x="573231" y="6245052"/>
            <a:chExt cx="1649766" cy="469360"/>
          </a:xfrm>
          <a:solidFill>
            <a:srgbClr val="C00000"/>
          </a:solidFill>
        </p:grpSpPr>
        <p:sp>
          <p:nvSpPr>
            <p:cNvPr id="45" name="Rectangle: Rounded Corners 44">
              <a:extLst>
                <a:ext uri="{FF2B5EF4-FFF2-40B4-BE49-F238E27FC236}">
                  <a16:creationId xmlns:a16="http://schemas.microsoft.com/office/drawing/2014/main" id="{7B1E32F3-3BEA-4A28-9404-7C0D130B9B96}"/>
                </a:ext>
              </a:extLst>
            </p:cNvPr>
            <p:cNvSpPr/>
            <p:nvPr/>
          </p:nvSpPr>
          <p:spPr>
            <a:xfrm>
              <a:off x="573231" y="6245052"/>
              <a:ext cx="1649766"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A1E9B-1998-435C-8F51-CD477EB9CBE8}"/>
                </a:ext>
              </a:extLst>
            </p:cNvPr>
            <p:cNvSpPr txBox="1"/>
            <p:nvPr/>
          </p:nvSpPr>
          <p:spPr>
            <a:xfrm>
              <a:off x="837680" y="6308209"/>
              <a:ext cx="1385316" cy="369332"/>
            </a:xfrm>
            <a:prstGeom prst="rect">
              <a:avLst/>
            </a:prstGeom>
            <a:grpFill/>
          </p:spPr>
          <p:txBody>
            <a:bodyPr wrap="none" rtlCol="0">
              <a:spAutoFit/>
            </a:bodyPr>
            <a:lstStyle/>
            <a:p>
              <a:r>
                <a:rPr lang="en-US" b="1" dirty="0">
                  <a:solidFill>
                    <a:schemeClr val="bg1"/>
                  </a:solidFill>
                </a:rPr>
                <a:t>  </a:t>
              </a:r>
              <a:r>
                <a:rPr lang="en-US" b="1" dirty="0" err="1">
                  <a:solidFill>
                    <a:schemeClr val="bg1"/>
                  </a:solidFill>
                </a:rPr>
                <a:t>MedMorph</a:t>
              </a:r>
              <a:endParaRPr lang="en-US" b="1" dirty="0">
                <a:solidFill>
                  <a:schemeClr val="bg1"/>
                </a:solidFill>
              </a:endParaRPr>
            </a:p>
          </p:txBody>
        </p:sp>
        <p:pic>
          <p:nvPicPr>
            <p:cNvPr id="47" name="Picture 46">
              <a:extLst>
                <a:ext uri="{FF2B5EF4-FFF2-40B4-BE49-F238E27FC236}">
                  <a16:creationId xmlns:a16="http://schemas.microsoft.com/office/drawing/2014/main" id="{B86B97AD-A769-45B0-B9B0-38F883F8DD37}"/>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48" name="Group 47">
            <a:extLst>
              <a:ext uri="{FF2B5EF4-FFF2-40B4-BE49-F238E27FC236}">
                <a16:creationId xmlns:a16="http://schemas.microsoft.com/office/drawing/2014/main" id="{84E9DB13-0536-4F9F-A195-9F323C21DA10}"/>
              </a:ext>
            </a:extLst>
          </p:cNvPr>
          <p:cNvGrpSpPr/>
          <p:nvPr/>
        </p:nvGrpSpPr>
        <p:grpSpPr>
          <a:xfrm>
            <a:off x="5365860" y="4314699"/>
            <a:ext cx="1183129" cy="469360"/>
            <a:chOff x="573230" y="6245052"/>
            <a:chExt cx="1183129" cy="469360"/>
          </a:xfrm>
          <a:solidFill>
            <a:srgbClr val="C00000"/>
          </a:solidFill>
        </p:grpSpPr>
        <p:sp>
          <p:nvSpPr>
            <p:cNvPr id="49" name="Rectangle: Rounded Corners 48">
              <a:extLst>
                <a:ext uri="{FF2B5EF4-FFF2-40B4-BE49-F238E27FC236}">
                  <a16:creationId xmlns:a16="http://schemas.microsoft.com/office/drawing/2014/main" id="{4CD91F87-247C-4846-9724-023B1D1EDA84}"/>
                </a:ext>
              </a:extLst>
            </p:cNvPr>
            <p:cNvSpPr/>
            <p:nvPr/>
          </p:nvSpPr>
          <p:spPr>
            <a:xfrm>
              <a:off x="573230" y="6245052"/>
              <a:ext cx="1183129"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C22DBC6-3DEB-42EF-8F80-76CCF854C377}"/>
                </a:ext>
              </a:extLst>
            </p:cNvPr>
            <p:cNvSpPr txBox="1"/>
            <p:nvPr/>
          </p:nvSpPr>
          <p:spPr>
            <a:xfrm>
              <a:off x="837680" y="6308209"/>
              <a:ext cx="872355" cy="369332"/>
            </a:xfrm>
            <a:prstGeom prst="rect">
              <a:avLst/>
            </a:prstGeom>
            <a:grpFill/>
          </p:spPr>
          <p:txBody>
            <a:bodyPr wrap="none" rtlCol="0">
              <a:spAutoFit/>
            </a:bodyPr>
            <a:lstStyle/>
            <a:p>
              <a:r>
                <a:rPr lang="en-US" b="1" dirty="0">
                  <a:solidFill>
                    <a:schemeClr val="bg1"/>
                  </a:solidFill>
                </a:rPr>
                <a:t>  US PH</a:t>
              </a:r>
            </a:p>
          </p:txBody>
        </p:sp>
        <p:pic>
          <p:nvPicPr>
            <p:cNvPr id="51" name="Picture 50">
              <a:extLst>
                <a:ext uri="{FF2B5EF4-FFF2-40B4-BE49-F238E27FC236}">
                  <a16:creationId xmlns:a16="http://schemas.microsoft.com/office/drawing/2014/main" id="{C2E19E0E-5FB9-4224-A480-E51E7D5CC93F}"/>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57" name="Group 56">
            <a:extLst>
              <a:ext uri="{FF2B5EF4-FFF2-40B4-BE49-F238E27FC236}">
                <a16:creationId xmlns:a16="http://schemas.microsoft.com/office/drawing/2014/main" id="{DC96CC82-DC61-4832-9C7D-C7991A7AD0A9}"/>
              </a:ext>
            </a:extLst>
          </p:cNvPr>
          <p:cNvGrpSpPr/>
          <p:nvPr/>
        </p:nvGrpSpPr>
        <p:grpSpPr>
          <a:xfrm>
            <a:off x="5312548" y="3212873"/>
            <a:ext cx="1289752" cy="469360"/>
            <a:chOff x="8127101" y="6122756"/>
            <a:chExt cx="1289752" cy="469360"/>
          </a:xfrm>
          <a:solidFill>
            <a:schemeClr val="accent6">
              <a:lumMod val="75000"/>
            </a:schemeClr>
          </a:solidFill>
        </p:grpSpPr>
        <p:sp>
          <p:nvSpPr>
            <p:cNvPr id="58" name="Rectangle: Rounded Corners 57">
              <a:extLst>
                <a:ext uri="{FF2B5EF4-FFF2-40B4-BE49-F238E27FC236}">
                  <a16:creationId xmlns:a16="http://schemas.microsoft.com/office/drawing/2014/main" id="{90BE0F37-21F4-41DC-8FAE-8A2BFDB7433F}"/>
                </a:ext>
              </a:extLst>
            </p:cNvPr>
            <p:cNvSpPr/>
            <p:nvPr/>
          </p:nvSpPr>
          <p:spPr>
            <a:xfrm>
              <a:off x="8127101" y="6122756"/>
              <a:ext cx="1289388"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182C4366-D859-441A-9DC4-317AB36C66C7}"/>
                </a:ext>
              </a:extLst>
            </p:cNvPr>
            <p:cNvPicPr>
              <a:picLocks noChangeAspect="1"/>
            </p:cNvPicPr>
            <p:nvPr/>
          </p:nvPicPr>
          <p:blipFill>
            <a:blip r:embed="rId5"/>
            <a:stretch>
              <a:fillRect/>
            </a:stretch>
          </p:blipFill>
          <p:spPr>
            <a:xfrm>
              <a:off x="8221454" y="6206857"/>
              <a:ext cx="278075" cy="318157"/>
            </a:xfrm>
            <a:prstGeom prst="rect">
              <a:avLst/>
            </a:prstGeom>
            <a:grpFill/>
          </p:spPr>
        </p:pic>
        <p:sp>
          <p:nvSpPr>
            <p:cNvPr id="60" name="TextBox 59">
              <a:extLst>
                <a:ext uri="{FF2B5EF4-FFF2-40B4-BE49-F238E27FC236}">
                  <a16:creationId xmlns:a16="http://schemas.microsoft.com/office/drawing/2014/main" id="{B303D184-9352-40C4-8630-26BE6AE18A3B}"/>
                </a:ext>
              </a:extLst>
            </p:cNvPr>
            <p:cNvSpPr txBox="1"/>
            <p:nvPr/>
          </p:nvSpPr>
          <p:spPr>
            <a:xfrm>
              <a:off x="8479737" y="6178202"/>
              <a:ext cx="937116" cy="369332"/>
            </a:xfrm>
            <a:prstGeom prst="rect">
              <a:avLst/>
            </a:prstGeom>
            <a:grpFill/>
          </p:spPr>
          <p:txBody>
            <a:bodyPr wrap="none" rtlCol="0">
              <a:spAutoFit/>
            </a:bodyPr>
            <a:lstStyle/>
            <a:p>
              <a:r>
                <a:rPr lang="en-US" b="1" dirty="0">
                  <a:solidFill>
                    <a:schemeClr val="bg1"/>
                  </a:solidFill>
                </a:rPr>
                <a:t>US Core</a:t>
              </a:r>
            </a:p>
          </p:txBody>
        </p:sp>
      </p:grpSp>
    </p:spTree>
    <p:extLst>
      <p:ext uri="{BB962C8B-B14F-4D97-AF65-F5344CB8AC3E}">
        <p14:creationId xmlns:p14="http://schemas.microsoft.com/office/powerpoint/2010/main" val="131474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A4E2-247F-4E85-958C-C5E0D2DF50FB}"/>
              </a:ext>
            </a:extLst>
          </p:cNvPr>
          <p:cNvSpPr>
            <a:spLocks noGrp="1"/>
          </p:cNvSpPr>
          <p:nvPr>
            <p:ph type="title"/>
          </p:nvPr>
        </p:nvSpPr>
        <p:spPr/>
        <p:txBody>
          <a:bodyPr/>
          <a:lstStyle/>
          <a:p>
            <a:r>
              <a:rPr lang="en-US" dirty="0"/>
              <a:t>Quality Improvement Standards</a:t>
            </a:r>
          </a:p>
        </p:txBody>
      </p:sp>
      <p:sp>
        <p:nvSpPr>
          <p:cNvPr id="4" name="Rectangle: Rounded Corners 3">
            <a:extLst>
              <a:ext uri="{FF2B5EF4-FFF2-40B4-BE49-F238E27FC236}">
                <a16:creationId xmlns:a16="http://schemas.microsoft.com/office/drawing/2014/main" id="{FE708D5C-AF49-4098-BF67-C01BAA1E3150}"/>
              </a:ext>
            </a:extLst>
          </p:cNvPr>
          <p:cNvSpPr/>
          <p:nvPr/>
        </p:nvSpPr>
        <p:spPr>
          <a:xfrm>
            <a:off x="1397000" y="1690688"/>
            <a:ext cx="4699000" cy="4343264"/>
          </a:xfrm>
          <a:prstGeom prst="roundRect">
            <a:avLst>
              <a:gd name="adj" fmla="val 23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68CACEBC-8ADB-40ED-9A4A-C6520E21FC8A}"/>
              </a:ext>
            </a:extLst>
          </p:cNvPr>
          <p:cNvSpPr/>
          <p:nvPr/>
        </p:nvSpPr>
        <p:spPr>
          <a:xfrm>
            <a:off x="6248400" y="1690688"/>
            <a:ext cx="4699000" cy="4343264"/>
          </a:xfrm>
          <a:prstGeom prst="roundRect">
            <a:avLst>
              <a:gd name="adj" fmla="val 23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64A71B6-0CCB-41BC-BC46-62C53796FE62}"/>
              </a:ext>
            </a:extLst>
          </p:cNvPr>
          <p:cNvSpPr/>
          <p:nvPr/>
        </p:nvSpPr>
        <p:spPr>
          <a:xfrm>
            <a:off x="4727575" y="4591302"/>
            <a:ext cx="2927347" cy="1257556"/>
          </a:xfrm>
          <a:prstGeom prst="roundRect">
            <a:avLst>
              <a:gd name="adj" fmla="val 1031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Model Guidance</a:t>
            </a:r>
          </a:p>
        </p:txBody>
      </p:sp>
      <p:sp>
        <p:nvSpPr>
          <p:cNvPr id="7" name="Rectangle: Rounded Corners 6">
            <a:extLst>
              <a:ext uri="{FF2B5EF4-FFF2-40B4-BE49-F238E27FC236}">
                <a16:creationId xmlns:a16="http://schemas.microsoft.com/office/drawing/2014/main" id="{DD494243-F2AE-40FE-AE0A-C67369089817}"/>
              </a:ext>
            </a:extLst>
          </p:cNvPr>
          <p:cNvSpPr/>
          <p:nvPr/>
        </p:nvSpPr>
        <p:spPr>
          <a:xfrm>
            <a:off x="1647828" y="3994985"/>
            <a:ext cx="9020173" cy="502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a:p>
            <a:pPr algn="ctr"/>
            <a:r>
              <a:rPr lang="en-US" b="1" dirty="0"/>
              <a:t>Logic</a:t>
            </a:r>
          </a:p>
          <a:p>
            <a:pPr algn="ctr"/>
            <a:endParaRPr lang="en-US" b="1" dirty="0"/>
          </a:p>
        </p:txBody>
      </p:sp>
      <p:sp>
        <p:nvSpPr>
          <p:cNvPr id="8" name="Rectangle: Rounded Corners 7">
            <a:extLst>
              <a:ext uri="{FF2B5EF4-FFF2-40B4-BE49-F238E27FC236}">
                <a16:creationId xmlns:a16="http://schemas.microsoft.com/office/drawing/2014/main" id="{41A134AB-F9FC-4DE9-B47F-D66F87C54907}"/>
              </a:ext>
            </a:extLst>
          </p:cNvPr>
          <p:cNvSpPr/>
          <p:nvPr/>
        </p:nvSpPr>
        <p:spPr>
          <a:xfrm>
            <a:off x="7788274" y="4591302"/>
            <a:ext cx="2882897" cy="1257556"/>
          </a:xfrm>
          <a:prstGeom prst="roundRect">
            <a:avLst>
              <a:gd name="adj" fmla="val 1031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r"/>
            <a:r>
              <a:rPr lang="en-US" b="1" dirty="0"/>
              <a:t>Implementation Guidance  </a:t>
            </a:r>
          </a:p>
          <a:p>
            <a:pPr algn="ctr"/>
            <a:endParaRPr lang="en-US" dirty="0"/>
          </a:p>
        </p:txBody>
      </p:sp>
      <p:sp>
        <p:nvSpPr>
          <p:cNvPr id="9" name="Rectangle: Rounded Corners 8">
            <a:extLst>
              <a:ext uri="{FF2B5EF4-FFF2-40B4-BE49-F238E27FC236}">
                <a16:creationId xmlns:a16="http://schemas.microsoft.com/office/drawing/2014/main" id="{643AC33E-F1A4-42F2-9F7C-DCE813215D88}"/>
              </a:ext>
            </a:extLst>
          </p:cNvPr>
          <p:cNvSpPr/>
          <p:nvPr/>
        </p:nvSpPr>
        <p:spPr>
          <a:xfrm>
            <a:off x="1647828" y="4591302"/>
            <a:ext cx="2927347" cy="1257556"/>
          </a:xfrm>
          <a:prstGeom prst="roundRect">
            <a:avLst>
              <a:gd name="adj" fmla="val 1031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r>
              <a:rPr lang="en-US" b="1" dirty="0"/>
              <a:t>Authoring Guidance</a:t>
            </a:r>
          </a:p>
          <a:p>
            <a:pPr algn="ctr"/>
            <a:endParaRPr lang="en-US" dirty="0"/>
          </a:p>
        </p:txBody>
      </p:sp>
      <p:sp>
        <p:nvSpPr>
          <p:cNvPr id="10" name="Rectangle: Rounded Corners 9">
            <a:extLst>
              <a:ext uri="{FF2B5EF4-FFF2-40B4-BE49-F238E27FC236}">
                <a16:creationId xmlns:a16="http://schemas.microsoft.com/office/drawing/2014/main" id="{3CFB8581-9037-439C-AFF0-B7D2E9EC3301}"/>
              </a:ext>
            </a:extLst>
          </p:cNvPr>
          <p:cNvSpPr/>
          <p:nvPr/>
        </p:nvSpPr>
        <p:spPr>
          <a:xfrm>
            <a:off x="1650998" y="2170750"/>
            <a:ext cx="9020173" cy="1724451"/>
          </a:xfrm>
          <a:prstGeom prst="roundRect">
            <a:avLst>
              <a:gd name="adj" fmla="val 714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Model</a:t>
            </a:r>
          </a:p>
          <a:p>
            <a:pPr algn="ctr"/>
            <a:endParaRPr lang="en-US" sz="1200" b="1" dirty="0"/>
          </a:p>
          <a:p>
            <a:pPr algn="ctr"/>
            <a:endParaRPr lang="en-US" b="1" dirty="0"/>
          </a:p>
          <a:p>
            <a:pPr algn="ctr"/>
            <a:endParaRPr lang="en-US" dirty="0"/>
          </a:p>
        </p:txBody>
      </p:sp>
      <p:sp>
        <p:nvSpPr>
          <p:cNvPr id="11" name="TextBox 10">
            <a:extLst>
              <a:ext uri="{FF2B5EF4-FFF2-40B4-BE49-F238E27FC236}">
                <a16:creationId xmlns:a16="http://schemas.microsoft.com/office/drawing/2014/main" id="{57546B10-63E7-49D4-AFE2-65E08DDA9941}"/>
              </a:ext>
            </a:extLst>
          </p:cNvPr>
          <p:cNvSpPr txBox="1"/>
          <p:nvPr/>
        </p:nvSpPr>
        <p:spPr>
          <a:xfrm>
            <a:off x="1397000" y="1690688"/>
            <a:ext cx="3060700" cy="369332"/>
          </a:xfrm>
          <a:prstGeom prst="rect">
            <a:avLst/>
          </a:prstGeom>
          <a:noFill/>
        </p:spPr>
        <p:txBody>
          <a:bodyPr wrap="square" rtlCol="0">
            <a:spAutoFit/>
          </a:bodyPr>
          <a:lstStyle/>
          <a:p>
            <a:r>
              <a:rPr lang="en-US" b="1" dirty="0"/>
              <a:t>Specification</a:t>
            </a:r>
          </a:p>
        </p:txBody>
      </p:sp>
      <p:sp>
        <p:nvSpPr>
          <p:cNvPr id="12" name="TextBox 11">
            <a:extLst>
              <a:ext uri="{FF2B5EF4-FFF2-40B4-BE49-F238E27FC236}">
                <a16:creationId xmlns:a16="http://schemas.microsoft.com/office/drawing/2014/main" id="{AFFFB635-0F7A-4C0C-A464-CE662C828CAD}"/>
              </a:ext>
            </a:extLst>
          </p:cNvPr>
          <p:cNvSpPr txBox="1"/>
          <p:nvPr/>
        </p:nvSpPr>
        <p:spPr>
          <a:xfrm>
            <a:off x="8259119" y="1712614"/>
            <a:ext cx="2540000" cy="369332"/>
          </a:xfrm>
          <a:prstGeom prst="rect">
            <a:avLst/>
          </a:prstGeom>
          <a:noFill/>
        </p:spPr>
        <p:txBody>
          <a:bodyPr wrap="square" rtlCol="0">
            <a:spAutoFit/>
          </a:bodyPr>
          <a:lstStyle/>
          <a:p>
            <a:pPr algn="r"/>
            <a:r>
              <a:rPr lang="en-US" b="1" dirty="0"/>
              <a:t>Implementation</a:t>
            </a:r>
          </a:p>
        </p:txBody>
      </p:sp>
      <p:sp>
        <p:nvSpPr>
          <p:cNvPr id="13" name="Rectangle: Rounded Corners 12">
            <a:extLst>
              <a:ext uri="{FF2B5EF4-FFF2-40B4-BE49-F238E27FC236}">
                <a16:creationId xmlns:a16="http://schemas.microsoft.com/office/drawing/2014/main" id="{F20F4941-26E2-4094-99CD-3AE2E85FABD7}"/>
              </a:ext>
            </a:extLst>
          </p:cNvPr>
          <p:cNvSpPr/>
          <p:nvPr/>
        </p:nvSpPr>
        <p:spPr>
          <a:xfrm>
            <a:off x="3168649" y="2518800"/>
            <a:ext cx="1968501" cy="1724452"/>
          </a:xfrm>
          <a:prstGeom prst="roundRect">
            <a:avLst>
              <a:gd name="adj" fmla="val 63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E7F392F1-AA1A-44B3-8F64-FBE4349F958D}"/>
              </a:ext>
            </a:extLst>
          </p:cNvPr>
          <p:cNvSpPr/>
          <p:nvPr/>
        </p:nvSpPr>
        <p:spPr>
          <a:xfrm>
            <a:off x="7181849" y="2518800"/>
            <a:ext cx="1968501" cy="1724452"/>
          </a:xfrm>
          <a:prstGeom prst="roundRect">
            <a:avLst>
              <a:gd name="adj" fmla="val 63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960F39D6-73AD-423E-B212-6E73D49747A6}"/>
              </a:ext>
            </a:extLst>
          </p:cNvPr>
          <p:cNvSpPr txBox="1"/>
          <p:nvPr/>
        </p:nvSpPr>
        <p:spPr>
          <a:xfrm>
            <a:off x="3101976" y="2510611"/>
            <a:ext cx="1968501" cy="369332"/>
          </a:xfrm>
          <a:prstGeom prst="rect">
            <a:avLst/>
          </a:prstGeom>
          <a:noFill/>
        </p:spPr>
        <p:txBody>
          <a:bodyPr wrap="square" rtlCol="0">
            <a:spAutoFit/>
          </a:bodyPr>
          <a:lstStyle/>
          <a:p>
            <a:pPr algn="ctr"/>
            <a:r>
              <a:rPr lang="en-US" b="1" dirty="0"/>
              <a:t>Data Producers</a:t>
            </a:r>
          </a:p>
        </p:txBody>
      </p:sp>
      <p:sp>
        <p:nvSpPr>
          <p:cNvPr id="16" name="TextBox 15">
            <a:extLst>
              <a:ext uri="{FF2B5EF4-FFF2-40B4-BE49-F238E27FC236}">
                <a16:creationId xmlns:a16="http://schemas.microsoft.com/office/drawing/2014/main" id="{F4FFE03F-E7A1-45AD-88CF-D267238AF445}"/>
              </a:ext>
            </a:extLst>
          </p:cNvPr>
          <p:cNvSpPr txBox="1"/>
          <p:nvPr/>
        </p:nvSpPr>
        <p:spPr>
          <a:xfrm>
            <a:off x="7142851" y="2492570"/>
            <a:ext cx="1968501" cy="369332"/>
          </a:xfrm>
          <a:prstGeom prst="rect">
            <a:avLst/>
          </a:prstGeom>
          <a:noFill/>
        </p:spPr>
        <p:txBody>
          <a:bodyPr wrap="square" rtlCol="0">
            <a:spAutoFit/>
          </a:bodyPr>
          <a:lstStyle/>
          <a:p>
            <a:pPr algn="ctr"/>
            <a:r>
              <a:rPr lang="en-US" b="1" dirty="0"/>
              <a:t>Data Consumers</a:t>
            </a:r>
          </a:p>
        </p:txBody>
      </p:sp>
      <p:sp>
        <p:nvSpPr>
          <p:cNvPr id="17" name="Arrow: Left-Right 16">
            <a:extLst>
              <a:ext uri="{FF2B5EF4-FFF2-40B4-BE49-F238E27FC236}">
                <a16:creationId xmlns:a16="http://schemas.microsoft.com/office/drawing/2014/main" id="{1FBB5093-5488-436C-B299-1CD0CE37E2ED}"/>
              </a:ext>
            </a:extLst>
          </p:cNvPr>
          <p:cNvSpPr/>
          <p:nvPr/>
        </p:nvSpPr>
        <p:spPr>
          <a:xfrm>
            <a:off x="5146677" y="3183722"/>
            <a:ext cx="2025650" cy="51590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DA40A4E2-53C2-45C5-B1E4-5FCF2C0981B7}"/>
              </a:ext>
            </a:extLst>
          </p:cNvPr>
          <p:cNvSpPr txBox="1"/>
          <p:nvPr/>
        </p:nvSpPr>
        <p:spPr>
          <a:xfrm>
            <a:off x="5449737" y="3253636"/>
            <a:ext cx="1428753" cy="369332"/>
          </a:xfrm>
          <a:prstGeom prst="rect">
            <a:avLst/>
          </a:prstGeom>
          <a:noFill/>
        </p:spPr>
        <p:txBody>
          <a:bodyPr wrap="square" rtlCol="0">
            <a:spAutoFit/>
          </a:bodyPr>
          <a:lstStyle/>
          <a:p>
            <a:pPr algn="ctr"/>
            <a:r>
              <a:rPr lang="en-US" dirty="0"/>
              <a:t>Interactions</a:t>
            </a:r>
          </a:p>
        </p:txBody>
      </p:sp>
      <p:sp>
        <p:nvSpPr>
          <p:cNvPr id="19" name="Flowchart: Multidocument 18">
            <a:extLst>
              <a:ext uri="{FF2B5EF4-FFF2-40B4-BE49-F238E27FC236}">
                <a16:creationId xmlns:a16="http://schemas.microsoft.com/office/drawing/2014/main" id="{6F15E573-BC0D-4CF5-99CA-36E73286F737}"/>
              </a:ext>
            </a:extLst>
          </p:cNvPr>
          <p:cNvSpPr/>
          <p:nvPr/>
        </p:nvSpPr>
        <p:spPr>
          <a:xfrm>
            <a:off x="9272735" y="3572404"/>
            <a:ext cx="1272881" cy="101855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3C9717C1-3C99-425C-A7C4-055BCE1F5579}"/>
              </a:ext>
            </a:extLst>
          </p:cNvPr>
          <p:cNvSpPr txBox="1"/>
          <p:nvPr/>
        </p:nvSpPr>
        <p:spPr>
          <a:xfrm>
            <a:off x="9189348" y="3865695"/>
            <a:ext cx="1272881" cy="461665"/>
          </a:xfrm>
          <a:prstGeom prst="rect">
            <a:avLst/>
          </a:prstGeom>
          <a:noFill/>
        </p:spPr>
        <p:txBody>
          <a:bodyPr wrap="square" rtlCol="0">
            <a:spAutoFit/>
          </a:bodyPr>
          <a:lstStyle/>
          <a:p>
            <a:pPr algn="ctr"/>
            <a:r>
              <a:rPr lang="en-US" sz="1200" dirty="0"/>
              <a:t>Guidance, Care Gaps, Reports</a:t>
            </a:r>
          </a:p>
        </p:txBody>
      </p:sp>
      <p:sp>
        <p:nvSpPr>
          <p:cNvPr id="21" name="TextBox 20">
            <a:extLst>
              <a:ext uri="{FF2B5EF4-FFF2-40B4-BE49-F238E27FC236}">
                <a16:creationId xmlns:a16="http://schemas.microsoft.com/office/drawing/2014/main" id="{FAF12AD4-FB0C-4F6F-848D-B2C6EE94CA81}"/>
              </a:ext>
            </a:extLst>
          </p:cNvPr>
          <p:cNvSpPr txBox="1"/>
          <p:nvPr/>
        </p:nvSpPr>
        <p:spPr>
          <a:xfrm>
            <a:off x="3360420" y="2873399"/>
            <a:ext cx="1481142" cy="1277273"/>
          </a:xfrm>
          <a:prstGeom prst="rect">
            <a:avLst/>
          </a:prstGeom>
          <a:noFill/>
        </p:spPr>
        <p:txBody>
          <a:bodyPr wrap="square" rtlCol="0">
            <a:spAutoFit/>
          </a:bodyPr>
          <a:lstStyle/>
          <a:p>
            <a:r>
              <a:rPr lang="en-US" sz="1100" dirty="0"/>
              <a:t>Providers</a:t>
            </a:r>
          </a:p>
          <a:p>
            <a:r>
              <a:rPr lang="en-US" sz="1100" dirty="0"/>
              <a:t>Patients</a:t>
            </a:r>
          </a:p>
          <a:p>
            <a:r>
              <a:rPr lang="en-US" sz="1100" dirty="0"/>
              <a:t>Care Givers</a:t>
            </a:r>
          </a:p>
          <a:p>
            <a:r>
              <a:rPr lang="en-US" sz="1100" dirty="0"/>
              <a:t>Clinical Systems</a:t>
            </a:r>
          </a:p>
          <a:p>
            <a:r>
              <a:rPr lang="en-US" sz="1100" dirty="0"/>
              <a:t>Patient Engagement</a:t>
            </a:r>
          </a:p>
          <a:p>
            <a:r>
              <a:rPr lang="en-US" sz="1100" dirty="0"/>
              <a:t>Healthcare Systems</a:t>
            </a:r>
          </a:p>
          <a:p>
            <a:r>
              <a:rPr lang="en-US" sz="1100" dirty="0"/>
              <a:t>Labs and Imaging</a:t>
            </a:r>
          </a:p>
        </p:txBody>
      </p:sp>
      <p:sp>
        <p:nvSpPr>
          <p:cNvPr id="22" name="TextBox 21">
            <a:extLst>
              <a:ext uri="{FF2B5EF4-FFF2-40B4-BE49-F238E27FC236}">
                <a16:creationId xmlns:a16="http://schemas.microsoft.com/office/drawing/2014/main" id="{C027A616-0064-4A42-A465-3AB6F48D8083}"/>
              </a:ext>
            </a:extLst>
          </p:cNvPr>
          <p:cNvSpPr txBox="1"/>
          <p:nvPr/>
        </p:nvSpPr>
        <p:spPr>
          <a:xfrm>
            <a:off x="7378705" y="2855454"/>
            <a:ext cx="1612897" cy="938719"/>
          </a:xfrm>
          <a:prstGeom prst="rect">
            <a:avLst/>
          </a:prstGeom>
          <a:noFill/>
        </p:spPr>
        <p:txBody>
          <a:bodyPr wrap="square" rtlCol="0">
            <a:spAutoFit/>
          </a:bodyPr>
          <a:lstStyle/>
          <a:p>
            <a:r>
              <a:rPr lang="en-US" sz="1100" dirty="0"/>
              <a:t>CDS Services</a:t>
            </a:r>
          </a:p>
          <a:p>
            <a:r>
              <a:rPr lang="en-US" sz="1100" dirty="0"/>
              <a:t>Aggregators</a:t>
            </a:r>
          </a:p>
          <a:p>
            <a:r>
              <a:rPr lang="en-US" sz="1100" dirty="0"/>
              <a:t>Clinical Registries</a:t>
            </a:r>
          </a:p>
          <a:p>
            <a:r>
              <a:rPr lang="en-US" sz="1100" dirty="0"/>
              <a:t>Public Health Agencies</a:t>
            </a:r>
          </a:p>
          <a:p>
            <a:r>
              <a:rPr lang="en-US" sz="1100" dirty="0"/>
              <a:t>Population Health</a:t>
            </a:r>
          </a:p>
        </p:txBody>
      </p:sp>
      <p:sp>
        <p:nvSpPr>
          <p:cNvPr id="23" name="Rectangle: Rounded Corners 22">
            <a:extLst>
              <a:ext uri="{FF2B5EF4-FFF2-40B4-BE49-F238E27FC236}">
                <a16:creationId xmlns:a16="http://schemas.microsoft.com/office/drawing/2014/main" id="{AD3E1B3C-006C-4D6E-9E1E-B4B5BBA4B699}"/>
              </a:ext>
            </a:extLst>
          </p:cNvPr>
          <p:cNvSpPr/>
          <p:nvPr/>
        </p:nvSpPr>
        <p:spPr>
          <a:xfrm>
            <a:off x="3761583" y="4412739"/>
            <a:ext cx="4795834" cy="10185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E68C6BFA-7308-4BB7-9292-4BFF0D30DCF1}"/>
              </a:ext>
            </a:extLst>
          </p:cNvPr>
          <p:cNvSpPr txBox="1"/>
          <p:nvPr/>
        </p:nvSpPr>
        <p:spPr>
          <a:xfrm>
            <a:off x="3653231" y="4779518"/>
            <a:ext cx="1968501" cy="369332"/>
          </a:xfrm>
          <a:prstGeom prst="rect">
            <a:avLst/>
          </a:prstGeom>
          <a:noFill/>
        </p:spPr>
        <p:txBody>
          <a:bodyPr wrap="square" rtlCol="0">
            <a:spAutoFit/>
          </a:bodyPr>
          <a:lstStyle/>
          <a:p>
            <a:pPr algn="ctr"/>
            <a:r>
              <a:rPr lang="en-US" b="1" dirty="0"/>
              <a:t>Specifiers</a:t>
            </a:r>
          </a:p>
        </p:txBody>
      </p:sp>
      <p:sp>
        <p:nvSpPr>
          <p:cNvPr id="25" name="TextBox 24">
            <a:extLst>
              <a:ext uri="{FF2B5EF4-FFF2-40B4-BE49-F238E27FC236}">
                <a16:creationId xmlns:a16="http://schemas.microsoft.com/office/drawing/2014/main" id="{42A05776-1BA8-4940-B7B0-22CD8EE37D69}"/>
              </a:ext>
            </a:extLst>
          </p:cNvPr>
          <p:cNvSpPr txBox="1"/>
          <p:nvPr/>
        </p:nvSpPr>
        <p:spPr>
          <a:xfrm>
            <a:off x="5362577" y="4582579"/>
            <a:ext cx="1968501" cy="769441"/>
          </a:xfrm>
          <a:prstGeom prst="rect">
            <a:avLst/>
          </a:prstGeom>
          <a:noFill/>
        </p:spPr>
        <p:txBody>
          <a:bodyPr wrap="square" rtlCol="0">
            <a:spAutoFit/>
          </a:bodyPr>
          <a:lstStyle/>
          <a:p>
            <a:r>
              <a:rPr lang="en-US" sz="1100" dirty="0"/>
              <a:t>Quality Agencies</a:t>
            </a:r>
          </a:p>
          <a:p>
            <a:r>
              <a:rPr lang="en-US" sz="1100" dirty="0"/>
              <a:t>Government Agencies</a:t>
            </a:r>
          </a:p>
          <a:p>
            <a:r>
              <a:rPr lang="en-US" sz="1100" dirty="0"/>
              <a:t>Industry Consortiums</a:t>
            </a:r>
          </a:p>
          <a:p>
            <a:r>
              <a:rPr lang="en-US" sz="1100" dirty="0"/>
              <a:t>Clinical Professional Societies</a:t>
            </a:r>
          </a:p>
        </p:txBody>
      </p:sp>
      <p:sp>
        <p:nvSpPr>
          <p:cNvPr id="26" name="Flowchart: Multidocument 25">
            <a:extLst>
              <a:ext uri="{FF2B5EF4-FFF2-40B4-BE49-F238E27FC236}">
                <a16:creationId xmlns:a16="http://schemas.microsoft.com/office/drawing/2014/main" id="{ECEE3DEB-6F60-4592-8C3C-6B8720CC93A1}"/>
              </a:ext>
            </a:extLst>
          </p:cNvPr>
          <p:cNvSpPr/>
          <p:nvPr/>
        </p:nvSpPr>
        <p:spPr>
          <a:xfrm>
            <a:off x="1772354" y="3572404"/>
            <a:ext cx="1272881" cy="101855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C4466302-BF14-4406-B344-666E47DD8E34}"/>
              </a:ext>
            </a:extLst>
          </p:cNvPr>
          <p:cNvSpPr txBox="1"/>
          <p:nvPr/>
        </p:nvSpPr>
        <p:spPr>
          <a:xfrm>
            <a:off x="1695751" y="3875345"/>
            <a:ext cx="1289050" cy="461665"/>
          </a:xfrm>
          <a:prstGeom prst="rect">
            <a:avLst/>
          </a:prstGeom>
          <a:noFill/>
        </p:spPr>
        <p:txBody>
          <a:bodyPr wrap="square" rtlCol="0">
            <a:spAutoFit/>
          </a:bodyPr>
          <a:lstStyle/>
          <a:p>
            <a:pPr algn="ctr"/>
            <a:r>
              <a:rPr lang="en-US" sz="1200" dirty="0"/>
              <a:t>Rules, Libraries, Measures</a:t>
            </a:r>
          </a:p>
        </p:txBody>
      </p:sp>
      <p:pic>
        <p:nvPicPr>
          <p:cNvPr id="3" name="Picture 2">
            <a:extLst>
              <a:ext uri="{FF2B5EF4-FFF2-40B4-BE49-F238E27FC236}">
                <a16:creationId xmlns:a16="http://schemas.microsoft.com/office/drawing/2014/main" id="{6FF3DD59-766E-4726-93A3-E03985BD5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291170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A4E2-247F-4E85-958C-C5E0D2DF50FB}"/>
              </a:ext>
            </a:extLst>
          </p:cNvPr>
          <p:cNvSpPr>
            <a:spLocks noGrp="1"/>
          </p:cNvSpPr>
          <p:nvPr>
            <p:ph type="title"/>
          </p:nvPr>
        </p:nvSpPr>
        <p:spPr/>
        <p:txBody>
          <a:bodyPr/>
          <a:lstStyle/>
          <a:p>
            <a:r>
              <a:rPr lang="en-US" dirty="0"/>
              <a:t>Quality Improvement Standards</a:t>
            </a:r>
          </a:p>
        </p:txBody>
      </p:sp>
      <p:sp>
        <p:nvSpPr>
          <p:cNvPr id="4" name="Rectangle: Rounded Corners 3">
            <a:extLst>
              <a:ext uri="{FF2B5EF4-FFF2-40B4-BE49-F238E27FC236}">
                <a16:creationId xmlns:a16="http://schemas.microsoft.com/office/drawing/2014/main" id="{FE708D5C-AF49-4098-BF67-C01BAA1E3150}"/>
              </a:ext>
            </a:extLst>
          </p:cNvPr>
          <p:cNvSpPr/>
          <p:nvPr/>
        </p:nvSpPr>
        <p:spPr>
          <a:xfrm>
            <a:off x="1397000" y="1690688"/>
            <a:ext cx="4699000" cy="4343264"/>
          </a:xfrm>
          <a:prstGeom prst="roundRect">
            <a:avLst>
              <a:gd name="adj" fmla="val 23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68CACEBC-8ADB-40ED-9A4A-C6520E21FC8A}"/>
              </a:ext>
            </a:extLst>
          </p:cNvPr>
          <p:cNvSpPr/>
          <p:nvPr/>
        </p:nvSpPr>
        <p:spPr>
          <a:xfrm>
            <a:off x="6248400" y="1690688"/>
            <a:ext cx="4699000" cy="4343264"/>
          </a:xfrm>
          <a:prstGeom prst="roundRect">
            <a:avLst>
              <a:gd name="adj" fmla="val 23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64A71B6-0CCB-41BC-BC46-62C53796FE62}"/>
              </a:ext>
            </a:extLst>
          </p:cNvPr>
          <p:cNvSpPr/>
          <p:nvPr/>
        </p:nvSpPr>
        <p:spPr>
          <a:xfrm>
            <a:off x="4727575" y="4591302"/>
            <a:ext cx="2927347" cy="1257556"/>
          </a:xfrm>
          <a:prstGeom prst="roundRect">
            <a:avLst>
              <a:gd name="adj" fmla="val 1031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Model Guidance</a:t>
            </a:r>
          </a:p>
        </p:txBody>
      </p:sp>
      <p:sp>
        <p:nvSpPr>
          <p:cNvPr id="7" name="Rectangle: Rounded Corners 6">
            <a:extLst>
              <a:ext uri="{FF2B5EF4-FFF2-40B4-BE49-F238E27FC236}">
                <a16:creationId xmlns:a16="http://schemas.microsoft.com/office/drawing/2014/main" id="{DD494243-F2AE-40FE-AE0A-C67369089817}"/>
              </a:ext>
            </a:extLst>
          </p:cNvPr>
          <p:cNvSpPr/>
          <p:nvPr/>
        </p:nvSpPr>
        <p:spPr>
          <a:xfrm>
            <a:off x="1647828" y="3994985"/>
            <a:ext cx="9020173" cy="502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a:p>
            <a:pPr algn="ctr"/>
            <a:r>
              <a:rPr lang="en-US" b="1" dirty="0"/>
              <a:t>Logic</a:t>
            </a:r>
          </a:p>
          <a:p>
            <a:pPr algn="ctr"/>
            <a:endParaRPr lang="en-US" b="1" dirty="0"/>
          </a:p>
        </p:txBody>
      </p:sp>
      <p:sp>
        <p:nvSpPr>
          <p:cNvPr id="8" name="Rectangle: Rounded Corners 7">
            <a:extLst>
              <a:ext uri="{FF2B5EF4-FFF2-40B4-BE49-F238E27FC236}">
                <a16:creationId xmlns:a16="http://schemas.microsoft.com/office/drawing/2014/main" id="{41A134AB-F9FC-4DE9-B47F-D66F87C54907}"/>
              </a:ext>
            </a:extLst>
          </p:cNvPr>
          <p:cNvSpPr/>
          <p:nvPr/>
        </p:nvSpPr>
        <p:spPr>
          <a:xfrm>
            <a:off x="7788274" y="4591302"/>
            <a:ext cx="2882897" cy="1257556"/>
          </a:xfrm>
          <a:prstGeom prst="roundRect">
            <a:avLst>
              <a:gd name="adj" fmla="val 1031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r"/>
            <a:r>
              <a:rPr lang="en-US" b="1" dirty="0"/>
              <a:t>Implementation Guidance  </a:t>
            </a:r>
          </a:p>
          <a:p>
            <a:pPr algn="ctr"/>
            <a:endParaRPr lang="en-US" dirty="0"/>
          </a:p>
        </p:txBody>
      </p:sp>
      <p:sp>
        <p:nvSpPr>
          <p:cNvPr id="9" name="Rectangle: Rounded Corners 8">
            <a:extLst>
              <a:ext uri="{FF2B5EF4-FFF2-40B4-BE49-F238E27FC236}">
                <a16:creationId xmlns:a16="http://schemas.microsoft.com/office/drawing/2014/main" id="{643AC33E-F1A4-42F2-9F7C-DCE813215D88}"/>
              </a:ext>
            </a:extLst>
          </p:cNvPr>
          <p:cNvSpPr/>
          <p:nvPr/>
        </p:nvSpPr>
        <p:spPr>
          <a:xfrm>
            <a:off x="1647828" y="4591302"/>
            <a:ext cx="2927347" cy="1257556"/>
          </a:xfrm>
          <a:prstGeom prst="roundRect">
            <a:avLst>
              <a:gd name="adj" fmla="val 1031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r>
              <a:rPr lang="en-US" b="1" dirty="0"/>
              <a:t>Authoring Guidance</a:t>
            </a:r>
          </a:p>
          <a:p>
            <a:pPr algn="ctr"/>
            <a:endParaRPr lang="en-US" dirty="0"/>
          </a:p>
        </p:txBody>
      </p:sp>
      <p:sp>
        <p:nvSpPr>
          <p:cNvPr id="10" name="Rectangle: Rounded Corners 9">
            <a:extLst>
              <a:ext uri="{FF2B5EF4-FFF2-40B4-BE49-F238E27FC236}">
                <a16:creationId xmlns:a16="http://schemas.microsoft.com/office/drawing/2014/main" id="{3CFB8581-9037-439C-AFF0-B7D2E9EC3301}"/>
              </a:ext>
            </a:extLst>
          </p:cNvPr>
          <p:cNvSpPr/>
          <p:nvPr/>
        </p:nvSpPr>
        <p:spPr>
          <a:xfrm>
            <a:off x="1650998" y="2170750"/>
            <a:ext cx="9020173" cy="1724451"/>
          </a:xfrm>
          <a:prstGeom prst="roundRect">
            <a:avLst>
              <a:gd name="adj" fmla="val 714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Model</a:t>
            </a:r>
          </a:p>
          <a:p>
            <a:pPr algn="ctr"/>
            <a:endParaRPr lang="en-US" sz="1200" b="1" dirty="0"/>
          </a:p>
          <a:p>
            <a:pPr algn="ctr"/>
            <a:endParaRPr lang="en-US" b="1" dirty="0"/>
          </a:p>
          <a:p>
            <a:pPr algn="ctr"/>
            <a:endParaRPr lang="en-US" dirty="0"/>
          </a:p>
        </p:txBody>
      </p:sp>
      <p:sp>
        <p:nvSpPr>
          <p:cNvPr id="11" name="TextBox 10">
            <a:extLst>
              <a:ext uri="{FF2B5EF4-FFF2-40B4-BE49-F238E27FC236}">
                <a16:creationId xmlns:a16="http://schemas.microsoft.com/office/drawing/2014/main" id="{57546B10-63E7-49D4-AFE2-65E08DDA9941}"/>
              </a:ext>
            </a:extLst>
          </p:cNvPr>
          <p:cNvSpPr txBox="1"/>
          <p:nvPr/>
        </p:nvSpPr>
        <p:spPr>
          <a:xfrm>
            <a:off x="1397000" y="1690688"/>
            <a:ext cx="3060700" cy="369332"/>
          </a:xfrm>
          <a:prstGeom prst="rect">
            <a:avLst/>
          </a:prstGeom>
          <a:noFill/>
        </p:spPr>
        <p:txBody>
          <a:bodyPr wrap="square" rtlCol="0">
            <a:spAutoFit/>
          </a:bodyPr>
          <a:lstStyle/>
          <a:p>
            <a:r>
              <a:rPr lang="en-US" b="1" dirty="0"/>
              <a:t>Specification</a:t>
            </a:r>
          </a:p>
        </p:txBody>
      </p:sp>
      <p:sp>
        <p:nvSpPr>
          <p:cNvPr id="12" name="TextBox 11">
            <a:extLst>
              <a:ext uri="{FF2B5EF4-FFF2-40B4-BE49-F238E27FC236}">
                <a16:creationId xmlns:a16="http://schemas.microsoft.com/office/drawing/2014/main" id="{AFFFB635-0F7A-4C0C-A464-CE662C828CAD}"/>
              </a:ext>
            </a:extLst>
          </p:cNvPr>
          <p:cNvSpPr txBox="1"/>
          <p:nvPr/>
        </p:nvSpPr>
        <p:spPr>
          <a:xfrm>
            <a:off x="8259119" y="1712614"/>
            <a:ext cx="2540000" cy="369332"/>
          </a:xfrm>
          <a:prstGeom prst="rect">
            <a:avLst/>
          </a:prstGeom>
          <a:noFill/>
        </p:spPr>
        <p:txBody>
          <a:bodyPr wrap="square" rtlCol="0">
            <a:spAutoFit/>
          </a:bodyPr>
          <a:lstStyle/>
          <a:p>
            <a:pPr algn="r"/>
            <a:r>
              <a:rPr lang="en-US" b="1" dirty="0"/>
              <a:t>Implementation</a:t>
            </a:r>
          </a:p>
        </p:txBody>
      </p:sp>
      <p:sp>
        <p:nvSpPr>
          <p:cNvPr id="13" name="Rectangle: Rounded Corners 12">
            <a:extLst>
              <a:ext uri="{FF2B5EF4-FFF2-40B4-BE49-F238E27FC236}">
                <a16:creationId xmlns:a16="http://schemas.microsoft.com/office/drawing/2014/main" id="{F20F4941-26E2-4094-99CD-3AE2E85FABD7}"/>
              </a:ext>
            </a:extLst>
          </p:cNvPr>
          <p:cNvSpPr/>
          <p:nvPr/>
        </p:nvSpPr>
        <p:spPr>
          <a:xfrm>
            <a:off x="3168649" y="2518800"/>
            <a:ext cx="1968501" cy="1724452"/>
          </a:xfrm>
          <a:prstGeom prst="roundRect">
            <a:avLst>
              <a:gd name="adj" fmla="val 63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E7F392F1-AA1A-44B3-8F64-FBE4349F958D}"/>
              </a:ext>
            </a:extLst>
          </p:cNvPr>
          <p:cNvSpPr/>
          <p:nvPr/>
        </p:nvSpPr>
        <p:spPr>
          <a:xfrm>
            <a:off x="7181849" y="2518800"/>
            <a:ext cx="1968501" cy="1724452"/>
          </a:xfrm>
          <a:prstGeom prst="roundRect">
            <a:avLst>
              <a:gd name="adj" fmla="val 634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960F39D6-73AD-423E-B212-6E73D49747A6}"/>
              </a:ext>
            </a:extLst>
          </p:cNvPr>
          <p:cNvSpPr txBox="1"/>
          <p:nvPr/>
        </p:nvSpPr>
        <p:spPr>
          <a:xfrm>
            <a:off x="3101976" y="2510611"/>
            <a:ext cx="1968501" cy="369332"/>
          </a:xfrm>
          <a:prstGeom prst="rect">
            <a:avLst/>
          </a:prstGeom>
          <a:noFill/>
        </p:spPr>
        <p:txBody>
          <a:bodyPr wrap="square" rtlCol="0">
            <a:spAutoFit/>
          </a:bodyPr>
          <a:lstStyle/>
          <a:p>
            <a:pPr algn="ctr"/>
            <a:r>
              <a:rPr lang="en-US" b="1" dirty="0"/>
              <a:t>Data Producers</a:t>
            </a:r>
          </a:p>
        </p:txBody>
      </p:sp>
      <p:sp>
        <p:nvSpPr>
          <p:cNvPr id="16" name="TextBox 15">
            <a:extLst>
              <a:ext uri="{FF2B5EF4-FFF2-40B4-BE49-F238E27FC236}">
                <a16:creationId xmlns:a16="http://schemas.microsoft.com/office/drawing/2014/main" id="{F4FFE03F-E7A1-45AD-88CF-D267238AF445}"/>
              </a:ext>
            </a:extLst>
          </p:cNvPr>
          <p:cNvSpPr txBox="1"/>
          <p:nvPr/>
        </p:nvSpPr>
        <p:spPr>
          <a:xfrm>
            <a:off x="7142851" y="2492570"/>
            <a:ext cx="1968501" cy="369332"/>
          </a:xfrm>
          <a:prstGeom prst="rect">
            <a:avLst/>
          </a:prstGeom>
          <a:noFill/>
        </p:spPr>
        <p:txBody>
          <a:bodyPr wrap="square" rtlCol="0">
            <a:spAutoFit/>
          </a:bodyPr>
          <a:lstStyle/>
          <a:p>
            <a:pPr algn="ctr"/>
            <a:r>
              <a:rPr lang="en-US" b="1" dirty="0"/>
              <a:t>Data Consumers</a:t>
            </a:r>
          </a:p>
        </p:txBody>
      </p:sp>
      <p:sp>
        <p:nvSpPr>
          <p:cNvPr id="17" name="Arrow: Left-Right 16">
            <a:extLst>
              <a:ext uri="{FF2B5EF4-FFF2-40B4-BE49-F238E27FC236}">
                <a16:creationId xmlns:a16="http://schemas.microsoft.com/office/drawing/2014/main" id="{1FBB5093-5488-436C-B299-1CD0CE37E2ED}"/>
              </a:ext>
            </a:extLst>
          </p:cNvPr>
          <p:cNvSpPr/>
          <p:nvPr/>
        </p:nvSpPr>
        <p:spPr>
          <a:xfrm>
            <a:off x="5146677" y="3183722"/>
            <a:ext cx="2025650" cy="51590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DA40A4E2-53C2-45C5-B1E4-5FCF2C0981B7}"/>
              </a:ext>
            </a:extLst>
          </p:cNvPr>
          <p:cNvSpPr txBox="1"/>
          <p:nvPr/>
        </p:nvSpPr>
        <p:spPr>
          <a:xfrm>
            <a:off x="5449737" y="3253636"/>
            <a:ext cx="1428753" cy="369332"/>
          </a:xfrm>
          <a:prstGeom prst="rect">
            <a:avLst/>
          </a:prstGeom>
          <a:noFill/>
        </p:spPr>
        <p:txBody>
          <a:bodyPr wrap="square" rtlCol="0">
            <a:spAutoFit/>
          </a:bodyPr>
          <a:lstStyle/>
          <a:p>
            <a:pPr algn="ctr"/>
            <a:r>
              <a:rPr lang="en-US" dirty="0"/>
              <a:t>Interactions</a:t>
            </a:r>
          </a:p>
        </p:txBody>
      </p:sp>
      <p:sp>
        <p:nvSpPr>
          <p:cNvPr id="19" name="Flowchart: Multidocument 18">
            <a:extLst>
              <a:ext uri="{FF2B5EF4-FFF2-40B4-BE49-F238E27FC236}">
                <a16:creationId xmlns:a16="http://schemas.microsoft.com/office/drawing/2014/main" id="{6F15E573-BC0D-4CF5-99CA-36E73286F737}"/>
              </a:ext>
            </a:extLst>
          </p:cNvPr>
          <p:cNvSpPr/>
          <p:nvPr/>
        </p:nvSpPr>
        <p:spPr>
          <a:xfrm>
            <a:off x="9272735" y="3572404"/>
            <a:ext cx="1272881" cy="101855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3C9717C1-3C99-425C-A7C4-055BCE1F5579}"/>
              </a:ext>
            </a:extLst>
          </p:cNvPr>
          <p:cNvSpPr txBox="1"/>
          <p:nvPr/>
        </p:nvSpPr>
        <p:spPr>
          <a:xfrm>
            <a:off x="9189348" y="3865695"/>
            <a:ext cx="1272881" cy="461665"/>
          </a:xfrm>
          <a:prstGeom prst="rect">
            <a:avLst/>
          </a:prstGeom>
          <a:noFill/>
        </p:spPr>
        <p:txBody>
          <a:bodyPr wrap="square" rtlCol="0">
            <a:spAutoFit/>
          </a:bodyPr>
          <a:lstStyle/>
          <a:p>
            <a:pPr algn="ctr"/>
            <a:r>
              <a:rPr lang="en-US" sz="1200" dirty="0"/>
              <a:t>Guidance, Care Gaps, Reports</a:t>
            </a:r>
          </a:p>
        </p:txBody>
      </p:sp>
      <p:sp>
        <p:nvSpPr>
          <p:cNvPr id="21" name="TextBox 20">
            <a:extLst>
              <a:ext uri="{FF2B5EF4-FFF2-40B4-BE49-F238E27FC236}">
                <a16:creationId xmlns:a16="http://schemas.microsoft.com/office/drawing/2014/main" id="{FAF12AD4-FB0C-4F6F-848D-B2C6EE94CA81}"/>
              </a:ext>
            </a:extLst>
          </p:cNvPr>
          <p:cNvSpPr txBox="1"/>
          <p:nvPr/>
        </p:nvSpPr>
        <p:spPr>
          <a:xfrm>
            <a:off x="3360420" y="2873399"/>
            <a:ext cx="1481142" cy="1277273"/>
          </a:xfrm>
          <a:prstGeom prst="rect">
            <a:avLst/>
          </a:prstGeom>
          <a:noFill/>
        </p:spPr>
        <p:txBody>
          <a:bodyPr wrap="square" rtlCol="0">
            <a:spAutoFit/>
          </a:bodyPr>
          <a:lstStyle/>
          <a:p>
            <a:r>
              <a:rPr lang="en-US" sz="1100" dirty="0"/>
              <a:t>Providers</a:t>
            </a:r>
          </a:p>
          <a:p>
            <a:r>
              <a:rPr lang="en-US" sz="1100" dirty="0"/>
              <a:t>Patients</a:t>
            </a:r>
          </a:p>
          <a:p>
            <a:r>
              <a:rPr lang="en-US" sz="1100" dirty="0"/>
              <a:t>Care Givers</a:t>
            </a:r>
          </a:p>
          <a:p>
            <a:r>
              <a:rPr lang="en-US" sz="1100" dirty="0"/>
              <a:t>Clinical Systems</a:t>
            </a:r>
          </a:p>
          <a:p>
            <a:r>
              <a:rPr lang="en-US" sz="1100" dirty="0"/>
              <a:t>Patient Engagement</a:t>
            </a:r>
          </a:p>
          <a:p>
            <a:r>
              <a:rPr lang="en-US" sz="1100" dirty="0"/>
              <a:t>Healthcare Systems</a:t>
            </a:r>
          </a:p>
          <a:p>
            <a:r>
              <a:rPr lang="en-US" sz="1100" dirty="0"/>
              <a:t>Labs and Imaging</a:t>
            </a:r>
          </a:p>
        </p:txBody>
      </p:sp>
      <p:sp>
        <p:nvSpPr>
          <p:cNvPr id="22" name="TextBox 21">
            <a:extLst>
              <a:ext uri="{FF2B5EF4-FFF2-40B4-BE49-F238E27FC236}">
                <a16:creationId xmlns:a16="http://schemas.microsoft.com/office/drawing/2014/main" id="{C027A616-0064-4A42-A465-3AB6F48D8083}"/>
              </a:ext>
            </a:extLst>
          </p:cNvPr>
          <p:cNvSpPr txBox="1"/>
          <p:nvPr/>
        </p:nvSpPr>
        <p:spPr>
          <a:xfrm>
            <a:off x="7378705" y="2855454"/>
            <a:ext cx="1612897" cy="938719"/>
          </a:xfrm>
          <a:prstGeom prst="rect">
            <a:avLst/>
          </a:prstGeom>
          <a:noFill/>
        </p:spPr>
        <p:txBody>
          <a:bodyPr wrap="square" rtlCol="0">
            <a:spAutoFit/>
          </a:bodyPr>
          <a:lstStyle/>
          <a:p>
            <a:r>
              <a:rPr lang="en-US" sz="1100" dirty="0"/>
              <a:t>CDS Services</a:t>
            </a:r>
          </a:p>
          <a:p>
            <a:r>
              <a:rPr lang="en-US" sz="1100" dirty="0"/>
              <a:t>Aggregators</a:t>
            </a:r>
          </a:p>
          <a:p>
            <a:r>
              <a:rPr lang="en-US" sz="1100" dirty="0"/>
              <a:t>Clinical Registries</a:t>
            </a:r>
          </a:p>
          <a:p>
            <a:r>
              <a:rPr lang="en-US" sz="1100" dirty="0"/>
              <a:t>Public Health Agencies</a:t>
            </a:r>
          </a:p>
          <a:p>
            <a:r>
              <a:rPr lang="en-US" sz="1100" dirty="0"/>
              <a:t>Population Health</a:t>
            </a:r>
          </a:p>
        </p:txBody>
      </p:sp>
      <p:sp>
        <p:nvSpPr>
          <p:cNvPr id="23" name="Rectangle: Rounded Corners 22">
            <a:extLst>
              <a:ext uri="{FF2B5EF4-FFF2-40B4-BE49-F238E27FC236}">
                <a16:creationId xmlns:a16="http://schemas.microsoft.com/office/drawing/2014/main" id="{AD3E1B3C-006C-4D6E-9E1E-B4B5BBA4B699}"/>
              </a:ext>
            </a:extLst>
          </p:cNvPr>
          <p:cNvSpPr/>
          <p:nvPr/>
        </p:nvSpPr>
        <p:spPr>
          <a:xfrm>
            <a:off x="3761583" y="4412739"/>
            <a:ext cx="4795834" cy="10185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E68C6BFA-7308-4BB7-9292-4BFF0D30DCF1}"/>
              </a:ext>
            </a:extLst>
          </p:cNvPr>
          <p:cNvSpPr txBox="1"/>
          <p:nvPr/>
        </p:nvSpPr>
        <p:spPr>
          <a:xfrm>
            <a:off x="3653231" y="4779518"/>
            <a:ext cx="1968501" cy="369332"/>
          </a:xfrm>
          <a:prstGeom prst="rect">
            <a:avLst/>
          </a:prstGeom>
          <a:noFill/>
        </p:spPr>
        <p:txBody>
          <a:bodyPr wrap="square" rtlCol="0">
            <a:spAutoFit/>
          </a:bodyPr>
          <a:lstStyle/>
          <a:p>
            <a:pPr algn="ctr"/>
            <a:r>
              <a:rPr lang="en-US" b="1" dirty="0"/>
              <a:t>Specifiers</a:t>
            </a:r>
          </a:p>
        </p:txBody>
      </p:sp>
      <p:sp>
        <p:nvSpPr>
          <p:cNvPr id="25" name="TextBox 24">
            <a:extLst>
              <a:ext uri="{FF2B5EF4-FFF2-40B4-BE49-F238E27FC236}">
                <a16:creationId xmlns:a16="http://schemas.microsoft.com/office/drawing/2014/main" id="{42A05776-1BA8-4940-B7B0-22CD8EE37D69}"/>
              </a:ext>
            </a:extLst>
          </p:cNvPr>
          <p:cNvSpPr txBox="1"/>
          <p:nvPr/>
        </p:nvSpPr>
        <p:spPr>
          <a:xfrm>
            <a:off x="5362577" y="4582579"/>
            <a:ext cx="1968501" cy="769441"/>
          </a:xfrm>
          <a:prstGeom prst="rect">
            <a:avLst/>
          </a:prstGeom>
          <a:noFill/>
        </p:spPr>
        <p:txBody>
          <a:bodyPr wrap="square" rtlCol="0">
            <a:spAutoFit/>
          </a:bodyPr>
          <a:lstStyle/>
          <a:p>
            <a:r>
              <a:rPr lang="en-US" sz="1100" dirty="0"/>
              <a:t>Quality Agencies</a:t>
            </a:r>
          </a:p>
          <a:p>
            <a:r>
              <a:rPr lang="en-US" sz="1100" dirty="0"/>
              <a:t>Government Agencies</a:t>
            </a:r>
          </a:p>
          <a:p>
            <a:r>
              <a:rPr lang="en-US" sz="1100" dirty="0"/>
              <a:t>Industry Consortiums</a:t>
            </a:r>
          </a:p>
          <a:p>
            <a:r>
              <a:rPr lang="en-US" sz="1100" dirty="0"/>
              <a:t>Clinical Professional Societies</a:t>
            </a:r>
          </a:p>
        </p:txBody>
      </p:sp>
      <p:sp>
        <p:nvSpPr>
          <p:cNvPr id="26" name="Flowchart: Multidocument 25">
            <a:extLst>
              <a:ext uri="{FF2B5EF4-FFF2-40B4-BE49-F238E27FC236}">
                <a16:creationId xmlns:a16="http://schemas.microsoft.com/office/drawing/2014/main" id="{ECEE3DEB-6F60-4592-8C3C-6B8720CC93A1}"/>
              </a:ext>
            </a:extLst>
          </p:cNvPr>
          <p:cNvSpPr/>
          <p:nvPr/>
        </p:nvSpPr>
        <p:spPr>
          <a:xfrm>
            <a:off x="1772354" y="3572404"/>
            <a:ext cx="1272881" cy="1018550"/>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C4466302-BF14-4406-B344-666E47DD8E34}"/>
              </a:ext>
            </a:extLst>
          </p:cNvPr>
          <p:cNvSpPr txBox="1"/>
          <p:nvPr/>
        </p:nvSpPr>
        <p:spPr>
          <a:xfrm>
            <a:off x="1695751" y="3875345"/>
            <a:ext cx="1289050" cy="461665"/>
          </a:xfrm>
          <a:prstGeom prst="rect">
            <a:avLst/>
          </a:prstGeom>
          <a:noFill/>
        </p:spPr>
        <p:txBody>
          <a:bodyPr wrap="square" rtlCol="0">
            <a:spAutoFit/>
          </a:bodyPr>
          <a:lstStyle/>
          <a:p>
            <a:pPr algn="ctr"/>
            <a:r>
              <a:rPr lang="en-US" sz="1200" dirty="0"/>
              <a:t>Rules, Libraries, Measures</a:t>
            </a:r>
          </a:p>
        </p:txBody>
      </p:sp>
      <p:grpSp>
        <p:nvGrpSpPr>
          <p:cNvPr id="54" name="Group 53">
            <a:extLst>
              <a:ext uri="{FF2B5EF4-FFF2-40B4-BE49-F238E27FC236}">
                <a16:creationId xmlns:a16="http://schemas.microsoft.com/office/drawing/2014/main" id="{BBC0FE01-6C77-4E3B-A212-7D6FF9902C09}"/>
              </a:ext>
            </a:extLst>
          </p:cNvPr>
          <p:cNvGrpSpPr/>
          <p:nvPr/>
        </p:nvGrpSpPr>
        <p:grpSpPr>
          <a:xfrm>
            <a:off x="6496169" y="3876858"/>
            <a:ext cx="864688" cy="469360"/>
            <a:chOff x="125913" y="5331262"/>
            <a:chExt cx="864688" cy="469360"/>
          </a:xfrm>
        </p:grpSpPr>
        <p:sp>
          <p:nvSpPr>
            <p:cNvPr id="49" name="Rectangle: Rounded Corners 48">
              <a:extLst>
                <a:ext uri="{FF2B5EF4-FFF2-40B4-BE49-F238E27FC236}">
                  <a16:creationId xmlns:a16="http://schemas.microsoft.com/office/drawing/2014/main" id="{96749B2F-B375-4E7E-B452-45CFA239CF9A}"/>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F6727518-E456-40B9-A018-16429D462881}"/>
                </a:ext>
              </a:extLst>
            </p:cNvPr>
            <p:cNvPicPr>
              <a:picLocks noChangeAspect="1"/>
            </p:cNvPicPr>
            <p:nvPr/>
          </p:nvPicPr>
          <p:blipFill>
            <a:blip r:embed="rId2"/>
            <a:stretch>
              <a:fillRect/>
            </a:stretch>
          </p:blipFill>
          <p:spPr>
            <a:xfrm>
              <a:off x="162362" y="5431290"/>
              <a:ext cx="278075" cy="318157"/>
            </a:xfrm>
            <a:prstGeom prst="rect">
              <a:avLst/>
            </a:prstGeom>
          </p:spPr>
        </p:pic>
        <p:sp>
          <p:nvSpPr>
            <p:cNvPr id="33" name="TextBox 32">
              <a:extLst>
                <a:ext uri="{FF2B5EF4-FFF2-40B4-BE49-F238E27FC236}">
                  <a16:creationId xmlns:a16="http://schemas.microsoft.com/office/drawing/2014/main" id="{C92A9D06-BDCC-426B-A123-070E9D7EF2B1}"/>
                </a:ext>
              </a:extLst>
            </p:cNvPr>
            <p:cNvSpPr txBox="1"/>
            <p:nvPr/>
          </p:nvSpPr>
          <p:spPr>
            <a:xfrm>
              <a:off x="373190" y="5405702"/>
              <a:ext cx="559320" cy="369332"/>
            </a:xfrm>
            <a:prstGeom prst="rect">
              <a:avLst/>
            </a:prstGeom>
            <a:noFill/>
          </p:spPr>
          <p:txBody>
            <a:bodyPr wrap="none" rtlCol="0">
              <a:spAutoFit/>
            </a:bodyPr>
            <a:lstStyle/>
            <a:p>
              <a:r>
                <a:rPr lang="en-US" b="1" dirty="0"/>
                <a:t>CQL</a:t>
              </a:r>
            </a:p>
          </p:txBody>
        </p:sp>
      </p:grpSp>
      <p:grpSp>
        <p:nvGrpSpPr>
          <p:cNvPr id="56" name="Group 55">
            <a:extLst>
              <a:ext uri="{FF2B5EF4-FFF2-40B4-BE49-F238E27FC236}">
                <a16:creationId xmlns:a16="http://schemas.microsoft.com/office/drawing/2014/main" id="{6D4781F8-3462-438C-86BA-354F5C785AC9}"/>
              </a:ext>
            </a:extLst>
          </p:cNvPr>
          <p:cNvGrpSpPr/>
          <p:nvPr/>
        </p:nvGrpSpPr>
        <p:grpSpPr>
          <a:xfrm>
            <a:off x="1505830" y="4569436"/>
            <a:ext cx="1071080" cy="469360"/>
            <a:chOff x="573231" y="6245052"/>
            <a:chExt cx="1071080" cy="469360"/>
          </a:xfrm>
        </p:grpSpPr>
        <p:sp>
          <p:nvSpPr>
            <p:cNvPr id="48" name="Rectangle: Rounded Corners 47">
              <a:extLst>
                <a:ext uri="{FF2B5EF4-FFF2-40B4-BE49-F238E27FC236}">
                  <a16:creationId xmlns:a16="http://schemas.microsoft.com/office/drawing/2014/main" id="{11376B30-9058-45D7-B8DC-70BCEE2E293E}"/>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FC8B0E0A-24D6-4336-A370-919B056A58BE}"/>
                </a:ext>
              </a:extLst>
            </p:cNvPr>
            <p:cNvPicPr>
              <a:picLocks noChangeAspect="1"/>
            </p:cNvPicPr>
            <p:nvPr/>
          </p:nvPicPr>
          <p:blipFill>
            <a:blip r:embed="rId2"/>
            <a:stretch>
              <a:fillRect/>
            </a:stretch>
          </p:blipFill>
          <p:spPr>
            <a:xfrm>
              <a:off x="626852" y="6333797"/>
              <a:ext cx="278075" cy="318157"/>
            </a:xfrm>
            <a:prstGeom prst="rect">
              <a:avLst/>
            </a:prstGeom>
          </p:spPr>
        </p:pic>
        <p:sp>
          <p:nvSpPr>
            <p:cNvPr id="37" name="TextBox 36">
              <a:extLst>
                <a:ext uri="{FF2B5EF4-FFF2-40B4-BE49-F238E27FC236}">
                  <a16:creationId xmlns:a16="http://schemas.microsoft.com/office/drawing/2014/main" id="{75658CCD-8FC0-4611-AFBB-204EEB3C2982}"/>
                </a:ext>
              </a:extLst>
            </p:cNvPr>
            <p:cNvSpPr txBox="1"/>
            <p:nvPr/>
          </p:nvSpPr>
          <p:spPr>
            <a:xfrm>
              <a:off x="837680" y="6308209"/>
              <a:ext cx="806631" cy="369332"/>
            </a:xfrm>
            <a:prstGeom prst="rect">
              <a:avLst/>
            </a:prstGeom>
            <a:noFill/>
          </p:spPr>
          <p:txBody>
            <a:bodyPr wrap="none" rtlCol="0">
              <a:spAutoFit/>
            </a:bodyPr>
            <a:lstStyle/>
            <a:p>
              <a:r>
                <a:rPr lang="en-US" b="1" dirty="0">
                  <a:solidFill>
                    <a:schemeClr val="bg1"/>
                  </a:solidFill>
                </a:rPr>
                <a:t>QM IG</a:t>
              </a:r>
            </a:p>
          </p:txBody>
        </p:sp>
      </p:grpSp>
      <p:grpSp>
        <p:nvGrpSpPr>
          <p:cNvPr id="57" name="Group 56">
            <a:extLst>
              <a:ext uri="{FF2B5EF4-FFF2-40B4-BE49-F238E27FC236}">
                <a16:creationId xmlns:a16="http://schemas.microsoft.com/office/drawing/2014/main" id="{A9A9E363-8F3B-4E95-867E-653F1DC582F5}"/>
              </a:ext>
            </a:extLst>
          </p:cNvPr>
          <p:cNvGrpSpPr/>
          <p:nvPr/>
        </p:nvGrpSpPr>
        <p:grpSpPr>
          <a:xfrm>
            <a:off x="9668550" y="4751355"/>
            <a:ext cx="1068039" cy="469360"/>
            <a:chOff x="2716212" y="6306901"/>
            <a:chExt cx="1068039" cy="469360"/>
          </a:xfrm>
        </p:grpSpPr>
        <p:sp>
          <p:nvSpPr>
            <p:cNvPr id="51" name="Rectangle: Rounded Corners 50">
              <a:extLst>
                <a:ext uri="{FF2B5EF4-FFF2-40B4-BE49-F238E27FC236}">
                  <a16:creationId xmlns:a16="http://schemas.microsoft.com/office/drawing/2014/main" id="{DA1422B8-056E-43CC-BB45-7F74C4D222AC}"/>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B21DCF10-1568-48CC-B834-81CCD78DDE85}"/>
                </a:ext>
              </a:extLst>
            </p:cNvPr>
            <p:cNvPicPr>
              <a:picLocks noChangeAspect="1"/>
            </p:cNvPicPr>
            <p:nvPr/>
          </p:nvPicPr>
          <p:blipFill>
            <a:blip r:embed="rId2"/>
            <a:stretch>
              <a:fillRect/>
            </a:stretch>
          </p:blipFill>
          <p:spPr>
            <a:xfrm>
              <a:off x="2773973" y="6397468"/>
              <a:ext cx="278075" cy="318157"/>
            </a:xfrm>
            <a:prstGeom prst="rect">
              <a:avLst/>
            </a:prstGeom>
          </p:spPr>
        </p:pic>
        <p:sp>
          <p:nvSpPr>
            <p:cNvPr id="39" name="TextBox 38">
              <a:extLst>
                <a:ext uri="{FF2B5EF4-FFF2-40B4-BE49-F238E27FC236}">
                  <a16:creationId xmlns:a16="http://schemas.microsoft.com/office/drawing/2014/main" id="{A7D823BD-47ED-4B18-9994-53B04073C13E}"/>
                </a:ext>
              </a:extLst>
            </p:cNvPr>
            <p:cNvSpPr txBox="1"/>
            <p:nvPr/>
          </p:nvSpPr>
          <p:spPr>
            <a:xfrm>
              <a:off x="2984801" y="6371880"/>
              <a:ext cx="799450" cy="369332"/>
            </a:xfrm>
            <a:prstGeom prst="rect">
              <a:avLst/>
            </a:prstGeom>
            <a:noFill/>
          </p:spPr>
          <p:txBody>
            <a:bodyPr wrap="none" rtlCol="0">
              <a:spAutoFit/>
            </a:bodyPr>
            <a:lstStyle/>
            <a:p>
              <a:r>
                <a:rPr lang="en-US" b="1" dirty="0">
                  <a:solidFill>
                    <a:schemeClr val="bg1"/>
                  </a:solidFill>
                </a:rPr>
                <a:t>DEQM</a:t>
              </a:r>
            </a:p>
          </p:txBody>
        </p:sp>
      </p:grpSp>
      <p:grpSp>
        <p:nvGrpSpPr>
          <p:cNvPr id="55" name="Group 54">
            <a:extLst>
              <a:ext uri="{FF2B5EF4-FFF2-40B4-BE49-F238E27FC236}">
                <a16:creationId xmlns:a16="http://schemas.microsoft.com/office/drawing/2014/main" id="{66B47CD3-588A-4880-B028-D1327FD8BAF5}"/>
              </a:ext>
            </a:extLst>
          </p:cNvPr>
          <p:cNvGrpSpPr/>
          <p:nvPr/>
        </p:nvGrpSpPr>
        <p:grpSpPr>
          <a:xfrm>
            <a:off x="4716492" y="2879943"/>
            <a:ext cx="1466490" cy="469360"/>
            <a:chOff x="5446652" y="6210853"/>
            <a:chExt cx="1466490" cy="469360"/>
          </a:xfrm>
        </p:grpSpPr>
        <p:sp>
          <p:nvSpPr>
            <p:cNvPr id="50" name="Rectangle: Rounded Corners 49">
              <a:extLst>
                <a:ext uri="{FF2B5EF4-FFF2-40B4-BE49-F238E27FC236}">
                  <a16:creationId xmlns:a16="http://schemas.microsoft.com/office/drawing/2014/main" id="{6A86008C-6493-46B5-BAFB-3F12E32DAA73}"/>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53F0E3A-F1A3-4200-8761-D1C45152EFCC}"/>
                </a:ext>
              </a:extLst>
            </p:cNvPr>
            <p:cNvPicPr>
              <a:picLocks noChangeAspect="1"/>
            </p:cNvPicPr>
            <p:nvPr/>
          </p:nvPicPr>
          <p:blipFill>
            <a:blip r:embed="rId2"/>
            <a:stretch>
              <a:fillRect/>
            </a:stretch>
          </p:blipFill>
          <p:spPr>
            <a:xfrm>
              <a:off x="5481305" y="6292628"/>
              <a:ext cx="278075" cy="318157"/>
            </a:xfrm>
            <a:prstGeom prst="rect">
              <a:avLst/>
            </a:prstGeom>
          </p:spPr>
        </p:pic>
        <p:sp>
          <p:nvSpPr>
            <p:cNvPr id="41" name="TextBox 40">
              <a:extLst>
                <a:ext uri="{FF2B5EF4-FFF2-40B4-BE49-F238E27FC236}">
                  <a16:creationId xmlns:a16="http://schemas.microsoft.com/office/drawing/2014/main" id="{BBB8D77B-936F-496D-B8CC-9A577C5919DB}"/>
                </a:ext>
              </a:extLst>
            </p:cNvPr>
            <p:cNvSpPr txBox="1"/>
            <p:nvPr/>
          </p:nvSpPr>
          <p:spPr>
            <a:xfrm>
              <a:off x="5706080" y="6272683"/>
              <a:ext cx="1207062" cy="369332"/>
            </a:xfrm>
            <a:prstGeom prst="rect">
              <a:avLst/>
            </a:prstGeom>
            <a:noFill/>
          </p:spPr>
          <p:txBody>
            <a:bodyPr wrap="none" rtlCol="0">
              <a:spAutoFit/>
            </a:bodyPr>
            <a:lstStyle/>
            <a:p>
              <a:r>
                <a:rPr lang="en-US" b="1" dirty="0"/>
                <a:t>CDS Hooks</a:t>
              </a:r>
            </a:p>
          </p:txBody>
        </p:sp>
      </p:grpSp>
      <p:grpSp>
        <p:nvGrpSpPr>
          <p:cNvPr id="53" name="Group 52">
            <a:extLst>
              <a:ext uri="{FF2B5EF4-FFF2-40B4-BE49-F238E27FC236}">
                <a16:creationId xmlns:a16="http://schemas.microsoft.com/office/drawing/2014/main" id="{2205180C-0462-4742-88A9-E42F87C7466B}"/>
              </a:ext>
            </a:extLst>
          </p:cNvPr>
          <p:cNvGrpSpPr/>
          <p:nvPr/>
        </p:nvGrpSpPr>
        <p:grpSpPr>
          <a:xfrm>
            <a:off x="1492944" y="5080087"/>
            <a:ext cx="1140877" cy="469360"/>
            <a:chOff x="189466" y="3622532"/>
            <a:chExt cx="1140877" cy="469360"/>
          </a:xfrm>
        </p:grpSpPr>
        <p:sp>
          <p:nvSpPr>
            <p:cNvPr id="47" name="Rectangle: Rounded Corners 46">
              <a:extLst>
                <a:ext uri="{FF2B5EF4-FFF2-40B4-BE49-F238E27FC236}">
                  <a16:creationId xmlns:a16="http://schemas.microsoft.com/office/drawing/2014/main" id="{B9BC2CCB-9AEA-4959-B878-98DB5E480EAD}"/>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3E1B5DE6-82F6-4334-8107-A9EBA267F5A8}"/>
                </a:ext>
              </a:extLst>
            </p:cNvPr>
            <p:cNvPicPr>
              <a:picLocks noChangeAspect="1"/>
            </p:cNvPicPr>
            <p:nvPr/>
          </p:nvPicPr>
          <p:blipFill>
            <a:blip r:embed="rId2"/>
            <a:stretch>
              <a:fillRect/>
            </a:stretch>
          </p:blipFill>
          <p:spPr>
            <a:xfrm>
              <a:off x="280824" y="3699630"/>
              <a:ext cx="278075" cy="318157"/>
            </a:xfrm>
            <a:prstGeom prst="rect">
              <a:avLst/>
            </a:prstGeom>
            <a:solidFill>
              <a:schemeClr val="accent1"/>
            </a:solidFill>
            <a:ln>
              <a:solidFill>
                <a:schemeClr val="bg1"/>
              </a:solidFill>
            </a:ln>
          </p:spPr>
        </p:pic>
        <p:sp>
          <p:nvSpPr>
            <p:cNvPr id="43" name="TextBox 42">
              <a:extLst>
                <a:ext uri="{FF2B5EF4-FFF2-40B4-BE49-F238E27FC236}">
                  <a16:creationId xmlns:a16="http://schemas.microsoft.com/office/drawing/2014/main" id="{7C4244B1-B66E-4B98-BC0E-A03E78F480B1}"/>
                </a:ext>
              </a:extLst>
            </p:cNvPr>
            <p:cNvSpPr txBox="1"/>
            <p:nvPr/>
          </p:nvSpPr>
          <p:spPr>
            <a:xfrm>
              <a:off x="491652" y="3674042"/>
              <a:ext cx="838691" cy="369332"/>
            </a:xfrm>
            <a:prstGeom prst="rect">
              <a:avLst/>
            </a:prstGeom>
            <a:noFill/>
          </p:spPr>
          <p:txBody>
            <a:bodyPr wrap="none" rtlCol="0">
              <a:spAutoFit/>
            </a:bodyPr>
            <a:lstStyle/>
            <a:p>
              <a:r>
                <a:rPr lang="en-US" b="1" dirty="0"/>
                <a:t>CPG IG</a:t>
              </a:r>
            </a:p>
          </p:txBody>
        </p:sp>
      </p:grpSp>
      <p:grpSp>
        <p:nvGrpSpPr>
          <p:cNvPr id="58" name="Group 57">
            <a:extLst>
              <a:ext uri="{FF2B5EF4-FFF2-40B4-BE49-F238E27FC236}">
                <a16:creationId xmlns:a16="http://schemas.microsoft.com/office/drawing/2014/main" id="{B9C64349-B4DA-496F-BFB0-B2A1D39D04E4}"/>
              </a:ext>
            </a:extLst>
          </p:cNvPr>
          <p:cNvGrpSpPr/>
          <p:nvPr/>
        </p:nvGrpSpPr>
        <p:grpSpPr>
          <a:xfrm>
            <a:off x="5644869" y="5760648"/>
            <a:ext cx="1207061" cy="469360"/>
            <a:chOff x="8127101" y="6122756"/>
            <a:chExt cx="1207061" cy="469360"/>
          </a:xfrm>
        </p:grpSpPr>
        <p:sp>
          <p:nvSpPr>
            <p:cNvPr id="52" name="Rectangle: Rounded Corners 51">
              <a:extLst>
                <a:ext uri="{FF2B5EF4-FFF2-40B4-BE49-F238E27FC236}">
                  <a16:creationId xmlns:a16="http://schemas.microsoft.com/office/drawing/2014/main" id="{0B610DA9-3D1E-49B6-A450-DCAE83FCBF9A}"/>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27D9B84C-5236-4126-BC50-C409F628016F}"/>
                </a:ext>
              </a:extLst>
            </p:cNvPr>
            <p:cNvPicPr>
              <a:picLocks noChangeAspect="1"/>
            </p:cNvPicPr>
            <p:nvPr/>
          </p:nvPicPr>
          <p:blipFill>
            <a:blip r:embed="rId2"/>
            <a:stretch>
              <a:fillRect/>
            </a:stretch>
          </p:blipFill>
          <p:spPr>
            <a:xfrm>
              <a:off x="8221454" y="6206857"/>
              <a:ext cx="278075" cy="318157"/>
            </a:xfrm>
            <a:prstGeom prst="rect">
              <a:avLst/>
            </a:prstGeom>
          </p:spPr>
        </p:pic>
        <p:sp>
          <p:nvSpPr>
            <p:cNvPr id="45" name="TextBox 44">
              <a:extLst>
                <a:ext uri="{FF2B5EF4-FFF2-40B4-BE49-F238E27FC236}">
                  <a16:creationId xmlns:a16="http://schemas.microsoft.com/office/drawing/2014/main" id="{AEE93511-BE47-46D6-B1DC-93E35B1E9C27}"/>
                </a:ext>
              </a:extLst>
            </p:cNvPr>
            <p:cNvSpPr txBox="1"/>
            <p:nvPr/>
          </p:nvSpPr>
          <p:spPr>
            <a:xfrm>
              <a:off x="8432282" y="6181269"/>
              <a:ext cx="897040" cy="369332"/>
            </a:xfrm>
            <a:prstGeom prst="rect">
              <a:avLst/>
            </a:prstGeom>
            <a:noFill/>
          </p:spPr>
          <p:txBody>
            <a:bodyPr wrap="none" rtlCol="0">
              <a:spAutoFit/>
            </a:bodyPr>
            <a:lstStyle/>
            <a:p>
              <a:r>
                <a:rPr lang="en-US" b="1" dirty="0">
                  <a:solidFill>
                    <a:schemeClr val="bg1"/>
                  </a:solidFill>
                </a:rPr>
                <a:t>QI Core</a:t>
              </a:r>
            </a:p>
          </p:txBody>
        </p:sp>
      </p:grpSp>
      <p:pic>
        <p:nvPicPr>
          <p:cNvPr id="46" name="Picture 45">
            <a:extLst>
              <a:ext uri="{FF2B5EF4-FFF2-40B4-BE49-F238E27FC236}">
                <a16:creationId xmlns:a16="http://schemas.microsoft.com/office/drawing/2014/main" id="{530D46B5-B7C2-4D64-A177-6A15CEB55A1F}"/>
              </a:ext>
            </a:extLst>
          </p:cNvPr>
          <p:cNvPicPr>
            <a:picLocks noChangeAspect="1"/>
          </p:cNvPicPr>
          <p:nvPr/>
        </p:nvPicPr>
        <p:blipFill>
          <a:blip r:embed="rId3"/>
          <a:stretch>
            <a:fillRect/>
          </a:stretch>
        </p:blipFill>
        <p:spPr>
          <a:xfrm>
            <a:off x="5692133" y="1970816"/>
            <a:ext cx="855312" cy="513188"/>
          </a:xfrm>
          <a:prstGeom prst="rect">
            <a:avLst/>
          </a:prstGeom>
        </p:spPr>
      </p:pic>
      <p:pic>
        <p:nvPicPr>
          <p:cNvPr id="3" name="Picture 2">
            <a:extLst>
              <a:ext uri="{FF2B5EF4-FFF2-40B4-BE49-F238E27FC236}">
                <a16:creationId xmlns:a16="http://schemas.microsoft.com/office/drawing/2014/main" id="{8AEEA2A1-B456-448B-893D-C6ED9499C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Tree>
    <p:extLst>
      <p:ext uri="{BB962C8B-B14F-4D97-AF65-F5344CB8AC3E}">
        <p14:creationId xmlns:p14="http://schemas.microsoft.com/office/powerpoint/2010/main" val="410230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A608B4B3-6ACA-468C-9B87-D84219668E0A}"/>
              </a:ext>
            </a:extLst>
          </p:cNvPr>
          <p:cNvSpPr/>
          <p:nvPr/>
        </p:nvSpPr>
        <p:spPr>
          <a:xfrm>
            <a:off x="6630477" y="4197082"/>
            <a:ext cx="107029" cy="789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451E572-F133-420E-A19A-95DD3C3141F3}"/>
              </a:ext>
            </a:extLst>
          </p:cNvPr>
          <p:cNvSpPr/>
          <p:nvPr/>
        </p:nvSpPr>
        <p:spPr>
          <a:xfrm>
            <a:off x="4454819" y="4618912"/>
            <a:ext cx="91278"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71143C50-5FDC-46BC-A593-991634435130}"/>
              </a:ext>
            </a:extLst>
          </p:cNvPr>
          <p:cNvSpPr/>
          <p:nvPr/>
        </p:nvSpPr>
        <p:spPr>
          <a:xfrm>
            <a:off x="5538051" y="4618912"/>
            <a:ext cx="98685"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2D882D9-63AB-4B59-9154-358DCECA153C}"/>
              </a:ext>
            </a:extLst>
          </p:cNvPr>
          <p:cNvSpPr/>
          <p:nvPr/>
        </p:nvSpPr>
        <p:spPr>
          <a:xfrm>
            <a:off x="7870476" y="2018553"/>
            <a:ext cx="110686" cy="355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9E795C3-B100-4602-B5C1-8BDAC22BC8A2}"/>
              </a:ext>
            </a:extLst>
          </p:cNvPr>
          <p:cNvSpPr/>
          <p:nvPr/>
        </p:nvSpPr>
        <p:spPr>
          <a:xfrm>
            <a:off x="9504824" y="2022643"/>
            <a:ext cx="110686" cy="3378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9932099" y="1102780"/>
            <a:ext cx="436817" cy="156470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7040147" y="3059041"/>
            <a:ext cx="431451" cy="1919552"/>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10474452" y="3387302"/>
            <a:ext cx="436817" cy="125721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8575101" y="3168426"/>
            <a:ext cx="436817" cy="1694968"/>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3"/>
          <a:stretch>
            <a:fillRect/>
          </a:stretch>
        </p:blipFill>
        <p:spPr>
          <a:xfrm>
            <a:off x="282511" y="4770379"/>
            <a:ext cx="1409999" cy="8460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579406" y="4964946"/>
            <a:ext cx="1352367" cy="162284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100" dirty="0"/>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679021" y="4964946"/>
            <a:ext cx="1352367" cy="162284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3778636" y="4964946"/>
            <a:ext cx="1352367" cy="162284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4878251" y="4964946"/>
            <a:ext cx="1352367" cy="162284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5977866" y="4964946"/>
            <a:ext cx="1352367" cy="162284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10376327" y="2505317"/>
            <a:ext cx="1352367" cy="1489677"/>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8828642" y="2505368"/>
            <a:ext cx="1352367" cy="1489677"/>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CPG-on-FHIR</a:t>
              </a:r>
            </a:p>
          </p:txBody>
        </p:sp>
      </p:grpSp>
      <p:grpSp>
        <p:nvGrpSpPr>
          <p:cNvPr id="1027" name="Group 1026">
            <a:extLst>
              <a:ext uri="{FF2B5EF4-FFF2-40B4-BE49-F238E27FC236}">
                <a16:creationId xmlns:a16="http://schemas.microsoft.com/office/drawing/2014/main" id="{7DC50A98-5370-4C8B-B8D1-503947AC75CC}"/>
              </a:ext>
            </a:extLst>
          </p:cNvPr>
          <p:cNvGrpSpPr/>
          <p:nvPr/>
        </p:nvGrpSpPr>
        <p:grpSpPr>
          <a:xfrm>
            <a:off x="5748229" y="2497141"/>
            <a:ext cx="1352367" cy="1490500"/>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grpSp>
        <p:nvGrpSpPr>
          <p:cNvPr id="62" name="Group 61">
            <a:extLst>
              <a:ext uri="{FF2B5EF4-FFF2-40B4-BE49-F238E27FC236}">
                <a16:creationId xmlns:a16="http://schemas.microsoft.com/office/drawing/2014/main" id="{946462FD-829B-4345-BCEB-7501ED399846}"/>
              </a:ext>
            </a:extLst>
          </p:cNvPr>
          <p:cNvGrpSpPr/>
          <p:nvPr/>
        </p:nvGrpSpPr>
        <p:grpSpPr>
          <a:xfrm>
            <a:off x="3378951" y="2510985"/>
            <a:ext cx="1352367" cy="1426969"/>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grpSp>
        <p:nvGrpSpPr>
          <p:cNvPr id="61" name="Group 60">
            <a:extLst>
              <a:ext uri="{FF2B5EF4-FFF2-40B4-BE49-F238E27FC236}">
                <a16:creationId xmlns:a16="http://schemas.microsoft.com/office/drawing/2014/main" id="{F9A15AC5-BCB3-4C33-82A6-BBB9B9A0CB16}"/>
              </a:ext>
            </a:extLst>
          </p:cNvPr>
          <p:cNvGrpSpPr/>
          <p:nvPr/>
        </p:nvGrpSpPr>
        <p:grpSpPr>
          <a:xfrm>
            <a:off x="1925670" y="2530532"/>
            <a:ext cx="1352367" cy="1426969"/>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US </a:t>
              </a:r>
              <a:r>
                <a:rPr lang="en-US" sz="1200" kern="1200" dirty="0"/>
                <a:t>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7319149" y="2505367"/>
            <a:ext cx="1352367" cy="1489677"/>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6050265" y="466374"/>
            <a:ext cx="1081487" cy="110364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HEDIS</a:t>
              </a:r>
              <a:endParaRPr lang="en-US" sz="1200" kern="1200" dirty="0"/>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8189880" y="403525"/>
            <a:ext cx="1081487" cy="1124502"/>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CDC Opioid Prescribing</a:t>
              </a:r>
              <a:endParaRPr lang="en-US" sz="1200" kern="1200" dirty="0"/>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10329496" y="412989"/>
            <a:ext cx="1081487" cy="1149447"/>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ANC</a:t>
              </a:r>
              <a:endParaRPr lang="en-US" sz="1200" kern="1200" dirty="0"/>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1" name="Arrow: Left-Right 1050">
            <a:extLst>
              <a:ext uri="{FF2B5EF4-FFF2-40B4-BE49-F238E27FC236}">
                <a16:creationId xmlns:a16="http://schemas.microsoft.com/office/drawing/2014/main" id="{60B2AAAC-87B3-455C-95B7-BB2A507FA255}"/>
              </a:ext>
            </a:extLst>
          </p:cNvPr>
          <p:cNvSpPr/>
          <p:nvPr/>
        </p:nvSpPr>
        <p:spPr>
          <a:xfrm>
            <a:off x="10061887" y="2689845"/>
            <a:ext cx="433561" cy="235859"/>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Arrow: Bent 1053">
            <a:extLst>
              <a:ext uri="{FF2B5EF4-FFF2-40B4-BE49-F238E27FC236}">
                <a16:creationId xmlns:a16="http://schemas.microsoft.com/office/drawing/2014/main" id="{7AB1F3AF-037E-4F34-ABED-47AD164767E0}"/>
              </a:ext>
            </a:extLst>
          </p:cNvPr>
          <p:cNvSpPr/>
          <p:nvPr/>
        </p:nvSpPr>
        <p:spPr>
          <a:xfrm rot="16200000">
            <a:off x="9726068" y="3502617"/>
            <a:ext cx="436817" cy="1026587"/>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3209046" y="2630950"/>
            <a:ext cx="262067" cy="53102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3725737" y="2774506"/>
            <a:ext cx="690510" cy="3131488"/>
          </a:xfrm>
          <a:prstGeom prst="bentArrow">
            <a:avLst>
              <a:gd name="adj1" fmla="val 14269"/>
              <a:gd name="adj2" fmla="val 19109"/>
              <a:gd name="adj3" fmla="val 23764"/>
              <a:gd name="adj4" fmla="val 248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Arrow: Bent 118">
            <a:extLst>
              <a:ext uri="{FF2B5EF4-FFF2-40B4-BE49-F238E27FC236}">
                <a16:creationId xmlns:a16="http://schemas.microsoft.com/office/drawing/2014/main" id="{EC12D5A4-4075-434D-989F-805BF9D8F083}"/>
              </a:ext>
            </a:extLst>
          </p:cNvPr>
          <p:cNvSpPr/>
          <p:nvPr/>
        </p:nvSpPr>
        <p:spPr>
          <a:xfrm rot="16200000">
            <a:off x="6983872" y="1130358"/>
            <a:ext cx="436817" cy="1557762"/>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8879418" y="1408034"/>
            <a:ext cx="436817" cy="954195"/>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Left Brace 33">
            <a:extLst>
              <a:ext uri="{FF2B5EF4-FFF2-40B4-BE49-F238E27FC236}">
                <a16:creationId xmlns:a16="http://schemas.microsoft.com/office/drawing/2014/main" id="{86F3EC75-A9A9-4579-97D5-436BFFE8961B}"/>
              </a:ext>
            </a:extLst>
          </p:cNvPr>
          <p:cNvSpPr/>
          <p:nvPr/>
        </p:nvSpPr>
        <p:spPr>
          <a:xfrm>
            <a:off x="5381139" y="2163195"/>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4280323" y="2885073"/>
            <a:ext cx="1725922" cy="369332"/>
          </a:xfrm>
          <a:prstGeom prst="rect">
            <a:avLst/>
          </a:prstGeom>
          <a:noFill/>
        </p:spPr>
        <p:txBody>
          <a:bodyPr wrap="none" rtlCol="0">
            <a:spAutoFit/>
          </a:bodyPr>
          <a:lstStyle/>
          <a:p>
            <a:r>
              <a:rPr lang="en-US" dirty="0"/>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5607510" y="195150"/>
            <a:ext cx="345815" cy="1471573"/>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4745755" y="702885"/>
            <a:ext cx="1282402" cy="369332"/>
          </a:xfrm>
          <a:prstGeom prst="rect">
            <a:avLst/>
          </a:prstGeom>
          <a:noFill/>
        </p:spPr>
        <p:txBody>
          <a:bodyPr wrap="none" rtlCol="0">
            <a:spAutoFit/>
          </a:bodyPr>
          <a:lstStyle/>
          <a:p>
            <a:r>
              <a:rPr lang="en-US" dirty="0"/>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7077481" y="4964946"/>
            <a:ext cx="1352367" cy="162284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err="1"/>
                    <a:t>FHIRPath</a:t>
                  </a:r>
                  <a:endParaRPr lang="en-US" sz="1200" kern="1200" dirty="0"/>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8177096" y="4964946"/>
            <a:ext cx="1352367" cy="162284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547803" y="2158517"/>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60079" y="2880395"/>
            <a:ext cx="1140056" cy="369332"/>
          </a:xfrm>
          <a:prstGeom prst="rect">
            <a:avLst/>
          </a:prstGeom>
          <a:noFill/>
        </p:spPr>
        <p:txBody>
          <a:bodyPr wrap="none" rtlCol="0">
            <a:spAutoFit/>
          </a:bodyPr>
          <a:lstStyle/>
          <a:p>
            <a:r>
              <a:rPr lang="en-US" dirty="0"/>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709262" y="2530532"/>
            <a:ext cx="1352367" cy="1426969"/>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IPS</a:t>
                </a:r>
                <a:endParaRPr lang="en-US" sz="1200" kern="1200" dirty="0"/>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9276711" y="4964946"/>
            <a:ext cx="1352367" cy="162284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10376326" y="4964946"/>
            <a:ext cx="1352367" cy="162284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sp>
        <p:nvSpPr>
          <p:cNvPr id="57" name="Arrow: Bent 56">
            <a:extLst>
              <a:ext uri="{FF2B5EF4-FFF2-40B4-BE49-F238E27FC236}">
                <a16:creationId xmlns:a16="http://schemas.microsoft.com/office/drawing/2014/main" id="{4AEFB82F-4394-4129-AFCA-443931D9D14E}"/>
              </a:ext>
            </a:extLst>
          </p:cNvPr>
          <p:cNvSpPr/>
          <p:nvPr/>
        </p:nvSpPr>
        <p:spPr>
          <a:xfrm>
            <a:off x="1337482" y="772259"/>
            <a:ext cx="3633430" cy="1246294"/>
          </a:xfrm>
          <a:prstGeom prst="bentArrow">
            <a:avLst>
              <a:gd name="adj1" fmla="val 10631"/>
              <a:gd name="adj2" fmla="val 13495"/>
              <a:gd name="adj3" fmla="val 14332"/>
              <a:gd name="adj4" fmla="val 407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ED02D3AD-4BF4-4E73-8D35-0A05EA5835E8}"/>
              </a:ext>
            </a:extLst>
          </p:cNvPr>
          <p:cNvSpPr/>
          <p:nvPr/>
        </p:nvSpPr>
        <p:spPr>
          <a:xfrm>
            <a:off x="2505248" y="1002194"/>
            <a:ext cx="121920" cy="10426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F8B5642-4847-4284-8FFC-AE041B27EA26}"/>
              </a:ext>
            </a:extLst>
          </p:cNvPr>
          <p:cNvSpPr/>
          <p:nvPr/>
        </p:nvSpPr>
        <p:spPr>
          <a:xfrm>
            <a:off x="3994174" y="1002193"/>
            <a:ext cx="121920" cy="10426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59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A608B4B3-6ACA-468C-9B87-D84219668E0A}"/>
              </a:ext>
            </a:extLst>
          </p:cNvPr>
          <p:cNvSpPr/>
          <p:nvPr/>
        </p:nvSpPr>
        <p:spPr>
          <a:xfrm>
            <a:off x="6630477" y="4197082"/>
            <a:ext cx="107029" cy="789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451E572-F133-420E-A19A-95DD3C3141F3}"/>
              </a:ext>
            </a:extLst>
          </p:cNvPr>
          <p:cNvSpPr/>
          <p:nvPr/>
        </p:nvSpPr>
        <p:spPr>
          <a:xfrm>
            <a:off x="4454819" y="4618912"/>
            <a:ext cx="91278"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71143C50-5FDC-46BC-A593-991634435130}"/>
              </a:ext>
            </a:extLst>
          </p:cNvPr>
          <p:cNvSpPr/>
          <p:nvPr/>
        </p:nvSpPr>
        <p:spPr>
          <a:xfrm>
            <a:off x="5538051" y="4618912"/>
            <a:ext cx="98685"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2D882D9-63AB-4B59-9154-358DCECA153C}"/>
              </a:ext>
            </a:extLst>
          </p:cNvPr>
          <p:cNvSpPr/>
          <p:nvPr/>
        </p:nvSpPr>
        <p:spPr>
          <a:xfrm>
            <a:off x="7488904" y="2003495"/>
            <a:ext cx="110686" cy="355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9E795C3-B100-4602-B5C1-8BDAC22BC8A2}"/>
              </a:ext>
            </a:extLst>
          </p:cNvPr>
          <p:cNvSpPr/>
          <p:nvPr/>
        </p:nvSpPr>
        <p:spPr>
          <a:xfrm>
            <a:off x="9833790" y="2036573"/>
            <a:ext cx="110686" cy="3378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9932099" y="1102780"/>
            <a:ext cx="436817" cy="156470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7040147" y="3059041"/>
            <a:ext cx="431451" cy="1919552"/>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10474452" y="3387302"/>
            <a:ext cx="436817" cy="125721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8575101" y="3168426"/>
            <a:ext cx="436817" cy="1694968"/>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3"/>
          <a:stretch>
            <a:fillRect/>
          </a:stretch>
        </p:blipFill>
        <p:spPr>
          <a:xfrm>
            <a:off x="282511" y="4770379"/>
            <a:ext cx="1409999" cy="8460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579406" y="4964946"/>
            <a:ext cx="1352367" cy="162284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100" dirty="0"/>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679021" y="4964946"/>
            <a:ext cx="1352367" cy="162284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3778636" y="4964946"/>
            <a:ext cx="1352367" cy="162284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4878251" y="4964946"/>
            <a:ext cx="1352367" cy="162284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5977866" y="4964946"/>
            <a:ext cx="1352367" cy="162284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10376326" y="2534129"/>
            <a:ext cx="1352367" cy="1489677"/>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9219302" y="2534129"/>
            <a:ext cx="1352367" cy="1489677"/>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CPG-on-FHIR</a:t>
              </a:r>
            </a:p>
          </p:txBody>
        </p:sp>
      </p:grpSp>
      <p:grpSp>
        <p:nvGrpSpPr>
          <p:cNvPr id="1027" name="Group 1026">
            <a:extLst>
              <a:ext uri="{FF2B5EF4-FFF2-40B4-BE49-F238E27FC236}">
                <a16:creationId xmlns:a16="http://schemas.microsoft.com/office/drawing/2014/main" id="{7DC50A98-5370-4C8B-B8D1-503947AC75CC}"/>
              </a:ext>
            </a:extLst>
          </p:cNvPr>
          <p:cNvGrpSpPr/>
          <p:nvPr/>
        </p:nvGrpSpPr>
        <p:grpSpPr>
          <a:xfrm>
            <a:off x="5748228" y="2534129"/>
            <a:ext cx="1352367" cy="1490500"/>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grpSp>
        <p:nvGrpSpPr>
          <p:cNvPr id="62" name="Group 61">
            <a:extLst>
              <a:ext uri="{FF2B5EF4-FFF2-40B4-BE49-F238E27FC236}">
                <a16:creationId xmlns:a16="http://schemas.microsoft.com/office/drawing/2014/main" id="{946462FD-829B-4345-BCEB-7501ED399846}"/>
              </a:ext>
            </a:extLst>
          </p:cNvPr>
          <p:cNvGrpSpPr/>
          <p:nvPr/>
        </p:nvGrpSpPr>
        <p:grpSpPr>
          <a:xfrm>
            <a:off x="3378951" y="2510985"/>
            <a:ext cx="1352367" cy="1426969"/>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grpSp>
        <p:nvGrpSpPr>
          <p:cNvPr id="61" name="Group 60">
            <a:extLst>
              <a:ext uri="{FF2B5EF4-FFF2-40B4-BE49-F238E27FC236}">
                <a16:creationId xmlns:a16="http://schemas.microsoft.com/office/drawing/2014/main" id="{F9A15AC5-BCB3-4C33-82A6-BBB9B9A0CB16}"/>
              </a:ext>
            </a:extLst>
          </p:cNvPr>
          <p:cNvGrpSpPr/>
          <p:nvPr/>
        </p:nvGrpSpPr>
        <p:grpSpPr>
          <a:xfrm>
            <a:off x="1925670" y="2530532"/>
            <a:ext cx="1352367" cy="1426969"/>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US </a:t>
              </a:r>
              <a:r>
                <a:rPr lang="en-US" sz="1200" kern="1200" dirty="0"/>
                <a:t>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6905253" y="2534129"/>
            <a:ext cx="1352367" cy="1489677"/>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6050265" y="466374"/>
            <a:ext cx="1081487" cy="110364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HEDIS</a:t>
              </a:r>
              <a:endParaRPr lang="en-US" sz="1200" kern="1200" dirty="0"/>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8189880" y="403525"/>
            <a:ext cx="1081487" cy="1124502"/>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CDC Opioid Prescribing</a:t>
              </a:r>
              <a:endParaRPr lang="en-US" sz="1200" kern="1200" dirty="0"/>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10329496" y="412989"/>
            <a:ext cx="1081487" cy="1149447"/>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ANC</a:t>
              </a:r>
              <a:endParaRPr lang="en-US" sz="1200" kern="1200" dirty="0"/>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4" name="Arrow: Bent 1053">
            <a:extLst>
              <a:ext uri="{FF2B5EF4-FFF2-40B4-BE49-F238E27FC236}">
                <a16:creationId xmlns:a16="http://schemas.microsoft.com/office/drawing/2014/main" id="{7AB1F3AF-037E-4F34-ABED-47AD164767E0}"/>
              </a:ext>
            </a:extLst>
          </p:cNvPr>
          <p:cNvSpPr/>
          <p:nvPr/>
        </p:nvSpPr>
        <p:spPr>
          <a:xfrm rot="16200000">
            <a:off x="9726068" y="3502617"/>
            <a:ext cx="436817" cy="1026587"/>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3209046" y="2630950"/>
            <a:ext cx="262067" cy="53102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3725737" y="2774506"/>
            <a:ext cx="690510" cy="3131488"/>
          </a:xfrm>
          <a:prstGeom prst="bentArrow">
            <a:avLst>
              <a:gd name="adj1" fmla="val 14269"/>
              <a:gd name="adj2" fmla="val 19109"/>
              <a:gd name="adj3" fmla="val 23764"/>
              <a:gd name="adj4" fmla="val 248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8879418" y="1408034"/>
            <a:ext cx="436817" cy="954195"/>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Left Brace 33">
            <a:extLst>
              <a:ext uri="{FF2B5EF4-FFF2-40B4-BE49-F238E27FC236}">
                <a16:creationId xmlns:a16="http://schemas.microsoft.com/office/drawing/2014/main" id="{86F3EC75-A9A9-4579-97D5-436BFFE8961B}"/>
              </a:ext>
            </a:extLst>
          </p:cNvPr>
          <p:cNvSpPr/>
          <p:nvPr/>
        </p:nvSpPr>
        <p:spPr>
          <a:xfrm>
            <a:off x="5381139" y="2163195"/>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4280323" y="2885073"/>
            <a:ext cx="1725922" cy="369332"/>
          </a:xfrm>
          <a:prstGeom prst="rect">
            <a:avLst/>
          </a:prstGeom>
          <a:noFill/>
        </p:spPr>
        <p:txBody>
          <a:bodyPr wrap="none" rtlCol="0">
            <a:spAutoFit/>
          </a:bodyPr>
          <a:lstStyle/>
          <a:p>
            <a:r>
              <a:rPr lang="en-US" dirty="0"/>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5607510" y="195150"/>
            <a:ext cx="345815" cy="1471573"/>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4745755" y="702885"/>
            <a:ext cx="1282402" cy="369332"/>
          </a:xfrm>
          <a:prstGeom prst="rect">
            <a:avLst/>
          </a:prstGeom>
          <a:noFill/>
        </p:spPr>
        <p:txBody>
          <a:bodyPr wrap="none" rtlCol="0">
            <a:spAutoFit/>
          </a:bodyPr>
          <a:lstStyle/>
          <a:p>
            <a:r>
              <a:rPr lang="en-US" dirty="0"/>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7077481" y="4964946"/>
            <a:ext cx="1352367" cy="162284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err="1"/>
                    <a:t>FHIRPath</a:t>
                  </a:r>
                  <a:endParaRPr lang="en-US" sz="1200" kern="1200" dirty="0"/>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8177096" y="4964946"/>
            <a:ext cx="1352367" cy="162284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547803" y="2158517"/>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60079" y="2880395"/>
            <a:ext cx="1140056" cy="369332"/>
          </a:xfrm>
          <a:prstGeom prst="rect">
            <a:avLst/>
          </a:prstGeom>
          <a:noFill/>
        </p:spPr>
        <p:txBody>
          <a:bodyPr wrap="none" rtlCol="0">
            <a:spAutoFit/>
          </a:bodyPr>
          <a:lstStyle/>
          <a:p>
            <a:r>
              <a:rPr lang="en-US" dirty="0"/>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709262" y="2530532"/>
            <a:ext cx="1352367" cy="1426969"/>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IPS</a:t>
                </a:r>
                <a:endParaRPr lang="en-US" sz="1200" kern="1200" dirty="0"/>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9276711" y="4964946"/>
            <a:ext cx="1352367" cy="162284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10376326" y="4964946"/>
            <a:ext cx="1352367" cy="162284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grpSp>
        <p:nvGrpSpPr>
          <p:cNvPr id="77" name="Group 76">
            <a:extLst>
              <a:ext uri="{FF2B5EF4-FFF2-40B4-BE49-F238E27FC236}">
                <a16:creationId xmlns:a16="http://schemas.microsoft.com/office/drawing/2014/main" id="{9BF21A3E-05F5-4A11-838C-7BD8134406E2}"/>
              </a:ext>
            </a:extLst>
          </p:cNvPr>
          <p:cNvGrpSpPr/>
          <p:nvPr/>
        </p:nvGrpSpPr>
        <p:grpSpPr>
          <a:xfrm>
            <a:off x="8062278" y="2534129"/>
            <a:ext cx="1352367" cy="1489677"/>
            <a:chOff x="9220798" y="2495033"/>
            <a:chExt cx="1352367" cy="1489677"/>
          </a:xfrm>
        </p:grpSpPr>
        <p:grpSp>
          <p:nvGrpSpPr>
            <p:cNvPr id="129" name="Group 128">
              <a:extLst>
                <a:ext uri="{FF2B5EF4-FFF2-40B4-BE49-F238E27FC236}">
                  <a16:creationId xmlns:a16="http://schemas.microsoft.com/office/drawing/2014/main" id="{1A4D32AD-BE2A-4803-8C7B-D6EE97A7C469}"/>
                </a:ext>
              </a:extLst>
            </p:cNvPr>
            <p:cNvGrpSpPr/>
            <p:nvPr/>
          </p:nvGrpSpPr>
          <p:grpSpPr>
            <a:xfrm>
              <a:off x="9220798" y="2495033"/>
              <a:ext cx="1352367" cy="1489677"/>
              <a:chOff x="4473510" y="1010464"/>
              <a:chExt cx="1800000" cy="1982760"/>
            </a:xfrm>
          </p:grpSpPr>
          <p:sp>
            <p:nvSpPr>
              <p:cNvPr id="136" name="Rectangle: Diagonal Corners Rounded 135">
                <a:extLst>
                  <a:ext uri="{FF2B5EF4-FFF2-40B4-BE49-F238E27FC236}">
                    <a16:creationId xmlns:a16="http://schemas.microsoft.com/office/drawing/2014/main" id="{613E6084-44E5-436E-980B-DB0D39BD07B4}"/>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38" name="TextBox 137">
                <a:extLst>
                  <a:ext uri="{FF2B5EF4-FFF2-40B4-BE49-F238E27FC236}">
                    <a16:creationId xmlns:a16="http://schemas.microsoft.com/office/drawing/2014/main" id="{75C0B597-B403-45F0-9A22-28EF2A388F7E}"/>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SDC</a:t>
                </a:r>
              </a:p>
            </p:txBody>
          </p:sp>
        </p:grpSp>
        <p:pic>
          <p:nvPicPr>
            <p:cNvPr id="76" name="Picture 75">
              <a:extLst>
                <a:ext uri="{FF2B5EF4-FFF2-40B4-BE49-F238E27FC236}">
                  <a16:creationId xmlns:a16="http://schemas.microsoft.com/office/drawing/2014/main" id="{CDDD314D-D313-4155-A182-C66D7280BA4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86381" y="2624911"/>
              <a:ext cx="516189" cy="516188"/>
            </a:xfrm>
            <a:prstGeom prst="rect">
              <a:avLst/>
            </a:prstGeom>
          </p:spPr>
        </p:pic>
      </p:grpSp>
      <p:sp>
        <p:nvSpPr>
          <p:cNvPr id="119" name="Arrow: Bent 118">
            <a:extLst>
              <a:ext uri="{FF2B5EF4-FFF2-40B4-BE49-F238E27FC236}">
                <a16:creationId xmlns:a16="http://schemas.microsoft.com/office/drawing/2014/main" id="{EC12D5A4-4075-434D-989F-805BF9D8F083}"/>
              </a:ext>
            </a:extLst>
          </p:cNvPr>
          <p:cNvSpPr/>
          <p:nvPr/>
        </p:nvSpPr>
        <p:spPr>
          <a:xfrm rot="16200000">
            <a:off x="6793086" y="1321142"/>
            <a:ext cx="436817" cy="117619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Arrow: Left-Right 77">
            <a:extLst>
              <a:ext uri="{FF2B5EF4-FFF2-40B4-BE49-F238E27FC236}">
                <a16:creationId xmlns:a16="http://schemas.microsoft.com/office/drawing/2014/main" id="{59511F1E-AE09-4D97-97D1-125CCA234E6A}"/>
              </a:ext>
            </a:extLst>
          </p:cNvPr>
          <p:cNvSpPr/>
          <p:nvPr/>
        </p:nvSpPr>
        <p:spPr>
          <a:xfrm>
            <a:off x="10240987" y="2851395"/>
            <a:ext cx="433561" cy="2358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796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99565</TotalTime>
  <Words>3164</Words>
  <Application>Microsoft Office PowerPoint</Application>
  <PresentationFormat>Widescreen</PresentationFormat>
  <Paragraphs>503</Paragraphs>
  <Slides>23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Quality Improvement Ecosystem</vt:lpstr>
      <vt:lpstr>Quality Improvement Ecosystem</vt:lpstr>
      <vt:lpstr>Quality Improvement Ecosystem</vt:lpstr>
      <vt:lpstr>Quality Improvement Ecosystem</vt:lpstr>
      <vt:lpstr>Quality Improvement Ecosystem</vt:lpstr>
      <vt:lpstr>Quality Improvement Standards</vt:lpstr>
      <vt:lpstr>Quality Improvement Standards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Improvement Ecosystem</dc:title>
  <dc:creator>Bryn</dc:creator>
  <cp:lastModifiedBy>Bryn</cp:lastModifiedBy>
  <cp:revision>103</cp:revision>
  <dcterms:created xsi:type="dcterms:W3CDTF">2020-02-05T12:01:30Z</dcterms:created>
  <dcterms:modified xsi:type="dcterms:W3CDTF">2024-08-28T13:21:38Z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f03ff0-41c5-4c41-b55e-fabb8fae94be_Enabled">
    <vt:lpwstr>true</vt:lpwstr>
  </property>
  <property fmtid="{D5CDD505-2E9C-101B-9397-08002B2CF9AE}" pid="3" name="MSIP_Label_8af03ff0-41c5-4c41-b55e-fabb8fae94be_SetDate">
    <vt:lpwstr>2023-11-14T19:16:36Z</vt:lpwstr>
  </property>
  <property fmtid="{D5CDD505-2E9C-101B-9397-08002B2CF9AE}" pid="4" name="MSIP_Label_8af03ff0-41c5-4c41-b55e-fabb8fae94be_Method">
    <vt:lpwstr>Privileged</vt:lpwstr>
  </property>
  <property fmtid="{D5CDD505-2E9C-101B-9397-08002B2CF9AE}" pid="5" name="MSIP_Label_8af03ff0-41c5-4c41-b55e-fabb8fae94be_Name">
    <vt:lpwstr>8af03ff0-41c5-4c41-b55e-fabb8fae94be</vt:lpwstr>
  </property>
  <property fmtid="{D5CDD505-2E9C-101B-9397-08002B2CF9AE}" pid="6" name="MSIP_Label_8af03ff0-41c5-4c41-b55e-fabb8fae94be_SiteId">
    <vt:lpwstr>9ce70869-60db-44fd-abe8-d2767077fc8f</vt:lpwstr>
  </property>
  <property fmtid="{D5CDD505-2E9C-101B-9397-08002B2CF9AE}" pid="7" name="MSIP_Label_8af03ff0-41c5-4c41-b55e-fabb8fae94be_ActionId">
    <vt:lpwstr>be0a57ed-8b5b-4b32-b50e-d238b7faf645</vt:lpwstr>
  </property>
  <property fmtid="{D5CDD505-2E9C-101B-9397-08002B2CF9AE}" pid="8" name="MSIP_Label_8af03ff0-41c5-4c41-b55e-fabb8fae94be_ContentBits">
    <vt:lpwstr>0</vt:lpwstr>
  </property>
</Properties>
</file>